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mp4" ContentType="video/mp4"/>
  <Default Extension="rels" ContentType="application/vnd.openxmlformats-package.relationships+xml"/>
  <Default Extension="tif" ContentType="image/tiff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85" r:id="rId2"/>
    <p:sldId id="534" r:id="rId3"/>
    <p:sldId id="518" r:id="rId4"/>
    <p:sldId id="354" r:id="rId5"/>
    <p:sldId id="533" r:id="rId6"/>
    <p:sldId id="543" r:id="rId7"/>
    <p:sldId id="470" r:id="rId8"/>
    <p:sldId id="506" r:id="rId9"/>
    <p:sldId id="459" r:id="rId10"/>
    <p:sldId id="532" r:id="rId11"/>
    <p:sldId id="513" r:id="rId12"/>
    <p:sldId id="522" r:id="rId13"/>
    <p:sldId id="510" r:id="rId14"/>
    <p:sldId id="292" r:id="rId15"/>
    <p:sldId id="524" r:id="rId16"/>
    <p:sldId id="505" r:id="rId17"/>
    <p:sldId id="476" r:id="rId18"/>
    <p:sldId id="471" r:id="rId19"/>
    <p:sldId id="526" r:id="rId20"/>
    <p:sldId id="492" r:id="rId21"/>
    <p:sldId id="479" r:id="rId22"/>
    <p:sldId id="551" r:id="rId23"/>
    <p:sldId id="531" r:id="rId24"/>
    <p:sldId id="528" r:id="rId25"/>
    <p:sldId id="540" r:id="rId26"/>
    <p:sldId id="480" r:id="rId27"/>
  </p:sldIdLst>
  <p:sldSz cx="10080625" cy="7559675"/>
  <p:notesSz cx="7559675" cy="10691813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CC2"/>
    <a:srgbClr val="6CBAF9"/>
    <a:srgbClr val="BEDEFB"/>
    <a:srgbClr val="EC18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137"/>
    <p:restoredTop sz="91506"/>
  </p:normalViewPr>
  <p:slideViewPr>
    <p:cSldViewPr snapToGrid="0" snapToObjects="1">
      <p:cViewPr varScale="1">
        <p:scale>
          <a:sx n="89" d="100"/>
          <a:sy n="89" d="100"/>
        </p:scale>
        <p:origin x="1704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notesMaster" Target="notesMasters/notesMaster1.xml"/><Relationship Id="rId29" Type="http://schemas.openxmlformats.org/officeDocument/2006/relationships/presProps" Target="presProps.xml"/><Relationship Id="rId30" Type="http://schemas.openxmlformats.org/officeDocument/2006/relationships/viewProps" Target="viewProps.xml"/><Relationship Id="rId31" Type="http://schemas.openxmlformats.org/officeDocument/2006/relationships/theme" Target="theme/theme1.xml"/><Relationship Id="rId3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4281488" y="0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1FD8CB-BEBF-5744-B214-B236B3C006D3}" type="datetimeFigureOut">
              <a:rPr lang="fr-FR" smtClean="0"/>
              <a:t>05/04/2020</a:t>
            </a:fld>
            <a:endParaRPr lang="fr-FR"/>
          </a:p>
        </p:txBody>
      </p:sp>
      <p:sp>
        <p:nvSpPr>
          <p:cNvPr id="4" name="Espace réservé de l’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4775" y="1336675"/>
            <a:ext cx="4810125" cy="36083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755650" y="5145088"/>
            <a:ext cx="6048375" cy="42100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10155238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4281488" y="10155238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63C737-9E1C-E245-80B0-AB4B29E39FFD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417061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63C737-9E1C-E245-80B0-AB4B29E39FFD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965108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63C737-9E1C-E245-80B0-AB4B29E39FFD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228957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63C737-9E1C-E245-80B0-AB4B29E39FFD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068378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63C737-9E1C-E245-80B0-AB4B29E39FFD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439377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63C737-9E1C-E245-80B0-AB4B29E39FFD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7285951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63C737-9E1C-E245-80B0-AB4B29E39FFD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703579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63C737-9E1C-E245-80B0-AB4B29E39FFD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920571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63C737-9E1C-E245-80B0-AB4B29E39FFD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7555090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63C737-9E1C-E245-80B0-AB4B29E39FFD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346663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63C737-9E1C-E245-80B0-AB4B29E39FFD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649971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63C737-9E1C-E245-80B0-AB4B29E39FFD}" type="slidenum">
              <a:rPr lang="fr-FR" smtClean="0"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49293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63C737-9E1C-E245-80B0-AB4B29E39FFD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6475495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63C737-9E1C-E245-80B0-AB4B29E39FFD}" type="slidenum">
              <a:rPr lang="fr-FR" smtClean="0"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701739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63C737-9E1C-E245-80B0-AB4B29E39FFD}" type="slidenum">
              <a:rPr lang="fr-FR" smtClean="0"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357885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63C737-9E1C-E245-80B0-AB4B29E39FFD}" type="slidenum">
              <a:rPr lang="fr-FR" smtClean="0"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2448434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63C737-9E1C-E245-80B0-AB4B29E39FFD}" type="slidenum">
              <a:rPr lang="fr-FR" smtClean="0"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5686306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63C737-9E1C-E245-80B0-AB4B29E39FFD}" type="slidenum">
              <a:rPr lang="fr-FR" smtClean="0"/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5379953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63C737-9E1C-E245-80B0-AB4B29E39FFD}" type="slidenum">
              <a:rPr lang="fr-FR" smtClean="0"/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6272700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63C737-9E1C-E245-80B0-AB4B29E39FFD}" type="slidenum">
              <a:rPr lang="fr-FR" smtClean="0"/>
              <a:t>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344529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63C737-9E1C-E245-80B0-AB4B29E39FFD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623964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63C737-9E1C-E245-80B0-AB4B29E39FFD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016259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63C737-9E1C-E245-80B0-AB4B29E39FFD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902516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63C737-9E1C-E245-80B0-AB4B29E39FFD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214622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63C737-9E1C-E245-80B0-AB4B29E39FFD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51794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63C737-9E1C-E245-80B0-AB4B29E39FFD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523219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63C737-9E1C-E245-80B0-AB4B29E39FFD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850958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9071640" cy="209124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504000" y="4059360"/>
            <a:ext cx="9071640" cy="209124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209124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209124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504000" y="4059360"/>
            <a:ext cx="4426920" cy="209124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5152680" y="4059360"/>
            <a:ext cx="4426920" cy="209124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2920680" cy="209124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3571200" y="1769040"/>
            <a:ext cx="2920680" cy="209124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6638040" y="1769040"/>
            <a:ext cx="2920680" cy="209124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504000" y="4059360"/>
            <a:ext cx="2920680" cy="209124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3571200" y="4059360"/>
            <a:ext cx="2920680" cy="209124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6638040" y="4059360"/>
            <a:ext cx="2920680" cy="209124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504000" y="1769040"/>
            <a:ext cx="9071640" cy="438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9071640" cy="438480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438480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438480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1640" cy="5851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209124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438480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504000" y="4059360"/>
            <a:ext cx="4426920" cy="209124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438480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209124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5152680" y="4059360"/>
            <a:ext cx="4426920" cy="209124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209124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209124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504000" y="4059360"/>
            <a:ext cx="9071640" cy="209124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en-US" sz="4400" b="0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9071640" cy="438480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432000" indent="-32400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Aft>
                <a:spcPts val="1134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Aft>
                <a:spcPts val="85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Aft>
                <a:spcPts val="567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Aft>
                <a:spcPts val="283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Aft>
                <a:spcPts val="283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Aft>
                <a:spcPts val="283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Seventh Outline Level</a:t>
            </a:r>
          </a:p>
        </p:txBody>
      </p:sp>
      <p:sp>
        <p:nvSpPr>
          <p:cNvPr id="2" name="PlaceHolder 3"/>
          <p:cNvSpPr>
            <a:spLocks noGrp="1"/>
          </p:cNvSpPr>
          <p:nvPr>
            <p:ph type="dt"/>
          </p:nvPr>
        </p:nvSpPr>
        <p:spPr>
          <a:xfrm>
            <a:off x="504000" y="6887160"/>
            <a:ext cx="2348280" cy="5212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r>
              <a:rPr lang="en-US" sz="1400" b="0" strike="noStrike" spc="-1">
                <a:latin typeface="Tinos"/>
              </a:rPr>
              <a:t>&lt;date/time&gt;</a:t>
            </a:r>
          </a:p>
        </p:txBody>
      </p:sp>
      <p:sp>
        <p:nvSpPr>
          <p:cNvPr id="3" name="PlaceHolder 4"/>
          <p:cNvSpPr>
            <a:spLocks noGrp="1"/>
          </p:cNvSpPr>
          <p:nvPr>
            <p:ph type="ftr"/>
          </p:nvPr>
        </p:nvSpPr>
        <p:spPr>
          <a:xfrm>
            <a:off x="3447360" y="6887160"/>
            <a:ext cx="3195000" cy="5212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algn="ctr"/>
            <a:r>
              <a:rPr lang="en-US" sz="1400" b="0" strike="noStrike" spc="-1">
                <a:latin typeface="Tinos"/>
              </a:rPr>
              <a:t>&lt;footer&gt;</a:t>
            </a:r>
          </a:p>
        </p:txBody>
      </p:sp>
      <p:sp>
        <p:nvSpPr>
          <p:cNvPr id="4" name="PlaceHolder 5"/>
          <p:cNvSpPr>
            <a:spLocks noGrp="1"/>
          </p:cNvSpPr>
          <p:nvPr>
            <p:ph type="sldNum"/>
          </p:nvPr>
        </p:nvSpPr>
        <p:spPr>
          <a:xfrm>
            <a:off x="7227360" y="6887160"/>
            <a:ext cx="2348280" cy="5212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algn="r"/>
            <a:fld id="{DB32CC2F-9478-4A74-A22E-8C8163CAD090}" type="slidenum">
              <a:rPr lang="en-US" sz="1400" b="0" strike="noStrike" spc="-1">
                <a:latin typeface="Tinos"/>
              </a:rPr>
              <a:t>‹#›</a:t>
            </a:fld>
            <a:endParaRPr lang="en-US" sz="1400" b="0" strike="noStrike" spc="-1">
              <a:latin typeface="Tino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jpeg"/><Relationship Id="rId6" Type="http://schemas.openxmlformats.org/officeDocument/2006/relationships/image" Target="../media/image4.jpe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4" Type="http://schemas.openxmlformats.org/officeDocument/2006/relationships/image" Target="../media/image21.tif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image" Target="../media/image25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8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5" Type="http://schemas.openxmlformats.org/officeDocument/2006/relationships/image" Target="../media/image32.png"/><Relationship Id="rId6" Type="http://schemas.openxmlformats.org/officeDocument/2006/relationships/image" Target="../media/image33.png"/><Relationship Id="rId7" Type="http://schemas.openxmlformats.org/officeDocument/2006/relationships/image" Target="../media/image34.jpeg"/><Relationship Id="rId8" Type="http://schemas.openxmlformats.org/officeDocument/2006/relationships/image" Target="../media/image35.jpe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4" Type="http://schemas.openxmlformats.org/officeDocument/2006/relationships/notesSlide" Target="../notesSlides/notesSlide20.xml"/><Relationship Id="rId5" Type="http://schemas.openxmlformats.org/officeDocument/2006/relationships/image" Target="../media/image37.png"/><Relationship Id="rId6" Type="http://schemas.openxmlformats.org/officeDocument/2006/relationships/image" Target="../media/image38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5" Type="http://schemas.openxmlformats.org/officeDocument/2006/relationships/image" Target="../media/image400.png"/><Relationship Id="rId6" Type="http://schemas.openxmlformats.org/officeDocument/2006/relationships/image" Target="../media/image41.png"/><Relationship Id="rId7" Type="http://schemas.openxmlformats.org/officeDocument/2006/relationships/image" Target="../media/image42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25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6.jpeg"/><Relationship Id="rId5" Type="http://schemas.openxmlformats.org/officeDocument/2006/relationships/image" Target="../media/image7.jpeg"/><Relationship Id="rId6" Type="http://schemas.openxmlformats.org/officeDocument/2006/relationships/image" Target="../media/image8.jpeg"/><Relationship Id="rId7" Type="http://schemas.openxmlformats.org/officeDocument/2006/relationships/image" Target="../media/image9.jpe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.jpe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DUNElogoFINAL5.6.15_noType-01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1872" y="74188"/>
            <a:ext cx="1792788" cy="729340"/>
          </a:xfrm>
          <a:prstGeom prst="rect">
            <a:avLst/>
          </a:prstGeom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956" y="74188"/>
            <a:ext cx="792088" cy="900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Shape 1"/>
          <p:cNvSpPr txBox="1"/>
          <p:nvPr/>
        </p:nvSpPr>
        <p:spPr>
          <a:xfrm>
            <a:off x="1441976" y="974471"/>
            <a:ext cx="6847220" cy="110799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en-US" sz="3600" b="0" strike="noStrike" spc="-1" dirty="0" smtClean="0">
                <a:latin typeface="arial"/>
              </a:rPr>
              <a:t>R&amp;D on LEM improvements</a:t>
            </a:r>
          </a:p>
          <a:p>
            <a:pPr algn="ctr"/>
            <a:r>
              <a:rPr lang="en-US" sz="3600" spc="-1" dirty="0">
                <a:latin typeface="arial"/>
              </a:rPr>
              <a:t>f</a:t>
            </a:r>
            <a:r>
              <a:rPr lang="en-US" sz="3600" b="0" strike="noStrike" spc="-1" dirty="0" smtClean="0">
                <a:latin typeface="arial"/>
              </a:rPr>
              <a:t>or phase II of </a:t>
            </a:r>
            <a:r>
              <a:rPr lang="en-US" sz="3600" b="0" strike="noStrike" spc="-1" dirty="0" err="1" smtClean="0">
                <a:latin typeface="arial"/>
              </a:rPr>
              <a:t>ProtoDUNE</a:t>
            </a:r>
            <a:r>
              <a:rPr lang="en-US" sz="3600" b="0" strike="noStrike" spc="-1" dirty="0" smtClean="0">
                <a:latin typeface="arial"/>
              </a:rPr>
              <a:t>-DP </a:t>
            </a:r>
            <a:endParaRPr lang="en-US" sz="3600" b="0" strike="noStrike" spc="-1" dirty="0">
              <a:latin typeface="arial"/>
            </a:endParaRPr>
          </a:p>
        </p:txBody>
      </p:sp>
      <p:sp>
        <p:nvSpPr>
          <p:cNvPr id="12" name="TextShape 2"/>
          <p:cNvSpPr txBox="1"/>
          <p:nvPr/>
        </p:nvSpPr>
        <p:spPr>
          <a:xfrm>
            <a:off x="-227114" y="2253410"/>
            <a:ext cx="10185400" cy="1475873"/>
          </a:xfrm>
          <a:prstGeom prst="rect">
            <a:avLst/>
          </a:prstGeom>
          <a:noFill/>
          <a:ln>
            <a:noFill/>
          </a:ln>
        </p:spPr>
        <p:txBody>
          <a:bodyPr wrap="square" lIns="90000" tIns="45000" rIns="90000" bIns="45000">
            <a:spAutoFit/>
          </a:bodyPr>
          <a:lstStyle/>
          <a:p>
            <a:pPr algn="ctr"/>
            <a:r>
              <a:rPr lang="en-US" i="1" spc="-1" dirty="0" smtClean="0">
                <a:latin typeface="arial"/>
              </a:rPr>
              <a:t>E. </a:t>
            </a:r>
            <a:r>
              <a:rPr lang="en-US" i="1" spc="-1" dirty="0" err="1" smtClean="0">
                <a:latin typeface="arial"/>
              </a:rPr>
              <a:t>Mazzucato</a:t>
            </a:r>
            <a:r>
              <a:rPr lang="en-US" i="1" spc="-1" dirty="0" smtClean="0">
                <a:latin typeface="arial"/>
              </a:rPr>
              <a:t>, </a:t>
            </a:r>
            <a:r>
              <a:rPr lang="en-US" b="1" i="1" u="sng" spc="-1" dirty="0" smtClean="0">
                <a:latin typeface="arial"/>
              </a:rPr>
              <a:t>A. Delbart</a:t>
            </a:r>
            <a:r>
              <a:rPr lang="en-US" i="1" spc="-1" dirty="0" smtClean="0">
                <a:latin typeface="arial"/>
              </a:rPr>
              <a:t>, G. </a:t>
            </a:r>
            <a:r>
              <a:rPr lang="en-US" i="1" spc="-1" dirty="0" err="1" smtClean="0">
                <a:latin typeface="arial"/>
              </a:rPr>
              <a:t>Eurin</a:t>
            </a:r>
            <a:r>
              <a:rPr lang="en-US" i="1" spc="-1" dirty="0" smtClean="0">
                <a:latin typeface="arial"/>
              </a:rPr>
              <a:t>, P. Granger, M. </a:t>
            </a:r>
            <a:r>
              <a:rPr lang="en-US" i="1" spc="-1" dirty="0" err="1" smtClean="0">
                <a:latin typeface="arial"/>
              </a:rPr>
              <a:t>Karolak</a:t>
            </a:r>
            <a:endParaRPr lang="en-US" i="1" spc="-1" dirty="0" smtClean="0">
              <a:latin typeface="arial"/>
            </a:endParaRPr>
          </a:p>
          <a:p>
            <a:pPr algn="ctr"/>
            <a:r>
              <a:rPr lang="en-US" sz="1800" b="0" strike="noStrike" spc="-1" dirty="0" smtClean="0">
                <a:latin typeface="arial"/>
              </a:rPr>
              <a:t>(CEA/Irfu, </a:t>
            </a:r>
            <a:r>
              <a:rPr lang="en-US" sz="1800" b="0" strike="noStrike" spc="-1" dirty="0" err="1" smtClean="0">
                <a:latin typeface="arial"/>
              </a:rPr>
              <a:t>Université</a:t>
            </a:r>
            <a:r>
              <a:rPr lang="en-US" sz="1800" b="0" strike="noStrike" spc="-1" dirty="0" smtClean="0">
                <a:latin typeface="arial"/>
              </a:rPr>
              <a:t> Paris-</a:t>
            </a:r>
            <a:r>
              <a:rPr lang="en-US" sz="1800" b="0" strike="noStrike" spc="-1" dirty="0" err="1" smtClean="0">
                <a:latin typeface="arial"/>
              </a:rPr>
              <a:t>Saclay</a:t>
            </a:r>
            <a:r>
              <a:rPr lang="en-US" sz="1800" b="0" strike="noStrike" spc="-1" dirty="0" smtClean="0">
                <a:latin typeface="arial"/>
              </a:rPr>
              <a:t>)</a:t>
            </a:r>
          </a:p>
          <a:p>
            <a:pPr algn="ctr"/>
            <a:endParaRPr lang="en-US" sz="1800" b="0" strike="noStrike" spc="-1" dirty="0" smtClean="0">
              <a:latin typeface="arial"/>
            </a:endParaRPr>
          </a:p>
          <a:p>
            <a:pPr algn="ctr"/>
            <a:r>
              <a:rPr lang="en-US" i="1" spc="-1" dirty="0" smtClean="0">
                <a:latin typeface="arial"/>
              </a:rPr>
              <a:t>R. De Oliveira </a:t>
            </a:r>
            <a:r>
              <a:rPr lang="en-US" spc="-1" dirty="0" smtClean="0">
                <a:latin typeface="arial"/>
              </a:rPr>
              <a:t>(CERN/EP-DT-EF (MPT lab.))</a:t>
            </a:r>
            <a:endParaRPr lang="en-US" sz="1800" b="0" strike="noStrike" spc="-1" dirty="0" smtClean="0">
              <a:latin typeface="arial"/>
            </a:endParaRPr>
          </a:p>
          <a:p>
            <a:pPr algn="ctr"/>
            <a:endParaRPr lang="en-US" sz="1800" b="0" strike="noStrike" spc="-1" dirty="0">
              <a:latin typeface="arial"/>
            </a:endParaRP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3886571"/>
            <a:ext cx="4200525" cy="3001548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7686" y="3886571"/>
            <a:ext cx="4508934" cy="3001548"/>
          </a:xfrm>
          <a:prstGeom prst="rect">
            <a:avLst/>
          </a:prstGeom>
        </p:spPr>
      </p:pic>
      <p:pic>
        <p:nvPicPr>
          <p:cNvPr id="17" name="Picture 4" descr="DUNElogoFINAL5.6.15_noType-01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1872" y="74188"/>
            <a:ext cx="1792788" cy="729340"/>
          </a:xfrm>
          <a:prstGeom prst="rect">
            <a:avLst/>
          </a:prstGeom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956" y="74188"/>
            <a:ext cx="792088" cy="900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Espace réservé du pied de page 4"/>
          <p:cNvSpPr txBox="1">
            <a:spLocks/>
          </p:cNvSpPr>
          <p:nvPr/>
        </p:nvSpPr>
        <p:spPr>
          <a:xfrm>
            <a:off x="171003" y="7293710"/>
            <a:ext cx="9494871" cy="272948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900" dirty="0" smtClean="0">
                <a:latin typeface="Arial" charset="0"/>
                <a:ea typeface="Arial" charset="0"/>
                <a:cs typeface="Arial" charset="0"/>
              </a:rPr>
              <a:t>Alain Delbart, R&amp;D on LEM for phase II of </a:t>
            </a:r>
            <a:r>
              <a:rPr lang="fr-FR" sz="900" dirty="0" err="1" smtClean="0">
                <a:latin typeface="Arial" charset="0"/>
                <a:ea typeface="Arial" charset="0"/>
                <a:cs typeface="Arial" charset="0"/>
              </a:rPr>
              <a:t>ProtoDUNE</a:t>
            </a:r>
            <a:r>
              <a:rPr lang="fr-FR" sz="900" dirty="0" smtClean="0">
                <a:latin typeface="Arial" charset="0"/>
                <a:ea typeface="Arial" charset="0"/>
                <a:cs typeface="Arial" charset="0"/>
              </a:rPr>
              <a:t>-DP, LEM, Workshop </a:t>
            </a:r>
            <a:r>
              <a:rPr lang="fr-FR" sz="900" dirty="0">
                <a:latin typeface="Arial" charset="0"/>
                <a:ea typeface="Arial" charset="0"/>
                <a:cs typeface="Arial" charset="0"/>
              </a:rPr>
              <a:t>on the LEM/</a:t>
            </a:r>
            <a:r>
              <a:rPr lang="fr-FR" sz="900" dirty="0" err="1">
                <a:latin typeface="Arial" charset="0"/>
                <a:ea typeface="Arial" charset="0"/>
                <a:cs typeface="Arial" charset="0"/>
              </a:rPr>
              <a:t>Thick</a:t>
            </a:r>
            <a:r>
              <a:rPr lang="fr-FR" sz="900" dirty="0">
                <a:latin typeface="Arial" charset="0"/>
                <a:ea typeface="Arial" charset="0"/>
                <a:cs typeface="Arial" charset="0"/>
              </a:rPr>
              <a:t> GEM </a:t>
            </a:r>
            <a:r>
              <a:rPr lang="fr-FR" sz="900" dirty="0" err="1">
                <a:latin typeface="Arial" charset="0"/>
                <a:ea typeface="Arial" charset="0"/>
                <a:cs typeface="Arial" charset="0"/>
              </a:rPr>
              <a:t>cryogenic</a:t>
            </a:r>
            <a:r>
              <a:rPr lang="fr-FR" sz="9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fr-FR" sz="900" dirty="0" err="1">
                <a:latin typeface="Arial" charset="0"/>
                <a:ea typeface="Arial" charset="0"/>
                <a:cs typeface="Arial" charset="0"/>
              </a:rPr>
              <a:t>utilization</a:t>
            </a:r>
            <a:r>
              <a:rPr lang="fr-FR" sz="900" dirty="0">
                <a:latin typeface="Arial" charset="0"/>
                <a:ea typeface="Arial" charset="0"/>
                <a:cs typeface="Arial" charset="0"/>
              </a:rPr>
              <a:t> in pure Argon over large </a:t>
            </a:r>
            <a:r>
              <a:rPr lang="fr-FR" sz="900" dirty="0" err="1">
                <a:latin typeface="Arial" charset="0"/>
                <a:ea typeface="Arial" charset="0"/>
                <a:cs typeface="Arial" charset="0"/>
              </a:rPr>
              <a:t>detection</a:t>
            </a:r>
            <a:r>
              <a:rPr lang="fr-FR" sz="900" dirty="0">
                <a:latin typeface="Arial" charset="0"/>
                <a:ea typeface="Arial" charset="0"/>
                <a:cs typeface="Arial" charset="0"/>
              </a:rPr>
              <a:t> surfaces, </a:t>
            </a:r>
            <a:r>
              <a:rPr lang="fr-FR" sz="900" dirty="0" smtClean="0">
                <a:latin typeface="Arial" charset="0"/>
                <a:ea typeface="Arial" charset="0"/>
                <a:cs typeface="Arial" charset="0"/>
              </a:rPr>
              <a:t>6-7</a:t>
            </a:r>
            <a:r>
              <a:rPr lang="fr-FR" sz="900" baseline="30000" dirty="0" smtClean="0">
                <a:latin typeface="Arial" charset="0"/>
                <a:ea typeface="Arial" charset="0"/>
                <a:cs typeface="Arial" charset="0"/>
              </a:rPr>
              <a:t>th</a:t>
            </a:r>
            <a:r>
              <a:rPr lang="fr-FR" sz="9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fr-FR" sz="900" dirty="0" err="1" smtClean="0">
                <a:latin typeface="Arial" charset="0"/>
                <a:ea typeface="Arial" charset="0"/>
                <a:cs typeface="Arial" charset="0"/>
              </a:rPr>
              <a:t>april</a:t>
            </a:r>
            <a:r>
              <a:rPr lang="bn-IN" sz="900" dirty="0" smtClean="0">
                <a:latin typeface="Arial" charset="0"/>
                <a:ea typeface="Arial" charset="0"/>
                <a:cs typeface="Arial" charset="0"/>
              </a:rPr>
              <a:t>, </a:t>
            </a:r>
            <a:r>
              <a:rPr lang="fr-FR" sz="900" dirty="0" smtClean="0">
                <a:latin typeface="Arial" charset="0"/>
                <a:ea typeface="Arial" charset="0"/>
                <a:cs typeface="Arial" charset="0"/>
              </a:rPr>
              <a:t>2020					</a:t>
            </a:r>
            <a:endParaRPr lang="fr-FR" sz="900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0909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477" y="1208256"/>
            <a:ext cx="5604230" cy="5900787"/>
          </a:xfrm>
          <a:prstGeom prst="rect">
            <a:avLst/>
          </a:prstGeom>
        </p:spPr>
      </p:pic>
      <p:sp>
        <p:nvSpPr>
          <p:cNvPr id="16" name="TextBox 2"/>
          <p:cNvSpPr txBox="1"/>
          <p:nvPr/>
        </p:nvSpPr>
        <p:spPr>
          <a:xfrm>
            <a:off x="9665874" y="7293709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8F1A8BE9-E462-894F-94E2-A1097F7CCA5D}" type="slidenum">
              <a:rPr lang="en-US" sz="900">
                <a:latin typeface="Arial" charset="0"/>
                <a:ea typeface="Arial" charset="0"/>
                <a:cs typeface="Arial" charset="0"/>
              </a:rPr>
              <a:t>10</a:t>
            </a:fld>
            <a:endParaRPr lang="en-US" sz="900" dirty="0" smtClean="0">
              <a:latin typeface="Arial" charset="0"/>
              <a:ea typeface="Arial" charset="0"/>
              <a:cs typeface="Arial" charset="0"/>
            </a:endParaRPr>
          </a:p>
          <a:p>
            <a:endParaRPr lang="en-US" sz="9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803638" y="-72213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n-US" sz="3200" spc="-1" dirty="0">
                <a:latin typeface="arial"/>
              </a:rPr>
              <a:t>New RIM etching process </a:t>
            </a:r>
            <a:r>
              <a:rPr lang="en-US" sz="3200" spc="-1" dirty="0" smtClean="0">
                <a:latin typeface="arial"/>
              </a:rPr>
              <a:t/>
            </a:r>
            <a:br>
              <a:rPr lang="en-US" sz="3200" spc="-1" dirty="0" smtClean="0">
                <a:latin typeface="arial"/>
              </a:rPr>
            </a:br>
            <a:r>
              <a:rPr lang="en-US" sz="3200" spc="-1" dirty="0" smtClean="0">
                <a:latin typeface="arial"/>
              </a:rPr>
              <a:t>Improved RIM quality</a:t>
            </a:r>
            <a:endParaRPr lang="en-US" sz="3200" spc="-1" dirty="0">
              <a:latin typeface="arial"/>
            </a:endParaRPr>
          </a:p>
        </p:txBody>
      </p:sp>
      <p:sp>
        <p:nvSpPr>
          <p:cNvPr id="11" name="Line 8"/>
          <p:cNvSpPr/>
          <p:nvPr/>
        </p:nvSpPr>
        <p:spPr>
          <a:xfrm>
            <a:off x="-5040" y="1041400"/>
            <a:ext cx="10080000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fr-FR" dirty="0"/>
          </a:p>
        </p:txBody>
      </p:sp>
      <p:sp>
        <p:nvSpPr>
          <p:cNvPr id="22" name="Espace réservé du pied de page 4"/>
          <p:cNvSpPr txBox="1">
            <a:spLocks/>
          </p:cNvSpPr>
          <p:nvPr/>
        </p:nvSpPr>
        <p:spPr>
          <a:xfrm>
            <a:off x="171003" y="7293710"/>
            <a:ext cx="9494871" cy="272948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900" dirty="0" smtClean="0">
                <a:latin typeface="Arial" charset="0"/>
                <a:ea typeface="Arial" charset="0"/>
                <a:cs typeface="Arial" charset="0"/>
              </a:rPr>
              <a:t>Alain Delbart, R&amp;D on LEM for phase II of </a:t>
            </a:r>
            <a:r>
              <a:rPr lang="fr-FR" sz="900" dirty="0" err="1" smtClean="0">
                <a:latin typeface="Arial" charset="0"/>
                <a:ea typeface="Arial" charset="0"/>
                <a:cs typeface="Arial" charset="0"/>
              </a:rPr>
              <a:t>ProtoDUNE</a:t>
            </a:r>
            <a:r>
              <a:rPr lang="fr-FR" sz="900" dirty="0" smtClean="0">
                <a:latin typeface="Arial" charset="0"/>
                <a:ea typeface="Arial" charset="0"/>
                <a:cs typeface="Arial" charset="0"/>
              </a:rPr>
              <a:t>-DP, LEM, Workshop </a:t>
            </a:r>
            <a:r>
              <a:rPr lang="fr-FR" sz="900" dirty="0">
                <a:latin typeface="Arial" charset="0"/>
                <a:ea typeface="Arial" charset="0"/>
                <a:cs typeface="Arial" charset="0"/>
              </a:rPr>
              <a:t>on the LEM/</a:t>
            </a:r>
            <a:r>
              <a:rPr lang="fr-FR" sz="900" dirty="0" err="1">
                <a:latin typeface="Arial" charset="0"/>
                <a:ea typeface="Arial" charset="0"/>
                <a:cs typeface="Arial" charset="0"/>
              </a:rPr>
              <a:t>Thick</a:t>
            </a:r>
            <a:r>
              <a:rPr lang="fr-FR" sz="900" dirty="0">
                <a:latin typeface="Arial" charset="0"/>
                <a:ea typeface="Arial" charset="0"/>
                <a:cs typeface="Arial" charset="0"/>
              </a:rPr>
              <a:t> GEM </a:t>
            </a:r>
            <a:r>
              <a:rPr lang="fr-FR" sz="900" dirty="0" err="1">
                <a:latin typeface="Arial" charset="0"/>
                <a:ea typeface="Arial" charset="0"/>
                <a:cs typeface="Arial" charset="0"/>
              </a:rPr>
              <a:t>cryogenic</a:t>
            </a:r>
            <a:r>
              <a:rPr lang="fr-FR" sz="9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fr-FR" sz="900" dirty="0" err="1">
                <a:latin typeface="Arial" charset="0"/>
                <a:ea typeface="Arial" charset="0"/>
                <a:cs typeface="Arial" charset="0"/>
              </a:rPr>
              <a:t>utilization</a:t>
            </a:r>
            <a:r>
              <a:rPr lang="fr-FR" sz="900" dirty="0">
                <a:latin typeface="Arial" charset="0"/>
                <a:ea typeface="Arial" charset="0"/>
                <a:cs typeface="Arial" charset="0"/>
              </a:rPr>
              <a:t> in pure Argon over large </a:t>
            </a:r>
            <a:r>
              <a:rPr lang="fr-FR" sz="900" dirty="0" err="1">
                <a:latin typeface="Arial" charset="0"/>
                <a:ea typeface="Arial" charset="0"/>
                <a:cs typeface="Arial" charset="0"/>
              </a:rPr>
              <a:t>detection</a:t>
            </a:r>
            <a:r>
              <a:rPr lang="fr-FR" sz="900" dirty="0">
                <a:latin typeface="Arial" charset="0"/>
                <a:ea typeface="Arial" charset="0"/>
                <a:cs typeface="Arial" charset="0"/>
              </a:rPr>
              <a:t> surfaces, </a:t>
            </a:r>
            <a:r>
              <a:rPr lang="fr-FR" sz="900" dirty="0" smtClean="0">
                <a:latin typeface="Arial" charset="0"/>
                <a:ea typeface="Arial" charset="0"/>
                <a:cs typeface="Arial" charset="0"/>
              </a:rPr>
              <a:t>6-7</a:t>
            </a:r>
            <a:r>
              <a:rPr lang="fr-FR" sz="900" baseline="30000" dirty="0" smtClean="0">
                <a:latin typeface="Arial" charset="0"/>
                <a:ea typeface="Arial" charset="0"/>
                <a:cs typeface="Arial" charset="0"/>
              </a:rPr>
              <a:t>th</a:t>
            </a:r>
            <a:r>
              <a:rPr lang="fr-FR" sz="9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fr-FR" sz="900" dirty="0" err="1" smtClean="0">
                <a:latin typeface="Arial" charset="0"/>
                <a:ea typeface="Arial" charset="0"/>
                <a:cs typeface="Arial" charset="0"/>
              </a:rPr>
              <a:t>april</a:t>
            </a:r>
            <a:r>
              <a:rPr lang="bn-IN" sz="900" dirty="0" smtClean="0">
                <a:latin typeface="Arial" charset="0"/>
                <a:ea typeface="Arial" charset="0"/>
                <a:cs typeface="Arial" charset="0"/>
              </a:rPr>
              <a:t>, </a:t>
            </a:r>
            <a:r>
              <a:rPr lang="fr-FR" sz="900" dirty="0" smtClean="0">
                <a:latin typeface="Arial" charset="0"/>
                <a:ea typeface="Arial" charset="0"/>
                <a:cs typeface="Arial" charset="0"/>
              </a:rPr>
              <a:t>2020					</a:t>
            </a:r>
            <a:endParaRPr lang="fr-FR" sz="9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606967" y="1642287"/>
            <a:ext cx="2044149" cy="52322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fr-FR" sz="2800" dirty="0" smtClean="0"/>
              <a:t>LEM corner</a:t>
            </a:r>
            <a:endParaRPr lang="fr-FR" sz="2800" dirty="0"/>
          </a:p>
        </p:txBody>
      </p:sp>
      <p:sp>
        <p:nvSpPr>
          <p:cNvPr id="26" name="ZoneTexte 25"/>
          <p:cNvSpPr txBox="1"/>
          <p:nvPr/>
        </p:nvSpPr>
        <p:spPr>
          <a:xfrm>
            <a:off x="6818748" y="2083884"/>
            <a:ext cx="254108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800" smtClean="0"/>
              <a:t>CERN LEM #5</a:t>
            </a:r>
            <a:endParaRPr lang="fr-FR" sz="2800" dirty="0"/>
          </a:p>
          <a:p>
            <a:pPr algn="ctr"/>
            <a:endParaRPr lang="fr-FR" sz="2800" dirty="0"/>
          </a:p>
        </p:txBody>
      </p:sp>
      <p:sp>
        <p:nvSpPr>
          <p:cNvPr id="27" name="ZoneTexte 26"/>
          <p:cNvSpPr txBox="1"/>
          <p:nvPr/>
        </p:nvSpPr>
        <p:spPr>
          <a:xfrm>
            <a:off x="3122747" y="6407034"/>
            <a:ext cx="6425157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285750" indent="-285750">
              <a:buFont typeface="Wingdings" charset="2"/>
              <a:buChar char="à"/>
            </a:pPr>
            <a:r>
              <a:rPr lang="fr-FR" dirty="0" smtClean="0">
                <a:sym typeface="Wingdings"/>
              </a:rPr>
              <a:t>New RIM </a:t>
            </a:r>
            <a:r>
              <a:rPr lang="fr-FR" dirty="0" err="1" smtClean="0">
                <a:sym typeface="Wingdings"/>
              </a:rPr>
              <a:t>etching</a:t>
            </a:r>
            <a:r>
              <a:rPr lang="fr-FR" dirty="0" smtClean="0">
                <a:sym typeface="Wingdings"/>
              </a:rPr>
              <a:t> </a:t>
            </a:r>
            <a:r>
              <a:rPr lang="fr-FR" dirty="0" err="1" smtClean="0">
                <a:sym typeface="Wingdings"/>
              </a:rPr>
              <a:t>process</a:t>
            </a:r>
            <a:r>
              <a:rPr lang="fr-FR" dirty="0" smtClean="0">
                <a:sym typeface="Wingdings"/>
              </a:rPr>
              <a:t> to </a:t>
            </a:r>
            <a:r>
              <a:rPr lang="fr-FR" dirty="0" err="1" smtClean="0">
                <a:sym typeface="Wingdings"/>
              </a:rPr>
              <a:t>be</a:t>
            </a:r>
            <a:r>
              <a:rPr lang="fr-FR" dirty="0" smtClean="0">
                <a:sym typeface="Wingdings"/>
              </a:rPr>
              <a:t> </a:t>
            </a:r>
            <a:r>
              <a:rPr lang="fr-FR" dirty="0" err="1" smtClean="0">
                <a:sym typeface="Wingdings"/>
              </a:rPr>
              <a:t>used</a:t>
            </a:r>
            <a:r>
              <a:rPr lang="fr-FR" dirty="0" smtClean="0">
                <a:sym typeface="Wingdings"/>
              </a:rPr>
              <a:t> for future productions</a:t>
            </a:r>
          </a:p>
          <a:p>
            <a:pPr marL="285750" indent="-285750">
              <a:buFont typeface="Wingdings" charset="2"/>
              <a:buChar char="à"/>
            </a:pPr>
            <a:r>
              <a:rPr lang="fr-FR" dirty="0" smtClean="0">
                <a:sym typeface="Wingdings"/>
              </a:rPr>
              <a:t>Can and have to </a:t>
            </a:r>
            <a:r>
              <a:rPr lang="fr-FR" dirty="0" err="1" smtClean="0">
                <a:sym typeface="Wingdings"/>
              </a:rPr>
              <a:t>be</a:t>
            </a:r>
            <a:r>
              <a:rPr lang="fr-FR" dirty="0" smtClean="0">
                <a:sym typeface="Wingdings"/>
              </a:rPr>
              <a:t> </a:t>
            </a:r>
            <a:r>
              <a:rPr lang="fr-FR" dirty="0" err="1" smtClean="0">
                <a:sym typeface="Wingdings"/>
              </a:rPr>
              <a:t>transfered</a:t>
            </a:r>
            <a:r>
              <a:rPr lang="fr-FR" dirty="0" smtClean="0">
                <a:sym typeface="Wingdings"/>
              </a:rPr>
              <a:t> to </a:t>
            </a:r>
            <a:r>
              <a:rPr lang="fr-FR" dirty="0" err="1" smtClean="0">
                <a:sym typeface="Wingdings"/>
              </a:rPr>
              <a:t>industrials</a:t>
            </a:r>
            <a:endParaRPr lang="fr-FR" dirty="0"/>
          </a:p>
        </p:txBody>
      </p:sp>
      <p:sp>
        <p:nvSpPr>
          <p:cNvPr id="30" name="Ellipse 29"/>
          <p:cNvSpPr/>
          <p:nvPr/>
        </p:nvSpPr>
        <p:spPr>
          <a:xfrm rot="18583292">
            <a:off x="-487275" y="2976673"/>
            <a:ext cx="7570962" cy="250284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12702" y="3266460"/>
            <a:ext cx="3153172" cy="2919305"/>
          </a:xfrm>
          <a:prstGeom prst="rect">
            <a:avLst/>
          </a:prstGeom>
        </p:spPr>
      </p:pic>
      <p:cxnSp>
        <p:nvCxnSpPr>
          <p:cNvPr id="29" name="Connecteur droit avec flèche 28"/>
          <p:cNvCxnSpPr/>
          <p:nvPr/>
        </p:nvCxnSpPr>
        <p:spPr>
          <a:xfrm>
            <a:off x="4533067" y="4726112"/>
            <a:ext cx="2146821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4883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TextShape 1"/>
          <p:cNvSpPr txBox="1"/>
          <p:nvPr/>
        </p:nvSpPr>
        <p:spPr>
          <a:xfrm>
            <a:off x="382618" y="112532"/>
            <a:ext cx="9071640" cy="98488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spAutoFit/>
          </a:bodyPr>
          <a:lstStyle/>
          <a:p>
            <a:pPr algn="ctr"/>
            <a:r>
              <a:rPr lang="en-US" sz="3600" b="0" strike="noStrike" spc="-1" dirty="0" smtClean="0">
                <a:latin typeface="arial"/>
              </a:rPr>
              <a:t>CFR-35 C</a:t>
            </a:r>
            <a:r>
              <a:rPr lang="en-US" sz="3600" spc="-1" dirty="0" smtClean="0">
                <a:latin typeface="arial"/>
              </a:rPr>
              <a:t>ERN LEM #5</a:t>
            </a:r>
          </a:p>
          <a:p>
            <a:pPr algn="ctr"/>
            <a:r>
              <a:rPr lang="en-US" sz="2800" b="0" strike="noStrike" spc="-1" dirty="0" smtClean="0">
                <a:latin typeface="arial"/>
              </a:rPr>
              <a:t>New sparks located in vicinity of screw holes</a:t>
            </a:r>
            <a:endParaRPr lang="en-US" sz="2800" b="0" strike="noStrike" spc="-1" dirty="0">
              <a:latin typeface="arial"/>
            </a:endParaRPr>
          </a:p>
        </p:txBody>
      </p:sp>
      <p:sp>
        <p:nvSpPr>
          <p:cNvPr id="16" name="TextBox 2"/>
          <p:cNvSpPr txBox="1"/>
          <p:nvPr/>
        </p:nvSpPr>
        <p:spPr>
          <a:xfrm>
            <a:off x="9665874" y="7293709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8F1A8BE9-E462-894F-94E2-A1097F7CCA5D}" type="slidenum">
              <a:rPr lang="en-US" sz="900">
                <a:latin typeface="Arial" charset="0"/>
                <a:ea typeface="Arial" charset="0"/>
                <a:cs typeface="Arial" charset="0"/>
              </a:rPr>
              <a:t>11</a:t>
            </a:fld>
            <a:endParaRPr lang="en-US" sz="900" dirty="0" smtClean="0">
              <a:latin typeface="Arial" charset="0"/>
              <a:ea typeface="Arial" charset="0"/>
              <a:cs typeface="Arial" charset="0"/>
            </a:endParaRPr>
          </a:p>
          <a:p>
            <a:endParaRPr lang="en-US" sz="9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8" name="Line 8"/>
          <p:cNvSpPr/>
          <p:nvPr/>
        </p:nvSpPr>
        <p:spPr>
          <a:xfrm>
            <a:off x="-5039" y="1193800"/>
            <a:ext cx="10080000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672" y="1413130"/>
            <a:ext cx="8646437" cy="4863621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445477" y="6541477"/>
            <a:ext cx="91614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Possible </a:t>
            </a:r>
            <a:r>
              <a:rPr lang="fr-FR" dirty="0" err="1" smtClean="0"/>
              <a:t>explanation</a:t>
            </a:r>
            <a:r>
              <a:rPr lang="fr-FR" dirty="0" smtClean="0"/>
              <a:t> : the RIM global </a:t>
            </a:r>
            <a:r>
              <a:rPr lang="fr-FR" dirty="0" err="1" smtClean="0"/>
              <a:t>etching</a:t>
            </a:r>
            <a:r>
              <a:rPr lang="fr-FR" dirty="0" smtClean="0"/>
              <a:t> </a:t>
            </a:r>
            <a:r>
              <a:rPr lang="fr-FR" dirty="0" err="1" smtClean="0"/>
              <a:t>process</a:t>
            </a:r>
            <a:r>
              <a:rPr lang="fr-FR" dirty="0" smtClean="0"/>
              <a:t> </a:t>
            </a:r>
            <a:r>
              <a:rPr lang="fr-FR" dirty="0" err="1" smtClean="0"/>
              <a:t>naturally</a:t>
            </a:r>
            <a:r>
              <a:rPr lang="fr-FR" dirty="0" smtClean="0"/>
              <a:t> </a:t>
            </a:r>
            <a:r>
              <a:rPr lang="fr-FR" dirty="0" err="1" smtClean="0"/>
              <a:t>smoothed</a:t>
            </a:r>
            <a:r>
              <a:rPr lang="fr-FR" dirty="0" smtClean="0"/>
              <a:t> </a:t>
            </a:r>
            <a:r>
              <a:rPr lang="fr-FR" dirty="0" err="1" smtClean="0"/>
              <a:t>copper</a:t>
            </a:r>
            <a:r>
              <a:rPr lang="fr-FR" dirty="0" smtClean="0"/>
              <a:t> </a:t>
            </a:r>
            <a:r>
              <a:rPr lang="fr-FR" dirty="0" err="1" smtClean="0"/>
              <a:t>edges</a:t>
            </a:r>
            <a:endParaRPr lang="fr-FR" dirty="0" smtClean="0"/>
          </a:p>
          <a:p>
            <a:r>
              <a:rPr lang="fr-FR" dirty="0" err="1"/>
              <a:t>w</a:t>
            </a:r>
            <a:r>
              <a:rPr lang="fr-FR" dirty="0" err="1" smtClean="0"/>
              <a:t>hereas</a:t>
            </a:r>
            <a:r>
              <a:rPr lang="fr-FR" dirty="0" smtClean="0"/>
              <a:t> the new CERN RIM </a:t>
            </a:r>
            <a:r>
              <a:rPr lang="fr-FR" dirty="0" err="1" smtClean="0"/>
              <a:t>etching</a:t>
            </a:r>
            <a:r>
              <a:rPr lang="fr-FR" dirty="0" smtClean="0"/>
              <a:t> </a:t>
            </a:r>
            <a:r>
              <a:rPr lang="fr-FR" dirty="0" err="1" smtClean="0"/>
              <a:t>process</a:t>
            </a:r>
            <a:r>
              <a:rPr lang="fr-FR" dirty="0" smtClean="0"/>
              <a:t> </a:t>
            </a:r>
            <a:r>
              <a:rPr lang="fr-FR" dirty="0" err="1" smtClean="0"/>
              <a:t>left</a:t>
            </a:r>
            <a:r>
              <a:rPr lang="fr-FR" dirty="0" smtClean="0"/>
              <a:t> </a:t>
            </a:r>
            <a:r>
              <a:rPr lang="fr-FR" dirty="0" err="1" smtClean="0"/>
              <a:t>sharp</a:t>
            </a:r>
            <a:r>
              <a:rPr lang="fr-FR" dirty="0" smtClean="0"/>
              <a:t> the </a:t>
            </a:r>
            <a:r>
              <a:rPr lang="fr-FR" dirty="0" err="1" smtClean="0"/>
              <a:t>edges</a:t>
            </a:r>
            <a:r>
              <a:rPr lang="fr-FR" dirty="0" smtClean="0"/>
              <a:t> of </a:t>
            </a:r>
            <a:r>
              <a:rPr lang="fr-FR" dirty="0" err="1" smtClean="0"/>
              <a:t>copper</a:t>
            </a:r>
            <a:r>
              <a:rPr lang="fr-FR" dirty="0" smtClean="0"/>
              <a:t> </a:t>
            </a:r>
            <a:r>
              <a:rPr lang="fr-FR" dirty="0" err="1" smtClean="0"/>
              <a:t>guard</a:t>
            </a:r>
            <a:r>
              <a:rPr lang="fr-FR" dirty="0" smtClean="0"/>
              <a:t> ring. </a:t>
            </a:r>
            <a:endParaRPr lang="fr-FR" dirty="0"/>
          </a:p>
        </p:txBody>
      </p:sp>
      <p:sp>
        <p:nvSpPr>
          <p:cNvPr id="11" name="Espace réservé du pied de page 4"/>
          <p:cNvSpPr txBox="1">
            <a:spLocks/>
          </p:cNvSpPr>
          <p:nvPr/>
        </p:nvSpPr>
        <p:spPr>
          <a:xfrm>
            <a:off x="171003" y="7293710"/>
            <a:ext cx="9494871" cy="272948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900" dirty="0" smtClean="0">
                <a:latin typeface="Arial" charset="0"/>
                <a:ea typeface="Arial" charset="0"/>
                <a:cs typeface="Arial" charset="0"/>
              </a:rPr>
              <a:t>Alain Delbart, R&amp;D on LEM for phase II of </a:t>
            </a:r>
            <a:r>
              <a:rPr lang="fr-FR" sz="900" dirty="0" err="1" smtClean="0">
                <a:latin typeface="Arial" charset="0"/>
                <a:ea typeface="Arial" charset="0"/>
                <a:cs typeface="Arial" charset="0"/>
              </a:rPr>
              <a:t>ProtoDUNE</a:t>
            </a:r>
            <a:r>
              <a:rPr lang="fr-FR" sz="900" dirty="0" smtClean="0">
                <a:latin typeface="Arial" charset="0"/>
                <a:ea typeface="Arial" charset="0"/>
                <a:cs typeface="Arial" charset="0"/>
              </a:rPr>
              <a:t>-DP, LEM, Workshop </a:t>
            </a:r>
            <a:r>
              <a:rPr lang="fr-FR" sz="900" dirty="0">
                <a:latin typeface="Arial" charset="0"/>
                <a:ea typeface="Arial" charset="0"/>
                <a:cs typeface="Arial" charset="0"/>
              </a:rPr>
              <a:t>on the LEM/</a:t>
            </a:r>
            <a:r>
              <a:rPr lang="fr-FR" sz="900" dirty="0" err="1">
                <a:latin typeface="Arial" charset="0"/>
                <a:ea typeface="Arial" charset="0"/>
                <a:cs typeface="Arial" charset="0"/>
              </a:rPr>
              <a:t>Thick</a:t>
            </a:r>
            <a:r>
              <a:rPr lang="fr-FR" sz="900" dirty="0">
                <a:latin typeface="Arial" charset="0"/>
                <a:ea typeface="Arial" charset="0"/>
                <a:cs typeface="Arial" charset="0"/>
              </a:rPr>
              <a:t> GEM </a:t>
            </a:r>
            <a:r>
              <a:rPr lang="fr-FR" sz="900" dirty="0" err="1">
                <a:latin typeface="Arial" charset="0"/>
                <a:ea typeface="Arial" charset="0"/>
                <a:cs typeface="Arial" charset="0"/>
              </a:rPr>
              <a:t>cryogenic</a:t>
            </a:r>
            <a:r>
              <a:rPr lang="fr-FR" sz="9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fr-FR" sz="900" dirty="0" err="1">
                <a:latin typeface="Arial" charset="0"/>
                <a:ea typeface="Arial" charset="0"/>
                <a:cs typeface="Arial" charset="0"/>
              </a:rPr>
              <a:t>utilization</a:t>
            </a:r>
            <a:r>
              <a:rPr lang="fr-FR" sz="900" dirty="0">
                <a:latin typeface="Arial" charset="0"/>
                <a:ea typeface="Arial" charset="0"/>
                <a:cs typeface="Arial" charset="0"/>
              </a:rPr>
              <a:t> in pure Argon over large </a:t>
            </a:r>
            <a:r>
              <a:rPr lang="fr-FR" sz="900" dirty="0" err="1">
                <a:latin typeface="Arial" charset="0"/>
                <a:ea typeface="Arial" charset="0"/>
                <a:cs typeface="Arial" charset="0"/>
              </a:rPr>
              <a:t>detection</a:t>
            </a:r>
            <a:r>
              <a:rPr lang="fr-FR" sz="900" dirty="0">
                <a:latin typeface="Arial" charset="0"/>
                <a:ea typeface="Arial" charset="0"/>
                <a:cs typeface="Arial" charset="0"/>
              </a:rPr>
              <a:t> surfaces, </a:t>
            </a:r>
            <a:r>
              <a:rPr lang="fr-FR" sz="900" dirty="0" smtClean="0">
                <a:latin typeface="Arial" charset="0"/>
                <a:ea typeface="Arial" charset="0"/>
                <a:cs typeface="Arial" charset="0"/>
              </a:rPr>
              <a:t>6-7</a:t>
            </a:r>
            <a:r>
              <a:rPr lang="fr-FR" sz="900" baseline="30000" dirty="0" smtClean="0">
                <a:latin typeface="Arial" charset="0"/>
                <a:ea typeface="Arial" charset="0"/>
                <a:cs typeface="Arial" charset="0"/>
              </a:rPr>
              <a:t>th</a:t>
            </a:r>
            <a:r>
              <a:rPr lang="fr-FR" sz="9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fr-FR" sz="900" dirty="0" err="1" smtClean="0">
                <a:latin typeface="Arial" charset="0"/>
                <a:ea typeface="Arial" charset="0"/>
                <a:cs typeface="Arial" charset="0"/>
              </a:rPr>
              <a:t>april</a:t>
            </a:r>
            <a:r>
              <a:rPr lang="bn-IN" sz="900" dirty="0" smtClean="0">
                <a:latin typeface="Arial" charset="0"/>
                <a:ea typeface="Arial" charset="0"/>
                <a:cs typeface="Arial" charset="0"/>
              </a:rPr>
              <a:t>, </a:t>
            </a:r>
            <a:r>
              <a:rPr lang="fr-FR" sz="900" dirty="0" smtClean="0">
                <a:latin typeface="Arial" charset="0"/>
                <a:ea typeface="Arial" charset="0"/>
                <a:cs typeface="Arial" charset="0"/>
              </a:rPr>
              <a:t>2020					</a:t>
            </a:r>
            <a:endParaRPr lang="fr-FR" sz="900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9562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TextShape 1"/>
          <p:cNvSpPr txBox="1"/>
          <p:nvPr/>
        </p:nvSpPr>
        <p:spPr>
          <a:xfrm>
            <a:off x="382618" y="105817"/>
            <a:ext cx="9071640" cy="98488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spAutoFit/>
          </a:bodyPr>
          <a:lstStyle/>
          <a:p>
            <a:pPr algn="ctr"/>
            <a:r>
              <a:rPr lang="en-US" sz="3600" b="0" strike="noStrike" spc="-1" dirty="0" smtClean="0">
                <a:latin typeface="arial"/>
              </a:rPr>
              <a:t>CFR-35 C</a:t>
            </a:r>
            <a:r>
              <a:rPr lang="en-US" sz="3600" spc="-1" dirty="0" smtClean="0">
                <a:latin typeface="arial"/>
              </a:rPr>
              <a:t>ERN LEM #5</a:t>
            </a:r>
          </a:p>
          <a:p>
            <a:pPr algn="ctr"/>
            <a:r>
              <a:rPr lang="en-US" sz="2800" b="0" strike="noStrike" spc="-1" dirty="0" smtClean="0">
                <a:latin typeface="arial"/>
              </a:rPr>
              <a:t>New sparks located in vicinity of screw holes</a:t>
            </a:r>
            <a:endParaRPr lang="en-US" sz="2800" b="0" strike="noStrike" spc="-1" dirty="0">
              <a:latin typeface="arial"/>
            </a:endParaRPr>
          </a:p>
        </p:txBody>
      </p:sp>
      <p:sp>
        <p:nvSpPr>
          <p:cNvPr id="16" name="TextBox 2"/>
          <p:cNvSpPr txBox="1"/>
          <p:nvPr/>
        </p:nvSpPr>
        <p:spPr>
          <a:xfrm>
            <a:off x="9665874" y="7293709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8F1A8BE9-E462-894F-94E2-A1097F7CCA5D}" type="slidenum">
              <a:rPr lang="en-US" sz="900">
                <a:latin typeface="Arial" charset="0"/>
                <a:ea typeface="Arial" charset="0"/>
                <a:cs typeface="Arial" charset="0"/>
              </a:rPr>
              <a:t>12</a:t>
            </a:fld>
            <a:endParaRPr lang="en-US" sz="900" dirty="0" smtClean="0">
              <a:latin typeface="Arial" charset="0"/>
              <a:ea typeface="Arial" charset="0"/>
              <a:cs typeface="Arial" charset="0"/>
            </a:endParaRPr>
          </a:p>
          <a:p>
            <a:endParaRPr lang="en-US" sz="9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8" name="Line 8"/>
          <p:cNvSpPr/>
          <p:nvPr/>
        </p:nvSpPr>
        <p:spPr>
          <a:xfrm>
            <a:off x="-5039" y="1193800"/>
            <a:ext cx="10080000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fr-FR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13130"/>
            <a:ext cx="10080625" cy="1576969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196294"/>
            <a:ext cx="10080625" cy="1575098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665" y="4992592"/>
            <a:ext cx="10080625" cy="2301117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2294153" y="1676218"/>
            <a:ext cx="54809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</a:rPr>
              <a:t>Original CFR-35 &amp; CERN LEM </a:t>
            </a:r>
            <a:r>
              <a:rPr lang="fr-FR" dirty="0" err="1" smtClean="0">
                <a:solidFill>
                  <a:schemeClr val="bg1"/>
                </a:solidFill>
              </a:rPr>
              <a:t>with</a:t>
            </a:r>
            <a:r>
              <a:rPr lang="fr-FR" dirty="0" smtClean="0">
                <a:solidFill>
                  <a:schemeClr val="bg1"/>
                </a:solidFill>
              </a:rPr>
              <a:t> new </a:t>
            </a:r>
            <a:r>
              <a:rPr lang="fr-FR" dirty="0" err="1" smtClean="0">
                <a:solidFill>
                  <a:schemeClr val="bg1"/>
                </a:solidFill>
              </a:rPr>
              <a:t>rim</a:t>
            </a:r>
            <a:r>
              <a:rPr lang="fr-FR" dirty="0" smtClean="0">
                <a:solidFill>
                  <a:schemeClr val="bg1"/>
                </a:solidFill>
              </a:rPr>
              <a:t> </a:t>
            </a:r>
            <a:r>
              <a:rPr lang="fr-FR" dirty="0" err="1" smtClean="0">
                <a:solidFill>
                  <a:schemeClr val="bg1"/>
                </a:solidFill>
              </a:rPr>
              <a:t>etching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2529482" y="3489934"/>
            <a:ext cx="33906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>
                <a:solidFill>
                  <a:schemeClr val="bg1"/>
                </a:solidFill>
              </a:rPr>
              <a:t>Modified</a:t>
            </a:r>
            <a:r>
              <a:rPr lang="fr-FR" dirty="0" smtClean="0">
                <a:solidFill>
                  <a:schemeClr val="bg1"/>
                </a:solidFill>
              </a:rPr>
              <a:t> CFR-35 </a:t>
            </a:r>
            <a:r>
              <a:rPr lang="fr-FR" dirty="0" err="1" smtClean="0">
                <a:solidFill>
                  <a:schemeClr val="bg1"/>
                </a:solidFill>
              </a:rPr>
              <a:t>copper</a:t>
            </a:r>
            <a:r>
              <a:rPr lang="fr-FR" dirty="0" smtClean="0">
                <a:solidFill>
                  <a:schemeClr val="bg1"/>
                </a:solidFill>
              </a:rPr>
              <a:t> </a:t>
            </a:r>
            <a:r>
              <a:rPr lang="fr-FR" dirty="0" err="1" smtClean="0">
                <a:solidFill>
                  <a:schemeClr val="bg1"/>
                </a:solidFill>
              </a:rPr>
              <a:t>edges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8521120" y="2253189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mtClean="0">
                <a:solidFill>
                  <a:srgbClr val="FF0000"/>
                </a:solidFill>
              </a:rPr>
              <a:t>Sparks </a:t>
            </a:r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20" name="Connecteur droit avec flèche 19"/>
          <p:cNvCxnSpPr/>
          <p:nvPr/>
        </p:nvCxnSpPr>
        <p:spPr>
          <a:xfrm flipV="1">
            <a:off x="9018266" y="1676219"/>
            <a:ext cx="381635" cy="63086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avec flèche 22"/>
          <p:cNvCxnSpPr/>
          <p:nvPr/>
        </p:nvCxnSpPr>
        <p:spPr>
          <a:xfrm flipH="1" flipV="1">
            <a:off x="8466529" y="1662656"/>
            <a:ext cx="394479" cy="59053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ZoneTexte 24"/>
          <p:cNvSpPr txBox="1"/>
          <p:nvPr/>
        </p:nvSpPr>
        <p:spPr>
          <a:xfrm>
            <a:off x="1354093" y="5290343"/>
            <a:ext cx="81339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>
                <a:solidFill>
                  <a:schemeClr val="bg1"/>
                </a:solidFill>
              </a:rPr>
              <a:t>Modified</a:t>
            </a:r>
            <a:r>
              <a:rPr lang="fr-FR" dirty="0" smtClean="0">
                <a:solidFill>
                  <a:schemeClr val="bg1"/>
                </a:solidFill>
              </a:rPr>
              <a:t> CFR-35 </a:t>
            </a:r>
            <a:r>
              <a:rPr lang="fr-FR" dirty="0" err="1" smtClean="0">
                <a:solidFill>
                  <a:schemeClr val="bg1"/>
                </a:solidFill>
              </a:rPr>
              <a:t>copper</a:t>
            </a:r>
            <a:r>
              <a:rPr lang="fr-FR" dirty="0" smtClean="0">
                <a:solidFill>
                  <a:schemeClr val="bg1"/>
                </a:solidFill>
              </a:rPr>
              <a:t> </a:t>
            </a:r>
            <a:r>
              <a:rPr lang="fr-FR" dirty="0" err="1" smtClean="0">
                <a:solidFill>
                  <a:schemeClr val="bg1"/>
                </a:solidFill>
              </a:rPr>
              <a:t>edges</a:t>
            </a:r>
            <a:r>
              <a:rPr lang="fr-FR" dirty="0" smtClean="0">
                <a:solidFill>
                  <a:schemeClr val="bg1"/>
                </a:solidFill>
              </a:rPr>
              <a:t> + 64 </a:t>
            </a:r>
            <a:r>
              <a:rPr lang="fr-FR" dirty="0" smtClean="0">
                <a:solidFill>
                  <a:schemeClr val="bg1"/>
                </a:solidFill>
                <a:latin typeface="Symbol" charset="2"/>
                <a:ea typeface="Symbol" charset="2"/>
                <a:cs typeface="Symbol" charset="2"/>
              </a:rPr>
              <a:t>m</a:t>
            </a:r>
            <a:r>
              <a:rPr lang="fr-FR" dirty="0" smtClean="0">
                <a:solidFill>
                  <a:schemeClr val="bg1"/>
                </a:solidFill>
              </a:rPr>
              <a:t>m </a:t>
            </a:r>
            <a:r>
              <a:rPr lang="fr-FR" dirty="0" err="1" smtClean="0">
                <a:solidFill>
                  <a:schemeClr val="bg1"/>
                </a:solidFill>
              </a:rPr>
              <a:t>pyralux</a:t>
            </a:r>
            <a:r>
              <a:rPr lang="fr-FR" dirty="0" smtClean="0">
                <a:solidFill>
                  <a:schemeClr val="bg1"/>
                </a:solidFill>
              </a:rPr>
              <a:t> PC1025 to </a:t>
            </a:r>
            <a:r>
              <a:rPr lang="fr-FR" dirty="0" err="1" smtClean="0">
                <a:solidFill>
                  <a:schemeClr val="bg1"/>
                </a:solidFill>
              </a:rPr>
              <a:t>cover</a:t>
            </a:r>
            <a:r>
              <a:rPr lang="fr-FR" dirty="0" smtClean="0">
                <a:solidFill>
                  <a:schemeClr val="bg1"/>
                </a:solidFill>
              </a:rPr>
              <a:t> LEM </a:t>
            </a:r>
            <a:r>
              <a:rPr lang="fr-FR" dirty="0" err="1" smtClean="0">
                <a:solidFill>
                  <a:schemeClr val="bg1"/>
                </a:solidFill>
              </a:rPr>
              <a:t>boders</a:t>
            </a:r>
            <a:endParaRPr lang="fr-FR" dirty="0">
              <a:solidFill>
                <a:schemeClr val="bg1"/>
              </a:solidFill>
            </a:endParaRPr>
          </a:p>
        </p:txBody>
      </p:sp>
      <p:cxnSp>
        <p:nvCxnSpPr>
          <p:cNvPr id="26" name="Connecteur droit avec flèche 25"/>
          <p:cNvCxnSpPr/>
          <p:nvPr/>
        </p:nvCxnSpPr>
        <p:spPr>
          <a:xfrm flipV="1">
            <a:off x="6049108" y="3512285"/>
            <a:ext cx="2189995" cy="182105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avec flèche 29"/>
          <p:cNvCxnSpPr/>
          <p:nvPr/>
        </p:nvCxnSpPr>
        <p:spPr>
          <a:xfrm flipH="1">
            <a:off x="687960" y="3674600"/>
            <a:ext cx="1712569" cy="1979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cteur droit avec flèche 34"/>
          <p:cNvCxnSpPr/>
          <p:nvPr/>
        </p:nvCxnSpPr>
        <p:spPr>
          <a:xfrm>
            <a:off x="5034647" y="5844341"/>
            <a:ext cx="170399" cy="392336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Espace réservé du pied de page 4"/>
          <p:cNvSpPr txBox="1">
            <a:spLocks/>
          </p:cNvSpPr>
          <p:nvPr/>
        </p:nvSpPr>
        <p:spPr>
          <a:xfrm>
            <a:off x="171003" y="7293710"/>
            <a:ext cx="9494871" cy="272948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900" dirty="0" smtClean="0">
                <a:latin typeface="Arial" charset="0"/>
                <a:ea typeface="Arial" charset="0"/>
                <a:cs typeface="Arial" charset="0"/>
              </a:rPr>
              <a:t>Alain Delbart, R&amp;D on LEM for phase II of </a:t>
            </a:r>
            <a:r>
              <a:rPr lang="fr-FR" sz="900" dirty="0" err="1" smtClean="0">
                <a:latin typeface="Arial" charset="0"/>
                <a:ea typeface="Arial" charset="0"/>
                <a:cs typeface="Arial" charset="0"/>
              </a:rPr>
              <a:t>ProtoDUNE</a:t>
            </a:r>
            <a:r>
              <a:rPr lang="fr-FR" sz="900" dirty="0" smtClean="0">
                <a:latin typeface="Arial" charset="0"/>
                <a:ea typeface="Arial" charset="0"/>
                <a:cs typeface="Arial" charset="0"/>
              </a:rPr>
              <a:t>-DP, LEM, Workshop </a:t>
            </a:r>
            <a:r>
              <a:rPr lang="fr-FR" sz="900" dirty="0">
                <a:latin typeface="Arial" charset="0"/>
                <a:ea typeface="Arial" charset="0"/>
                <a:cs typeface="Arial" charset="0"/>
              </a:rPr>
              <a:t>on the LEM/</a:t>
            </a:r>
            <a:r>
              <a:rPr lang="fr-FR" sz="900" dirty="0" err="1">
                <a:latin typeface="Arial" charset="0"/>
                <a:ea typeface="Arial" charset="0"/>
                <a:cs typeface="Arial" charset="0"/>
              </a:rPr>
              <a:t>Thick</a:t>
            </a:r>
            <a:r>
              <a:rPr lang="fr-FR" sz="900" dirty="0">
                <a:latin typeface="Arial" charset="0"/>
                <a:ea typeface="Arial" charset="0"/>
                <a:cs typeface="Arial" charset="0"/>
              </a:rPr>
              <a:t> GEM </a:t>
            </a:r>
            <a:r>
              <a:rPr lang="fr-FR" sz="900" dirty="0" err="1">
                <a:latin typeface="Arial" charset="0"/>
                <a:ea typeface="Arial" charset="0"/>
                <a:cs typeface="Arial" charset="0"/>
              </a:rPr>
              <a:t>cryogenic</a:t>
            </a:r>
            <a:r>
              <a:rPr lang="fr-FR" sz="9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fr-FR" sz="900" dirty="0" err="1">
                <a:latin typeface="Arial" charset="0"/>
                <a:ea typeface="Arial" charset="0"/>
                <a:cs typeface="Arial" charset="0"/>
              </a:rPr>
              <a:t>utilization</a:t>
            </a:r>
            <a:r>
              <a:rPr lang="fr-FR" sz="900" dirty="0">
                <a:latin typeface="Arial" charset="0"/>
                <a:ea typeface="Arial" charset="0"/>
                <a:cs typeface="Arial" charset="0"/>
              </a:rPr>
              <a:t> in pure Argon over large </a:t>
            </a:r>
            <a:r>
              <a:rPr lang="fr-FR" sz="900" dirty="0" err="1">
                <a:latin typeface="Arial" charset="0"/>
                <a:ea typeface="Arial" charset="0"/>
                <a:cs typeface="Arial" charset="0"/>
              </a:rPr>
              <a:t>detection</a:t>
            </a:r>
            <a:r>
              <a:rPr lang="fr-FR" sz="900" dirty="0">
                <a:latin typeface="Arial" charset="0"/>
                <a:ea typeface="Arial" charset="0"/>
                <a:cs typeface="Arial" charset="0"/>
              </a:rPr>
              <a:t> surfaces, </a:t>
            </a:r>
            <a:r>
              <a:rPr lang="fr-FR" sz="900" dirty="0" smtClean="0">
                <a:latin typeface="Arial" charset="0"/>
                <a:ea typeface="Arial" charset="0"/>
                <a:cs typeface="Arial" charset="0"/>
              </a:rPr>
              <a:t>6-7</a:t>
            </a:r>
            <a:r>
              <a:rPr lang="fr-FR" sz="900" baseline="30000" dirty="0" smtClean="0">
                <a:latin typeface="Arial" charset="0"/>
                <a:ea typeface="Arial" charset="0"/>
                <a:cs typeface="Arial" charset="0"/>
              </a:rPr>
              <a:t>th</a:t>
            </a:r>
            <a:r>
              <a:rPr lang="fr-FR" sz="9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fr-FR" sz="900" dirty="0" err="1" smtClean="0">
                <a:latin typeface="Arial" charset="0"/>
                <a:ea typeface="Arial" charset="0"/>
                <a:cs typeface="Arial" charset="0"/>
              </a:rPr>
              <a:t>april</a:t>
            </a:r>
            <a:r>
              <a:rPr lang="bn-IN" sz="900" dirty="0" smtClean="0">
                <a:latin typeface="Arial" charset="0"/>
                <a:ea typeface="Arial" charset="0"/>
                <a:cs typeface="Arial" charset="0"/>
              </a:rPr>
              <a:t>, </a:t>
            </a:r>
            <a:r>
              <a:rPr lang="fr-FR" sz="900" dirty="0" smtClean="0">
                <a:latin typeface="Arial" charset="0"/>
                <a:ea typeface="Arial" charset="0"/>
                <a:cs typeface="Arial" charset="0"/>
              </a:rPr>
              <a:t>2020					</a:t>
            </a:r>
            <a:endParaRPr lang="fr-FR" sz="900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5506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TextShape 1"/>
          <p:cNvSpPr txBox="1"/>
          <p:nvPr/>
        </p:nvSpPr>
        <p:spPr>
          <a:xfrm>
            <a:off x="382618" y="293548"/>
            <a:ext cx="9071640" cy="553998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spAutoFit/>
          </a:bodyPr>
          <a:lstStyle/>
          <a:p>
            <a:pPr algn="ctr"/>
            <a:r>
              <a:rPr lang="en-US" sz="3600" b="0" strike="noStrike" spc="-1" dirty="0" smtClean="0">
                <a:latin typeface="arial"/>
              </a:rPr>
              <a:t>CERN CFR-35 + </a:t>
            </a:r>
            <a:r>
              <a:rPr lang="en-US" sz="3600" b="0" strike="noStrike" spc="-1" dirty="0" err="1" smtClean="0">
                <a:latin typeface="arial"/>
              </a:rPr>
              <a:t>pyralux</a:t>
            </a:r>
            <a:endParaRPr lang="en-US" sz="3600" b="0" strike="noStrike" spc="-1" dirty="0">
              <a:latin typeface="arial"/>
            </a:endParaRPr>
          </a:p>
        </p:txBody>
      </p:sp>
      <p:sp>
        <p:nvSpPr>
          <p:cNvPr id="52" name="Line 8"/>
          <p:cNvSpPr/>
          <p:nvPr/>
        </p:nvSpPr>
        <p:spPr>
          <a:xfrm>
            <a:off x="-5040" y="1041400"/>
            <a:ext cx="10080000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fr-FR" dirty="0"/>
          </a:p>
        </p:txBody>
      </p:sp>
      <p:sp>
        <p:nvSpPr>
          <p:cNvPr id="16" name="TextBox 2"/>
          <p:cNvSpPr txBox="1"/>
          <p:nvPr/>
        </p:nvSpPr>
        <p:spPr>
          <a:xfrm>
            <a:off x="9665874" y="7293709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8F1A8BE9-E462-894F-94E2-A1097F7CCA5D}" type="slidenum">
              <a:rPr lang="en-US" sz="900">
                <a:latin typeface="Arial" charset="0"/>
                <a:ea typeface="Arial" charset="0"/>
                <a:cs typeface="Arial" charset="0"/>
              </a:rPr>
              <a:t>13</a:t>
            </a:fld>
            <a:endParaRPr lang="en-US" sz="900" dirty="0" smtClean="0">
              <a:latin typeface="Arial" charset="0"/>
              <a:ea typeface="Arial" charset="0"/>
              <a:cs typeface="Arial" charset="0"/>
            </a:endParaRPr>
          </a:p>
          <a:p>
            <a:endParaRPr lang="en-US" sz="900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668134"/>
            <a:ext cx="10080625" cy="358744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-14739" y="1198566"/>
            <a:ext cx="1024458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sz="2400" dirty="0" smtClean="0"/>
              <a:t>This </a:t>
            </a:r>
            <a:r>
              <a:rPr lang="fr-FR" sz="2400" dirty="0" err="1" smtClean="0"/>
              <a:t>should</a:t>
            </a:r>
            <a:r>
              <a:rPr lang="fr-FR" sz="2400" dirty="0" smtClean="0"/>
              <a:t> </a:t>
            </a:r>
            <a:r>
              <a:rPr lang="fr-FR" sz="2400" dirty="0" err="1" smtClean="0"/>
              <a:t>improve</a:t>
            </a:r>
            <a:r>
              <a:rPr lang="fr-FR" sz="2400" dirty="0" smtClean="0"/>
              <a:t> </a:t>
            </a:r>
            <a:r>
              <a:rPr lang="fr-FR" sz="2400" dirty="0"/>
              <a:t>HV </a:t>
            </a:r>
            <a:r>
              <a:rPr lang="fr-FR" sz="2400" dirty="0" err="1"/>
              <a:t>stability</a:t>
            </a:r>
            <a:r>
              <a:rPr lang="fr-FR" sz="2400" dirty="0"/>
              <a:t> by </a:t>
            </a:r>
            <a:r>
              <a:rPr lang="fr-FR" sz="2400" dirty="0" err="1"/>
              <a:t>insulating</a:t>
            </a:r>
            <a:r>
              <a:rPr lang="fr-FR" sz="2400" dirty="0"/>
              <a:t> areas </a:t>
            </a:r>
            <a:r>
              <a:rPr lang="fr-FR" sz="2400" dirty="0" err="1"/>
              <a:t>where</a:t>
            </a:r>
            <a:r>
              <a:rPr lang="fr-FR" sz="2400" dirty="0"/>
              <a:t> </a:t>
            </a:r>
            <a:r>
              <a:rPr lang="fr-FR" sz="2400" dirty="0" err="1"/>
              <a:t>E-field</a:t>
            </a:r>
            <a:r>
              <a:rPr lang="fr-FR" sz="2400" dirty="0"/>
              <a:t> </a:t>
            </a:r>
            <a:r>
              <a:rPr lang="fr-FR" sz="2400" dirty="0" err="1"/>
              <a:t>is</a:t>
            </a:r>
            <a:r>
              <a:rPr lang="fr-FR" sz="2400" dirty="0"/>
              <a:t> </a:t>
            </a:r>
            <a:r>
              <a:rPr lang="fr-FR" sz="2400" dirty="0" smtClean="0"/>
              <a:t>high </a:t>
            </a:r>
            <a:r>
              <a:rPr lang="fr-FR" sz="2400" dirty="0"/>
              <a:t>(</a:t>
            </a:r>
            <a:r>
              <a:rPr lang="fr-FR" sz="2400" dirty="0" err="1"/>
              <a:t>edges</a:t>
            </a:r>
            <a:r>
              <a:rPr lang="fr-FR" sz="2400" dirty="0"/>
              <a:t>, corners, </a:t>
            </a:r>
            <a:r>
              <a:rPr lang="fr-FR" sz="2400" dirty="0" err="1"/>
              <a:t>boundary</a:t>
            </a:r>
            <a:r>
              <a:rPr lang="fr-FR" sz="2400" dirty="0"/>
              <a:t> </a:t>
            </a:r>
            <a:r>
              <a:rPr lang="fr-FR" sz="2400" dirty="0" err="1"/>
              <a:t>regions</a:t>
            </a:r>
            <a:r>
              <a:rPr lang="fr-FR" sz="2400" dirty="0" smtClean="0"/>
              <a:t>).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fr-FR" sz="24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sz="2400" dirty="0" smtClean="0"/>
              <a:t>Use CERN </a:t>
            </a:r>
            <a:r>
              <a:rPr lang="fr-FR" sz="2400" dirty="0" err="1" smtClean="0"/>
              <a:t>improved</a:t>
            </a:r>
            <a:r>
              <a:rPr lang="fr-FR" sz="2400" dirty="0" smtClean="0"/>
              <a:t> RIM micro-</a:t>
            </a:r>
            <a:r>
              <a:rPr lang="fr-FR" sz="2400" dirty="0" err="1" smtClean="0"/>
              <a:t>etching</a:t>
            </a:r>
            <a:r>
              <a:rPr lang="fr-FR" sz="2400" dirty="0" smtClean="0"/>
              <a:t> </a:t>
            </a:r>
            <a:r>
              <a:rPr lang="fr-FR" sz="2400" dirty="0" err="1" smtClean="0"/>
              <a:t>process</a:t>
            </a:r>
            <a:r>
              <a:rPr lang="fr-FR" sz="2400" dirty="0" smtClean="0"/>
              <a:t> </a:t>
            </a:r>
            <a:r>
              <a:rPr lang="fr-FR" sz="2400" dirty="0" smtClean="0">
                <a:sym typeface="Wingdings"/>
              </a:rPr>
              <a:t> 35 </a:t>
            </a:r>
            <a:r>
              <a:rPr lang="fr-FR" sz="2400" dirty="0" smtClean="0">
                <a:latin typeface="Symbol" charset="2"/>
                <a:ea typeface="Symbol" charset="2"/>
                <a:cs typeface="Symbol" charset="2"/>
                <a:sym typeface="Wingdings"/>
              </a:rPr>
              <a:t>m</a:t>
            </a:r>
            <a:r>
              <a:rPr lang="fr-FR" sz="2400" dirty="0" smtClean="0">
                <a:sym typeface="Wingdings"/>
              </a:rPr>
              <a:t>m </a:t>
            </a:r>
            <a:r>
              <a:rPr lang="fr-FR" sz="2400" dirty="0" err="1" smtClean="0">
                <a:sym typeface="Wingdings"/>
              </a:rPr>
              <a:t>copper</a:t>
            </a:r>
            <a:r>
              <a:rPr lang="fr-FR" sz="2400" dirty="0" smtClean="0">
                <a:sym typeface="Wingdings"/>
              </a:rPr>
              <a:t> </a:t>
            </a:r>
            <a:r>
              <a:rPr lang="fr-FR" sz="2400" dirty="0" err="1" smtClean="0">
                <a:sym typeface="Wingdings"/>
              </a:rPr>
              <a:t>thick</a:t>
            </a:r>
            <a:endParaRPr lang="fr-FR" sz="2400" dirty="0" smtClean="0"/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fr-FR" sz="2400" dirty="0" smtClean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sz="2400" dirty="0" smtClean="0"/>
              <a:t>2 prototypes </a:t>
            </a:r>
            <a:r>
              <a:rPr lang="fr-FR" sz="2400" dirty="0" err="1"/>
              <a:t>produced</a:t>
            </a:r>
            <a:r>
              <a:rPr lang="fr-FR" sz="2400" dirty="0"/>
              <a:t> </a:t>
            </a:r>
            <a:r>
              <a:rPr lang="fr-FR" sz="2400" dirty="0" smtClean="0"/>
              <a:t>@ CERN : CERN CFR-35 + </a:t>
            </a:r>
            <a:r>
              <a:rPr lang="fr-FR" sz="2400" dirty="0" err="1" smtClean="0"/>
              <a:t>pyralux</a:t>
            </a:r>
            <a:r>
              <a:rPr lang="fr-FR" sz="2400" dirty="0" smtClean="0"/>
              <a:t> #1 &amp; 2</a:t>
            </a:r>
            <a:endParaRPr lang="fr-FR" sz="2400" dirty="0"/>
          </a:p>
        </p:txBody>
      </p:sp>
      <p:sp>
        <p:nvSpPr>
          <p:cNvPr id="17" name="Espace réservé du pied de page 4"/>
          <p:cNvSpPr txBox="1">
            <a:spLocks/>
          </p:cNvSpPr>
          <p:nvPr/>
        </p:nvSpPr>
        <p:spPr>
          <a:xfrm>
            <a:off x="171003" y="7293710"/>
            <a:ext cx="9494871" cy="272948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900" dirty="0" smtClean="0">
                <a:latin typeface="Arial" charset="0"/>
                <a:ea typeface="Arial" charset="0"/>
                <a:cs typeface="Arial" charset="0"/>
              </a:rPr>
              <a:t>Alain Delbart, R&amp;D on LEM for phase II of </a:t>
            </a:r>
            <a:r>
              <a:rPr lang="fr-FR" sz="900" dirty="0" err="1" smtClean="0">
                <a:latin typeface="Arial" charset="0"/>
                <a:ea typeface="Arial" charset="0"/>
                <a:cs typeface="Arial" charset="0"/>
              </a:rPr>
              <a:t>ProtoDUNE</a:t>
            </a:r>
            <a:r>
              <a:rPr lang="fr-FR" sz="900" dirty="0" smtClean="0">
                <a:latin typeface="Arial" charset="0"/>
                <a:ea typeface="Arial" charset="0"/>
                <a:cs typeface="Arial" charset="0"/>
              </a:rPr>
              <a:t>-DP, LEM, Workshop </a:t>
            </a:r>
            <a:r>
              <a:rPr lang="fr-FR" sz="900" dirty="0">
                <a:latin typeface="Arial" charset="0"/>
                <a:ea typeface="Arial" charset="0"/>
                <a:cs typeface="Arial" charset="0"/>
              </a:rPr>
              <a:t>on the LEM/</a:t>
            </a:r>
            <a:r>
              <a:rPr lang="fr-FR" sz="900" dirty="0" err="1">
                <a:latin typeface="Arial" charset="0"/>
                <a:ea typeface="Arial" charset="0"/>
                <a:cs typeface="Arial" charset="0"/>
              </a:rPr>
              <a:t>Thick</a:t>
            </a:r>
            <a:r>
              <a:rPr lang="fr-FR" sz="900" dirty="0">
                <a:latin typeface="Arial" charset="0"/>
                <a:ea typeface="Arial" charset="0"/>
                <a:cs typeface="Arial" charset="0"/>
              </a:rPr>
              <a:t> GEM </a:t>
            </a:r>
            <a:r>
              <a:rPr lang="fr-FR" sz="900" dirty="0" err="1">
                <a:latin typeface="Arial" charset="0"/>
                <a:ea typeface="Arial" charset="0"/>
                <a:cs typeface="Arial" charset="0"/>
              </a:rPr>
              <a:t>cryogenic</a:t>
            </a:r>
            <a:r>
              <a:rPr lang="fr-FR" sz="9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fr-FR" sz="900" dirty="0" err="1">
                <a:latin typeface="Arial" charset="0"/>
                <a:ea typeface="Arial" charset="0"/>
                <a:cs typeface="Arial" charset="0"/>
              </a:rPr>
              <a:t>utilization</a:t>
            </a:r>
            <a:r>
              <a:rPr lang="fr-FR" sz="900" dirty="0">
                <a:latin typeface="Arial" charset="0"/>
                <a:ea typeface="Arial" charset="0"/>
                <a:cs typeface="Arial" charset="0"/>
              </a:rPr>
              <a:t> in pure Argon over large </a:t>
            </a:r>
            <a:r>
              <a:rPr lang="fr-FR" sz="900" dirty="0" err="1">
                <a:latin typeface="Arial" charset="0"/>
                <a:ea typeface="Arial" charset="0"/>
                <a:cs typeface="Arial" charset="0"/>
              </a:rPr>
              <a:t>detection</a:t>
            </a:r>
            <a:r>
              <a:rPr lang="fr-FR" sz="900" dirty="0">
                <a:latin typeface="Arial" charset="0"/>
                <a:ea typeface="Arial" charset="0"/>
                <a:cs typeface="Arial" charset="0"/>
              </a:rPr>
              <a:t> surfaces, </a:t>
            </a:r>
            <a:r>
              <a:rPr lang="fr-FR" sz="900" dirty="0" smtClean="0">
                <a:latin typeface="Arial" charset="0"/>
                <a:ea typeface="Arial" charset="0"/>
                <a:cs typeface="Arial" charset="0"/>
              </a:rPr>
              <a:t>6-7</a:t>
            </a:r>
            <a:r>
              <a:rPr lang="fr-FR" sz="900" baseline="30000" dirty="0" smtClean="0">
                <a:latin typeface="Arial" charset="0"/>
                <a:ea typeface="Arial" charset="0"/>
                <a:cs typeface="Arial" charset="0"/>
              </a:rPr>
              <a:t>th</a:t>
            </a:r>
            <a:r>
              <a:rPr lang="fr-FR" sz="9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fr-FR" sz="900" dirty="0" err="1" smtClean="0">
                <a:latin typeface="Arial" charset="0"/>
                <a:ea typeface="Arial" charset="0"/>
                <a:cs typeface="Arial" charset="0"/>
              </a:rPr>
              <a:t>april</a:t>
            </a:r>
            <a:r>
              <a:rPr lang="bn-IN" sz="900" dirty="0" smtClean="0">
                <a:latin typeface="Arial" charset="0"/>
                <a:ea typeface="Arial" charset="0"/>
                <a:cs typeface="Arial" charset="0"/>
              </a:rPr>
              <a:t>, </a:t>
            </a:r>
            <a:r>
              <a:rPr lang="fr-FR" sz="900" dirty="0" smtClean="0">
                <a:latin typeface="Arial" charset="0"/>
                <a:ea typeface="Arial" charset="0"/>
                <a:cs typeface="Arial" charset="0"/>
              </a:rPr>
              <a:t>2020					</a:t>
            </a:r>
            <a:endParaRPr lang="fr-FR" sz="900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0678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TextShape 1"/>
          <p:cNvSpPr txBox="1"/>
          <p:nvPr/>
        </p:nvSpPr>
        <p:spPr>
          <a:xfrm>
            <a:off x="532234" y="19978"/>
            <a:ext cx="9071640" cy="98488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spAutoFit/>
          </a:bodyPr>
          <a:lstStyle/>
          <a:p>
            <a:pPr algn="ctr"/>
            <a:r>
              <a:rPr lang="en-US" sz="3200" b="0" strike="noStrike" spc="-1" dirty="0" smtClean="0">
                <a:latin typeface="arial"/>
              </a:rPr>
              <a:t>First new CFR-35 + </a:t>
            </a:r>
            <a:r>
              <a:rPr lang="en-US" sz="3200" b="0" strike="noStrike" spc="-1" dirty="0" err="1" smtClean="0">
                <a:latin typeface="arial"/>
              </a:rPr>
              <a:t>pyralux</a:t>
            </a:r>
            <a:r>
              <a:rPr lang="en-US" sz="3200" b="0" strike="noStrike" spc="-1" dirty="0" smtClean="0">
                <a:latin typeface="arial"/>
              </a:rPr>
              <a:t> #1</a:t>
            </a:r>
          </a:p>
          <a:p>
            <a:pPr algn="ctr"/>
            <a:r>
              <a:rPr lang="en-US" sz="3200" spc="-1" dirty="0" smtClean="0">
                <a:latin typeface="arial"/>
              </a:rPr>
              <a:t>Localization of sparks</a:t>
            </a:r>
            <a:endParaRPr lang="en-US" sz="3200" b="0" strike="noStrike" spc="-1" dirty="0">
              <a:latin typeface="arial"/>
            </a:endParaRPr>
          </a:p>
        </p:txBody>
      </p:sp>
      <p:sp>
        <p:nvSpPr>
          <p:cNvPr id="52" name="Line 8"/>
          <p:cNvSpPr/>
          <p:nvPr/>
        </p:nvSpPr>
        <p:spPr>
          <a:xfrm>
            <a:off x="-5040" y="1041400"/>
            <a:ext cx="10080000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fr-FR" dirty="0"/>
          </a:p>
        </p:txBody>
      </p:sp>
      <p:sp>
        <p:nvSpPr>
          <p:cNvPr id="16" name="TextBox 2"/>
          <p:cNvSpPr txBox="1"/>
          <p:nvPr/>
        </p:nvSpPr>
        <p:spPr>
          <a:xfrm>
            <a:off x="9665874" y="7293709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8F1A8BE9-E462-894F-94E2-A1097F7CCA5D}" type="slidenum">
              <a:rPr lang="en-US" sz="900">
                <a:latin typeface="Arial" charset="0"/>
                <a:ea typeface="Arial" charset="0"/>
                <a:cs typeface="Arial" charset="0"/>
              </a:rPr>
              <a:t>14</a:t>
            </a:fld>
            <a:endParaRPr lang="en-US" sz="900" dirty="0" smtClean="0">
              <a:latin typeface="Arial" charset="0"/>
              <a:ea typeface="Arial" charset="0"/>
              <a:cs typeface="Arial" charset="0"/>
            </a:endParaRPr>
          </a:p>
          <a:p>
            <a:endParaRPr lang="en-US" sz="900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8235" y="1714097"/>
            <a:ext cx="9496425" cy="5341739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0" y="1174814"/>
            <a:ext cx="101361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Several</a:t>
            </a:r>
            <a:r>
              <a:rPr lang="fr-FR" dirty="0" smtClean="0"/>
              <a:t> </a:t>
            </a:r>
            <a:r>
              <a:rPr lang="fr-FR" dirty="0" err="1" smtClean="0"/>
              <a:t>weeks</a:t>
            </a:r>
            <a:r>
              <a:rPr lang="fr-FR" dirty="0" smtClean="0"/>
              <a:t> of </a:t>
            </a:r>
            <a:r>
              <a:rPr lang="fr-FR" dirty="0" err="1" smtClean="0"/>
              <a:t>operation</a:t>
            </a:r>
            <a:r>
              <a:rPr lang="fr-FR" dirty="0" smtClean="0"/>
              <a:t> &amp; </a:t>
            </a:r>
            <a:r>
              <a:rPr lang="fr-FR" dirty="0" err="1" smtClean="0"/>
              <a:t>spark</a:t>
            </a:r>
            <a:r>
              <a:rPr lang="fr-FR" dirty="0" smtClean="0"/>
              <a:t> </a:t>
            </a:r>
            <a:r>
              <a:rPr lang="fr-FR" dirty="0" err="1" smtClean="0"/>
              <a:t>recording</a:t>
            </a:r>
            <a:r>
              <a:rPr lang="fr-FR" dirty="0" smtClean="0"/>
              <a:t> : no more </a:t>
            </a:r>
            <a:r>
              <a:rPr lang="fr-FR" dirty="0" err="1" smtClean="0"/>
              <a:t>sparks</a:t>
            </a:r>
            <a:r>
              <a:rPr lang="fr-FR" dirty="0" smtClean="0"/>
              <a:t> on </a:t>
            </a:r>
            <a:r>
              <a:rPr lang="fr-FR" dirty="0" err="1" smtClean="0"/>
              <a:t>insulated</a:t>
            </a:r>
            <a:r>
              <a:rPr lang="fr-FR" dirty="0" smtClean="0"/>
              <a:t> areas &amp; border </a:t>
            </a:r>
            <a:r>
              <a:rPr lang="fr-FR" dirty="0" err="1" smtClean="0"/>
              <a:t>holes</a:t>
            </a:r>
            <a:endParaRPr lang="fr-FR" dirty="0"/>
          </a:p>
        </p:txBody>
      </p:sp>
      <p:sp>
        <p:nvSpPr>
          <p:cNvPr id="3" name="ZoneTexte 2"/>
          <p:cNvSpPr txBox="1"/>
          <p:nvPr/>
        </p:nvSpPr>
        <p:spPr>
          <a:xfrm>
            <a:off x="8100264" y="1948871"/>
            <a:ext cx="1822935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 smtClean="0">
                <a:solidFill>
                  <a:schemeClr val="bg1"/>
                </a:solidFill>
              </a:rPr>
              <a:t>Ar 3,3 bar</a:t>
            </a:r>
          </a:p>
          <a:p>
            <a:r>
              <a:rPr lang="fr-FR" sz="2800" dirty="0" smtClean="0">
                <a:solidFill>
                  <a:schemeClr val="bg1"/>
                </a:solidFill>
              </a:rPr>
              <a:t>LEM HV</a:t>
            </a:r>
          </a:p>
          <a:p>
            <a:r>
              <a:rPr lang="fr-FR" sz="2800" dirty="0" smtClean="0">
                <a:solidFill>
                  <a:schemeClr val="bg1"/>
                </a:solidFill>
              </a:rPr>
              <a:t>2,8-3,2 kV</a:t>
            </a:r>
            <a:endParaRPr lang="fr-FR" sz="2800" dirty="0">
              <a:solidFill>
                <a:schemeClr val="bg1"/>
              </a:solidFill>
            </a:endParaRPr>
          </a:p>
        </p:txBody>
      </p:sp>
      <p:sp>
        <p:nvSpPr>
          <p:cNvPr id="12" name="Espace réservé du pied de page 4"/>
          <p:cNvSpPr txBox="1">
            <a:spLocks/>
          </p:cNvSpPr>
          <p:nvPr/>
        </p:nvSpPr>
        <p:spPr>
          <a:xfrm>
            <a:off x="171003" y="7293710"/>
            <a:ext cx="9494871" cy="272948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900" dirty="0" smtClean="0">
                <a:latin typeface="Arial" charset="0"/>
                <a:ea typeface="Arial" charset="0"/>
                <a:cs typeface="Arial" charset="0"/>
              </a:rPr>
              <a:t>Alain Delbart, R&amp;D on LEM for phase II of </a:t>
            </a:r>
            <a:r>
              <a:rPr lang="fr-FR" sz="900" dirty="0" err="1" smtClean="0">
                <a:latin typeface="Arial" charset="0"/>
                <a:ea typeface="Arial" charset="0"/>
                <a:cs typeface="Arial" charset="0"/>
              </a:rPr>
              <a:t>ProtoDUNE</a:t>
            </a:r>
            <a:r>
              <a:rPr lang="fr-FR" sz="900" dirty="0" smtClean="0">
                <a:latin typeface="Arial" charset="0"/>
                <a:ea typeface="Arial" charset="0"/>
                <a:cs typeface="Arial" charset="0"/>
              </a:rPr>
              <a:t>-DP, LEM, Workshop </a:t>
            </a:r>
            <a:r>
              <a:rPr lang="fr-FR" sz="900" dirty="0">
                <a:latin typeface="Arial" charset="0"/>
                <a:ea typeface="Arial" charset="0"/>
                <a:cs typeface="Arial" charset="0"/>
              </a:rPr>
              <a:t>on the LEM/</a:t>
            </a:r>
            <a:r>
              <a:rPr lang="fr-FR" sz="900" dirty="0" err="1">
                <a:latin typeface="Arial" charset="0"/>
                <a:ea typeface="Arial" charset="0"/>
                <a:cs typeface="Arial" charset="0"/>
              </a:rPr>
              <a:t>Thick</a:t>
            </a:r>
            <a:r>
              <a:rPr lang="fr-FR" sz="900" dirty="0">
                <a:latin typeface="Arial" charset="0"/>
                <a:ea typeface="Arial" charset="0"/>
                <a:cs typeface="Arial" charset="0"/>
              </a:rPr>
              <a:t> GEM </a:t>
            </a:r>
            <a:r>
              <a:rPr lang="fr-FR" sz="900" dirty="0" err="1">
                <a:latin typeface="Arial" charset="0"/>
                <a:ea typeface="Arial" charset="0"/>
                <a:cs typeface="Arial" charset="0"/>
              </a:rPr>
              <a:t>cryogenic</a:t>
            </a:r>
            <a:r>
              <a:rPr lang="fr-FR" sz="9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fr-FR" sz="900" dirty="0" err="1">
                <a:latin typeface="Arial" charset="0"/>
                <a:ea typeface="Arial" charset="0"/>
                <a:cs typeface="Arial" charset="0"/>
              </a:rPr>
              <a:t>utilization</a:t>
            </a:r>
            <a:r>
              <a:rPr lang="fr-FR" sz="900" dirty="0">
                <a:latin typeface="Arial" charset="0"/>
                <a:ea typeface="Arial" charset="0"/>
                <a:cs typeface="Arial" charset="0"/>
              </a:rPr>
              <a:t> in pure Argon over large </a:t>
            </a:r>
            <a:r>
              <a:rPr lang="fr-FR" sz="900" dirty="0" err="1">
                <a:latin typeface="Arial" charset="0"/>
                <a:ea typeface="Arial" charset="0"/>
                <a:cs typeface="Arial" charset="0"/>
              </a:rPr>
              <a:t>detection</a:t>
            </a:r>
            <a:r>
              <a:rPr lang="fr-FR" sz="900" dirty="0">
                <a:latin typeface="Arial" charset="0"/>
                <a:ea typeface="Arial" charset="0"/>
                <a:cs typeface="Arial" charset="0"/>
              </a:rPr>
              <a:t> surfaces, </a:t>
            </a:r>
            <a:r>
              <a:rPr lang="fr-FR" sz="900" dirty="0" smtClean="0">
                <a:latin typeface="Arial" charset="0"/>
                <a:ea typeface="Arial" charset="0"/>
                <a:cs typeface="Arial" charset="0"/>
              </a:rPr>
              <a:t>6-7</a:t>
            </a:r>
            <a:r>
              <a:rPr lang="fr-FR" sz="900" baseline="30000" dirty="0" smtClean="0">
                <a:latin typeface="Arial" charset="0"/>
                <a:ea typeface="Arial" charset="0"/>
                <a:cs typeface="Arial" charset="0"/>
              </a:rPr>
              <a:t>th</a:t>
            </a:r>
            <a:r>
              <a:rPr lang="fr-FR" sz="9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fr-FR" sz="900" dirty="0" err="1" smtClean="0">
                <a:latin typeface="Arial" charset="0"/>
                <a:ea typeface="Arial" charset="0"/>
                <a:cs typeface="Arial" charset="0"/>
              </a:rPr>
              <a:t>april</a:t>
            </a:r>
            <a:r>
              <a:rPr lang="bn-IN" sz="900" dirty="0" smtClean="0">
                <a:latin typeface="Arial" charset="0"/>
                <a:ea typeface="Arial" charset="0"/>
                <a:cs typeface="Arial" charset="0"/>
              </a:rPr>
              <a:t>, </a:t>
            </a:r>
            <a:r>
              <a:rPr lang="fr-FR" sz="900" dirty="0" smtClean="0">
                <a:latin typeface="Arial" charset="0"/>
                <a:ea typeface="Arial" charset="0"/>
                <a:cs typeface="Arial" charset="0"/>
              </a:rPr>
              <a:t>2020					</a:t>
            </a:r>
            <a:endParaRPr lang="fr-FR" sz="900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9364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TextShape 1"/>
          <p:cNvSpPr txBox="1"/>
          <p:nvPr/>
        </p:nvSpPr>
        <p:spPr>
          <a:xfrm>
            <a:off x="487518" y="257928"/>
            <a:ext cx="9071640" cy="553998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spAutoFit/>
          </a:bodyPr>
          <a:lstStyle/>
          <a:p>
            <a:pPr algn="ctr"/>
            <a:r>
              <a:rPr lang="en-US" sz="3600" b="0" strike="noStrike" spc="-1" smtClean="0">
                <a:latin typeface="arial"/>
              </a:rPr>
              <a:t>New CERN LEMs </a:t>
            </a:r>
            <a:r>
              <a:rPr lang="en-US" sz="3600" b="0" strike="noStrike" spc="-1" dirty="0" smtClean="0">
                <a:latin typeface="arial"/>
              </a:rPr>
              <a:t>Gain measurements </a:t>
            </a:r>
            <a:endParaRPr lang="en-US" sz="3600" b="0" strike="noStrike" spc="-1" dirty="0">
              <a:latin typeface="arial"/>
            </a:endParaRPr>
          </a:p>
        </p:txBody>
      </p:sp>
      <p:sp>
        <p:nvSpPr>
          <p:cNvPr id="52" name="Line 8"/>
          <p:cNvSpPr/>
          <p:nvPr/>
        </p:nvSpPr>
        <p:spPr>
          <a:xfrm>
            <a:off x="-5040" y="1041400"/>
            <a:ext cx="10080000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fr-FR" dirty="0"/>
          </a:p>
        </p:txBody>
      </p:sp>
      <p:sp>
        <p:nvSpPr>
          <p:cNvPr id="16" name="TextBox 2"/>
          <p:cNvSpPr txBox="1"/>
          <p:nvPr/>
        </p:nvSpPr>
        <p:spPr>
          <a:xfrm>
            <a:off x="9665874" y="7293709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8F1A8BE9-E462-894F-94E2-A1097F7CCA5D}" type="slidenum">
              <a:rPr lang="en-US" sz="900">
                <a:latin typeface="Arial" charset="0"/>
                <a:ea typeface="Arial" charset="0"/>
                <a:cs typeface="Arial" charset="0"/>
              </a:rPr>
              <a:t>15</a:t>
            </a:fld>
            <a:endParaRPr lang="en-US" sz="900" dirty="0" smtClean="0">
              <a:latin typeface="Arial" charset="0"/>
              <a:ea typeface="Arial" charset="0"/>
              <a:cs typeface="Arial" charset="0"/>
            </a:endParaRPr>
          </a:p>
          <a:p>
            <a:endParaRPr lang="en-US" sz="9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8100264" y="1948871"/>
            <a:ext cx="1822935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 smtClean="0">
                <a:solidFill>
                  <a:schemeClr val="bg1"/>
                </a:solidFill>
              </a:rPr>
              <a:t>Ar 3,3 bar</a:t>
            </a:r>
          </a:p>
          <a:p>
            <a:r>
              <a:rPr lang="fr-FR" sz="2800" dirty="0" smtClean="0">
                <a:solidFill>
                  <a:schemeClr val="bg1"/>
                </a:solidFill>
              </a:rPr>
              <a:t>LEM HV</a:t>
            </a:r>
          </a:p>
          <a:p>
            <a:r>
              <a:rPr lang="fr-FR" sz="2800" dirty="0" smtClean="0">
                <a:solidFill>
                  <a:schemeClr val="bg1"/>
                </a:solidFill>
              </a:rPr>
              <a:t>2,8-3,2 kV</a:t>
            </a:r>
            <a:endParaRPr lang="fr-FR" sz="2800" dirty="0">
              <a:solidFill>
                <a:schemeClr val="bg1"/>
              </a:solidFill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591403"/>
            <a:ext cx="10080625" cy="5797874"/>
          </a:xfrm>
          <a:prstGeom prst="rect">
            <a:avLst/>
          </a:prstGeom>
        </p:spPr>
      </p:pic>
      <p:sp>
        <p:nvSpPr>
          <p:cNvPr id="12" name="ZoneTexte 11"/>
          <p:cNvSpPr txBox="1"/>
          <p:nvPr/>
        </p:nvSpPr>
        <p:spPr>
          <a:xfrm>
            <a:off x="4248615" y="4098017"/>
            <a:ext cx="383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/>
              <a:t>#</a:t>
            </a:r>
            <a:r>
              <a:rPr lang="fr-FR" sz="1400" smtClean="0"/>
              <a:t>1</a:t>
            </a:r>
            <a:endParaRPr lang="fr-FR" sz="1400"/>
          </a:p>
        </p:txBody>
      </p:sp>
      <p:cxnSp>
        <p:nvCxnSpPr>
          <p:cNvPr id="6" name="Connecteur droit 5"/>
          <p:cNvCxnSpPr/>
          <p:nvPr/>
        </p:nvCxnSpPr>
        <p:spPr>
          <a:xfrm>
            <a:off x="1148861" y="4140683"/>
            <a:ext cx="7748954" cy="0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ZoneTexte 6"/>
          <p:cNvSpPr txBox="1"/>
          <p:nvPr/>
        </p:nvSpPr>
        <p:spPr>
          <a:xfrm>
            <a:off x="171003" y="1191520"/>
            <a:ext cx="97772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smtClean="0"/>
              <a:t>In 3,3 bar Argon, </a:t>
            </a:r>
            <a:r>
              <a:rPr lang="fr-FR" sz="2000" dirty="0" err="1" smtClean="0"/>
              <a:t>with</a:t>
            </a:r>
            <a:r>
              <a:rPr lang="fr-FR" sz="2000" dirty="0" smtClean="0"/>
              <a:t> E</a:t>
            </a:r>
            <a:r>
              <a:rPr lang="fr-FR" sz="2000" baseline="-25000" dirty="0" smtClean="0"/>
              <a:t>d</a:t>
            </a:r>
            <a:r>
              <a:rPr lang="fr-FR" sz="2000" dirty="0" smtClean="0"/>
              <a:t>=500 V/cm for CERN New </a:t>
            </a:r>
            <a:r>
              <a:rPr lang="fr-FR" sz="2000" dirty="0" err="1" smtClean="0"/>
              <a:t>RIMs</a:t>
            </a:r>
            <a:r>
              <a:rPr lang="fr-FR" sz="2000" dirty="0" smtClean="0"/>
              <a:t> prototypes</a:t>
            </a:r>
          </a:p>
          <a:p>
            <a:r>
              <a:rPr lang="fr-FR" sz="2000" dirty="0" err="1" smtClean="0"/>
              <a:t>With</a:t>
            </a:r>
            <a:r>
              <a:rPr lang="fr-FR" sz="2000" dirty="0" smtClean="0"/>
              <a:t> </a:t>
            </a:r>
            <a:r>
              <a:rPr lang="fr-FR" sz="2000" dirty="0" err="1" smtClean="0"/>
              <a:t>same</a:t>
            </a:r>
            <a:r>
              <a:rPr lang="fr-FR" sz="2000" dirty="0" smtClean="0"/>
              <a:t> </a:t>
            </a:r>
            <a:r>
              <a:rPr lang="fr-FR" sz="2000" dirty="0" err="1" smtClean="0"/>
              <a:t>measurement</a:t>
            </a:r>
            <a:r>
              <a:rPr lang="fr-FR" sz="2000" dirty="0" smtClean="0"/>
              <a:t> </a:t>
            </a:r>
            <a:r>
              <a:rPr lang="fr-FR" sz="2000" dirty="0" err="1" smtClean="0"/>
              <a:t>protocol</a:t>
            </a:r>
            <a:r>
              <a:rPr lang="fr-FR" sz="2000" dirty="0" smtClean="0"/>
              <a:t> in HP </a:t>
            </a:r>
            <a:r>
              <a:rPr lang="fr-FR" sz="2000" dirty="0" err="1" smtClean="0"/>
              <a:t>chamber</a:t>
            </a:r>
            <a:r>
              <a:rPr lang="fr-FR" sz="2000" dirty="0" smtClean="0"/>
              <a:t> as for CFR-35 gain </a:t>
            </a:r>
            <a:r>
              <a:rPr lang="fr-FR" sz="2000" dirty="0" err="1" smtClean="0"/>
              <a:t>measurements</a:t>
            </a:r>
            <a:endParaRPr lang="fr-FR" sz="2000" dirty="0"/>
          </a:p>
        </p:txBody>
      </p:sp>
      <p:sp>
        <p:nvSpPr>
          <p:cNvPr id="19" name="Espace réservé du pied de page 4"/>
          <p:cNvSpPr txBox="1">
            <a:spLocks/>
          </p:cNvSpPr>
          <p:nvPr/>
        </p:nvSpPr>
        <p:spPr>
          <a:xfrm>
            <a:off x="171003" y="7293710"/>
            <a:ext cx="9494871" cy="272948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900" dirty="0" smtClean="0">
                <a:latin typeface="Arial" charset="0"/>
                <a:ea typeface="Arial" charset="0"/>
                <a:cs typeface="Arial" charset="0"/>
              </a:rPr>
              <a:t>Alain Delbart, R&amp;D on LEM for phase II of </a:t>
            </a:r>
            <a:r>
              <a:rPr lang="fr-FR" sz="900" dirty="0" err="1" smtClean="0">
                <a:latin typeface="Arial" charset="0"/>
                <a:ea typeface="Arial" charset="0"/>
                <a:cs typeface="Arial" charset="0"/>
              </a:rPr>
              <a:t>ProtoDUNE</a:t>
            </a:r>
            <a:r>
              <a:rPr lang="fr-FR" sz="900" dirty="0" smtClean="0">
                <a:latin typeface="Arial" charset="0"/>
                <a:ea typeface="Arial" charset="0"/>
                <a:cs typeface="Arial" charset="0"/>
              </a:rPr>
              <a:t>-DP, LEM, Workshop </a:t>
            </a:r>
            <a:r>
              <a:rPr lang="fr-FR" sz="900" dirty="0">
                <a:latin typeface="Arial" charset="0"/>
                <a:ea typeface="Arial" charset="0"/>
                <a:cs typeface="Arial" charset="0"/>
              </a:rPr>
              <a:t>on the LEM/</a:t>
            </a:r>
            <a:r>
              <a:rPr lang="fr-FR" sz="900" dirty="0" err="1">
                <a:latin typeface="Arial" charset="0"/>
                <a:ea typeface="Arial" charset="0"/>
                <a:cs typeface="Arial" charset="0"/>
              </a:rPr>
              <a:t>Thick</a:t>
            </a:r>
            <a:r>
              <a:rPr lang="fr-FR" sz="900" dirty="0">
                <a:latin typeface="Arial" charset="0"/>
                <a:ea typeface="Arial" charset="0"/>
                <a:cs typeface="Arial" charset="0"/>
              </a:rPr>
              <a:t> GEM </a:t>
            </a:r>
            <a:r>
              <a:rPr lang="fr-FR" sz="900" dirty="0" err="1">
                <a:latin typeface="Arial" charset="0"/>
                <a:ea typeface="Arial" charset="0"/>
                <a:cs typeface="Arial" charset="0"/>
              </a:rPr>
              <a:t>cryogenic</a:t>
            </a:r>
            <a:r>
              <a:rPr lang="fr-FR" sz="9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fr-FR" sz="900" dirty="0" err="1">
                <a:latin typeface="Arial" charset="0"/>
                <a:ea typeface="Arial" charset="0"/>
                <a:cs typeface="Arial" charset="0"/>
              </a:rPr>
              <a:t>utilization</a:t>
            </a:r>
            <a:r>
              <a:rPr lang="fr-FR" sz="900" dirty="0">
                <a:latin typeface="Arial" charset="0"/>
                <a:ea typeface="Arial" charset="0"/>
                <a:cs typeface="Arial" charset="0"/>
              </a:rPr>
              <a:t> in pure Argon over large </a:t>
            </a:r>
            <a:r>
              <a:rPr lang="fr-FR" sz="900" dirty="0" err="1">
                <a:latin typeface="Arial" charset="0"/>
                <a:ea typeface="Arial" charset="0"/>
                <a:cs typeface="Arial" charset="0"/>
              </a:rPr>
              <a:t>detection</a:t>
            </a:r>
            <a:r>
              <a:rPr lang="fr-FR" sz="900" dirty="0">
                <a:latin typeface="Arial" charset="0"/>
                <a:ea typeface="Arial" charset="0"/>
                <a:cs typeface="Arial" charset="0"/>
              </a:rPr>
              <a:t> surfaces, </a:t>
            </a:r>
            <a:r>
              <a:rPr lang="fr-FR" sz="900" dirty="0" smtClean="0">
                <a:latin typeface="Arial" charset="0"/>
                <a:ea typeface="Arial" charset="0"/>
                <a:cs typeface="Arial" charset="0"/>
              </a:rPr>
              <a:t>6-7</a:t>
            </a:r>
            <a:r>
              <a:rPr lang="fr-FR" sz="900" baseline="30000" dirty="0" smtClean="0">
                <a:latin typeface="Arial" charset="0"/>
                <a:ea typeface="Arial" charset="0"/>
                <a:cs typeface="Arial" charset="0"/>
              </a:rPr>
              <a:t>th</a:t>
            </a:r>
            <a:r>
              <a:rPr lang="fr-FR" sz="9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fr-FR" sz="900" dirty="0" err="1" smtClean="0">
                <a:latin typeface="Arial" charset="0"/>
                <a:ea typeface="Arial" charset="0"/>
                <a:cs typeface="Arial" charset="0"/>
              </a:rPr>
              <a:t>april</a:t>
            </a:r>
            <a:r>
              <a:rPr lang="bn-IN" sz="900" dirty="0" smtClean="0">
                <a:latin typeface="Arial" charset="0"/>
                <a:ea typeface="Arial" charset="0"/>
                <a:cs typeface="Arial" charset="0"/>
              </a:rPr>
              <a:t>, </a:t>
            </a:r>
            <a:r>
              <a:rPr lang="fr-FR" sz="900" dirty="0" smtClean="0">
                <a:latin typeface="Arial" charset="0"/>
                <a:ea typeface="Arial" charset="0"/>
                <a:cs typeface="Arial" charset="0"/>
              </a:rPr>
              <a:t>2020					</a:t>
            </a:r>
            <a:endParaRPr lang="fr-FR" sz="9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7282487" y="6925365"/>
            <a:ext cx="4459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smtClean="0">
                <a:latin typeface="Symbol" charset="2"/>
                <a:ea typeface="Symbol" charset="2"/>
                <a:cs typeface="Symbol" charset="2"/>
              </a:rPr>
              <a:t>D</a:t>
            </a:r>
            <a:r>
              <a:rPr lang="fr-FR" sz="1600" smtClean="0"/>
              <a:t>V</a:t>
            </a:r>
            <a:endParaRPr lang="fr-FR" sz="1600" dirty="0"/>
          </a:p>
        </p:txBody>
      </p:sp>
      <p:sp>
        <p:nvSpPr>
          <p:cNvPr id="2" name="ZoneTexte 1"/>
          <p:cNvSpPr txBox="1"/>
          <p:nvPr/>
        </p:nvSpPr>
        <p:spPr>
          <a:xfrm>
            <a:off x="458898" y="3964952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mtClean="0">
                <a:solidFill>
                  <a:srgbClr val="FF0000"/>
                </a:solidFill>
              </a:rPr>
              <a:t>20</a:t>
            </a:r>
            <a:endParaRPr lang="fr-FR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9662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956" y="1675088"/>
            <a:ext cx="10080625" cy="5797874"/>
          </a:xfrm>
          <a:prstGeom prst="rect">
            <a:avLst/>
          </a:prstGeom>
        </p:spPr>
      </p:pic>
      <p:sp>
        <p:nvSpPr>
          <p:cNvPr id="45" name="TextShape 1"/>
          <p:cNvSpPr txBox="1"/>
          <p:nvPr/>
        </p:nvSpPr>
        <p:spPr>
          <a:xfrm>
            <a:off x="48073" y="12342"/>
            <a:ext cx="10074960" cy="984885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en-US" sz="3200" b="0" strike="noStrike" spc="-1" dirty="0" smtClean="0">
                <a:latin typeface="arial"/>
              </a:rPr>
              <a:t>First LEM CFR-35 + </a:t>
            </a:r>
            <a:r>
              <a:rPr lang="en-US" sz="3200" b="0" strike="noStrike" spc="-1" dirty="0" err="1" smtClean="0">
                <a:latin typeface="arial"/>
              </a:rPr>
              <a:t>pyralux</a:t>
            </a:r>
            <a:r>
              <a:rPr lang="en-US" sz="3200" b="0" strike="noStrike" spc="-1" dirty="0" smtClean="0">
                <a:latin typeface="arial"/>
              </a:rPr>
              <a:t> borders</a:t>
            </a:r>
          </a:p>
          <a:p>
            <a:pPr algn="ctr"/>
            <a:r>
              <a:rPr lang="en-US" sz="3200" spc="-1" dirty="0" smtClean="0">
                <a:latin typeface="arial"/>
              </a:rPr>
              <a:t>Spark rate over 14 weeks of operation i</a:t>
            </a:r>
            <a:r>
              <a:rPr lang="en-US" sz="3200" b="0" strike="noStrike" spc="-1" dirty="0" smtClean="0">
                <a:latin typeface="arial"/>
              </a:rPr>
              <a:t>n 3,3 bar</a:t>
            </a:r>
            <a:endParaRPr lang="en-US" sz="3200" b="0" strike="noStrike" spc="-1" dirty="0">
              <a:latin typeface="arial"/>
            </a:endParaRPr>
          </a:p>
        </p:txBody>
      </p:sp>
      <p:sp>
        <p:nvSpPr>
          <p:cNvPr id="52" name="Line 8"/>
          <p:cNvSpPr/>
          <p:nvPr/>
        </p:nvSpPr>
        <p:spPr>
          <a:xfrm>
            <a:off x="-5040" y="1041400"/>
            <a:ext cx="10080000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fr-FR" dirty="0"/>
          </a:p>
        </p:txBody>
      </p:sp>
      <p:sp>
        <p:nvSpPr>
          <p:cNvPr id="16" name="TextBox 2"/>
          <p:cNvSpPr txBox="1"/>
          <p:nvPr/>
        </p:nvSpPr>
        <p:spPr>
          <a:xfrm>
            <a:off x="9665874" y="7293709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8F1A8BE9-E462-894F-94E2-A1097F7CCA5D}" type="slidenum">
              <a:rPr lang="en-US" sz="900">
                <a:latin typeface="Arial" charset="0"/>
                <a:ea typeface="Arial" charset="0"/>
                <a:cs typeface="Arial" charset="0"/>
              </a:rPr>
              <a:t>16</a:t>
            </a:fld>
            <a:endParaRPr lang="en-US" sz="900" dirty="0" smtClean="0">
              <a:latin typeface="Arial" charset="0"/>
              <a:ea typeface="Arial" charset="0"/>
              <a:cs typeface="Arial" charset="0"/>
            </a:endParaRPr>
          </a:p>
          <a:p>
            <a:endParaRPr lang="en-US" sz="9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-40209" y="1617907"/>
            <a:ext cx="10251524" cy="369332"/>
          </a:xfrm>
          <a:prstGeom prst="rect">
            <a:avLst/>
          </a:prstGeom>
          <a:solidFill>
            <a:srgbClr val="FFFCC2"/>
          </a:solidFill>
        </p:spPr>
        <p:txBody>
          <a:bodyPr wrap="none" rtlCol="0">
            <a:spAutoFit/>
          </a:bodyPr>
          <a:lstStyle/>
          <a:p>
            <a:r>
              <a:rPr lang="fr-FR" dirty="0" err="1" smtClean="0"/>
              <a:t>Spark</a:t>
            </a:r>
            <a:r>
              <a:rPr lang="fr-FR" dirty="0" smtClean="0"/>
              <a:t> monitoring </a:t>
            </a:r>
            <a:r>
              <a:rPr lang="fr-FR" dirty="0" err="1" smtClean="0"/>
              <a:t>with</a:t>
            </a:r>
            <a:r>
              <a:rPr lang="fr-FR" dirty="0" smtClean="0"/>
              <a:t> </a:t>
            </a:r>
            <a:r>
              <a:rPr lang="fr-FR" dirty="0" smtClean="0">
                <a:solidFill>
                  <a:srgbClr val="FF0000"/>
                </a:solidFill>
              </a:rPr>
              <a:t>cathode </a:t>
            </a:r>
            <a:r>
              <a:rPr lang="fr-FR" dirty="0" err="1" smtClean="0">
                <a:solidFill>
                  <a:srgbClr val="FF0000"/>
                </a:solidFill>
              </a:rPr>
              <a:t>mesh</a:t>
            </a:r>
            <a:r>
              <a:rPr lang="fr-FR" dirty="0" smtClean="0">
                <a:solidFill>
                  <a:srgbClr val="FF0000"/>
                </a:solidFill>
              </a:rPr>
              <a:t> + LEM + </a:t>
            </a:r>
            <a:r>
              <a:rPr lang="fr-FR" dirty="0" err="1" smtClean="0">
                <a:solidFill>
                  <a:srgbClr val="FF0000"/>
                </a:solidFill>
              </a:rPr>
              <a:t>grounded</a:t>
            </a:r>
            <a:r>
              <a:rPr lang="fr-FR" dirty="0" smtClean="0">
                <a:solidFill>
                  <a:srgbClr val="FF0000"/>
                </a:solidFill>
              </a:rPr>
              <a:t> anode </a:t>
            </a:r>
            <a:r>
              <a:rPr lang="fr-FR" dirty="0" smtClean="0"/>
              <a:t>in NP02 Electric </a:t>
            </a:r>
            <a:r>
              <a:rPr lang="fr-FR" dirty="0"/>
              <a:t>F</a:t>
            </a:r>
            <a:r>
              <a:rPr lang="fr-FR" dirty="0" smtClean="0"/>
              <a:t>ield configuration</a:t>
            </a:r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1313962" y="5754075"/>
            <a:ext cx="28350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1 </a:t>
            </a:r>
            <a:r>
              <a:rPr lang="fr-FR" dirty="0" err="1" smtClean="0"/>
              <a:t>sp</a:t>
            </a:r>
            <a:r>
              <a:rPr lang="fr-FR" dirty="0" smtClean="0"/>
              <a:t>/h/CRP goal at 3,1 kV</a:t>
            </a:r>
            <a:endParaRPr lang="fr-FR" dirty="0"/>
          </a:p>
        </p:txBody>
      </p:sp>
      <p:sp>
        <p:nvSpPr>
          <p:cNvPr id="2" name="Rectangle 1"/>
          <p:cNvSpPr/>
          <p:nvPr/>
        </p:nvSpPr>
        <p:spPr>
          <a:xfrm>
            <a:off x="194357" y="2180112"/>
            <a:ext cx="438689" cy="1960263"/>
          </a:xfrm>
          <a:prstGeom prst="rect">
            <a:avLst/>
          </a:prstGeom>
          <a:solidFill>
            <a:srgbClr val="FFFF00">
              <a:alpha val="13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/>
          <p:cNvSpPr txBox="1"/>
          <p:nvPr/>
        </p:nvSpPr>
        <p:spPr>
          <a:xfrm flipH="1">
            <a:off x="7259959" y="5836137"/>
            <a:ext cx="21630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>
                <a:solidFill>
                  <a:srgbClr val="FF0000"/>
                </a:solidFill>
              </a:rPr>
              <a:t>Burn</a:t>
            </a:r>
            <a:r>
              <a:rPr lang="fr-FR" dirty="0" smtClean="0">
                <a:solidFill>
                  <a:srgbClr val="FF0000"/>
                </a:solidFill>
              </a:rPr>
              <a:t>-in/</a:t>
            </a:r>
            <a:r>
              <a:rPr lang="fr-FR" dirty="0" err="1" smtClean="0">
                <a:solidFill>
                  <a:srgbClr val="FF0000"/>
                </a:solidFill>
              </a:rPr>
              <a:t>ageing</a:t>
            </a:r>
            <a:r>
              <a:rPr lang="fr-FR" dirty="0" smtClean="0">
                <a:solidFill>
                  <a:srgbClr val="FF0000"/>
                </a:solidFill>
              </a:rPr>
              <a:t> ?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13" name="Espace réservé du pied de page 4"/>
          <p:cNvSpPr txBox="1">
            <a:spLocks/>
          </p:cNvSpPr>
          <p:nvPr/>
        </p:nvSpPr>
        <p:spPr>
          <a:xfrm>
            <a:off x="171003" y="7293710"/>
            <a:ext cx="9494871" cy="272948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900" dirty="0" smtClean="0">
                <a:latin typeface="Arial" charset="0"/>
                <a:ea typeface="Arial" charset="0"/>
                <a:cs typeface="Arial" charset="0"/>
              </a:rPr>
              <a:t>Alain Delbart, R&amp;D on LEM for phase II of </a:t>
            </a:r>
            <a:r>
              <a:rPr lang="fr-FR" sz="900" dirty="0" err="1" smtClean="0">
                <a:latin typeface="Arial" charset="0"/>
                <a:ea typeface="Arial" charset="0"/>
                <a:cs typeface="Arial" charset="0"/>
              </a:rPr>
              <a:t>ProtoDUNE</a:t>
            </a:r>
            <a:r>
              <a:rPr lang="fr-FR" sz="900" dirty="0" smtClean="0">
                <a:latin typeface="Arial" charset="0"/>
                <a:ea typeface="Arial" charset="0"/>
                <a:cs typeface="Arial" charset="0"/>
              </a:rPr>
              <a:t>-DP, LEM, Workshop </a:t>
            </a:r>
            <a:r>
              <a:rPr lang="fr-FR" sz="900" dirty="0">
                <a:latin typeface="Arial" charset="0"/>
                <a:ea typeface="Arial" charset="0"/>
                <a:cs typeface="Arial" charset="0"/>
              </a:rPr>
              <a:t>on the LEM/</a:t>
            </a:r>
            <a:r>
              <a:rPr lang="fr-FR" sz="900" dirty="0" err="1">
                <a:latin typeface="Arial" charset="0"/>
                <a:ea typeface="Arial" charset="0"/>
                <a:cs typeface="Arial" charset="0"/>
              </a:rPr>
              <a:t>Thick</a:t>
            </a:r>
            <a:r>
              <a:rPr lang="fr-FR" sz="900" dirty="0">
                <a:latin typeface="Arial" charset="0"/>
                <a:ea typeface="Arial" charset="0"/>
                <a:cs typeface="Arial" charset="0"/>
              </a:rPr>
              <a:t> GEM </a:t>
            </a:r>
            <a:r>
              <a:rPr lang="fr-FR" sz="900" dirty="0" err="1">
                <a:latin typeface="Arial" charset="0"/>
                <a:ea typeface="Arial" charset="0"/>
                <a:cs typeface="Arial" charset="0"/>
              </a:rPr>
              <a:t>cryogenic</a:t>
            </a:r>
            <a:r>
              <a:rPr lang="fr-FR" sz="9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fr-FR" sz="900" dirty="0" err="1">
                <a:latin typeface="Arial" charset="0"/>
                <a:ea typeface="Arial" charset="0"/>
                <a:cs typeface="Arial" charset="0"/>
              </a:rPr>
              <a:t>utilization</a:t>
            </a:r>
            <a:r>
              <a:rPr lang="fr-FR" sz="900" dirty="0">
                <a:latin typeface="Arial" charset="0"/>
                <a:ea typeface="Arial" charset="0"/>
                <a:cs typeface="Arial" charset="0"/>
              </a:rPr>
              <a:t> in pure Argon over large </a:t>
            </a:r>
            <a:r>
              <a:rPr lang="fr-FR" sz="900" dirty="0" err="1">
                <a:latin typeface="Arial" charset="0"/>
                <a:ea typeface="Arial" charset="0"/>
                <a:cs typeface="Arial" charset="0"/>
              </a:rPr>
              <a:t>detection</a:t>
            </a:r>
            <a:r>
              <a:rPr lang="fr-FR" sz="900" dirty="0">
                <a:latin typeface="Arial" charset="0"/>
                <a:ea typeface="Arial" charset="0"/>
                <a:cs typeface="Arial" charset="0"/>
              </a:rPr>
              <a:t> surfaces, </a:t>
            </a:r>
            <a:r>
              <a:rPr lang="fr-FR" sz="900" dirty="0" smtClean="0">
                <a:latin typeface="Arial" charset="0"/>
                <a:ea typeface="Arial" charset="0"/>
                <a:cs typeface="Arial" charset="0"/>
              </a:rPr>
              <a:t>6-7</a:t>
            </a:r>
            <a:r>
              <a:rPr lang="fr-FR" sz="900" baseline="30000" dirty="0" smtClean="0">
                <a:latin typeface="Arial" charset="0"/>
                <a:ea typeface="Arial" charset="0"/>
                <a:cs typeface="Arial" charset="0"/>
              </a:rPr>
              <a:t>th</a:t>
            </a:r>
            <a:r>
              <a:rPr lang="fr-FR" sz="9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fr-FR" sz="900" dirty="0" err="1" smtClean="0">
                <a:latin typeface="Arial" charset="0"/>
                <a:ea typeface="Arial" charset="0"/>
                <a:cs typeface="Arial" charset="0"/>
              </a:rPr>
              <a:t>april</a:t>
            </a:r>
            <a:r>
              <a:rPr lang="bn-IN" sz="900" dirty="0" smtClean="0">
                <a:latin typeface="Arial" charset="0"/>
                <a:ea typeface="Arial" charset="0"/>
                <a:cs typeface="Arial" charset="0"/>
              </a:rPr>
              <a:t>, </a:t>
            </a:r>
            <a:r>
              <a:rPr lang="fr-FR" sz="900" dirty="0" smtClean="0">
                <a:latin typeface="Arial" charset="0"/>
                <a:ea typeface="Arial" charset="0"/>
                <a:cs typeface="Arial" charset="0"/>
              </a:rPr>
              <a:t>2020					</a:t>
            </a:r>
            <a:endParaRPr lang="fr-FR" sz="9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8154799" y="2796573"/>
            <a:ext cx="9460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>
                <a:latin typeface="Arial" charset="0"/>
                <a:ea typeface="Arial" charset="0"/>
                <a:cs typeface="Arial" charset="0"/>
              </a:rPr>
              <a:t>LEM</a:t>
            </a:r>
            <a:r>
              <a:rPr lang="fr-FR" sz="1600" dirty="0" smtClean="0">
                <a:latin typeface="Symbol" charset="2"/>
                <a:ea typeface="Symbol" charset="2"/>
                <a:cs typeface="Symbol" charset="2"/>
              </a:rPr>
              <a:t> D</a:t>
            </a:r>
            <a:r>
              <a:rPr lang="fr-FR" sz="1600" dirty="0" smtClean="0"/>
              <a:t>V</a:t>
            </a:r>
            <a:endParaRPr lang="fr-FR" sz="1600" dirty="0"/>
          </a:p>
        </p:txBody>
      </p:sp>
    </p:spTree>
    <p:extLst>
      <p:ext uri="{BB962C8B-B14F-4D97-AF65-F5344CB8AC3E}">
        <p14:creationId xmlns:p14="http://schemas.microsoft.com/office/powerpoint/2010/main" val="1342095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Line 8"/>
          <p:cNvSpPr/>
          <p:nvPr/>
        </p:nvSpPr>
        <p:spPr>
          <a:xfrm>
            <a:off x="-5040" y="1041400"/>
            <a:ext cx="10080000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fr-FR" dirty="0"/>
          </a:p>
        </p:txBody>
      </p:sp>
      <p:sp>
        <p:nvSpPr>
          <p:cNvPr id="16" name="TextBox 2"/>
          <p:cNvSpPr txBox="1"/>
          <p:nvPr/>
        </p:nvSpPr>
        <p:spPr>
          <a:xfrm>
            <a:off x="9665874" y="7293709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8F1A8BE9-E462-894F-94E2-A1097F7CCA5D}" type="slidenum">
              <a:rPr lang="en-US" sz="900">
                <a:latin typeface="Arial" charset="0"/>
                <a:ea typeface="Arial" charset="0"/>
                <a:cs typeface="Arial" charset="0"/>
              </a:rPr>
              <a:t>17</a:t>
            </a:fld>
            <a:endParaRPr lang="en-US" sz="900" dirty="0" smtClean="0">
              <a:latin typeface="Arial" charset="0"/>
              <a:ea typeface="Arial" charset="0"/>
              <a:cs typeface="Arial" charset="0"/>
            </a:endParaRPr>
          </a:p>
          <a:p>
            <a:endParaRPr lang="en-US" sz="9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619290" y="103690"/>
            <a:ext cx="8741176" cy="853975"/>
          </a:xfrm>
        </p:spPr>
        <p:txBody>
          <a:bodyPr>
            <a:noAutofit/>
          </a:bodyPr>
          <a:lstStyle/>
          <a:p>
            <a:pPr algn="ctr"/>
            <a:r>
              <a:rPr lang="en-US" sz="3600" dirty="0" smtClean="0"/>
              <a:t>First try </a:t>
            </a:r>
            <a:r>
              <a:rPr lang="en-US" sz="3600" smtClean="0"/>
              <a:t>of single-</a:t>
            </a:r>
            <a:r>
              <a:rPr lang="en-US" sz="3600" dirty="0" err="1"/>
              <a:t>s</a:t>
            </a:r>
            <a:r>
              <a:rPr lang="en-US" sz="3600" smtClean="0"/>
              <a:t>ided DLC-resistive </a:t>
            </a:r>
            <a:r>
              <a:rPr lang="en-US" sz="3600" dirty="0" smtClean="0"/>
              <a:t>LEM</a:t>
            </a:r>
            <a:endParaRPr lang="en-GB" sz="3600" dirty="0"/>
          </a:p>
        </p:txBody>
      </p:sp>
      <p:sp>
        <p:nvSpPr>
          <p:cNvPr id="13" name="Rectangle 12"/>
          <p:cNvSpPr/>
          <p:nvPr/>
        </p:nvSpPr>
        <p:spPr>
          <a:xfrm>
            <a:off x="534218" y="1672272"/>
            <a:ext cx="5905872" cy="538070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5DAB0C62-DF2A-4E31-8EE5-052A774623CC}"/>
              </a:ext>
            </a:extLst>
          </p:cNvPr>
          <p:cNvSpPr/>
          <p:nvPr/>
        </p:nvSpPr>
        <p:spPr>
          <a:xfrm rot="10800000">
            <a:off x="1043839" y="2231003"/>
            <a:ext cx="4886632" cy="19839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xmlns="" id="{824B3CFD-00C9-48B2-842D-99984419AC0F}"/>
              </a:ext>
            </a:extLst>
          </p:cNvPr>
          <p:cNvSpPr/>
          <p:nvPr/>
        </p:nvSpPr>
        <p:spPr>
          <a:xfrm>
            <a:off x="1043855" y="6025610"/>
            <a:ext cx="4886632" cy="78658"/>
          </a:xfrm>
          <a:prstGeom prst="rect">
            <a:avLst/>
          </a:prstGeom>
          <a:solidFill>
            <a:srgbClr val="6CBAF9"/>
          </a:solidFill>
          <a:ln>
            <a:solidFill>
              <a:srgbClr val="6CBAF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824B3CFD-00C9-48B2-842D-99984419AC0F}"/>
              </a:ext>
            </a:extLst>
          </p:cNvPr>
          <p:cNvSpPr/>
          <p:nvPr/>
        </p:nvSpPr>
        <p:spPr>
          <a:xfrm rot="10800000">
            <a:off x="1043839" y="2141361"/>
            <a:ext cx="4886632" cy="7865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 17"/>
          <p:cNvSpPr/>
          <p:nvPr/>
        </p:nvSpPr>
        <p:spPr>
          <a:xfrm>
            <a:off x="1043839" y="2789433"/>
            <a:ext cx="4886632" cy="43204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1 mm (measured : 0,92-0,93 mm)</a:t>
            </a:r>
            <a:endParaRPr lang="en-GB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xmlns="" id="{824B3CFD-00C9-48B2-842D-99984419AC0F}"/>
              </a:ext>
            </a:extLst>
          </p:cNvPr>
          <p:cNvSpPr/>
          <p:nvPr/>
        </p:nvSpPr>
        <p:spPr>
          <a:xfrm>
            <a:off x="1043839" y="3228190"/>
            <a:ext cx="4886632" cy="78658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5DAB0C62-DF2A-4E31-8EE5-052A774623CC}"/>
              </a:ext>
            </a:extLst>
          </p:cNvPr>
          <p:cNvSpPr/>
          <p:nvPr/>
        </p:nvSpPr>
        <p:spPr>
          <a:xfrm rot="10800000">
            <a:off x="1043839" y="4373609"/>
            <a:ext cx="4886632" cy="19839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824B3CFD-00C9-48B2-842D-99984419AC0F}"/>
              </a:ext>
            </a:extLst>
          </p:cNvPr>
          <p:cNvSpPr/>
          <p:nvPr/>
        </p:nvSpPr>
        <p:spPr>
          <a:xfrm rot="10800000">
            <a:off x="1043839" y="4283967"/>
            <a:ext cx="4886632" cy="7865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/>
          <p:cNvSpPr/>
          <p:nvPr/>
        </p:nvSpPr>
        <p:spPr>
          <a:xfrm>
            <a:off x="1043839" y="4678247"/>
            <a:ext cx="4886632" cy="43204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xmlns="" id="{824B3CFD-00C9-48B2-842D-99984419AC0F}"/>
              </a:ext>
            </a:extLst>
          </p:cNvPr>
          <p:cNvSpPr/>
          <p:nvPr/>
        </p:nvSpPr>
        <p:spPr>
          <a:xfrm>
            <a:off x="1043839" y="5112986"/>
            <a:ext cx="4886632" cy="78658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5DAB0C62-DF2A-4E31-8EE5-052A774623CC}"/>
              </a:ext>
            </a:extLst>
          </p:cNvPr>
          <p:cNvSpPr/>
          <p:nvPr/>
        </p:nvSpPr>
        <p:spPr>
          <a:xfrm rot="10800000">
            <a:off x="1043854" y="5813767"/>
            <a:ext cx="4886632" cy="19839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824B3CFD-00C9-48B2-842D-99984419AC0F}"/>
              </a:ext>
            </a:extLst>
          </p:cNvPr>
          <p:cNvSpPr/>
          <p:nvPr/>
        </p:nvSpPr>
        <p:spPr>
          <a:xfrm rot="10800000">
            <a:off x="1043854" y="5724125"/>
            <a:ext cx="4886632" cy="7865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Rectangle 25"/>
          <p:cNvSpPr/>
          <p:nvPr/>
        </p:nvSpPr>
        <p:spPr>
          <a:xfrm>
            <a:off x="1043854" y="6118405"/>
            <a:ext cx="4886632" cy="43204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824B3CFD-00C9-48B2-842D-99984419AC0F}"/>
              </a:ext>
            </a:extLst>
          </p:cNvPr>
          <p:cNvSpPr/>
          <p:nvPr/>
        </p:nvSpPr>
        <p:spPr>
          <a:xfrm>
            <a:off x="1043854" y="6564867"/>
            <a:ext cx="4886632" cy="78658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Rectangle 27"/>
          <p:cNvSpPr/>
          <p:nvPr/>
        </p:nvSpPr>
        <p:spPr>
          <a:xfrm>
            <a:off x="1442035" y="5696644"/>
            <a:ext cx="576064" cy="12042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Rectangle 28"/>
          <p:cNvSpPr/>
          <p:nvPr/>
        </p:nvSpPr>
        <p:spPr>
          <a:xfrm>
            <a:off x="2665563" y="5626032"/>
            <a:ext cx="576064" cy="12042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Rectangle 29"/>
          <p:cNvSpPr/>
          <p:nvPr/>
        </p:nvSpPr>
        <p:spPr>
          <a:xfrm>
            <a:off x="3884627" y="5548234"/>
            <a:ext cx="576064" cy="12042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Rectangle 30"/>
          <p:cNvSpPr/>
          <p:nvPr/>
        </p:nvSpPr>
        <p:spPr>
          <a:xfrm>
            <a:off x="5039595" y="5661374"/>
            <a:ext cx="576064" cy="12042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TextBox 31"/>
          <p:cNvSpPr txBox="1"/>
          <p:nvPr/>
        </p:nvSpPr>
        <p:spPr>
          <a:xfrm>
            <a:off x="6842665" y="2184505"/>
            <a:ext cx="282320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 smtClean="0">
                <a:latin typeface="Comic Sans MS" panose="030F0702030302020204" pitchFamily="66" charset="0"/>
              </a:rPr>
              <a:t>50 </a:t>
            </a:r>
            <a:r>
              <a:rPr lang="en-US" sz="1350" dirty="0" smtClean="0">
                <a:latin typeface="Symbol" charset="2"/>
                <a:ea typeface="Symbol" charset="2"/>
                <a:cs typeface="Symbol" charset="2"/>
              </a:rPr>
              <a:t>m</a:t>
            </a:r>
            <a:r>
              <a:rPr lang="en-US" sz="1350" dirty="0" smtClean="0">
                <a:latin typeface="Comic Sans MS" panose="030F0702030302020204" pitchFamily="66" charset="0"/>
              </a:rPr>
              <a:t>m APICAL + “standard” DLC</a:t>
            </a:r>
            <a:endParaRPr lang="en-US" sz="1350" dirty="0">
              <a:latin typeface="Comic Sans MS" panose="030F0702030302020204" pitchFamily="66" charset="0"/>
            </a:endParaRPr>
          </a:p>
        </p:txBody>
      </p:sp>
      <p:sp>
        <p:nvSpPr>
          <p:cNvPr id="39" name="TextBox 32"/>
          <p:cNvSpPr txBox="1"/>
          <p:nvPr/>
        </p:nvSpPr>
        <p:spPr>
          <a:xfrm>
            <a:off x="6967349" y="2819188"/>
            <a:ext cx="48763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 smtClean="0">
                <a:latin typeface="Comic Sans MS" panose="030F0702030302020204" pitchFamily="66" charset="0"/>
              </a:rPr>
              <a:t>PCB</a:t>
            </a:r>
            <a:endParaRPr lang="en-US" sz="1350" dirty="0">
              <a:latin typeface="Comic Sans MS" panose="030F0702030302020204" pitchFamily="66" charset="0"/>
            </a:endParaRPr>
          </a:p>
        </p:txBody>
      </p:sp>
      <p:sp>
        <p:nvSpPr>
          <p:cNvPr id="40" name="TextBox 33"/>
          <p:cNvSpPr txBox="1"/>
          <p:nvPr/>
        </p:nvSpPr>
        <p:spPr>
          <a:xfrm>
            <a:off x="7004813" y="3115704"/>
            <a:ext cx="131157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 smtClean="0">
                <a:latin typeface="Comic Sans MS" panose="030F0702030302020204" pitchFamily="66" charset="0"/>
              </a:rPr>
              <a:t>35 </a:t>
            </a:r>
            <a:r>
              <a:rPr lang="en-US" sz="1350" dirty="0" smtClean="0">
                <a:latin typeface="Symbol" charset="2"/>
                <a:ea typeface="Symbol" charset="2"/>
                <a:cs typeface="Symbol" charset="2"/>
              </a:rPr>
              <a:t>m</a:t>
            </a:r>
            <a:r>
              <a:rPr lang="en-US" sz="1350" dirty="0" smtClean="0">
                <a:latin typeface="Comic Sans MS" panose="030F0702030302020204" pitchFamily="66" charset="0"/>
              </a:rPr>
              <a:t>m copper</a:t>
            </a:r>
            <a:endParaRPr lang="en-US" sz="1350" dirty="0">
              <a:latin typeface="Comic Sans MS" panose="030F0702030302020204" pitchFamily="66" charset="0"/>
            </a:endParaRPr>
          </a:p>
        </p:txBody>
      </p:sp>
      <p:sp>
        <p:nvSpPr>
          <p:cNvPr id="41" name="TextBox 34"/>
          <p:cNvSpPr txBox="1"/>
          <p:nvPr/>
        </p:nvSpPr>
        <p:spPr>
          <a:xfrm>
            <a:off x="6693159" y="3882947"/>
            <a:ext cx="33874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Glue the 2 parts with </a:t>
            </a:r>
            <a:r>
              <a:rPr lang="en-US" dirty="0" err="1" smtClean="0">
                <a:solidFill>
                  <a:srgbClr val="0070C0"/>
                </a:solidFill>
                <a:latin typeface="Comic Sans MS" panose="030F0702030302020204" pitchFamily="66" charset="0"/>
              </a:rPr>
              <a:t>prepreg</a:t>
            </a:r>
            <a:endParaRPr lang="en-US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42" name="TextBox 35"/>
          <p:cNvSpPr txBox="1"/>
          <p:nvPr/>
        </p:nvSpPr>
        <p:spPr>
          <a:xfrm>
            <a:off x="6700242" y="6010660"/>
            <a:ext cx="1920719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 smtClean="0">
                <a:latin typeface="Comic Sans MS" panose="030F0702030302020204" pitchFamily="66" charset="0"/>
              </a:rPr>
              <a:t>Drilling like a THGEM</a:t>
            </a:r>
          </a:p>
          <a:p>
            <a:endParaRPr lang="en-US" sz="1350" dirty="0" smtClean="0">
              <a:latin typeface="Comic Sans MS" panose="030F0702030302020204" pitchFamily="66" charset="0"/>
            </a:endParaRPr>
          </a:p>
          <a:p>
            <a:r>
              <a:rPr lang="en-US" sz="135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NO RIM etching</a:t>
            </a:r>
            <a:endParaRPr lang="en-US" sz="135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cxnSp>
        <p:nvCxnSpPr>
          <p:cNvPr id="43" name="Straight Arrow Connector 37"/>
          <p:cNvCxnSpPr>
            <a:stCxn id="43" idx="1"/>
          </p:cNvCxnSpPr>
          <p:nvPr/>
        </p:nvCxnSpPr>
        <p:spPr>
          <a:xfrm flipH="1">
            <a:off x="6038093" y="2329526"/>
            <a:ext cx="80399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39"/>
          <p:cNvCxnSpPr>
            <a:stCxn id="44" idx="1"/>
          </p:cNvCxnSpPr>
          <p:nvPr/>
        </p:nvCxnSpPr>
        <p:spPr>
          <a:xfrm flipH="1">
            <a:off x="6150842" y="2969229"/>
            <a:ext cx="816507" cy="3178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1"/>
          <p:cNvCxnSpPr>
            <a:stCxn id="46" idx="1"/>
          </p:cNvCxnSpPr>
          <p:nvPr/>
        </p:nvCxnSpPr>
        <p:spPr>
          <a:xfrm flipH="1">
            <a:off x="6144279" y="3266811"/>
            <a:ext cx="79478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ZoneTexte 4"/>
          <p:cNvSpPr txBox="1"/>
          <p:nvPr/>
        </p:nvSpPr>
        <p:spPr>
          <a:xfrm>
            <a:off x="7790575" y="2400095"/>
            <a:ext cx="15103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~250 M</a:t>
            </a:r>
            <a:r>
              <a:rPr lang="fr-FR" dirty="0" smtClean="0">
                <a:latin typeface="Symbol" charset="2"/>
                <a:ea typeface="Symbol" charset="2"/>
                <a:cs typeface="Symbol" charset="2"/>
              </a:rPr>
              <a:t>W</a:t>
            </a:r>
            <a:r>
              <a:rPr lang="fr-FR" dirty="0" smtClean="0"/>
              <a:t>/sq.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xmlns="" id="{824B3CFD-00C9-48B2-842D-99984419AC0F}"/>
              </a:ext>
            </a:extLst>
          </p:cNvPr>
          <p:cNvSpPr/>
          <p:nvPr/>
        </p:nvSpPr>
        <p:spPr>
          <a:xfrm>
            <a:off x="1055563" y="4585452"/>
            <a:ext cx="4886632" cy="78658"/>
          </a:xfrm>
          <a:prstGeom prst="rect">
            <a:avLst/>
          </a:prstGeom>
          <a:solidFill>
            <a:srgbClr val="6CBAF9"/>
          </a:solidFill>
          <a:ln>
            <a:solidFill>
              <a:srgbClr val="6CBAF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4" name="TextBox 33"/>
          <p:cNvSpPr txBox="1"/>
          <p:nvPr/>
        </p:nvSpPr>
        <p:spPr>
          <a:xfrm>
            <a:off x="6938401" y="4474936"/>
            <a:ext cx="113524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 smtClean="0">
                <a:latin typeface="Comic Sans MS" panose="030F0702030302020204" pitchFamily="66" charset="0"/>
              </a:rPr>
              <a:t>150 </a:t>
            </a:r>
            <a:r>
              <a:rPr lang="en-US" sz="1350" dirty="0" smtClean="0">
                <a:latin typeface="Symbol" charset="2"/>
                <a:ea typeface="Symbol" charset="2"/>
                <a:cs typeface="Symbol" charset="2"/>
              </a:rPr>
              <a:t>m</a:t>
            </a:r>
            <a:r>
              <a:rPr lang="en-US" sz="1350" dirty="0" smtClean="0">
                <a:latin typeface="Comic Sans MS" panose="030F0702030302020204" pitchFamily="66" charset="0"/>
              </a:rPr>
              <a:t>m glue</a:t>
            </a:r>
            <a:endParaRPr lang="en-US" sz="1350" dirty="0">
              <a:latin typeface="Comic Sans MS" panose="030F0702030302020204" pitchFamily="66" charset="0"/>
            </a:endParaRPr>
          </a:p>
        </p:txBody>
      </p:sp>
      <p:cxnSp>
        <p:nvCxnSpPr>
          <p:cNvPr id="55" name="Straight Arrow Connector 41"/>
          <p:cNvCxnSpPr/>
          <p:nvPr/>
        </p:nvCxnSpPr>
        <p:spPr>
          <a:xfrm flipH="1">
            <a:off x="6077867" y="4626043"/>
            <a:ext cx="79478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34"/>
          <p:cNvSpPr txBox="1"/>
          <p:nvPr/>
        </p:nvSpPr>
        <p:spPr>
          <a:xfrm>
            <a:off x="7235117" y="1405129"/>
            <a:ext cx="16770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rgbClr val="0070C0"/>
                </a:solidFill>
                <a:latin typeface="Comic Sans MS" panose="030F0702030302020204" pitchFamily="66" charset="0"/>
              </a:rPr>
              <a:t>Raw materials</a:t>
            </a:r>
            <a:endParaRPr lang="en-US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57" name="TextBox 34"/>
          <p:cNvSpPr txBox="1"/>
          <p:nvPr/>
        </p:nvSpPr>
        <p:spPr>
          <a:xfrm>
            <a:off x="6693159" y="5429907"/>
            <a:ext cx="21948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DLC-resistive LEM</a:t>
            </a:r>
            <a:endParaRPr lang="en-US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61" name="TextBox 34"/>
          <p:cNvSpPr txBox="1"/>
          <p:nvPr/>
        </p:nvSpPr>
        <p:spPr>
          <a:xfrm>
            <a:off x="1251606" y="6713352"/>
            <a:ext cx="44710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no RIM on copper side, no </a:t>
            </a:r>
            <a:r>
              <a:rPr lang="en-US" smtClean="0">
                <a:solidFill>
                  <a:srgbClr val="FF0000"/>
                </a:solidFill>
                <a:latin typeface="Comic Sans MS" panose="030F0702030302020204" pitchFamily="66" charset="0"/>
              </a:rPr>
              <a:t>Ni/Au plating</a:t>
            </a:r>
            <a:endParaRPr lang="en-US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62" name="Espace réservé du pied de page 4"/>
          <p:cNvSpPr txBox="1">
            <a:spLocks/>
          </p:cNvSpPr>
          <p:nvPr/>
        </p:nvSpPr>
        <p:spPr>
          <a:xfrm>
            <a:off x="171003" y="7293710"/>
            <a:ext cx="9494871" cy="272948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900" dirty="0" smtClean="0">
                <a:latin typeface="Arial" charset="0"/>
                <a:ea typeface="Arial" charset="0"/>
                <a:cs typeface="Arial" charset="0"/>
              </a:rPr>
              <a:t>Alain Delbart, R&amp;D on LEM for phase II of </a:t>
            </a:r>
            <a:r>
              <a:rPr lang="fr-FR" sz="900" dirty="0" err="1" smtClean="0">
                <a:latin typeface="Arial" charset="0"/>
                <a:ea typeface="Arial" charset="0"/>
                <a:cs typeface="Arial" charset="0"/>
              </a:rPr>
              <a:t>ProtoDUNE</a:t>
            </a:r>
            <a:r>
              <a:rPr lang="fr-FR" sz="900" dirty="0" smtClean="0">
                <a:latin typeface="Arial" charset="0"/>
                <a:ea typeface="Arial" charset="0"/>
                <a:cs typeface="Arial" charset="0"/>
              </a:rPr>
              <a:t>-DP, LEM, Workshop </a:t>
            </a:r>
            <a:r>
              <a:rPr lang="fr-FR" sz="900" dirty="0">
                <a:latin typeface="Arial" charset="0"/>
                <a:ea typeface="Arial" charset="0"/>
                <a:cs typeface="Arial" charset="0"/>
              </a:rPr>
              <a:t>on the LEM/</a:t>
            </a:r>
            <a:r>
              <a:rPr lang="fr-FR" sz="900" dirty="0" err="1">
                <a:latin typeface="Arial" charset="0"/>
                <a:ea typeface="Arial" charset="0"/>
                <a:cs typeface="Arial" charset="0"/>
              </a:rPr>
              <a:t>Thick</a:t>
            </a:r>
            <a:r>
              <a:rPr lang="fr-FR" sz="900" dirty="0">
                <a:latin typeface="Arial" charset="0"/>
                <a:ea typeface="Arial" charset="0"/>
                <a:cs typeface="Arial" charset="0"/>
              </a:rPr>
              <a:t> GEM </a:t>
            </a:r>
            <a:r>
              <a:rPr lang="fr-FR" sz="900" dirty="0" err="1">
                <a:latin typeface="Arial" charset="0"/>
                <a:ea typeface="Arial" charset="0"/>
                <a:cs typeface="Arial" charset="0"/>
              </a:rPr>
              <a:t>cryogenic</a:t>
            </a:r>
            <a:r>
              <a:rPr lang="fr-FR" sz="9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fr-FR" sz="900" dirty="0" err="1">
                <a:latin typeface="Arial" charset="0"/>
                <a:ea typeface="Arial" charset="0"/>
                <a:cs typeface="Arial" charset="0"/>
              </a:rPr>
              <a:t>utilization</a:t>
            </a:r>
            <a:r>
              <a:rPr lang="fr-FR" sz="900" dirty="0">
                <a:latin typeface="Arial" charset="0"/>
                <a:ea typeface="Arial" charset="0"/>
                <a:cs typeface="Arial" charset="0"/>
              </a:rPr>
              <a:t> in pure Argon over large </a:t>
            </a:r>
            <a:r>
              <a:rPr lang="fr-FR" sz="900" dirty="0" err="1">
                <a:latin typeface="Arial" charset="0"/>
                <a:ea typeface="Arial" charset="0"/>
                <a:cs typeface="Arial" charset="0"/>
              </a:rPr>
              <a:t>detection</a:t>
            </a:r>
            <a:r>
              <a:rPr lang="fr-FR" sz="900" dirty="0">
                <a:latin typeface="Arial" charset="0"/>
                <a:ea typeface="Arial" charset="0"/>
                <a:cs typeface="Arial" charset="0"/>
              </a:rPr>
              <a:t> surfaces, </a:t>
            </a:r>
            <a:r>
              <a:rPr lang="fr-FR" sz="900" dirty="0" smtClean="0">
                <a:latin typeface="Arial" charset="0"/>
                <a:ea typeface="Arial" charset="0"/>
                <a:cs typeface="Arial" charset="0"/>
              </a:rPr>
              <a:t>6-7</a:t>
            </a:r>
            <a:r>
              <a:rPr lang="fr-FR" sz="900" baseline="30000" dirty="0" smtClean="0">
                <a:latin typeface="Arial" charset="0"/>
                <a:ea typeface="Arial" charset="0"/>
                <a:cs typeface="Arial" charset="0"/>
              </a:rPr>
              <a:t>th</a:t>
            </a:r>
            <a:r>
              <a:rPr lang="fr-FR" sz="9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fr-FR" sz="900" dirty="0" err="1" smtClean="0">
                <a:latin typeface="Arial" charset="0"/>
                <a:ea typeface="Arial" charset="0"/>
                <a:cs typeface="Arial" charset="0"/>
              </a:rPr>
              <a:t>april</a:t>
            </a:r>
            <a:r>
              <a:rPr lang="bn-IN" sz="900" dirty="0" smtClean="0">
                <a:latin typeface="Arial" charset="0"/>
                <a:ea typeface="Arial" charset="0"/>
                <a:cs typeface="Arial" charset="0"/>
              </a:rPr>
              <a:t>, </a:t>
            </a:r>
            <a:r>
              <a:rPr lang="fr-FR" sz="900" dirty="0" smtClean="0">
                <a:latin typeface="Arial" charset="0"/>
                <a:ea typeface="Arial" charset="0"/>
                <a:cs typeface="Arial" charset="0"/>
              </a:rPr>
              <a:t>2020					</a:t>
            </a:r>
            <a:endParaRPr lang="fr-FR" sz="900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717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Line 8"/>
          <p:cNvSpPr/>
          <p:nvPr/>
        </p:nvSpPr>
        <p:spPr>
          <a:xfrm>
            <a:off x="-5040" y="1041400"/>
            <a:ext cx="10080000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fr-FR" dirty="0"/>
          </a:p>
        </p:txBody>
      </p:sp>
      <p:sp>
        <p:nvSpPr>
          <p:cNvPr id="16" name="TextBox 2"/>
          <p:cNvSpPr txBox="1"/>
          <p:nvPr/>
        </p:nvSpPr>
        <p:spPr>
          <a:xfrm>
            <a:off x="9665874" y="7293709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8F1A8BE9-E462-894F-94E2-A1097F7CCA5D}" type="slidenum">
              <a:rPr lang="en-US" sz="900">
                <a:latin typeface="Arial" charset="0"/>
                <a:ea typeface="Arial" charset="0"/>
                <a:cs typeface="Arial" charset="0"/>
              </a:rPr>
              <a:t>18</a:t>
            </a:fld>
            <a:endParaRPr lang="en-US" sz="900" dirty="0" smtClean="0">
              <a:latin typeface="Arial" charset="0"/>
              <a:ea typeface="Arial" charset="0"/>
              <a:cs typeface="Arial" charset="0"/>
            </a:endParaRPr>
          </a:p>
          <a:p>
            <a:endParaRPr lang="en-US" sz="9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" name="Titre 1"/>
          <p:cNvSpPr>
            <a:spLocks noGrp="1"/>
          </p:cNvSpPr>
          <p:nvPr>
            <p:ph type="title"/>
          </p:nvPr>
        </p:nvSpPr>
        <p:spPr>
          <a:xfrm>
            <a:off x="2020571" y="90563"/>
            <a:ext cx="6028778" cy="886397"/>
          </a:xfrm>
        </p:spPr>
        <p:txBody>
          <a:bodyPr/>
          <a:lstStyle/>
          <a:p>
            <a:pPr algn="ctr"/>
            <a:r>
              <a:rPr lang="fr-FR" sz="3200" dirty="0" smtClean="0"/>
              <a:t>Single-</a:t>
            </a:r>
            <a:r>
              <a:rPr lang="fr-FR" sz="3200" dirty="0" err="1" smtClean="0"/>
              <a:t>sided</a:t>
            </a:r>
            <a:r>
              <a:rPr lang="fr-FR" sz="3200" dirty="0" smtClean="0"/>
              <a:t> DLC </a:t>
            </a:r>
            <a:r>
              <a:rPr lang="fr-FR" sz="3200" dirty="0" err="1" smtClean="0"/>
              <a:t>Resistive</a:t>
            </a:r>
            <a:r>
              <a:rPr lang="fr-FR" sz="3200" dirty="0" smtClean="0"/>
              <a:t> LEM</a:t>
            </a:r>
            <a:br>
              <a:rPr lang="fr-FR" sz="3200" dirty="0" smtClean="0"/>
            </a:br>
            <a:r>
              <a:rPr lang="fr-FR" sz="3200" dirty="0" smtClean="0"/>
              <a:t>CFR-35 full size prototype</a:t>
            </a:r>
            <a:endParaRPr lang="fr-FR" sz="3200" dirty="0"/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8609" y="4013777"/>
            <a:ext cx="5706351" cy="3279932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42323" y="1132612"/>
            <a:ext cx="2944623" cy="2938527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1003" y="1177958"/>
            <a:ext cx="2773920" cy="2164268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12947" y="1177958"/>
            <a:ext cx="2773920" cy="2164268"/>
          </a:xfrm>
          <a:prstGeom prst="rect">
            <a:avLst/>
          </a:prstGeom>
        </p:spPr>
      </p:pic>
      <p:sp>
        <p:nvSpPr>
          <p:cNvPr id="19" name="ZoneTexte 18"/>
          <p:cNvSpPr txBox="1"/>
          <p:nvPr/>
        </p:nvSpPr>
        <p:spPr>
          <a:xfrm>
            <a:off x="4811344" y="3765574"/>
            <a:ext cx="4854530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/>
              <a:t>Tests </a:t>
            </a:r>
            <a:r>
              <a:rPr lang="fr-FR" b="1" dirty="0" err="1" smtClean="0"/>
              <a:t>with</a:t>
            </a:r>
            <a:r>
              <a:rPr lang="fr-FR" b="1" dirty="0" smtClean="0"/>
              <a:t> </a:t>
            </a:r>
            <a:r>
              <a:rPr lang="fr-FR" b="1" baseline="30000" dirty="0" smtClean="0"/>
              <a:t>241</a:t>
            </a:r>
            <a:r>
              <a:rPr lang="fr-FR" b="1" dirty="0" smtClean="0"/>
              <a:t>Am source in Ar @ 3.3 bar</a:t>
            </a:r>
          </a:p>
        </p:txBody>
      </p:sp>
      <p:sp>
        <p:nvSpPr>
          <p:cNvPr id="20" name="ZoneTexte 19"/>
          <p:cNvSpPr txBox="1"/>
          <p:nvPr/>
        </p:nvSpPr>
        <p:spPr>
          <a:xfrm>
            <a:off x="4401966" y="2495104"/>
            <a:ext cx="12659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smtClean="0">
                <a:solidFill>
                  <a:srgbClr val="FFFF00"/>
                </a:solidFill>
              </a:rPr>
              <a:t>DLC face</a:t>
            </a:r>
            <a:endParaRPr lang="fr-FR" sz="2400" b="1" dirty="0">
              <a:solidFill>
                <a:srgbClr val="FFFF00"/>
              </a:solidFill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943479" y="2555477"/>
            <a:ext cx="17057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smtClean="0">
                <a:solidFill>
                  <a:srgbClr val="FFFF00"/>
                </a:solidFill>
              </a:rPr>
              <a:t>Copper face</a:t>
            </a:r>
            <a:endParaRPr lang="fr-FR" sz="2400" b="1" dirty="0">
              <a:solidFill>
                <a:srgbClr val="FFFF00"/>
              </a:solidFill>
            </a:endParaRPr>
          </a:p>
        </p:txBody>
      </p:sp>
      <p:sp>
        <p:nvSpPr>
          <p:cNvPr id="22" name="ZoneTexte 21"/>
          <p:cNvSpPr txBox="1"/>
          <p:nvPr/>
        </p:nvSpPr>
        <p:spPr>
          <a:xfrm>
            <a:off x="5822811" y="5311451"/>
            <a:ext cx="2797945" cy="369332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fr-FR" b="1" dirty="0" smtClean="0"/>
              <a:t>Signal </a:t>
            </a:r>
            <a:r>
              <a:rPr lang="fr-FR" b="1" dirty="0" err="1" smtClean="0"/>
              <a:t>from</a:t>
            </a:r>
            <a:r>
              <a:rPr lang="fr-FR" b="1" dirty="0" smtClean="0"/>
              <a:t> 5.5 MeV alpha</a:t>
            </a:r>
            <a:endParaRPr lang="fr-FR" b="1" dirty="0"/>
          </a:p>
        </p:txBody>
      </p:sp>
      <p:cxnSp>
        <p:nvCxnSpPr>
          <p:cNvPr id="23" name="Connecteur droit avec flèche 22"/>
          <p:cNvCxnSpPr/>
          <p:nvPr/>
        </p:nvCxnSpPr>
        <p:spPr>
          <a:xfrm flipH="1">
            <a:off x="5954341" y="5768464"/>
            <a:ext cx="816693" cy="76773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avec flèche 23"/>
          <p:cNvCxnSpPr/>
          <p:nvPr/>
        </p:nvCxnSpPr>
        <p:spPr>
          <a:xfrm>
            <a:off x="8014635" y="5768464"/>
            <a:ext cx="470702" cy="76773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ZoneTexte 24"/>
          <p:cNvSpPr txBox="1"/>
          <p:nvPr/>
        </p:nvSpPr>
        <p:spPr>
          <a:xfrm>
            <a:off x="7745391" y="719046"/>
            <a:ext cx="14798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smtClean="0">
                <a:solidFill>
                  <a:srgbClr val="FF0000"/>
                </a:solidFill>
              </a:rPr>
              <a:t>HP </a:t>
            </a:r>
            <a:r>
              <a:rPr lang="fr-FR" sz="2000" b="1" dirty="0" err="1" smtClean="0">
                <a:solidFill>
                  <a:srgbClr val="FF0000"/>
                </a:solidFill>
              </a:rPr>
              <a:t>chamber</a:t>
            </a:r>
            <a:endParaRPr lang="fr-FR" sz="2000" b="1" dirty="0">
              <a:solidFill>
                <a:srgbClr val="FF0000"/>
              </a:solidFill>
            </a:endParaRPr>
          </a:p>
        </p:txBody>
      </p:sp>
      <p:pic>
        <p:nvPicPr>
          <p:cNvPr id="29" name="Image 28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483" y="3765574"/>
            <a:ext cx="3746040" cy="3277785"/>
          </a:xfrm>
          <a:prstGeom prst="rect">
            <a:avLst/>
          </a:prstGeom>
        </p:spPr>
      </p:pic>
      <p:pic>
        <p:nvPicPr>
          <p:cNvPr id="30" name="Image 29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6373" y="4929348"/>
            <a:ext cx="2580301" cy="1935226"/>
          </a:xfrm>
          <a:prstGeom prst="rect">
            <a:avLst/>
          </a:prstGeom>
        </p:spPr>
      </p:pic>
      <p:sp>
        <p:nvSpPr>
          <p:cNvPr id="31" name="ZoneTexte 30"/>
          <p:cNvSpPr txBox="1"/>
          <p:nvPr/>
        </p:nvSpPr>
        <p:spPr>
          <a:xfrm>
            <a:off x="2463754" y="4929348"/>
            <a:ext cx="12811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>
                <a:solidFill>
                  <a:srgbClr val="FF0000"/>
                </a:solidFill>
              </a:rPr>
              <a:t>CU </a:t>
            </a:r>
            <a:r>
              <a:rPr lang="fr-FR" sz="2400" dirty="0" err="1" smtClean="0">
                <a:solidFill>
                  <a:srgbClr val="FF0000"/>
                </a:solidFill>
              </a:rPr>
              <a:t>side</a:t>
            </a:r>
            <a:endParaRPr lang="fr-FR" sz="2400" dirty="0">
              <a:solidFill>
                <a:srgbClr val="FF0000"/>
              </a:solidFill>
            </a:endParaRPr>
          </a:p>
        </p:txBody>
      </p:sp>
      <p:sp>
        <p:nvSpPr>
          <p:cNvPr id="32" name="ZoneTexte 31"/>
          <p:cNvSpPr txBox="1"/>
          <p:nvPr/>
        </p:nvSpPr>
        <p:spPr>
          <a:xfrm>
            <a:off x="390946" y="3840306"/>
            <a:ext cx="14526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/>
              <a:t>DLC </a:t>
            </a:r>
            <a:r>
              <a:rPr lang="fr-FR" sz="2400" dirty="0" err="1" smtClean="0"/>
              <a:t>side</a:t>
            </a:r>
            <a:endParaRPr lang="fr-FR" sz="2400" dirty="0"/>
          </a:p>
        </p:txBody>
      </p:sp>
      <p:sp>
        <p:nvSpPr>
          <p:cNvPr id="33" name="Espace réservé du pied de page 4"/>
          <p:cNvSpPr txBox="1">
            <a:spLocks/>
          </p:cNvSpPr>
          <p:nvPr/>
        </p:nvSpPr>
        <p:spPr>
          <a:xfrm>
            <a:off x="171003" y="7293710"/>
            <a:ext cx="9494871" cy="272948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900" dirty="0" smtClean="0">
                <a:latin typeface="Arial" charset="0"/>
                <a:ea typeface="Arial" charset="0"/>
                <a:cs typeface="Arial" charset="0"/>
              </a:rPr>
              <a:t>Alain Delbart, R&amp;D on LEM for phase II of </a:t>
            </a:r>
            <a:r>
              <a:rPr lang="fr-FR" sz="900" dirty="0" err="1" smtClean="0">
                <a:latin typeface="Arial" charset="0"/>
                <a:ea typeface="Arial" charset="0"/>
                <a:cs typeface="Arial" charset="0"/>
              </a:rPr>
              <a:t>ProtoDUNE</a:t>
            </a:r>
            <a:r>
              <a:rPr lang="fr-FR" sz="900" dirty="0" smtClean="0">
                <a:latin typeface="Arial" charset="0"/>
                <a:ea typeface="Arial" charset="0"/>
                <a:cs typeface="Arial" charset="0"/>
              </a:rPr>
              <a:t>-DP, LEM, Workshop </a:t>
            </a:r>
            <a:r>
              <a:rPr lang="fr-FR" sz="900" dirty="0">
                <a:latin typeface="Arial" charset="0"/>
                <a:ea typeface="Arial" charset="0"/>
                <a:cs typeface="Arial" charset="0"/>
              </a:rPr>
              <a:t>on the LEM/</a:t>
            </a:r>
            <a:r>
              <a:rPr lang="fr-FR" sz="900" dirty="0" err="1">
                <a:latin typeface="Arial" charset="0"/>
                <a:ea typeface="Arial" charset="0"/>
                <a:cs typeface="Arial" charset="0"/>
              </a:rPr>
              <a:t>Thick</a:t>
            </a:r>
            <a:r>
              <a:rPr lang="fr-FR" sz="900" dirty="0">
                <a:latin typeface="Arial" charset="0"/>
                <a:ea typeface="Arial" charset="0"/>
                <a:cs typeface="Arial" charset="0"/>
              </a:rPr>
              <a:t> GEM </a:t>
            </a:r>
            <a:r>
              <a:rPr lang="fr-FR" sz="900" dirty="0" err="1">
                <a:latin typeface="Arial" charset="0"/>
                <a:ea typeface="Arial" charset="0"/>
                <a:cs typeface="Arial" charset="0"/>
              </a:rPr>
              <a:t>cryogenic</a:t>
            </a:r>
            <a:r>
              <a:rPr lang="fr-FR" sz="9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fr-FR" sz="900" dirty="0" err="1">
                <a:latin typeface="Arial" charset="0"/>
                <a:ea typeface="Arial" charset="0"/>
                <a:cs typeface="Arial" charset="0"/>
              </a:rPr>
              <a:t>utilization</a:t>
            </a:r>
            <a:r>
              <a:rPr lang="fr-FR" sz="900" dirty="0">
                <a:latin typeface="Arial" charset="0"/>
                <a:ea typeface="Arial" charset="0"/>
                <a:cs typeface="Arial" charset="0"/>
              </a:rPr>
              <a:t> in pure Argon over large </a:t>
            </a:r>
            <a:r>
              <a:rPr lang="fr-FR" sz="900" dirty="0" err="1">
                <a:latin typeface="Arial" charset="0"/>
                <a:ea typeface="Arial" charset="0"/>
                <a:cs typeface="Arial" charset="0"/>
              </a:rPr>
              <a:t>detection</a:t>
            </a:r>
            <a:r>
              <a:rPr lang="fr-FR" sz="900" dirty="0">
                <a:latin typeface="Arial" charset="0"/>
                <a:ea typeface="Arial" charset="0"/>
                <a:cs typeface="Arial" charset="0"/>
              </a:rPr>
              <a:t> surfaces, </a:t>
            </a:r>
            <a:r>
              <a:rPr lang="fr-FR" sz="900" dirty="0" smtClean="0">
                <a:latin typeface="Arial" charset="0"/>
                <a:ea typeface="Arial" charset="0"/>
                <a:cs typeface="Arial" charset="0"/>
              </a:rPr>
              <a:t>6-7</a:t>
            </a:r>
            <a:r>
              <a:rPr lang="fr-FR" sz="900" baseline="30000" dirty="0" smtClean="0">
                <a:latin typeface="Arial" charset="0"/>
                <a:ea typeface="Arial" charset="0"/>
                <a:cs typeface="Arial" charset="0"/>
              </a:rPr>
              <a:t>th</a:t>
            </a:r>
            <a:r>
              <a:rPr lang="fr-FR" sz="9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fr-FR" sz="900" dirty="0" err="1" smtClean="0">
                <a:latin typeface="Arial" charset="0"/>
                <a:ea typeface="Arial" charset="0"/>
                <a:cs typeface="Arial" charset="0"/>
              </a:rPr>
              <a:t>april</a:t>
            </a:r>
            <a:r>
              <a:rPr lang="bn-IN" sz="900" dirty="0" smtClean="0">
                <a:latin typeface="Arial" charset="0"/>
                <a:ea typeface="Arial" charset="0"/>
                <a:cs typeface="Arial" charset="0"/>
              </a:rPr>
              <a:t>, </a:t>
            </a:r>
            <a:r>
              <a:rPr lang="fr-FR" sz="900" dirty="0" smtClean="0">
                <a:latin typeface="Arial" charset="0"/>
                <a:ea typeface="Arial" charset="0"/>
                <a:cs typeface="Arial" charset="0"/>
              </a:rPr>
              <a:t>2020					</a:t>
            </a:r>
            <a:endParaRPr lang="fr-FR" sz="900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6528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002" y="1119272"/>
            <a:ext cx="9743657" cy="6132027"/>
          </a:xfrm>
          <a:prstGeom prst="rect">
            <a:avLst/>
          </a:prstGeom>
        </p:spPr>
      </p:pic>
      <p:sp>
        <p:nvSpPr>
          <p:cNvPr id="52" name="Line 8"/>
          <p:cNvSpPr/>
          <p:nvPr/>
        </p:nvSpPr>
        <p:spPr>
          <a:xfrm>
            <a:off x="-5040" y="1041400"/>
            <a:ext cx="10080000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fr-FR" dirty="0"/>
          </a:p>
        </p:txBody>
      </p:sp>
      <p:sp>
        <p:nvSpPr>
          <p:cNvPr id="16" name="TextBox 2"/>
          <p:cNvSpPr txBox="1"/>
          <p:nvPr/>
        </p:nvSpPr>
        <p:spPr>
          <a:xfrm>
            <a:off x="9665874" y="7293709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8F1A8BE9-E462-894F-94E2-A1097F7CCA5D}" type="slidenum">
              <a:rPr lang="en-US" sz="900">
                <a:latin typeface="Arial" charset="0"/>
                <a:ea typeface="Arial" charset="0"/>
                <a:cs typeface="Arial" charset="0"/>
              </a:rPr>
              <a:t>19</a:t>
            </a:fld>
            <a:endParaRPr lang="en-US" sz="900" dirty="0" smtClean="0">
              <a:latin typeface="Arial" charset="0"/>
              <a:ea typeface="Arial" charset="0"/>
              <a:cs typeface="Arial" charset="0"/>
            </a:endParaRPr>
          </a:p>
          <a:p>
            <a:endParaRPr lang="en-US" sz="9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" name="Titre 1"/>
          <p:cNvSpPr>
            <a:spLocks noGrp="1"/>
          </p:cNvSpPr>
          <p:nvPr>
            <p:ph type="title"/>
          </p:nvPr>
        </p:nvSpPr>
        <p:spPr>
          <a:xfrm>
            <a:off x="1371852" y="30419"/>
            <a:ext cx="7093171" cy="997196"/>
          </a:xfrm>
        </p:spPr>
        <p:txBody>
          <a:bodyPr/>
          <a:lstStyle/>
          <a:p>
            <a:pPr algn="ctr"/>
            <a:r>
              <a:rPr lang="fr-FR" sz="3600" dirty="0" smtClean="0"/>
              <a:t>Single-</a:t>
            </a:r>
            <a:r>
              <a:rPr lang="fr-FR" sz="3600" dirty="0" err="1" smtClean="0"/>
              <a:t>sided</a:t>
            </a:r>
            <a:r>
              <a:rPr lang="fr-FR" sz="3600" dirty="0" smtClean="0"/>
              <a:t> DLC-</a:t>
            </a:r>
            <a:r>
              <a:rPr lang="fr-FR" sz="3600" dirty="0" err="1" smtClean="0"/>
              <a:t>Resistive</a:t>
            </a:r>
            <a:r>
              <a:rPr lang="fr-FR" sz="3600" dirty="0"/>
              <a:t> </a:t>
            </a:r>
            <a:r>
              <a:rPr lang="fr-FR" sz="3600" dirty="0" smtClean="0"/>
              <a:t>LEM</a:t>
            </a:r>
            <a:br>
              <a:rPr lang="fr-FR" sz="3600" dirty="0" smtClean="0"/>
            </a:br>
            <a:r>
              <a:rPr lang="fr-FR" sz="3600" dirty="0" smtClean="0"/>
              <a:t>first </a:t>
            </a:r>
            <a:r>
              <a:rPr lang="fr-FR" sz="3600" dirty="0" err="1" smtClean="0"/>
              <a:t>week</a:t>
            </a:r>
            <a:r>
              <a:rPr lang="fr-FR" sz="3600" dirty="0" smtClean="0"/>
              <a:t> of </a:t>
            </a:r>
            <a:r>
              <a:rPr lang="fr-FR" sz="3600" dirty="0" err="1" smtClean="0"/>
              <a:t>operation</a:t>
            </a:r>
            <a:r>
              <a:rPr lang="fr-FR" sz="3600" dirty="0" smtClean="0"/>
              <a:t> in 3,3 bar Ar</a:t>
            </a:r>
            <a:endParaRPr lang="fr-FR" sz="3600" dirty="0"/>
          </a:p>
        </p:txBody>
      </p:sp>
      <p:cxnSp>
        <p:nvCxnSpPr>
          <p:cNvPr id="15" name="Connecteur droit 14"/>
          <p:cNvCxnSpPr/>
          <p:nvPr/>
        </p:nvCxnSpPr>
        <p:spPr>
          <a:xfrm>
            <a:off x="1312146" y="1793725"/>
            <a:ext cx="7748954" cy="0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ZoneTexte 6"/>
          <p:cNvSpPr txBox="1"/>
          <p:nvPr/>
        </p:nvSpPr>
        <p:spPr>
          <a:xfrm>
            <a:off x="4284004" y="1871597"/>
            <a:ext cx="50546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rgbClr val="FF0000"/>
                </a:solidFill>
              </a:rPr>
              <a:t>DLC PS </a:t>
            </a:r>
            <a:r>
              <a:rPr lang="fr-FR" dirty="0" err="1" smtClean="0">
                <a:solidFill>
                  <a:srgbClr val="FF0000"/>
                </a:solidFill>
              </a:rPr>
              <a:t>supply</a:t>
            </a:r>
            <a:endParaRPr lang="fr-FR" dirty="0" smtClean="0">
              <a:solidFill>
                <a:srgbClr val="FF0000"/>
              </a:solidFill>
            </a:endParaRPr>
          </a:p>
          <a:p>
            <a:pPr algn="ctr"/>
            <a:r>
              <a:rPr lang="fr-FR" dirty="0" err="1">
                <a:solidFill>
                  <a:srgbClr val="FF0000"/>
                </a:solidFill>
              </a:rPr>
              <a:t>c</a:t>
            </a:r>
            <a:r>
              <a:rPr lang="fr-FR" dirty="0" err="1" smtClean="0">
                <a:solidFill>
                  <a:srgbClr val="FF0000"/>
                </a:solidFill>
              </a:rPr>
              <a:t>urrent</a:t>
            </a:r>
            <a:r>
              <a:rPr lang="fr-FR" dirty="0" smtClean="0">
                <a:solidFill>
                  <a:srgbClr val="FF0000"/>
                </a:solidFill>
              </a:rPr>
              <a:t> </a:t>
            </a:r>
            <a:r>
              <a:rPr lang="fr-FR" dirty="0" err="1" smtClean="0">
                <a:solidFill>
                  <a:srgbClr val="FF0000"/>
                </a:solidFill>
              </a:rPr>
              <a:t>limit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17" name="Espace réservé du pied de page 4"/>
          <p:cNvSpPr txBox="1">
            <a:spLocks/>
          </p:cNvSpPr>
          <p:nvPr/>
        </p:nvSpPr>
        <p:spPr>
          <a:xfrm>
            <a:off x="171003" y="7293710"/>
            <a:ext cx="9494871" cy="272948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900" dirty="0" smtClean="0">
                <a:latin typeface="Arial" charset="0"/>
                <a:ea typeface="Arial" charset="0"/>
                <a:cs typeface="Arial" charset="0"/>
              </a:rPr>
              <a:t>Alain Delbart, R&amp;D on LEM for phase II of </a:t>
            </a:r>
            <a:r>
              <a:rPr lang="fr-FR" sz="900" dirty="0" err="1" smtClean="0">
                <a:latin typeface="Arial" charset="0"/>
                <a:ea typeface="Arial" charset="0"/>
                <a:cs typeface="Arial" charset="0"/>
              </a:rPr>
              <a:t>ProtoDUNE</a:t>
            </a:r>
            <a:r>
              <a:rPr lang="fr-FR" sz="900" dirty="0" smtClean="0">
                <a:latin typeface="Arial" charset="0"/>
                <a:ea typeface="Arial" charset="0"/>
                <a:cs typeface="Arial" charset="0"/>
              </a:rPr>
              <a:t>-DP, LEM, Workshop </a:t>
            </a:r>
            <a:r>
              <a:rPr lang="fr-FR" sz="900" dirty="0">
                <a:latin typeface="Arial" charset="0"/>
                <a:ea typeface="Arial" charset="0"/>
                <a:cs typeface="Arial" charset="0"/>
              </a:rPr>
              <a:t>on the LEM/</a:t>
            </a:r>
            <a:r>
              <a:rPr lang="fr-FR" sz="900" dirty="0" err="1">
                <a:latin typeface="Arial" charset="0"/>
                <a:ea typeface="Arial" charset="0"/>
                <a:cs typeface="Arial" charset="0"/>
              </a:rPr>
              <a:t>Thick</a:t>
            </a:r>
            <a:r>
              <a:rPr lang="fr-FR" sz="900" dirty="0">
                <a:latin typeface="Arial" charset="0"/>
                <a:ea typeface="Arial" charset="0"/>
                <a:cs typeface="Arial" charset="0"/>
              </a:rPr>
              <a:t> GEM </a:t>
            </a:r>
            <a:r>
              <a:rPr lang="fr-FR" sz="900" dirty="0" err="1">
                <a:latin typeface="Arial" charset="0"/>
                <a:ea typeface="Arial" charset="0"/>
                <a:cs typeface="Arial" charset="0"/>
              </a:rPr>
              <a:t>cryogenic</a:t>
            </a:r>
            <a:r>
              <a:rPr lang="fr-FR" sz="9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fr-FR" sz="900" dirty="0" err="1">
                <a:latin typeface="Arial" charset="0"/>
                <a:ea typeface="Arial" charset="0"/>
                <a:cs typeface="Arial" charset="0"/>
              </a:rPr>
              <a:t>utilization</a:t>
            </a:r>
            <a:r>
              <a:rPr lang="fr-FR" sz="900" dirty="0">
                <a:latin typeface="Arial" charset="0"/>
                <a:ea typeface="Arial" charset="0"/>
                <a:cs typeface="Arial" charset="0"/>
              </a:rPr>
              <a:t> in pure Argon over large </a:t>
            </a:r>
            <a:r>
              <a:rPr lang="fr-FR" sz="900" dirty="0" err="1">
                <a:latin typeface="Arial" charset="0"/>
                <a:ea typeface="Arial" charset="0"/>
                <a:cs typeface="Arial" charset="0"/>
              </a:rPr>
              <a:t>detection</a:t>
            </a:r>
            <a:r>
              <a:rPr lang="fr-FR" sz="900" dirty="0">
                <a:latin typeface="Arial" charset="0"/>
                <a:ea typeface="Arial" charset="0"/>
                <a:cs typeface="Arial" charset="0"/>
              </a:rPr>
              <a:t> surfaces, </a:t>
            </a:r>
            <a:r>
              <a:rPr lang="fr-FR" sz="900" dirty="0" smtClean="0">
                <a:latin typeface="Arial" charset="0"/>
                <a:ea typeface="Arial" charset="0"/>
                <a:cs typeface="Arial" charset="0"/>
              </a:rPr>
              <a:t>6-7</a:t>
            </a:r>
            <a:r>
              <a:rPr lang="fr-FR" sz="900" baseline="30000" dirty="0" smtClean="0">
                <a:latin typeface="Arial" charset="0"/>
                <a:ea typeface="Arial" charset="0"/>
                <a:cs typeface="Arial" charset="0"/>
              </a:rPr>
              <a:t>th</a:t>
            </a:r>
            <a:r>
              <a:rPr lang="fr-FR" sz="9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fr-FR" sz="900" dirty="0" err="1" smtClean="0">
                <a:latin typeface="Arial" charset="0"/>
                <a:ea typeface="Arial" charset="0"/>
                <a:cs typeface="Arial" charset="0"/>
              </a:rPr>
              <a:t>april</a:t>
            </a:r>
            <a:r>
              <a:rPr lang="bn-IN" sz="900" dirty="0" smtClean="0">
                <a:latin typeface="Arial" charset="0"/>
                <a:ea typeface="Arial" charset="0"/>
                <a:cs typeface="Arial" charset="0"/>
              </a:rPr>
              <a:t>, </a:t>
            </a:r>
            <a:r>
              <a:rPr lang="fr-FR" sz="900" dirty="0" smtClean="0">
                <a:latin typeface="Arial" charset="0"/>
                <a:ea typeface="Arial" charset="0"/>
                <a:cs typeface="Arial" charset="0"/>
              </a:rPr>
              <a:t>2020					</a:t>
            </a:r>
            <a:endParaRPr lang="fr-FR" sz="9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1139243" y="5301734"/>
            <a:ext cx="18198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&lt;100 </a:t>
            </a:r>
            <a:r>
              <a:rPr lang="fr-FR" dirty="0" err="1" smtClean="0"/>
              <a:t>nA</a:t>
            </a:r>
            <a:r>
              <a:rPr lang="fr-FR" dirty="0" smtClean="0"/>
              <a:t> </a:t>
            </a:r>
            <a:r>
              <a:rPr lang="fr-FR" dirty="0" err="1" smtClean="0"/>
              <a:t>current</a:t>
            </a:r>
            <a:endParaRPr lang="fr-FR" dirty="0"/>
          </a:p>
        </p:txBody>
      </p:sp>
      <p:cxnSp>
        <p:nvCxnSpPr>
          <p:cNvPr id="5" name="Connecteur droit avec flèche 4"/>
          <p:cNvCxnSpPr/>
          <p:nvPr/>
        </p:nvCxnSpPr>
        <p:spPr>
          <a:xfrm>
            <a:off x="2146300" y="5855732"/>
            <a:ext cx="812800" cy="25296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17"/>
          <p:cNvCxnSpPr/>
          <p:nvPr/>
        </p:nvCxnSpPr>
        <p:spPr>
          <a:xfrm>
            <a:off x="1197846" y="4092425"/>
            <a:ext cx="7748954" cy="0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ZoneTexte 18"/>
          <p:cNvSpPr txBox="1"/>
          <p:nvPr/>
        </p:nvSpPr>
        <p:spPr>
          <a:xfrm>
            <a:off x="-19686" y="3613557"/>
            <a:ext cx="50546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rgbClr val="FF0000"/>
                </a:solidFill>
              </a:rPr>
              <a:t>Sparks ? </a:t>
            </a:r>
            <a:r>
              <a:rPr lang="fr-FR" dirty="0" err="1" smtClean="0">
                <a:solidFill>
                  <a:srgbClr val="FF0000"/>
                </a:solidFill>
              </a:rPr>
              <a:t>with</a:t>
            </a:r>
            <a:r>
              <a:rPr lang="fr-FR" dirty="0" smtClean="0">
                <a:solidFill>
                  <a:srgbClr val="FF0000"/>
                </a:solidFill>
              </a:rPr>
              <a:t> no OVC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12" name="ZoneTexte 11"/>
          <p:cNvSpPr txBox="1"/>
          <p:nvPr/>
        </p:nvSpPr>
        <p:spPr>
          <a:xfrm rot="16200000">
            <a:off x="-30638" y="2676566"/>
            <a:ext cx="1043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LEM </a:t>
            </a:r>
            <a:r>
              <a:rPr lang="fr-FR" dirty="0" smtClean="0">
                <a:latin typeface="Symbol" charset="2"/>
                <a:ea typeface="Symbol" charset="2"/>
                <a:cs typeface="Symbol" charset="2"/>
              </a:rPr>
              <a:t>D</a:t>
            </a:r>
            <a:r>
              <a:rPr lang="fr-FR" dirty="0" smtClean="0"/>
              <a:t>V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57252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TextShape 1"/>
          <p:cNvSpPr txBox="1"/>
          <p:nvPr/>
        </p:nvSpPr>
        <p:spPr>
          <a:xfrm>
            <a:off x="382618" y="187973"/>
            <a:ext cx="9071640" cy="615553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spAutoFit/>
          </a:bodyPr>
          <a:lstStyle/>
          <a:p>
            <a:pPr algn="ctr"/>
            <a:r>
              <a:rPr lang="en-US" sz="4000" spc="-1" smtClean="0">
                <a:latin typeface="arial"/>
              </a:rPr>
              <a:t>outline</a:t>
            </a:r>
            <a:endParaRPr lang="en-US" sz="4000" spc="-1" dirty="0">
              <a:latin typeface="arial"/>
            </a:endParaRPr>
          </a:p>
        </p:txBody>
      </p:sp>
      <p:sp>
        <p:nvSpPr>
          <p:cNvPr id="52" name="Line 8"/>
          <p:cNvSpPr/>
          <p:nvPr/>
        </p:nvSpPr>
        <p:spPr>
          <a:xfrm>
            <a:off x="-5040" y="1041400"/>
            <a:ext cx="10080000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fr-FR" dirty="0"/>
          </a:p>
        </p:txBody>
      </p:sp>
      <p:sp>
        <p:nvSpPr>
          <p:cNvPr id="16" name="TextBox 2"/>
          <p:cNvSpPr txBox="1"/>
          <p:nvPr/>
        </p:nvSpPr>
        <p:spPr>
          <a:xfrm>
            <a:off x="9665874" y="7293709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8F1A8BE9-E462-894F-94E2-A1097F7CCA5D}" type="slidenum">
              <a:rPr lang="en-US" sz="900">
                <a:latin typeface="Arial" charset="0"/>
                <a:ea typeface="Arial" charset="0"/>
                <a:cs typeface="Arial" charset="0"/>
              </a:rPr>
              <a:t>2</a:t>
            </a:fld>
            <a:endParaRPr lang="en-US" sz="900" dirty="0" smtClean="0">
              <a:latin typeface="Arial" charset="0"/>
              <a:ea typeface="Arial" charset="0"/>
              <a:cs typeface="Arial" charset="0"/>
            </a:endParaRPr>
          </a:p>
          <a:p>
            <a:endParaRPr lang="en-US" sz="900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9" name="Picture 4" descr="DUNElogoFINAL5.6.15_noType-01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1872" y="74188"/>
            <a:ext cx="1792788" cy="729340"/>
          </a:xfrm>
          <a:prstGeom prst="rect">
            <a:avLst/>
          </a:prstGeom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956" y="74188"/>
            <a:ext cx="792088" cy="900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278715" y="1423525"/>
            <a:ext cx="9653566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charset="2"/>
              <a:buChar char="q"/>
            </a:pPr>
            <a:r>
              <a:rPr lang="fr-FR" sz="2400" dirty="0" err="1" smtClean="0">
                <a:latin typeface="Arial" charset="0"/>
                <a:ea typeface="Arial" charset="0"/>
                <a:cs typeface="Arial" charset="0"/>
                <a:sym typeface="Wingdings"/>
              </a:rPr>
              <a:t>Where</a:t>
            </a:r>
            <a:r>
              <a:rPr lang="fr-FR" sz="2400" dirty="0" smtClean="0">
                <a:latin typeface="Arial" charset="0"/>
                <a:ea typeface="Arial" charset="0"/>
                <a:cs typeface="Arial" charset="0"/>
                <a:sym typeface="Wingdings"/>
              </a:rPr>
              <a:t> </a:t>
            </a:r>
            <a:r>
              <a:rPr lang="fr-FR" sz="2400" dirty="0" err="1" smtClean="0">
                <a:latin typeface="Arial" charset="0"/>
                <a:ea typeface="Arial" charset="0"/>
                <a:cs typeface="Arial" charset="0"/>
                <a:sym typeface="Wingdings"/>
              </a:rPr>
              <a:t>we</a:t>
            </a:r>
            <a:r>
              <a:rPr lang="fr-FR" sz="2400" dirty="0" smtClean="0">
                <a:latin typeface="Arial" charset="0"/>
                <a:ea typeface="Arial" charset="0"/>
                <a:cs typeface="Arial" charset="0"/>
                <a:sym typeface="Wingdings"/>
              </a:rPr>
              <a:t> are </a:t>
            </a:r>
            <a:r>
              <a:rPr lang="fr-FR" sz="2400" dirty="0" err="1" smtClean="0">
                <a:latin typeface="Arial" charset="0"/>
                <a:ea typeface="Arial" charset="0"/>
                <a:cs typeface="Arial" charset="0"/>
                <a:sym typeface="Wingdings"/>
              </a:rPr>
              <a:t>with</a:t>
            </a:r>
            <a:r>
              <a:rPr lang="fr-FR" sz="2400" dirty="0" smtClean="0">
                <a:latin typeface="Arial" charset="0"/>
                <a:ea typeface="Arial" charset="0"/>
                <a:cs typeface="Arial" charset="0"/>
                <a:sym typeface="Wingdings"/>
              </a:rPr>
              <a:t> LEM performances in </a:t>
            </a:r>
            <a:r>
              <a:rPr lang="fr-FR" sz="2400" dirty="0" err="1" smtClean="0">
                <a:latin typeface="Arial" charset="0"/>
                <a:ea typeface="Arial" charset="0"/>
                <a:cs typeface="Arial" charset="0"/>
                <a:sym typeface="Wingdings"/>
              </a:rPr>
              <a:t>ProtoDUNE</a:t>
            </a:r>
            <a:r>
              <a:rPr lang="fr-FR" sz="2400" dirty="0" smtClean="0">
                <a:latin typeface="Arial" charset="0"/>
                <a:ea typeface="Arial" charset="0"/>
                <a:cs typeface="Arial" charset="0"/>
                <a:sym typeface="Wingdings"/>
              </a:rPr>
              <a:t>-DP</a:t>
            </a:r>
          </a:p>
          <a:p>
            <a:pPr marL="342900" indent="-342900">
              <a:buFont typeface="Wingdings" charset="2"/>
              <a:buChar char="q"/>
            </a:pPr>
            <a:endParaRPr lang="fr-FR" sz="2400" dirty="0" smtClean="0">
              <a:latin typeface="Arial" charset="0"/>
              <a:ea typeface="Arial" charset="0"/>
              <a:cs typeface="Arial" charset="0"/>
              <a:sym typeface="Wingdings"/>
            </a:endParaRPr>
          </a:p>
          <a:p>
            <a:pPr marL="342900" indent="-342900">
              <a:buFont typeface="Wingdings" charset="2"/>
              <a:buChar char="q"/>
            </a:pPr>
            <a:endParaRPr lang="fr-FR" sz="2400" dirty="0" smtClean="0"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Font typeface="Wingdings" charset="2"/>
              <a:buChar char="q"/>
            </a:pPr>
            <a:r>
              <a:rPr lang="fr-FR" sz="2400" dirty="0" smtClean="0">
                <a:latin typeface="Arial" charset="0"/>
                <a:ea typeface="Arial" charset="0"/>
                <a:cs typeface="Arial" charset="0"/>
              </a:rPr>
              <a:t>R&amp;D on </a:t>
            </a:r>
            <a:r>
              <a:rPr lang="fr-FR" sz="2400" dirty="0" err="1" smtClean="0">
                <a:latin typeface="Arial" charset="0"/>
                <a:ea typeface="Arial" charset="0"/>
                <a:cs typeface="Arial" charset="0"/>
              </a:rPr>
              <a:t>improvements</a:t>
            </a:r>
            <a:r>
              <a:rPr lang="fr-FR" sz="2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fr-FR" sz="2400" dirty="0" smtClean="0">
                <a:latin typeface="Arial" charset="0"/>
                <a:ea typeface="Arial" charset="0"/>
                <a:cs typeface="Arial" charset="0"/>
              </a:rPr>
              <a:t>of the LEM </a:t>
            </a:r>
            <a:r>
              <a:rPr lang="fr-FR" sz="2400" dirty="0" err="1" smtClean="0">
                <a:latin typeface="Arial" charset="0"/>
                <a:ea typeface="Arial" charset="0"/>
                <a:cs typeface="Arial" charset="0"/>
              </a:rPr>
              <a:t>manufacturing</a:t>
            </a:r>
            <a:r>
              <a:rPr lang="fr-FR" sz="2400" dirty="0" smtClean="0">
                <a:latin typeface="Arial" charset="0"/>
                <a:ea typeface="Arial" charset="0"/>
                <a:cs typeface="Arial" charset="0"/>
              </a:rPr>
              <a:t> &amp; design</a:t>
            </a:r>
            <a:endParaRPr lang="fr-FR" sz="2400" dirty="0"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Font typeface="Wingdings" charset="2"/>
              <a:buChar char="q"/>
            </a:pPr>
            <a:endParaRPr lang="fr-FR" sz="2400" dirty="0" smtClean="0">
              <a:latin typeface="Arial" charset="0"/>
              <a:ea typeface="Arial" charset="0"/>
              <a:cs typeface="Arial" charset="0"/>
            </a:endParaRPr>
          </a:p>
          <a:p>
            <a:pPr marL="800100" lvl="1" indent="-342900">
              <a:buFont typeface="Wingdings" charset="2"/>
              <a:buChar char="Ø"/>
            </a:pPr>
            <a:r>
              <a:rPr lang="fr-FR" sz="2400" dirty="0" err="1" smtClean="0">
                <a:latin typeface="Arial" charset="0"/>
                <a:ea typeface="Arial" charset="0"/>
                <a:cs typeface="Arial" charset="0"/>
                <a:sym typeface="Wingdings"/>
              </a:rPr>
              <a:t>Improved</a:t>
            </a:r>
            <a:r>
              <a:rPr lang="fr-FR" sz="2400" dirty="0" smtClean="0">
                <a:latin typeface="Arial" charset="0"/>
                <a:ea typeface="Arial" charset="0"/>
                <a:cs typeface="Arial" charset="0"/>
                <a:sym typeface="Wingdings"/>
              </a:rPr>
              <a:t> CERN RIM </a:t>
            </a:r>
            <a:r>
              <a:rPr lang="fr-FR" sz="2400" dirty="0" err="1" smtClean="0">
                <a:latin typeface="Arial" charset="0"/>
                <a:ea typeface="Arial" charset="0"/>
                <a:cs typeface="Arial" charset="0"/>
                <a:sym typeface="Wingdings"/>
              </a:rPr>
              <a:t>etching</a:t>
            </a:r>
            <a:r>
              <a:rPr lang="fr-FR" sz="2400" dirty="0" smtClean="0">
                <a:latin typeface="Arial" charset="0"/>
                <a:ea typeface="Arial" charset="0"/>
                <a:cs typeface="Arial" charset="0"/>
                <a:sym typeface="Wingdings"/>
              </a:rPr>
              <a:t> </a:t>
            </a:r>
            <a:r>
              <a:rPr lang="fr-FR" sz="2400" dirty="0" err="1" smtClean="0">
                <a:latin typeface="Arial" charset="0"/>
                <a:ea typeface="Arial" charset="0"/>
                <a:cs typeface="Arial" charset="0"/>
                <a:sym typeface="Wingdings"/>
              </a:rPr>
              <a:t>process</a:t>
            </a:r>
            <a:endParaRPr lang="fr-FR" sz="2400" dirty="0" smtClean="0">
              <a:latin typeface="Arial" charset="0"/>
              <a:ea typeface="Arial" charset="0"/>
              <a:cs typeface="Arial" charset="0"/>
              <a:sym typeface="Wingdings"/>
            </a:endParaRPr>
          </a:p>
          <a:p>
            <a:pPr marL="800100" lvl="1" indent="-342900">
              <a:buFont typeface="Wingdings" charset="2"/>
              <a:buChar char="Ø"/>
            </a:pPr>
            <a:endParaRPr lang="fr-FR" sz="2400" dirty="0" smtClean="0">
              <a:latin typeface="Arial" charset="0"/>
              <a:ea typeface="Arial" charset="0"/>
              <a:cs typeface="Arial" charset="0"/>
              <a:sym typeface="Wingdings"/>
            </a:endParaRPr>
          </a:p>
          <a:p>
            <a:pPr marL="800100" lvl="1" indent="-342900">
              <a:buFont typeface="Wingdings" charset="2"/>
              <a:buChar char="Ø"/>
            </a:pPr>
            <a:r>
              <a:rPr lang="fr-FR" sz="2400" dirty="0" err="1" smtClean="0">
                <a:latin typeface="Arial" charset="0"/>
                <a:ea typeface="Arial" charset="0"/>
                <a:cs typeface="Arial" charset="0"/>
                <a:sym typeface="Wingdings"/>
              </a:rPr>
              <a:t>Covering</a:t>
            </a:r>
            <a:r>
              <a:rPr lang="fr-FR" sz="2400" dirty="0" smtClean="0">
                <a:latin typeface="Arial" charset="0"/>
                <a:ea typeface="Arial" charset="0"/>
                <a:cs typeface="Arial" charset="0"/>
                <a:sym typeface="Wingdings"/>
              </a:rPr>
              <a:t> copper-FR4 LEM </a:t>
            </a:r>
            <a:r>
              <a:rPr lang="fr-FR" sz="2400" dirty="0" err="1" smtClean="0">
                <a:latin typeface="Arial" charset="0"/>
                <a:ea typeface="Arial" charset="0"/>
                <a:cs typeface="Arial" charset="0"/>
                <a:sym typeface="Wingdings"/>
              </a:rPr>
              <a:t>borders</a:t>
            </a:r>
            <a:r>
              <a:rPr lang="fr-FR" sz="2400" dirty="0" smtClean="0">
                <a:latin typeface="Arial" charset="0"/>
                <a:ea typeface="Arial" charset="0"/>
                <a:cs typeface="Arial" charset="0"/>
                <a:sym typeface="Wingdings"/>
              </a:rPr>
              <a:t> </a:t>
            </a:r>
            <a:r>
              <a:rPr lang="fr-FR" sz="2400" dirty="0" err="1" smtClean="0">
                <a:latin typeface="Arial" charset="0"/>
                <a:ea typeface="Arial" charset="0"/>
                <a:cs typeface="Arial" charset="0"/>
                <a:sym typeface="Wingdings"/>
              </a:rPr>
              <a:t>with</a:t>
            </a:r>
            <a:r>
              <a:rPr lang="fr-FR" sz="2400" dirty="0" smtClean="0">
                <a:latin typeface="Arial" charset="0"/>
                <a:ea typeface="Arial" charset="0"/>
                <a:cs typeface="Arial" charset="0"/>
                <a:sym typeface="Wingdings"/>
              </a:rPr>
              <a:t> an </a:t>
            </a:r>
            <a:r>
              <a:rPr lang="fr-FR" sz="2400" dirty="0" err="1" smtClean="0">
                <a:latin typeface="Arial" charset="0"/>
                <a:ea typeface="Arial" charset="0"/>
                <a:cs typeface="Arial" charset="0"/>
                <a:sym typeface="Wingdings"/>
              </a:rPr>
              <a:t>insulating</a:t>
            </a:r>
            <a:r>
              <a:rPr lang="fr-FR" sz="2400" dirty="0" smtClean="0">
                <a:latin typeface="Arial" charset="0"/>
                <a:ea typeface="Arial" charset="0"/>
                <a:cs typeface="Arial" charset="0"/>
                <a:sym typeface="Wingdings"/>
              </a:rPr>
              <a:t> layer</a:t>
            </a:r>
          </a:p>
          <a:p>
            <a:pPr marL="800100" lvl="1" indent="-342900">
              <a:buFont typeface="Wingdings" charset="2"/>
              <a:buChar char="Ø"/>
            </a:pPr>
            <a:endParaRPr lang="fr-FR" sz="2400" dirty="0" smtClean="0">
              <a:latin typeface="Arial" charset="0"/>
              <a:ea typeface="Arial" charset="0"/>
              <a:cs typeface="Arial" charset="0"/>
              <a:sym typeface="Wingdings"/>
            </a:endParaRPr>
          </a:p>
          <a:p>
            <a:pPr marL="800100" lvl="1" indent="-342900">
              <a:buFont typeface="Wingdings" charset="2"/>
              <a:buChar char="Ø"/>
            </a:pPr>
            <a:r>
              <a:rPr lang="fr-FR" sz="2400" dirty="0" smtClean="0">
                <a:latin typeface="Arial" charset="0"/>
                <a:ea typeface="Arial" charset="0"/>
                <a:cs typeface="Arial" charset="0"/>
                <a:sym typeface="Wingdings"/>
              </a:rPr>
              <a:t>Full size single-</a:t>
            </a:r>
            <a:r>
              <a:rPr lang="fr-FR" sz="2400" dirty="0" err="1" smtClean="0">
                <a:latin typeface="Arial" charset="0"/>
                <a:ea typeface="Arial" charset="0"/>
                <a:cs typeface="Arial" charset="0"/>
                <a:sym typeface="Wingdings"/>
              </a:rPr>
              <a:t>sided</a:t>
            </a:r>
            <a:r>
              <a:rPr lang="fr-FR" sz="2400" dirty="0" smtClean="0">
                <a:latin typeface="Arial" charset="0"/>
                <a:ea typeface="Arial" charset="0"/>
                <a:cs typeface="Arial" charset="0"/>
                <a:sym typeface="Wingdings"/>
              </a:rPr>
              <a:t> DLC </a:t>
            </a:r>
            <a:r>
              <a:rPr lang="fr-FR" sz="2400" dirty="0" err="1" smtClean="0">
                <a:latin typeface="Arial" charset="0"/>
                <a:ea typeface="Arial" charset="0"/>
                <a:cs typeface="Arial" charset="0"/>
                <a:sym typeface="Wingdings"/>
              </a:rPr>
              <a:t>resistive</a:t>
            </a:r>
            <a:r>
              <a:rPr lang="fr-FR" sz="2400" dirty="0" smtClean="0">
                <a:latin typeface="Arial" charset="0"/>
                <a:ea typeface="Arial" charset="0"/>
                <a:cs typeface="Arial" charset="0"/>
                <a:sym typeface="Wingdings"/>
              </a:rPr>
              <a:t> LEM</a:t>
            </a:r>
          </a:p>
          <a:p>
            <a:pPr marL="800100" lvl="1" indent="-342900">
              <a:buFont typeface="Wingdings" charset="2"/>
              <a:buChar char="Ø"/>
            </a:pPr>
            <a:endParaRPr lang="fr-FR" sz="2400" dirty="0">
              <a:latin typeface="Arial" charset="0"/>
              <a:ea typeface="Arial" charset="0"/>
              <a:cs typeface="Arial" charset="0"/>
              <a:sym typeface="Wingdings"/>
            </a:endParaRPr>
          </a:p>
          <a:p>
            <a:pPr marL="800100" lvl="1" indent="-342900">
              <a:buFont typeface="Wingdings" charset="2"/>
              <a:buChar char="Ø"/>
            </a:pPr>
            <a:r>
              <a:rPr lang="fr-FR" sz="2400" dirty="0" err="1" smtClean="0">
                <a:latin typeface="Arial" charset="0"/>
                <a:ea typeface="Arial" charset="0"/>
                <a:cs typeface="Arial" charset="0"/>
                <a:sym typeface="Wingdings"/>
              </a:rPr>
              <a:t>Covering</a:t>
            </a:r>
            <a:r>
              <a:rPr lang="fr-FR" sz="2400" dirty="0" smtClean="0">
                <a:latin typeface="Arial" charset="0"/>
                <a:ea typeface="Arial" charset="0"/>
                <a:cs typeface="Arial" charset="0"/>
                <a:sym typeface="Wingdings"/>
              </a:rPr>
              <a:t> RIM </a:t>
            </a:r>
            <a:r>
              <a:rPr lang="fr-FR" sz="2400" dirty="0" err="1" smtClean="0">
                <a:latin typeface="Arial" charset="0"/>
                <a:ea typeface="Arial" charset="0"/>
                <a:cs typeface="Arial" charset="0"/>
                <a:sym typeface="Wingdings"/>
              </a:rPr>
              <a:t>edges</a:t>
            </a:r>
            <a:r>
              <a:rPr lang="fr-FR" sz="2400" dirty="0" smtClean="0">
                <a:latin typeface="Arial" charset="0"/>
                <a:ea typeface="Arial" charset="0"/>
                <a:cs typeface="Arial" charset="0"/>
                <a:sym typeface="Wingdings"/>
              </a:rPr>
              <a:t> </a:t>
            </a:r>
            <a:r>
              <a:rPr lang="fr-FR" sz="2400" dirty="0" err="1" smtClean="0">
                <a:latin typeface="Arial" charset="0"/>
                <a:ea typeface="Arial" charset="0"/>
                <a:cs typeface="Arial" charset="0"/>
                <a:sym typeface="Wingdings"/>
              </a:rPr>
              <a:t>with</a:t>
            </a:r>
            <a:r>
              <a:rPr lang="fr-FR" sz="2400" dirty="0" smtClean="0">
                <a:latin typeface="Arial" charset="0"/>
                <a:ea typeface="Arial" charset="0"/>
                <a:cs typeface="Arial" charset="0"/>
                <a:sym typeface="Wingdings"/>
              </a:rPr>
              <a:t> an </a:t>
            </a:r>
            <a:r>
              <a:rPr lang="fr-FR" sz="2400" dirty="0" err="1" smtClean="0">
                <a:latin typeface="Arial" charset="0"/>
                <a:ea typeface="Arial" charset="0"/>
                <a:cs typeface="Arial" charset="0"/>
                <a:sym typeface="Wingdings"/>
              </a:rPr>
              <a:t>insulating</a:t>
            </a:r>
            <a:r>
              <a:rPr lang="fr-FR" sz="2400" dirty="0" smtClean="0">
                <a:latin typeface="Arial" charset="0"/>
                <a:ea typeface="Arial" charset="0"/>
                <a:cs typeface="Arial" charset="0"/>
                <a:sym typeface="Wingdings"/>
              </a:rPr>
              <a:t> ring ?</a:t>
            </a:r>
          </a:p>
          <a:p>
            <a:pPr marL="800100" lvl="1" indent="-342900">
              <a:buFont typeface="Wingdings" charset="2"/>
              <a:buChar char="Ø"/>
            </a:pPr>
            <a:endParaRPr lang="fr-FR" sz="2400" dirty="0" smtClean="0">
              <a:latin typeface="Arial" charset="0"/>
              <a:ea typeface="Arial" charset="0"/>
              <a:cs typeface="Arial" charset="0"/>
              <a:sym typeface="Wingdings"/>
            </a:endParaRPr>
          </a:p>
          <a:p>
            <a:pPr marL="800100" lvl="1" indent="-342900">
              <a:buFont typeface="Wingdings" charset="2"/>
              <a:buChar char="Ø"/>
            </a:pPr>
            <a:endParaRPr lang="fr-FR" sz="2400" dirty="0">
              <a:solidFill>
                <a:srgbClr val="00B050"/>
              </a:solidFill>
              <a:latin typeface="Arial" charset="0"/>
              <a:ea typeface="Arial" charset="0"/>
              <a:cs typeface="Arial" charset="0"/>
              <a:sym typeface="Wingdings"/>
            </a:endParaRPr>
          </a:p>
          <a:p>
            <a:pPr marL="342900" indent="-342900">
              <a:buFont typeface="Wingdings" charset="2"/>
              <a:buChar char="q"/>
            </a:pPr>
            <a:r>
              <a:rPr lang="fr-FR" sz="2400" dirty="0" smtClean="0">
                <a:latin typeface="Arial" charset="0"/>
                <a:ea typeface="Arial" charset="0"/>
                <a:cs typeface="Arial" charset="0"/>
              </a:rPr>
              <a:t>Discussion on </a:t>
            </a:r>
            <a:r>
              <a:rPr lang="fr-FR" sz="2400" dirty="0" err="1" smtClean="0">
                <a:latin typeface="Arial" charset="0"/>
                <a:ea typeface="Arial" charset="0"/>
                <a:cs typeface="Arial" charset="0"/>
              </a:rPr>
              <a:t>other</a:t>
            </a:r>
            <a:r>
              <a:rPr lang="fr-FR" sz="24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fr-FR" sz="2400" dirty="0" err="1" smtClean="0">
                <a:latin typeface="Arial" charset="0"/>
                <a:ea typeface="Arial" charset="0"/>
                <a:cs typeface="Arial" charset="0"/>
              </a:rPr>
              <a:t>ways</a:t>
            </a:r>
            <a:r>
              <a:rPr lang="fr-FR" sz="2400" dirty="0" smtClean="0">
                <a:latin typeface="Arial" charset="0"/>
                <a:ea typeface="Arial" charset="0"/>
                <a:cs typeface="Arial" charset="0"/>
              </a:rPr>
              <a:t> of </a:t>
            </a:r>
            <a:r>
              <a:rPr lang="fr-FR" sz="2400" dirty="0" err="1" smtClean="0">
                <a:latin typeface="Arial" charset="0"/>
                <a:ea typeface="Arial" charset="0"/>
                <a:cs typeface="Arial" charset="0"/>
              </a:rPr>
              <a:t>improvements</a:t>
            </a:r>
            <a:r>
              <a:rPr lang="fr-FR" sz="2400" dirty="0" smtClean="0">
                <a:latin typeface="Arial" charset="0"/>
                <a:ea typeface="Arial" charset="0"/>
                <a:cs typeface="Arial" charset="0"/>
              </a:rPr>
              <a:t> for </a:t>
            </a:r>
            <a:r>
              <a:rPr lang="fr-FR" sz="2400" dirty="0" err="1" smtClean="0">
                <a:latin typeface="Arial" charset="0"/>
                <a:ea typeface="Arial" charset="0"/>
                <a:cs typeface="Arial" charset="0"/>
              </a:rPr>
              <a:t>ProtoDUNE</a:t>
            </a:r>
            <a:r>
              <a:rPr lang="fr-FR" sz="2400" dirty="0" smtClean="0">
                <a:latin typeface="Arial" charset="0"/>
                <a:ea typeface="Arial" charset="0"/>
                <a:cs typeface="Arial" charset="0"/>
              </a:rPr>
              <a:t> Phase II</a:t>
            </a:r>
          </a:p>
        </p:txBody>
      </p:sp>
      <p:sp>
        <p:nvSpPr>
          <p:cNvPr id="11" name="Espace réservé du pied de page 4"/>
          <p:cNvSpPr txBox="1">
            <a:spLocks/>
          </p:cNvSpPr>
          <p:nvPr/>
        </p:nvSpPr>
        <p:spPr>
          <a:xfrm>
            <a:off x="171003" y="7293710"/>
            <a:ext cx="9494871" cy="272948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900" dirty="0" smtClean="0">
                <a:latin typeface="Arial" charset="0"/>
                <a:ea typeface="Arial" charset="0"/>
                <a:cs typeface="Arial" charset="0"/>
              </a:rPr>
              <a:t>Alain Delbart, R&amp;D on LEM for phase II of </a:t>
            </a:r>
            <a:r>
              <a:rPr lang="fr-FR" sz="900" dirty="0" err="1" smtClean="0">
                <a:latin typeface="Arial" charset="0"/>
                <a:ea typeface="Arial" charset="0"/>
                <a:cs typeface="Arial" charset="0"/>
              </a:rPr>
              <a:t>ProtoDUNE</a:t>
            </a:r>
            <a:r>
              <a:rPr lang="fr-FR" sz="900" dirty="0" smtClean="0">
                <a:latin typeface="Arial" charset="0"/>
                <a:ea typeface="Arial" charset="0"/>
                <a:cs typeface="Arial" charset="0"/>
              </a:rPr>
              <a:t>-DP, LEM, Workshop </a:t>
            </a:r>
            <a:r>
              <a:rPr lang="fr-FR" sz="900" dirty="0">
                <a:latin typeface="Arial" charset="0"/>
                <a:ea typeface="Arial" charset="0"/>
                <a:cs typeface="Arial" charset="0"/>
              </a:rPr>
              <a:t>on the LEM/</a:t>
            </a:r>
            <a:r>
              <a:rPr lang="fr-FR" sz="900" dirty="0" err="1">
                <a:latin typeface="Arial" charset="0"/>
                <a:ea typeface="Arial" charset="0"/>
                <a:cs typeface="Arial" charset="0"/>
              </a:rPr>
              <a:t>Thick</a:t>
            </a:r>
            <a:r>
              <a:rPr lang="fr-FR" sz="900" dirty="0">
                <a:latin typeface="Arial" charset="0"/>
                <a:ea typeface="Arial" charset="0"/>
                <a:cs typeface="Arial" charset="0"/>
              </a:rPr>
              <a:t> GEM </a:t>
            </a:r>
            <a:r>
              <a:rPr lang="fr-FR" sz="900" dirty="0" err="1">
                <a:latin typeface="Arial" charset="0"/>
                <a:ea typeface="Arial" charset="0"/>
                <a:cs typeface="Arial" charset="0"/>
              </a:rPr>
              <a:t>cryogenic</a:t>
            </a:r>
            <a:r>
              <a:rPr lang="fr-FR" sz="9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fr-FR" sz="900" dirty="0" err="1">
                <a:latin typeface="Arial" charset="0"/>
                <a:ea typeface="Arial" charset="0"/>
                <a:cs typeface="Arial" charset="0"/>
              </a:rPr>
              <a:t>utilization</a:t>
            </a:r>
            <a:r>
              <a:rPr lang="fr-FR" sz="900" dirty="0">
                <a:latin typeface="Arial" charset="0"/>
                <a:ea typeface="Arial" charset="0"/>
                <a:cs typeface="Arial" charset="0"/>
              </a:rPr>
              <a:t> in pure Argon over large </a:t>
            </a:r>
            <a:r>
              <a:rPr lang="fr-FR" sz="900" dirty="0" err="1">
                <a:latin typeface="Arial" charset="0"/>
                <a:ea typeface="Arial" charset="0"/>
                <a:cs typeface="Arial" charset="0"/>
              </a:rPr>
              <a:t>detection</a:t>
            </a:r>
            <a:r>
              <a:rPr lang="fr-FR" sz="900" dirty="0">
                <a:latin typeface="Arial" charset="0"/>
                <a:ea typeface="Arial" charset="0"/>
                <a:cs typeface="Arial" charset="0"/>
              </a:rPr>
              <a:t> surfaces, </a:t>
            </a:r>
            <a:r>
              <a:rPr lang="fr-FR" sz="900" dirty="0" smtClean="0">
                <a:latin typeface="Arial" charset="0"/>
                <a:ea typeface="Arial" charset="0"/>
                <a:cs typeface="Arial" charset="0"/>
              </a:rPr>
              <a:t>6-7</a:t>
            </a:r>
            <a:r>
              <a:rPr lang="fr-FR" sz="900" baseline="30000" dirty="0" smtClean="0">
                <a:latin typeface="Arial" charset="0"/>
                <a:ea typeface="Arial" charset="0"/>
                <a:cs typeface="Arial" charset="0"/>
              </a:rPr>
              <a:t>th</a:t>
            </a:r>
            <a:r>
              <a:rPr lang="fr-FR" sz="9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fr-FR" sz="900" dirty="0" err="1" smtClean="0">
                <a:latin typeface="Arial" charset="0"/>
                <a:ea typeface="Arial" charset="0"/>
                <a:cs typeface="Arial" charset="0"/>
              </a:rPr>
              <a:t>april</a:t>
            </a:r>
            <a:r>
              <a:rPr lang="bn-IN" sz="900" dirty="0" smtClean="0">
                <a:latin typeface="Arial" charset="0"/>
                <a:ea typeface="Arial" charset="0"/>
                <a:cs typeface="Arial" charset="0"/>
              </a:rPr>
              <a:t>, </a:t>
            </a:r>
            <a:r>
              <a:rPr lang="fr-FR" sz="900" dirty="0" smtClean="0">
                <a:latin typeface="Arial" charset="0"/>
                <a:ea typeface="Arial" charset="0"/>
                <a:cs typeface="Arial" charset="0"/>
              </a:rPr>
              <a:t>2020					</a:t>
            </a:r>
            <a:endParaRPr lang="fr-FR" sz="900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6784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TextShape 1"/>
          <p:cNvSpPr txBox="1"/>
          <p:nvPr/>
        </p:nvSpPr>
        <p:spPr>
          <a:xfrm>
            <a:off x="382618" y="46214"/>
            <a:ext cx="9071640" cy="98488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spAutoFit/>
          </a:bodyPr>
          <a:lstStyle/>
          <a:p>
            <a:pPr algn="ctr"/>
            <a:r>
              <a:rPr lang="fr-FR" sz="3200" dirty="0" smtClean="0"/>
              <a:t>Single </a:t>
            </a:r>
            <a:r>
              <a:rPr lang="fr-FR" sz="3200" dirty="0" err="1" smtClean="0"/>
              <a:t>sided</a:t>
            </a:r>
            <a:r>
              <a:rPr lang="fr-FR" sz="3200" dirty="0" smtClean="0"/>
              <a:t>-DLC </a:t>
            </a:r>
            <a:r>
              <a:rPr lang="fr-FR" sz="3200" dirty="0" err="1" smtClean="0"/>
              <a:t>Resistive</a:t>
            </a:r>
            <a:r>
              <a:rPr lang="fr-FR" sz="3200" dirty="0" smtClean="0"/>
              <a:t> LEM</a:t>
            </a:r>
          </a:p>
          <a:p>
            <a:pPr algn="ctr"/>
            <a:r>
              <a:rPr lang="fr-FR" sz="3200" b="0" strike="noStrike" spc="-1" dirty="0" smtClean="0">
                <a:latin typeface="arial"/>
              </a:rPr>
              <a:t>Camera </a:t>
            </a:r>
            <a:r>
              <a:rPr lang="fr-FR" sz="3200" b="0" strike="noStrike" spc="-1" dirty="0" err="1" smtClean="0">
                <a:latin typeface="arial"/>
              </a:rPr>
              <a:t>recording</a:t>
            </a:r>
            <a:endParaRPr lang="en-US" sz="3200" b="0" strike="noStrike" spc="-1" dirty="0">
              <a:latin typeface="arial"/>
            </a:endParaRPr>
          </a:p>
        </p:txBody>
      </p:sp>
      <p:sp>
        <p:nvSpPr>
          <p:cNvPr id="52" name="Line 8"/>
          <p:cNvSpPr/>
          <p:nvPr/>
        </p:nvSpPr>
        <p:spPr>
          <a:xfrm>
            <a:off x="-5040" y="1041400"/>
            <a:ext cx="10080000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fr-FR" dirty="0"/>
          </a:p>
        </p:txBody>
      </p:sp>
      <p:sp>
        <p:nvSpPr>
          <p:cNvPr id="16" name="TextBox 2"/>
          <p:cNvSpPr txBox="1"/>
          <p:nvPr/>
        </p:nvSpPr>
        <p:spPr>
          <a:xfrm>
            <a:off x="9665874" y="7293709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8F1A8BE9-E462-894F-94E2-A1097F7CCA5D}" type="slidenum">
              <a:rPr lang="en-US" sz="900">
                <a:latin typeface="Arial" charset="0"/>
                <a:ea typeface="Arial" charset="0"/>
                <a:cs typeface="Arial" charset="0"/>
              </a:rPr>
              <a:t>20</a:t>
            </a:fld>
            <a:endParaRPr lang="en-US" sz="900" dirty="0" smtClean="0">
              <a:latin typeface="Arial" charset="0"/>
              <a:ea typeface="Arial" charset="0"/>
              <a:cs typeface="Arial" charset="0"/>
            </a:endParaRPr>
          </a:p>
          <a:p>
            <a:endParaRPr lang="en-US" sz="9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8100264" y="1948871"/>
            <a:ext cx="1822935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 smtClean="0">
                <a:solidFill>
                  <a:schemeClr val="bg1"/>
                </a:solidFill>
              </a:rPr>
              <a:t>Ar 3,3 bar</a:t>
            </a:r>
          </a:p>
          <a:p>
            <a:r>
              <a:rPr lang="fr-FR" sz="2800" dirty="0" smtClean="0">
                <a:solidFill>
                  <a:schemeClr val="bg1"/>
                </a:solidFill>
              </a:rPr>
              <a:t>LEM HV</a:t>
            </a:r>
          </a:p>
          <a:p>
            <a:r>
              <a:rPr lang="fr-FR" sz="2800" dirty="0" smtClean="0">
                <a:solidFill>
                  <a:schemeClr val="bg1"/>
                </a:solidFill>
              </a:rPr>
              <a:t>2,8-3,2 kV</a:t>
            </a:r>
            <a:endParaRPr lang="fr-FR" sz="2800" dirty="0">
              <a:solidFill>
                <a:schemeClr val="bg1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133439" y="1095175"/>
            <a:ext cx="995496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smtClean="0"/>
              <a:t>Setup : </a:t>
            </a:r>
            <a:r>
              <a:rPr lang="fr-FR" sz="2400" dirty="0" smtClean="0"/>
              <a:t>LEM </a:t>
            </a:r>
            <a:r>
              <a:rPr lang="fr-FR" sz="2400" dirty="0" err="1" smtClean="0"/>
              <a:t>mounted</a:t>
            </a:r>
            <a:r>
              <a:rPr lang="fr-FR" sz="2400" dirty="0" smtClean="0"/>
              <a:t> </a:t>
            </a:r>
            <a:r>
              <a:rPr lang="fr-FR" sz="2400" dirty="0" err="1" smtClean="0"/>
              <a:t>alone</a:t>
            </a:r>
            <a:r>
              <a:rPr lang="fr-FR" sz="2400" dirty="0" smtClean="0"/>
              <a:t> on a support frame, </a:t>
            </a:r>
            <a:r>
              <a:rPr lang="fr-FR" sz="2400" dirty="0" err="1" smtClean="0"/>
              <a:t>copper</a:t>
            </a:r>
            <a:r>
              <a:rPr lang="fr-FR" sz="2400" dirty="0" smtClean="0"/>
              <a:t> </a:t>
            </a:r>
            <a:r>
              <a:rPr lang="fr-FR" sz="2400" dirty="0" err="1" smtClean="0"/>
              <a:t>side</a:t>
            </a:r>
            <a:r>
              <a:rPr lang="fr-FR" sz="2400" dirty="0" smtClean="0"/>
              <a:t> at GND</a:t>
            </a:r>
          </a:p>
          <a:p>
            <a:r>
              <a:rPr lang="fr-FR" sz="2400" dirty="0" smtClean="0"/>
              <a:t>DLC </a:t>
            </a:r>
            <a:r>
              <a:rPr lang="fr-FR" sz="2400" dirty="0" err="1" smtClean="0"/>
              <a:t>side</a:t>
            </a:r>
            <a:r>
              <a:rPr lang="fr-FR" sz="2400" dirty="0" smtClean="0"/>
              <a:t> </a:t>
            </a:r>
            <a:r>
              <a:rPr lang="fr-FR" sz="2400" dirty="0" err="1" smtClean="0"/>
              <a:t>facing</a:t>
            </a:r>
            <a:r>
              <a:rPr lang="fr-FR" sz="2400" dirty="0" smtClean="0"/>
              <a:t> camera. </a:t>
            </a:r>
            <a:endParaRPr lang="fr-FR" sz="2400" dirty="0"/>
          </a:p>
        </p:txBody>
      </p:sp>
      <p:pic>
        <p:nvPicPr>
          <p:cNvPr id="13" name="Mon film 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51579" y="2640030"/>
            <a:ext cx="4072528" cy="2290797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003" y="2057433"/>
            <a:ext cx="4980432" cy="4998720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900044" y="2786743"/>
            <a:ext cx="1031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</a:rPr>
              <a:t>DLC HV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3436630" y="4233627"/>
            <a:ext cx="10182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mtClean="0">
                <a:solidFill>
                  <a:schemeClr val="bg1"/>
                </a:solidFill>
              </a:rPr>
              <a:t>DLC PS</a:t>
            </a:r>
          </a:p>
          <a:p>
            <a:pPr algn="ctr"/>
            <a:r>
              <a:rPr lang="fr-FR" dirty="0" smtClean="0">
                <a:solidFill>
                  <a:schemeClr val="bg1"/>
                </a:solidFill>
              </a:rPr>
              <a:t> </a:t>
            </a:r>
            <a:r>
              <a:rPr lang="fr-FR" dirty="0" err="1" smtClean="0">
                <a:solidFill>
                  <a:schemeClr val="bg1"/>
                </a:solidFill>
              </a:rPr>
              <a:t>current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 flipH="1">
            <a:off x="5885296" y="1708707"/>
            <a:ext cx="36050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 err="1" smtClean="0"/>
              <a:t>Corresponding</a:t>
            </a:r>
            <a:r>
              <a:rPr lang="fr-FR" sz="2400" dirty="0" smtClean="0"/>
              <a:t> Camera </a:t>
            </a:r>
            <a:r>
              <a:rPr lang="fr-FR" sz="2400" dirty="0" err="1" smtClean="0"/>
              <a:t>recording</a:t>
            </a:r>
            <a:r>
              <a:rPr lang="fr-FR" sz="2400" dirty="0" smtClean="0"/>
              <a:t> (2’20s)</a:t>
            </a:r>
            <a:endParaRPr lang="fr-FR" sz="2400" dirty="0"/>
          </a:p>
        </p:txBody>
      </p:sp>
      <p:sp>
        <p:nvSpPr>
          <p:cNvPr id="8" name="ZoneTexte 7"/>
          <p:cNvSpPr txBox="1"/>
          <p:nvPr/>
        </p:nvSpPr>
        <p:spPr>
          <a:xfrm>
            <a:off x="842682" y="4009589"/>
            <a:ext cx="1185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mtClean="0">
                <a:solidFill>
                  <a:srgbClr val="FFFF00"/>
                </a:solidFill>
              </a:rPr>
              <a:t>3,3 bar Ar</a:t>
            </a:r>
            <a:endParaRPr lang="fr-FR">
              <a:solidFill>
                <a:srgbClr val="FFFF00"/>
              </a:solidFill>
            </a:endParaRPr>
          </a:p>
        </p:txBody>
      </p:sp>
      <p:sp>
        <p:nvSpPr>
          <p:cNvPr id="22" name="Espace réservé du pied de page 4"/>
          <p:cNvSpPr txBox="1">
            <a:spLocks/>
          </p:cNvSpPr>
          <p:nvPr/>
        </p:nvSpPr>
        <p:spPr>
          <a:xfrm>
            <a:off x="171003" y="7293710"/>
            <a:ext cx="9494871" cy="272948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900" dirty="0" smtClean="0">
                <a:latin typeface="Arial" charset="0"/>
                <a:ea typeface="Arial" charset="0"/>
                <a:cs typeface="Arial" charset="0"/>
              </a:rPr>
              <a:t>Alain Delbart, R&amp;D on LEM for phase II of </a:t>
            </a:r>
            <a:r>
              <a:rPr lang="fr-FR" sz="900" dirty="0" err="1" smtClean="0">
                <a:latin typeface="Arial" charset="0"/>
                <a:ea typeface="Arial" charset="0"/>
                <a:cs typeface="Arial" charset="0"/>
              </a:rPr>
              <a:t>ProtoDUNE</a:t>
            </a:r>
            <a:r>
              <a:rPr lang="fr-FR" sz="900" dirty="0" smtClean="0">
                <a:latin typeface="Arial" charset="0"/>
                <a:ea typeface="Arial" charset="0"/>
                <a:cs typeface="Arial" charset="0"/>
              </a:rPr>
              <a:t>-DP, LEM, Workshop </a:t>
            </a:r>
            <a:r>
              <a:rPr lang="fr-FR" sz="900" dirty="0">
                <a:latin typeface="Arial" charset="0"/>
                <a:ea typeface="Arial" charset="0"/>
                <a:cs typeface="Arial" charset="0"/>
              </a:rPr>
              <a:t>on the LEM/</a:t>
            </a:r>
            <a:r>
              <a:rPr lang="fr-FR" sz="900" dirty="0" err="1">
                <a:latin typeface="Arial" charset="0"/>
                <a:ea typeface="Arial" charset="0"/>
                <a:cs typeface="Arial" charset="0"/>
              </a:rPr>
              <a:t>Thick</a:t>
            </a:r>
            <a:r>
              <a:rPr lang="fr-FR" sz="900" dirty="0">
                <a:latin typeface="Arial" charset="0"/>
                <a:ea typeface="Arial" charset="0"/>
                <a:cs typeface="Arial" charset="0"/>
              </a:rPr>
              <a:t> GEM </a:t>
            </a:r>
            <a:r>
              <a:rPr lang="fr-FR" sz="900" dirty="0" err="1">
                <a:latin typeface="Arial" charset="0"/>
                <a:ea typeface="Arial" charset="0"/>
                <a:cs typeface="Arial" charset="0"/>
              </a:rPr>
              <a:t>cryogenic</a:t>
            </a:r>
            <a:r>
              <a:rPr lang="fr-FR" sz="9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fr-FR" sz="900" dirty="0" err="1">
                <a:latin typeface="Arial" charset="0"/>
                <a:ea typeface="Arial" charset="0"/>
                <a:cs typeface="Arial" charset="0"/>
              </a:rPr>
              <a:t>utilization</a:t>
            </a:r>
            <a:r>
              <a:rPr lang="fr-FR" sz="900" dirty="0">
                <a:latin typeface="Arial" charset="0"/>
                <a:ea typeface="Arial" charset="0"/>
                <a:cs typeface="Arial" charset="0"/>
              </a:rPr>
              <a:t> in pure Argon over large </a:t>
            </a:r>
            <a:r>
              <a:rPr lang="fr-FR" sz="900" dirty="0" err="1">
                <a:latin typeface="Arial" charset="0"/>
                <a:ea typeface="Arial" charset="0"/>
                <a:cs typeface="Arial" charset="0"/>
              </a:rPr>
              <a:t>detection</a:t>
            </a:r>
            <a:r>
              <a:rPr lang="fr-FR" sz="900" dirty="0">
                <a:latin typeface="Arial" charset="0"/>
                <a:ea typeface="Arial" charset="0"/>
                <a:cs typeface="Arial" charset="0"/>
              </a:rPr>
              <a:t> surfaces, </a:t>
            </a:r>
            <a:r>
              <a:rPr lang="fr-FR" sz="900" dirty="0" smtClean="0">
                <a:latin typeface="Arial" charset="0"/>
                <a:ea typeface="Arial" charset="0"/>
                <a:cs typeface="Arial" charset="0"/>
              </a:rPr>
              <a:t>6-7</a:t>
            </a:r>
            <a:r>
              <a:rPr lang="fr-FR" sz="900" baseline="30000" dirty="0" smtClean="0">
                <a:latin typeface="Arial" charset="0"/>
                <a:ea typeface="Arial" charset="0"/>
                <a:cs typeface="Arial" charset="0"/>
              </a:rPr>
              <a:t>th</a:t>
            </a:r>
            <a:r>
              <a:rPr lang="fr-FR" sz="9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fr-FR" sz="900" dirty="0" err="1" smtClean="0">
                <a:latin typeface="Arial" charset="0"/>
                <a:ea typeface="Arial" charset="0"/>
                <a:cs typeface="Arial" charset="0"/>
              </a:rPr>
              <a:t>april</a:t>
            </a:r>
            <a:r>
              <a:rPr lang="bn-IN" sz="900" dirty="0" smtClean="0">
                <a:latin typeface="Arial" charset="0"/>
                <a:ea typeface="Arial" charset="0"/>
                <a:cs typeface="Arial" charset="0"/>
              </a:rPr>
              <a:t>, </a:t>
            </a:r>
            <a:r>
              <a:rPr lang="fr-FR" sz="900" dirty="0" smtClean="0">
                <a:latin typeface="Arial" charset="0"/>
                <a:ea typeface="Arial" charset="0"/>
                <a:cs typeface="Arial" charset="0"/>
              </a:rPr>
              <a:t>2020					</a:t>
            </a:r>
            <a:endParaRPr lang="fr-FR" sz="9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548068" y="4985314"/>
            <a:ext cx="437513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smtClean="0"/>
              <a:t>- Sparks </a:t>
            </a:r>
            <a:r>
              <a:rPr lang="fr-FR" dirty="0"/>
              <a:t>are </a:t>
            </a:r>
            <a:r>
              <a:rPr lang="fr-FR" dirty="0" err="1" smtClean="0"/>
              <a:t>heard</a:t>
            </a:r>
            <a:r>
              <a:rPr lang="fr-FR" dirty="0" smtClean="0"/>
              <a:t> but not </a:t>
            </a:r>
            <a:r>
              <a:rPr lang="fr-FR" dirty="0" err="1"/>
              <a:t>seen</a:t>
            </a:r>
            <a:r>
              <a:rPr lang="fr-FR" dirty="0"/>
              <a:t> </a:t>
            </a:r>
            <a:r>
              <a:rPr lang="fr-FR" dirty="0" smtClean="0"/>
              <a:t>on camera</a:t>
            </a:r>
          </a:p>
          <a:p>
            <a:endParaRPr lang="fr-FR" dirty="0"/>
          </a:p>
          <a:p>
            <a:r>
              <a:rPr lang="fr-FR" dirty="0" smtClean="0"/>
              <a:t>- </a:t>
            </a:r>
            <a:r>
              <a:rPr lang="fr-FR" dirty="0" err="1" smtClean="0"/>
              <a:t>Still</a:t>
            </a:r>
            <a:r>
              <a:rPr lang="fr-FR" dirty="0" smtClean="0"/>
              <a:t> </a:t>
            </a:r>
            <a:r>
              <a:rPr lang="fr-FR" dirty="0" err="1" smtClean="0"/>
              <a:t>under</a:t>
            </a:r>
            <a:r>
              <a:rPr lang="fr-FR" dirty="0" smtClean="0"/>
              <a:t> investigations (</a:t>
            </a:r>
            <a:r>
              <a:rPr lang="fr-FR" dirty="0" err="1" smtClean="0"/>
              <a:t>some</a:t>
            </a:r>
            <a:r>
              <a:rPr lang="fr-FR" dirty="0" smtClean="0"/>
              <a:t> </a:t>
            </a:r>
            <a:r>
              <a:rPr lang="fr-FR" dirty="0" err="1" smtClean="0"/>
              <a:t>sparks</a:t>
            </a:r>
            <a:endParaRPr lang="fr-FR" dirty="0"/>
          </a:p>
          <a:p>
            <a:r>
              <a:rPr lang="fr-FR" dirty="0" smtClean="0"/>
              <a:t>are </a:t>
            </a:r>
            <a:r>
              <a:rPr lang="fr-FR" dirty="0" err="1" smtClean="0"/>
              <a:t>seen</a:t>
            </a:r>
            <a:r>
              <a:rPr lang="fr-FR" dirty="0" smtClean="0"/>
              <a:t> in </a:t>
            </a:r>
            <a:r>
              <a:rPr lang="fr-FR" dirty="0" err="1" smtClean="0"/>
              <a:t>other</a:t>
            </a:r>
            <a:r>
              <a:rPr lang="fr-FR" dirty="0" smtClean="0"/>
              <a:t> </a:t>
            </a:r>
            <a:r>
              <a:rPr lang="fr-FR" dirty="0" err="1" smtClean="0"/>
              <a:t>recordings</a:t>
            </a:r>
            <a:r>
              <a:rPr lang="fr-FR" dirty="0" smtClean="0"/>
              <a:t>)</a:t>
            </a:r>
          </a:p>
          <a:p>
            <a:endParaRPr lang="fr-FR" dirty="0"/>
          </a:p>
          <a:p>
            <a:r>
              <a:rPr lang="fr-FR" dirty="0" smtClean="0"/>
              <a:t>- LEM </a:t>
            </a:r>
            <a:r>
              <a:rPr lang="fr-FR" dirty="0" err="1" smtClean="0"/>
              <a:t>was</a:t>
            </a:r>
            <a:r>
              <a:rPr lang="fr-FR" dirty="0" smtClean="0"/>
              <a:t> </a:t>
            </a:r>
            <a:r>
              <a:rPr lang="fr-FR" dirty="0" err="1" smtClean="0"/>
              <a:t>then</a:t>
            </a:r>
            <a:r>
              <a:rPr lang="fr-FR" dirty="0" smtClean="0"/>
              <a:t> </a:t>
            </a:r>
            <a:r>
              <a:rPr lang="fr-FR" dirty="0" err="1" smtClean="0"/>
              <a:t>mounted</a:t>
            </a:r>
            <a:r>
              <a:rPr lang="fr-FR" dirty="0" smtClean="0"/>
              <a:t> on anode &amp; a gain </a:t>
            </a:r>
            <a:r>
              <a:rPr lang="fr-FR" dirty="0" err="1" smtClean="0"/>
              <a:t>curve</a:t>
            </a:r>
            <a:r>
              <a:rPr lang="fr-FR" dirty="0" smtClean="0"/>
              <a:t> </a:t>
            </a:r>
            <a:r>
              <a:rPr lang="fr-FR" dirty="0" err="1" smtClean="0"/>
              <a:t>was</a:t>
            </a:r>
            <a:r>
              <a:rPr lang="fr-FR" dirty="0" smtClean="0"/>
              <a:t> </a:t>
            </a:r>
            <a:r>
              <a:rPr lang="fr-FR" dirty="0" err="1" smtClean="0"/>
              <a:t>done</a:t>
            </a:r>
            <a:endParaRPr lang="fr-FR" dirty="0"/>
          </a:p>
        </p:txBody>
      </p:sp>
      <p:cxnSp>
        <p:nvCxnSpPr>
          <p:cNvPr id="12" name="Connecteur droit avec flèche 11"/>
          <p:cNvCxnSpPr/>
          <p:nvPr/>
        </p:nvCxnSpPr>
        <p:spPr>
          <a:xfrm>
            <a:off x="2281989" y="2477363"/>
            <a:ext cx="328864" cy="0"/>
          </a:xfrm>
          <a:prstGeom prst="straightConnector1">
            <a:avLst/>
          </a:prstGeom>
          <a:ln>
            <a:solidFill>
              <a:srgbClr val="FFFF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ZoneTexte 13"/>
          <p:cNvSpPr txBox="1"/>
          <p:nvPr/>
        </p:nvSpPr>
        <p:spPr>
          <a:xfrm>
            <a:off x="2209016" y="2087760"/>
            <a:ext cx="4748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>
                <a:solidFill>
                  <a:srgbClr val="FFFF00"/>
                </a:solidFill>
              </a:rPr>
              <a:t>50 s</a:t>
            </a:r>
            <a:endParaRPr lang="fr-FR" sz="1200" dirty="0">
              <a:solidFill>
                <a:srgbClr val="FFFF00"/>
              </a:solidFill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720507" y="6146411"/>
            <a:ext cx="1210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mtClean="0">
                <a:solidFill>
                  <a:schemeClr val="bg1"/>
                </a:solidFill>
              </a:rPr>
              <a:t>8/10/2019</a:t>
            </a:r>
            <a:endParaRPr lang="fr-FR">
              <a:solidFill>
                <a:schemeClr val="bg1"/>
              </a:solidFill>
            </a:endParaRPr>
          </a:p>
        </p:txBody>
      </p:sp>
      <p:cxnSp>
        <p:nvCxnSpPr>
          <p:cNvPr id="21" name="Connecteur droit 20"/>
          <p:cNvCxnSpPr/>
          <p:nvPr/>
        </p:nvCxnSpPr>
        <p:spPr>
          <a:xfrm>
            <a:off x="1874888" y="2354249"/>
            <a:ext cx="2955054" cy="0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ZoneTexte 18"/>
          <p:cNvSpPr txBox="1"/>
          <p:nvPr/>
        </p:nvSpPr>
        <p:spPr>
          <a:xfrm>
            <a:off x="1435216" y="2357531"/>
            <a:ext cx="50546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rgbClr val="FF0000"/>
                </a:solidFill>
              </a:rPr>
              <a:t>DLC PS </a:t>
            </a:r>
            <a:r>
              <a:rPr lang="fr-FR" dirty="0" err="1" smtClean="0">
                <a:solidFill>
                  <a:srgbClr val="FF0000"/>
                </a:solidFill>
              </a:rPr>
              <a:t>supply</a:t>
            </a:r>
            <a:endParaRPr lang="fr-FR" dirty="0" smtClean="0">
              <a:solidFill>
                <a:srgbClr val="FF0000"/>
              </a:solidFill>
            </a:endParaRPr>
          </a:p>
          <a:p>
            <a:pPr algn="ctr"/>
            <a:r>
              <a:rPr lang="fr-FR" dirty="0" err="1">
                <a:solidFill>
                  <a:srgbClr val="FF0000"/>
                </a:solidFill>
              </a:rPr>
              <a:t>c</a:t>
            </a:r>
            <a:r>
              <a:rPr lang="fr-FR" dirty="0" err="1" smtClean="0">
                <a:solidFill>
                  <a:srgbClr val="FF0000"/>
                </a:solidFill>
              </a:rPr>
              <a:t>urrent</a:t>
            </a:r>
            <a:r>
              <a:rPr lang="fr-FR" dirty="0" smtClean="0">
                <a:solidFill>
                  <a:srgbClr val="FF0000"/>
                </a:solidFill>
              </a:rPr>
              <a:t> </a:t>
            </a:r>
            <a:r>
              <a:rPr lang="fr-FR" dirty="0" err="1" smtClean="0">
                <a:solidFill>
                  <a:srgbClr val="FF0000"/>
                </a:solidFill>
              </a:rPr>
              <a:t>limit</a:t>
            </a:r>
            <a:endParaRPr lang="fr-F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7854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TextShape 1"/>
          <p:cNvSpPr txBox="1"/>
          <p:nvPr/>
        </p:nvSpPr>
        <p:spPr>
          <a:xfrm>
            <a:off x="382618" y="-49410"/>
            <a:ext cx="9071640" cy="1107996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spAutoFit/>
          </a:bodyPr>
          <a:lstStyle/>
          <a:p>
            <a:pPr algn="ctr"/>
            <a:r>
              <a:rPr lang="fr-FR" sz="3600" dirty="0" smtClean="0"/>
              <a:t>Single-</a:t>
            </a:r>
            <a:r>
              <a:rPr lang="fr-FR" sz="3600" dirty="0" err="1" smtClean="0"/>
              <a:t>sided</a:t>
            </a:r>
            <a:r>
              <a:rPr lang="fr-FR" sz="3600" dirty="0" smtClean="0"/>
              <a:t> DLC-</a:t>
            </a:r>
            <a:r>
              <a:rPr lang="fr-FR" sz="3600" dirty="0" err="1" smtClean="0"/>
              <a:t>Resistive</a:t>
            </a:r>
            <a:r>
              <a:rPr lang="fr-FR" sz="3600" dirty="0" smtClean="0"/>
              <a:t> LEM</a:t>
            </a:r>
          </a:p>
          <a:p>
            <a:pPr algn="ctr"/>
            <a:r>
              <a:rPr lang="fr-FR" sz="3600" b="0" strike="noStrike" spc="-1" dirty="0" smtClean="0">
                <a:latin typeface="arial"/>
              </a:rPr>
              <a:t>G</a:t>
            </a:r>
            <a:r>
              <a:rPr lang="en-US" sz="3600" b="0" strike="noStrike" spc="-1" dirty="0" err="1" smtClean="0">
                <a:latin typeface="arial"/>
              </a:rPr>
              <a:t>ain</a:t>
            </a:r>
            <a:r>
              <a:rPr lang="en-US" sz="3600" b="0" strike="noStrike" spc="-1" dirty="0" smtClean="0">
                <a:latin typeface="arial"/>
              </a:rPr>
              <a:t> measurement in 3,3 bar </a:t>
            </a:r>
            <a:r>
              <a:rPr lang="en-US" sz="3600" b="0" strike="noStrike" spc="-1" dirty="0" err="1" smtClean="0">
                <a:latin typeface="arial"/>
              </a:rPr>
              <a:t>Ar</a:t>
            </a:r>
            <a:endParaRPr lang="en-US" sz="3600" b="0" strike="noStrike" spc="-1" dirty="0">
              <a:latin typeface="arial"/>
            </a:endParaRPr>
          </a:p>
        </p:txBody>
      </p:sp>
      <p:sp>
        <p:nvSpPr>
          <p:cNvPr id="52" name="Line 8"/>
          <p:cNvSpPr/>
          <p:nvPr/>
        </p:nvSpPr>
        <p:spPr>
          <a:xfrm>
            <a:off x="-5040" y="1041400"/>
            <a:ext cx="10080000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fr-FR" dirty="0"/>
          </a:p>
        </p:txBody>
      </p:sp>
      <p:sp>
        <p:nvSpPr>
          <p:cNvPr id="16" name="TextBox 2"/>
          <p:cNvSpPr txBox="1"/>
          <p:nvPr/>
        </p:nvSpPr>
        <p:spPr>
          <a:xfrm>
            <a:off x="9665874" y="7293709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8F1A8BE9-E462-894F-94E2-A1097F7CCA5D}" type="slidenum">
              <a:rPr lang="en-US" sz="900">
                <a:latin typeface="Arial" charset="0"/>
                <a:ea typeface="Arial" charset="0"/>
                <a:cs typeface="Arial" charset="0"/>
              </a:rPr>
              <a:t>21</a:t>
            </a:fld>
            <a:endParaRPr lang="en-US" sz="900" dirty="0" smtClean="0">
              <a:latin typeface="Arial" charset="0"/>
              <a:ea typeface="Arial" charset="0"/>
              <a:cs typeface="Arial" charset="0"/>
            </a:endParaRPr>
          </a:p>
          <a:p>
            <a:endParaRPr lang="en-US" sz="9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8100264" y="1948871"/>
            <a:ext cx="1822935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 smtClean="0">
                <a:solidFill>
                  <a:schemeClr val="bg1"/>
                </a:solidFill>
              </a:rPr>
              <a:t>Ar 3,3 bar</a:t>
            </a:r>
          </a:p>
          <a:p>
            <a:r>
              <a:rPr lang="fr-FR" sz="2800" dirty="0" smtClean="0">
                <a:solidFill>
                  <a:schemeClr val="bg1"/>
                </a:solidFill>
              </a:rPr>
              <a:t>LEM HV</a:t>
            </a:r>
          </a:p>
          <a:p>
            <a:r>
              <a:rPr lang="fr-FR" sz="2800" dirty="0" smtClean="0">
                <a:solidFill>
                  <a:schemeClr val="bg1"/>
                </a:solidFill>
              </a:rPr>
              <a:t>2,8-3,2 kV</a:t>
            </a:r>
            <a:endParaRPr lang="fr-FR" sz="2800" dirty="0">
              <a:solidFill>
                <a:schemeClr val="bg1"/>
              </a:solidFill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53891"/>
            <a:ext cx="10080625" cy="5797874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4239321" y="3960049"/>
            <a:ext cx="383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/>
              <a:t>#</a:t>
            </a:r>
            <a:r>
              <a:rPr lang="fr-FR" sz="1400" smtClean="0"/>
              <a:t>1</a:t>
            </a:r>
            <a:endParaRPr lang="fr-FR" sz="1400"/>
          </a:p>
        </p:txBody>
      </p:sp>
      <p:cxnSp>
        <p:nvCxnSpPr>
          <p:cNvPr id="13" name="Connecteur droit 12"/>
          <p:cNvCxnSpPr/>
          <p:nvPr/>
        </p:nvCxnSpPr>
        <p:spPr>
          <a:xfrm>
            <a:off x="1148861" y="4006441"/>
            <a:ext cx="7748954" cy="0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Espace réservé du pied de page 4"/>
          <p:cNvSpPr txBox="1">
            <a:spLocks/>
          </p:cNvSpPr>
          <p:nvPr/>
        </p:nvSpPr>
        <p:spPr>
          <a:xfrm>
            <a:off x="171003" y="7293710"/>
            <a:ext cx="9494871" cy="272948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900" dirty="0" smtClean="0">
                <a:latin typeface="Arial" charset="0"/>
                <a:ea typeface="Arial" charset="0"/>
                <a:cs typeface="Arial" charset="0"/>
              </a:rPr>
              <a:t>Alain Delbart, R&amp;D on LEM for phase II of </a:t>
            </a:r>
            <a:r>
              <a:rPr lang="fr-FR" sz="900" dirty="0" err="1" smtClean="0">
                <a:latin typeface="Arial" charset="0"/>
                <a:ea typeface="Arial" charset="0"/>
                <a:cs typeface="Arial" charset="0"/>
              </a:rPr>
              <a:t>ProtoDUNE</a:t>
            </a:r>
            <a:r>
              <a:rPr lang="fr-FR" sz="900" dirty="0" smtClean="0">
                <a:latin typeface="Arial" charset="0"/>
                <a:ea typeface="Arial" charset="0"/>
                <a:cs typeface="Arial" charset="0"/>
              </a:rPr>
              <a:t>-DP, LEM, Workshop </a:t>
            </a:r>
            <a:r>
              <a:rPr lang="fr-FR" sz="900" dirty="0">
                <a:latin typeface="Arial" charset="0"/>
                <a:ea typeface="Arial" charset="0"/>
                <a:cs typeface="Arial" charset="0"/>
              </a:rPr>
              <a:t>on the LEM/</a:t>
            </a:r>
            <a:r>
              <a:rPr lang="fr-FR" sz="900" dirty="0" err="1">
                <a:latin typeface="Arial" charset="0"/>
                <a:ea typeface="Arial" charset="0"/>
                <a:cs typeface="Arial" charset="0"/>
              </a:rPr>
              <a:t>Thick</a:t>
            </a:r>
            <a:r>
              <a:rPr lang="fr-FR" sz="900" dirty="0">
                <a:latin typeface="Arial" charset="0"/>
                <a:ea typeface="Arial" charset="0"/>
                <a:cs typeface="Arial" charset="0"/>
              </a:rPr>
              <a:t> GEM </a:t>
            </a:r>
            <a:r>
              <a:rPr lang="fr-FR" sz="900" dirty="0" err="1">
                <a:latin typeface="Arial" charset="0"/>
                <a:ea typeface="Arial" charset="0"/>
                <a:cs typeface="Arial" charset="0"/>
              </a:rPr>
              <a:t>cryogenic</a:t>
            </a:r>
            <a:r>
              <a:rPr lang="fr-FR" sz="9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fr-FR" sz="900" dirty="0" err="1">
                <a:latin typeface="Arial" charset="0"/>
                <a:ea typeface="Arial" charset="0"/>
                <a:cs typeface="Arial" charset="0"/>
              </a:rPr>
              <a:t>utilization</a:t>
            </a:r>
            <a:r>
              <a:rPr lang="fr-FR" sz="900" dirty="0">
                <a:latin typeface="Arial" charset="0"/>
                <a:ea typeface="Arial" charset="0"/>
                <a:cs typeface="Arial" charset="0"/>
              </a:rPr>
              <a:t> in pure Argon over large </a:t>
            </a:r>
            <a:r>
              <a:rPr lang="fr-FR" sz="900" dirty="0" err="1">
                <a:latin typeface="Arial" charset="0"/>
                <a:ea typeface="Arial" charset="0"/>
                <a:cs typeface="Arial" charset="0"/>
              </a:rPr>
              <a:t>detection</a:t>
            </a:r>
            <a:r>
              <a:rPr lang="fr-FR" sz="900" dirty="0">
                <a:latin typeface="Arial" charset="0"/>
                <a:ea typeface="Arial" charset="0"/>
                <a:cs typeface="Arial" charset="0"/>
              </a:rPr>
              <a:t> surfaces, </a:t>
            </a:r>
            <a:r>
              <a:rPr lang="fr-FR" sz="900" dirty="0" smtClean="0">
                <a:latin typeface="Arial" charset="0"/>
                <a:ea typeface="Arial" charset="0"/>
                <a:cs typeface="Arial" charset="0"/>
              </a:rPr>
              <a:t>6-7</a:t>
            </a:r>
            <a:r>
              <a:rPr lang="fr-FR" sz="900" baseline="30000" dirty="0" smtClean="0">
                <a:latin typeface="Arial" charset="0"/>
                <a:ea typeface="Arial" charset="0"/>
                <a:cs typeface="Arial" charset="0"/>
              </a:rPr>
              <a:t>th</a:t>
            </a:r>
            <a:r>
              <a:rPr lang="fr-FR" sz="9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fr-FR" sz="900" dirty="0" err="1" smtClean="0">
                <a:latin typeface="Arial" charset="0"/>
                <a:ea typeface="Arial" charset="0"/>
                <a:cs typeface="Arial" charset="0"/>
              </a:rPr>
              <a:t>april</a:t>
            </a:r>
            <a:r>
              <a:rPr lang="bn-IN" sz="900" dirty="0" smtClean="0">
                <a:latin typeface="Arial" charset="0"/>
                <a:ea typeface="Arial" charset="0"/>
                <a:cs typeface="Arial" charset="0"/>
              </a:rPr>
              <a:t>, </a:t>
            </a:r>
            <a:r>
              <a:rPr lang="fr-FR" sz="900" dirty="0" smtClean="0">
                <a:latin typeface="Arial" charset="0"/>
                <a:ea typeface="Arial" charset="0"/>
                <a:cs typeface="Arial" charset="0"/>
              </a:rPr>
              <a:t>2020					</a:t>
            </a:r>
            <a:endParaRPr lang="fr-FR" sz="9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171003" y="1138512"/>
            <a:ext cx="97772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smtClean="0"/>
              <a:t>In 3,3 bar Argon, </a:t>
            </a:r>
            <a:r>
              <a:rPr lang="fr-FR" sz="2000" dirty="0" err="1" smtClean="0"/>
              <a:t>with</a:t>
            </a:r>
            <a:r>
              <a:rPr lang="fr-FR" sz="2000" dirty="0" smtClean="0"/>
              <a:t> E</a:t>
            </a:r>
            <a:r>
              <a:rPr lang="fr-FR" sz="2000" baseline="-25000" dirty="0" smtClean="0"/>
              <a:t>d</a:t>
            </a:r>
            <a:r>
              <a:rPr lang="fr-FR" sz="2000" dirty="0" smtClean="0"/>
              <a:t>=500 V/cm for CERN New </a:t>
            </a:r>
            <a:r>
              <a:rPr lang="fr-FR" sz="2000" dirty="0" err="1" smtClean="0"/>
              <a:t>RIMs</a:t>
            </a:r>
            <a:r>
              <a:rPr lang="fr-FR" sz="2000" dirty="0" smtClean="0"/>
              <a:t> &amp; DLC prototypes</a:t>
            </a:r>
          </a:p>
          <a:p>
            <a:r>
              <a:rPr lang="fr-FR" sz="2000" dirty="0" err="1" smtClean="0"/>
              <a:t>With</a:t>
            </a:r>
            <a:r>
              <a:rPr lang="fr-FR" sz="2000" dirty="0" smtClean="0"/>
              <a:t> </a:t>
            </a:r>
            <a:r>
              <a:rPr lang="fr-FR" sz="2000" dirty="0" err="1" smtClean="0"/>
              <a:t>same</a:t>
            </a:r>
            <a:r>
              <a:rPr lang="fr-FR" sz="2000" dirty="0" smtClean="0"/>
              <a:t> </a:t>
            </a:r>
            <a:r>
              <a:rPr lang="fr-FR" sz="2000" dirty="0" err="1" smtClean="0"/>
              <a:t>measurement</a:t>
            </a:r>
            <a:r>
              <a:rPr lang="fr-FR" sz="2000" dirty="0" smtClean="0"/>
              <a:t> </a:t>
            </a:r>
            <a:r>
              <a:rPr lang="fr-FR" sz="2000" dirty="0" err="1" smtClean="0"/>
              <a:t>protocol</a:t>
            </a:r>
            <a:r>
              <a:rPr lang="fr-FR" sz="2000" dirty="0" smtClean="0"/>
              <a:t> in HP </a:t>
            </a:r>
            <a:r>
              <a:rPr lang="fr-FR" sz="2000" dirty="0" err="1" smtClean="0"/>
              <a:t>chamber</a:t>
            </a:r>
            <a:r>
              <a:rPr lang="fr-FR" sz="2000" dirty="0" smtClean="0"/>
              <a:t> as for CFR-35 gain </a:t>
            </a:r>
            <a:r>
              <a:rPr lang="fr-FR" sz="2000" dirty="0" err="1" smtClean="0"/>
              <a:t>measurements</a:t>
            </a:r>
            <a:endParaRPr lang="fr-FR" sz="2000" dirty="0"/>
          </a:p>
        </p:txBody>
      </p:sp>
      <p:sp>
        <p:nvSpPr>
          <p:cNvPr id="14" name="ZoneTexte 13"/>
          <p:cNvSpPr txBox="1"/>
          <p:nvPr/>
        </p:nvSpPr>
        <p:spPr>
          <a:xfrm>
            <a:off x="535098" y="3812552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mtClean="0">
                <a:solidFill>
                  <a:srgbClr val="FF0000"/>
                </a:solidFill>
              </a:rPr>
              <a:t>20</a:t>
            </a:r>
            <a:endParaRPr lang="fr-FR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887251" y="4345544"/>
            <a:ext cx="171072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00" dirty="0" smtClean="0"/>
              <a:t>Cu </a:t>
            </a:r>
            <a:r>
              <a:rPr lang="fr-FR" sz="1200" dirty="0" err="1" smtClean="0"/>
              <a:t>side</a:t>
            </a:r>
            <a:r>
              <a:rPr lang="fr-FR" sz="1200" dirty="0" smtClean="0"/>
              <a:t> </a:t>
            </a:r>
            <a:r>
              <a:rPr lang="fr-FR" sz="1200" dirty="0" err="1"/>
              <a:t>facing</a:t>
            </a:r>
            <a:r>
              <a:rPr lang="fr-FR" sz="1200" dirty="0"/>
              <a:t> </a:t>
            </a:r>
            <a:r>
              <a:rPr lang="fr-FR" sz="1200" dirty="0" smtClean="0"/>
              <a:t>anode. </a:t>
            </a:r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1653272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Line 8"/>
          <p:cNvSpPr/>
          <p:nvPr/>
        </p:nvSpPr>
        <p:spPr>
          <a:xfrm>
            <a:off x="-5040" y="1041400"/>
            <a:ext cx="10080000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fr-FR" dirty="0"/>
          </a:p>
        </p:txBody>
      </p:sp>
      <p:sp>
        <p:nvSpPr>
          <p:cNvPr id="16" name="TextBox 2"/>
          <p:cNvSpPr txBox="1"/>
          <p:nvPr/>
        </p:nvSpPr>
        <p:spPr>
          <a:xfrm>
            <a:off x="9665874" y="7293709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8F1A8BE9-E462-894F-94E2-A1097F7CCA5D}" type="slidenum">
              <a:rPr lang="en-US" sz="900">
                <a:latin typeface="Arial" charset="0"/>
                <a:ea typeface="Arial" charset="0"/>
                <a:cs typeface="Arial" charset="0"/>
              </a:rPr>
              <a:t>22</a:t>
            </a:fld>
            <a:endParaRPr lang="en-US" sz="900" dirty="0" smtClean="0">
              <a:latin typeface="Arial" charset="0"/>
              <a:ea typeface="Arial" charset="0"/>
              <a:cs typeface="Arial" charset="0"/>
            </a:endParaRPr>
          </a:p>
          <a:p>
            <a:endParaRPr lang="en-US" sz="9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" name="Titre 1"/>
          <p:cNvSpPr>
            <a:spLocks noGrp="1"/>
          </p:cNvSpPr>
          <p:nvPr>
            <p:ph type="title"/>
          </p:nvPr>
        </p:nvSpPr>
        <p:spPr>
          <a:xfrm>
            <a:off x="-57600" y="73843"/>
            <a:ext cx="10158860" cy="886397"/>
          </a:xfrm>
        </p:spPr>
        <p:txBody>
          <a:bodyPr/>
          <a:lstStyle/>
          <a:p>
            <a:pPr algn="ctr"/>
            <a:r>
              <a:rPr lang="fr-FR" sz="3200" dirty="0" smtClean="0"/>
              <a:t>Single-</a:t>
            </a:r>
            <a:r>
              <a:rPr lang="fr-FR" sz="3200" dirty="0" err="1" smtClean="0"/>
              <a:t>sided</a:t>
            </a:r>
            <a:r>
              <a:rPr lang="fr-FR" sz="3200" dirty="0" smtClean="0"/>
              <a:t> DLC-</a:t>
            </a:r>
            <a:r>
              <a:rPr lang="fr-FR" sz="3200" dirty="0" err="1" smtClean="0"/>
              <a:t>Resistive</a:t>
            </a:r>
            <a:r>
              <a:rPr lang="fr-FR" sz="3200" dirty="0"/>
              <a:t> </a:t>
            </a:r>
            <a:r>
              <a:rPr lang="fr-FR" sz="3200" dirty="0" smtClean="0"/>
              <a:t>LEM</a:t>
            </a:r>
            <a:br>
              <a:rPr lang="fr-FR" sz="3200" dirty="0" smtClean="0"/>
            </a:br>
            <a:r>
              <a:rPr lang="fr-FR" sz="3200" dirty="0" err="1" smtClean="0"/>
              <a:t>appearance</a:t>
            </a:r>
            <a:r>
              <a:rPr lang="fr-FR" sz="3200" dirty="0" smtClean="0"/>
              <a:t> of </a:t>
            </a:r>
            <a:r>
              <a:rPr lang="fr-FR" sz="3200" dirty="0" err="1" smtClean="0"/>
              <a:t>unstable</a:t>
            </a:r>
            <a:r>
              <a:rPr lang="fr-FR" sz="3200" dirty="0" smtClean="0"/>
              <a:t> </a:t>
            </a:r>
            <a:r>
              <a:rPr lang="fr-FR" sz="3200" dirty="0" err="1" smtClean="0"/>
              <a:t>operation</a:t>
            </a:r>
            <a:r>
              <a:rPr lang="fr-FR" sz="3200" dirty="0" smtClean="0"/>
              <a:t> </a:t>
            </a:r>
            <a:r>
              <a:rPr lang="fr-FR" sz="3200" dirty="0" err="1" smtClean="0"/>
              <a:t>after</a:t>
            </a:r>
            <a:r>
              <a:rPr lang="fr-FR" sz="3200" dirty="0" smtClean="0"/>
              <a:t> one </a:t>
            </a:r>
            <a:r>
              <a:rPr lang="fr-FR" sz="3200" dirty="0" err="1" smtClean="0"/>
              <a:t>month</a:t>
            </a:r>
            <a:endParaRPr lang="fr-FR" sz="3200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9719" y="1110635"/>
            <a:ext cx="9150481" cy="5716598"/>
          </a:xfrm>
          <a:prstGeom prst="rect">
            <a:avLst/>
          </a:prstGeom>
        </p:spPr>
      </p:pic>
      <p:cxnSp>
        <p:nvCxnSpPr>
          <p:cNvPr id="15" name="Connecteur droit 14"/>
          <p:cNvCxnSpPr/>
          <p:nvPr/>
        </p:nvCxnSpPr>
        <p:spPr>
          <a:xfrm>
            <a:off x="1235946" y="2720821"/>
            <a:ext cx="7748954" cy="0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ZoneTexte 6"/>
          <p:cNvSpPr txBox="1"/>
          <p:nvPr/>
        </p:nvSpPr>
        <p:spPr>
          <a:xfrm>
            <a:off x="4868204" y="2074490"/>
            <a:ext cx="50546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rgbClr val="FF0000"/>
                </a:solidFill>
              </a:rPr>
              <a:t>DLC PS </a:t>
            </a:r>
            <a:r>
              <a:rPr lang="fr-FR" dirty="0" err="1" smtClean="0">
                <a:solidFill>
                  <a:srgbClr val="FF0000"/>
                </a:solidFill>
              </a:rPr>
              <a:t>supply</a:t>
            </a:r>
            <a:endParaRPr lang="fr-FR" dirty="0" smtClean="0">
              <a:solidFill>
                <a:srgbClr val="FF0000"/>
              </a:solidFill>
            </a:endParaRPr>
          </a:p>
          <a:p>
            <a:pPr algn="ctr"/>
            <a:r>
              <a:rPr lang="fr-FR" dirty="0" err="1">
                <a:solidFill>
                  <a:srgbClr val="FF0000"/>
                </a:solidFill>
              </a:rPr>
              <a:t>c</a:t>
            </a:r>
            <a:r>
              <a:rPr lang="fr-FR" dirty="0" err="1" smtClean="0">
                <a:solidFill>
                  <a:srgbClr val="FF0000"/>
                </a:solidFill>
              </a:rPr>
              <a:t>urrent</a:t>
            </a:r>
            <a:r>
              <a:rPr lang="fr-FR" dirty="0" smtClean="0">
                <a:solidFill>
                  <a:srgbClr val="FF0000"/>
                </a:solidFill>
              </a:rPr>
              <a:t> </a:t>
            </a:r>
            <a:r>
              <a:rPr lang="fr-FR" dirty="0" err="1" smtClean="0">
                <a:solidFill>
                  <a:srgbClr val="FF0000"/>
                </a:solidFill>
              </a:rPr>
              <a:t>limit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17" name="Espace réservé du pied de page 4"/>
          <p:cNvSpPr txBox="1">
            <a:spLocks/>
          </p:cNvSpPr>
          <p:nvPr/>
        </p:nvSpPr>
        <p:spPr>
          <a:xfrm>
            <a:off x="171003" y="7293710"/>
            <a:ext cx="9494871" cy="272948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900" dirty="0" smtClean="0">
                <a:latin typeface="Arial" charset="0"/>
                <a:ea typeface="Arial" charset="0"/>
                <a:cs typeface="Arial" charset="0"/>
              </a:rPr>
              <a:t>Alain Delbart, R&amp;D on LEM for phase II of </a:t>
            </a:r>
            <a:r>
              <a:rPr lang="fr-FR" sz="900" dirty="0" err="1" smtClean="0">
                <a:latin typeface="Arial" charset="0"/>
                <a:ea typeface="Arial" charset="0"/>
                <a:cs typeface="Arial" charset="0"/>
              </a:rPr>
              <a:t>ProtoDUNE</a:t>
            </a:r>
            <a:r>
              <a:rPr lang="fr-FR" sz="900" dirty="0" smtClean="0">
                <a:latin typeface="Arial" charset="0"/>
                <a:ea typeface="Arial" charset="0"/>
                <a:cs typeface="Arial" charset="0"/>
              </a:rPr>
              <a:t>-DP, LEM, Workshop </a:t>
            </a:r>
            <a:r>
              <a:rPr lang="fr-FR" sz="900" dirty="0">
                <a:latin typeface="Arial" charset="0"/>
                <a:ea typeface="Arial" charset="0"/>
                <a:cs typeface="Arial" charset="0"/>
              </a:rPr>
              <a:t>on the LEM/</a:t>
            </a:r>
            <a:r>
              <a:rPr lang="fr-FR" sz="900" dirty="0" err="1">
                <a:latin typeface="Arial" charset="0"/>
                <a:ea typeface="Arial" charset="0"/>
                <a:cs typeface="Arial" charset="0"/>
              </a:rPr>
              <a:t>Thick</a:t>
            </a:r>
            <a:r>
              <a:rPr lang="fr-FR" sz="900" dirty="0">
                <a:latin typeface="Arial" charset="0"/>
                <a:ea typeface="Arial" charset="0"/>
                <a:cs typeface="Arial" charset="0"/>
              </a:rPr>
              <a:t> GEM </a:t>
            </a:r>
            <a:r>
              <a:rPr lang="fr-FR" sz="900" dirty="0" err="1">
                <a:latin typeface="Arial" charset="0"/>
                <a:ea typeface="Arial" charset="0"/>
                <a:cs typeface="Arial" charset="0"/>
              </a:rPr>
              <a:t>cryogenic</a:t>
            </a:r>
            <a:r>
              <a:rPr lang="fr-FR" sz="9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fr-FR" sz="900" dirty="0" err="1">
                <a:latin typeface="Arial" charset="0"/>
                <a:ea typeface="Arial" charset="0"/>
                <a:cs typeface="Arial" charset="0"/>
              </a:rPr>
              <a:t>utilization</a:t>
            </a:r>
            <a:r>
              <a:rPr lang="fr-FR" sz="900" dirty="0">
                <a:latin typeface="Arial" charset="0"/>
                <a:ea typeface="Arial" charset="0"/>
                <a:cs typeface="Arial" charset="0"/>
              </a:rPr>
              <a:t> in pure Argon over large </a:t>
            </a:r>
            <a:r>
              <a:rPr lang="fr-FR" sz="900" dirty="0" err="1">
                <a:latin typeface="Arial" charset="0"/>
                <a:ea typeface="Arial" charset="0"/>
                <a:cs typeface="Arial" charset="0"/>
              </a:rPr>
              <a:t>detection</a:t>
            </a:r>
            <a:r>
              <a:rPr lang="fr-FR" sz="900" dirty="0">
                <a:latin typeface="Arial" charset="0"/>
                <a:ea typeface="Arial" charset="0"/>
                <a:cs typeface="Arial" charset="0"/>
              </a:rPr>
              <a:t> surfaces, </a:t>
            </a:r>
            <a:r>
              <a:rPr lang="fr-FR" sz="900" dirty="0" smtClean="0">
                <a:latin typeface="Arial" charset="0"/>
                <a:ea typeface="Arial" charset="0"/>
                <a:cs typeface="Arial" charset="0"/>
              </a:rPr>
              <a:t>6-7</a:t>
            </a:r>
            <a:r>
              <a:rPr lang="fr-FR" sz="900" baseline="30000" dirty="0" smtClean="0">
                <a:latin typeface="Arial" charset="0"/>
                <a:ea typeface="Arial" charset="0"/>
                <a:cs typeface="Arial" charset="0"/>
              </a:rPr>
              <a:t>th</a:t>
            </a:r>
            <a:r>
              <a:rPr lang="fr-FR" sz="9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fr-FR" sz="900" dirty="0" err="1" smtClean="0">
                <a:latin typeface="Arial" charset="0"/>
                <a:ea typeface="Arial" charset="0"/>
                <a:cs typeface="Arial" charset="0"/>
              </a:rPr>
              <a:t>april</a:t>
            </a:r>
            <a:r>
              <a:rPr lang="bn-IN" sz="900" dirty="0" smtClean="0">
                <a:latin typeface="Arial" charset="0"/>
                <a:ea typeface="Arial" charset="0"/>
                <a:cs typeface="Arial" charset="0"/>
              </a:rPr>
              <a:t>, </a:t>
            </a:r>
            <a:r>
              <a:rPr lang="fr-FR" sz="900" dirty="0" smtClean="0">
                <a:latin typeface="Arial" charset="0"/>
                <a:ea typeface="Arial" charset="0"/>
                <a:cs typeface="Arial" charset="0"/>
              </a:rPr>
              <a:t>2020					</a:t>
            </a:r>
            <a:endParaRPr lang="fr-FR" sz="9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2" name="ZoneTexte 11"/>
          <p:cNvSpPr txBox="1"/>
          <p:nvPr/>
        </p:nvSpPr>
        <p:spPr>
          <a:xfrm rot="16200000">
            <a:off x="141229" y="2643479"/>
            <a:ext cx="1043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LEM </a:t>
            </a:r>
            <a:r>
              <a:rPr lang="fr-FR" dirty="0" smtClean="0">
                <a:latin typeface="Symbol" charset="2"/>
                <a:ea typeface="Symbol" charset="2"/>
                <a:cs typeface="Symbol" charset="2"/>
              </a:rPr>
              <a:t>D</a:t>
            </a:r>
            <a:r>
              <a:rPr lang="fr-FR" dirty="0" smtClean="0"/>
              <a:t>V</a:t>
            </a:r>
            <a:endParaRPr lang="fr-FR" dirty="0"/>
          </a:p>
        </p:txBody>
      </p:sp>
      <p:sp>
        <p:nvSpPr>
          <p:cNvPr id="2" name="ZoneTexte 1"/>
          <p:cNvSpPr txBox="1"/>
          <p:nvPr/>
        </p:nvSpPr>
        <p:spPr>
          <a:xfrm>
            <a:off x="431252" y="6924377"/>
            <a:ext cx="6827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No </a:t>
            </a:r>
            <a:r>
              <a:rPr lang="fr-FR" dirty="0" err="1" smtClean="0"/>
              <a:t>eye</a:t>
            </a:r>
            <a:r>
              <a:rPr lang="fr-FR" dirty="0" smtClean="0"/>
              <a:t>-visible damages on the LEM : </a:t>
            </a:r>
            <a:r>
              <a:rPr lang="fr-FR" dirty="0" err="1" smtClean="0"/>
              <a:t>still</a:t>
            </a:r>
            <a:r>
              <a:rPr lang="fr-FR" dirty="0" smtClean="0"/>
              <a:t> </a:t>
            </a:r>
            <a:r>
              <a:rPr lang="fr-FR" dirty="0" err="1" smtClean="0"/>
              <a:t>need</a:t>
            </a:r>
            <a:r>
              <a:rPr lang="fr-FR" dirty="0" smtClean="0"/>
              <a:t> </a:t>
            </a:r>
            <a:r>
              <a:rPr lang="fr-FR" dirty="0" err="1" smtClean="0"/>
              <a:t>further</a:t>
            </a:r>
            <a:r>
              <a:rPr lang="fr-FR" dirty="0" smtClean="0"/>
              <a:t> inspection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23734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TextShape 1"/>
          <p:cNvSpPr txBox="1"/>
          <p:nvPr/>
        </p:nvSpPr>
        <p:spPr>
          <a:xfrm>
            <a:off x="539783" y="-10839"/>
            <a:ext cx="9071640" cy="1107996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spAutoFit/>
          </a:bodyPr>
          <a:lstStyle/>
          <a:p>
            <a:pPr algn="ctr"/>
            <a:r>
              <a:rPr lang="en-US" sz="3600" b="0" strike="noStrike" spc="-1" dirty="0" smtClean="0">
                <a:latin typeface="arial"/>
              </a:rPr>
              <a:t>Adding insulating rings </a:t>
            </a:r>
            <a:r>
              <a:rPr lang="en-US" sz="3600" spc="-1" dirty="0" smtClean="0">
                <a:latin typeface="arial"/>
              </a:rPr>
              <a:t>over </a:t>
            </a:r>
            <a:r>
              <a:rPr lang="en-US" sz="3600" b="0" strike="noStrike" spc="-1" dirty="0" smtClean="0">
                <a:latin typeface="arial"/>
              </a:rPr>
              <a:t>RIM edges</a:t>
            </a:r>
          </a:p>
          <a:p>
            <a:pPr algn="ctr"/>
            <a:r>
              <a:rPr lang="en-US" sz="3600" spc="-1" dirty="0" smtClean="0">
                <a:latin typeface="arial"/>
              </a:rPr>
              <a:t>CERN/EP-DT-EF (MPT lab.)</a:t>
            </a:r>
            <a:endParaRPr lang="en-US" sz="3600" b="0" strike="noStrike" spc="-1" dirty="0">
              <a:latin typeface="arial"/>
            </a:endParaRPr>
          </a:p>
        </p:txBody>
      </p:sp>
      <p:sp>
        <p:nvSpPr>
          <p:cNvPr id="52" name="Line 8"/>
          <p:cNvSpPr/>
          <p:nvPr/>
        </p:nvSpPr>
        <p:spPr>
          <a:xfrm>
            <a:off x="-5040" y="1041400"/>
            <a:ext cx="10080000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fr-FR" dirty="0"/>
          </a:p>
        </p:txBody>
      </p:sp>
      <p:sp>
        <p:nvSpPr>
          <p:cNvPr id="16" name="TextBox 2"/>
          <p:cNvSpPr txBox="1"/>
          <p:nvPr/>
        </p:nvSpPr>
        <p:spPr>
          <a:xfrm>
            <a:off x="9665874" y="7293709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8F1A8BE9-E462-894F-94E2-A1097F7CCA5D}" type="slidenum">
              <a:rPr lang="en-US" sz="900">
                <a:latin typeface="Arial" charset="0"/>
                <a:ea typeface="Arial" charset="0"/>
                <a:cs typeface="Arial" charset="0"/>
              </a:rPr>
              <a:t>23</a:t>
            </a:fld>
            <a:endParaRPr lang="en-US" sz="900" dirty="0" smtClean="0">
              <a:latin typeface="Arial" charset="0"/>
              <a:ea typeface="Arial" charset="0"/>
              <a:cs typeface="Arial" charset="0"/>
            </a:endParaRPr>
          </a:p>
          <a:p>
            <a:endParaRPr lang="en-US" sz="9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7" name="Espace réservé du pied de page 4"/>
          <p:cNvSpPr txBox="1">
            <a:spLocks/>
          </p:cNvSpPr>
          <p:nvPr/>
        </p:nvSpPr>
        <p:spPr>
          <a:xfrm>
            <a:off x="171003" y="7293710"/>
            <a:ext cx="9494871" cy="272948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900" dirty="0" smtClean="0">
                <a:latin typeface="Arial" charset="0"/>
                <a:ea typeface="Arial" charset="0"/>
                <a:cs typeface="Arial" charset="0"/>
              </a:rPr>
              <a:t>Alain Delbart, R&amp;D on LEM for phase II of </a:t>
            </a:r>
            <a:r>
              <a:rPr lang="fr-FR" sz="900" dirty="0" err="1" smtClean="0">
                <a:latin typeface="Arial" charset="0"/>
                <a:ea typeface="Arial" charset="0"/>
                <a:cs typeface="Arial" charset="0"/>
              </a:rPr>
              <a:t>ProtoDUNE</a:t>
            </a:r>
            <a:r>
              <a:rPr lang="fr-FR" sz="900" dirty="0" smtClean="0">
                <a:latin typeface="Arial" charset="0"/>
                <a:ea typeface="Arial" charset="0"/>
                <a:cs typeface="Arial" charset="0"/>
              </a:rPr>
              <a:t>-DP, LEM, Workshop </a:t>
            </a:r>
            <a:r>
              <a:rPr lang="fr-FR" sz="900" dirty="0">
                <a:latin typeface="Arial" charset="0"/>
                <a:ea typeface="Arial" charset="0"/>
                <a:cs typeface="Arial" charset="0"/>
              </a:rPr>
              <a:t>on the LEM/</a:t>
            </a:r>
            <a:r>
              <a:rPr lang="fr-FR" sz="900" dirty="0" err="1">
                <a:latin typeface="Arial" charset="0"/>
                <a:ea typeface="Arial" charset="0"/>
                <a:cs typeface="Arial" charset="0"/>
              </a:rPr>
              <a:t>Thick</a:t>
            </a:r>
            <a:r>
              <a:rPr lang="fr-FR" sz="900" dirty="0">
                <a:latin typeface="Arial" charset="0"/>
                <a:ea typeface="Arial" charset="0"/>
                <a:cs typeface="Arial" charset="0"/>
              </a:rPr>
              <a:t> GEM </a:t>
            </a:r>
            <a:r>
              <a:rPr lang="fr-FR" sz="900" dirty="0" err="1">
                <a:latin typeface="Arial" charset="0"/>
                <a:ea typeface="Arial" charset="0"/>
                <a:cs typeface="Arial" charset="0"/>
              </a:rPr>
              <a:t>cryogenic</a:t>
            </a:r>
            <a:r>
              <a:rPr lang="fr-FR" sz="9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fr-FR" sz="900" dirty="0" err="1">
                <a:latin typeface="Arial" charset="0"/>
                <a:ea typeface="Arial" charset="0"/>
                <a:cs typeface="Arial" charset="0"/>
              </a:rPr>
              <a:t>utilization</a:t>
            </a:r>
            <a:r>
              <a:rPr lang="fr-FR" sz="900" dirty="0">
                <a:latin typeface="Arial" charset="0"/>
                <a:ea typeface="Arial" charset="0"/>
                <a:cs typeface="Arial" charset="0"/>
              </a:rPr>
              <a:t> in pure Argon over large </a:t>
            </a:r>
            <a:r>
              <a:rPr lang="fr-FR" sz="900" dirty="0" err="1">
                <a:latin typeface="Arial" charset="0"/>
                <a:ea typeface="Arial" charset="0"/>
                <a:cs typeface="Arial" charset="0"/>
              </a:rPr>
              <a:t>detection</a:t>
            </a:r>
            <a:r>
              <a:rPr lang="fr-FR" sz="900" dirty="0">
                <a:latin typeface="Arial" charset="0"/>
                <a:ea typeface="Arial" charset="0"/>
                <a:cs typeface="Arial" charset="0"/>
              </a:rPr>
              <a:t> surfaces, </a:t>
            </a:r>
            <a:r>
              <a:rPr lang="fr-FR" sz="900" dirty="0" smtClean="0">
                <a:latin typeface="Arial" charset="0"/>
                <a:ea typeface="Arial" charset="0"/>
                <a:cs typeface="Arial" charset="0"/>
              </a:rPr>
              <a:t>6-7</a:t>
            </a:r>
            <a:r>
              <a:rPr lang="fr-FR" sz="900" baseline="30000" dirty="0" smtClean="0">
                <a:latin typeface="Arial" charset="0"/>
                <a:ea typeface="Arial" charset="0"/>
                <a:cs typeface="Arial" charset="0"/>
              </a:rPr>
              <a:t>th</a:t>
            </a:r>
            <a:r>
              <a:rPr lang="fr-FR" sz="9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fr-FR" sz="900" dirty="0" err="1" smtClean="0">
                <a:latin typeface="Arial" charset="0"/>
                <a:ea typeface="Arial" charset="0"/>
                <a:cs typeface="Arial" charset="0"/>
              </a:rPr>
              <a:t>april</a:t>
            </a:r>
            <a:r>
              <a:rPr lang="bn-IN" sz="900" dirty="0" smtClean="0">
                <a:latin typeface="Arial" charset="0"/>
                <a:ea typeface="Arial" charset="0"/>
                <a:cs typeface="Arial" charset="0"/>
              </a:rPr>
              <a:t>, </a:t>
            </a:r>
            <a:r>
              <a:rPr lang="fr-FR" sz="900" dirty="0" smtClean="0">
                <a:latin typeface="Arial" charset="0"/>
                <a:ea typeface="Arial" charset="0"/>
                <a:cs typeface="Arial" charset="0"/>
              </a:rPr>
              <a:t>2020					</a:t>
            </a:r>
            <a:endParaRPr lang="fr-FR" sz="9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8" name="Espace réservé du contenu 2"/>
          <p:cNvSpPr txBox="1">
            <a:spLocks/>
          </p:cNvSpPr>
          <p:nvPr/>
        </p:nvSpPr>
        <p:spPr>
          <a:xfrm>
            <a:off x="246012" y="6014137"/>
            <a:ext cx="9903958" cy="130426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fr-FR" sz="1800" dirty="0" smtClean="0"/>
              <a:t>The </a:t>
            </a:r>
            <a:r>
              <a:rPr lang="fr-FR" sz="1800" dirty="0" err="1" smtClean="0"/>
              <a:t>process</a:t>
            </a:r>
            <a:r>
              <a:rPr lang="fr-FR" sz="1800" dirty="0" smtClean="0"/>
              <a:t> </a:t>
            </a:r>
            <a:r>
              <a:rPr lang="fr-FR" sz="1800" dirty="0" err="1" smtClean="0"/>
              <a:t>is</a:t>
            </a:r>
            <a:r>
              <a:rPr lang="fr-FR" sz="1800" dirty="0" smtClean="0"/>
              <a:t> </a:t>
            </a:r>
            <a:r>
              <a:rPr lang="fr-FR" sz="1800" dirty="0" err="1" smtClean="0"/>
              <a:t>applied</a:t>
            </a:r>
            <a:r>
              <a:rPr lang="fr-FR" sz="1800" dirty="0" smtClean="0"/>
              <a:t> on a LEM once </a:t>
            </a:r>
            <a:r>
              <a:rPr lang="fr-FR" sz="1800" dirty="0" err="1" smtClean="0"/>
              <a:t>finished</a:t>
            </a:r>
            <a:r>
              <a:rPr lang="fr-FR" sz="1800" dirty="0" smtClean="0"/>
              <a:t>. </a:t>
            </a:r>
            <a:r>
              <a:rPr lang="fr-FR" sz="1800" dirty="0" err="1" smtClean="0">
                <a:solidFill>
                  <a:srgbClr val="FF0000"/>
                </a:solidFill>
              </a:rPr>
              <a:t>Requires</a:t>
            </a:r>
            <a:r>
              <a:rPr lang="fr-FR" sz="1800" dirty="0" smtClean="0">
                <a:solidFill>
                  <a:srgbClr val="FF0000"/>
                </a:solidFill>
              </a:rPr>
              <a:t> </a:t>
            </a:r>
            <a:r>
              <a:rPr lang="fr-FR" sz="1800" dirty="0" err="1" smtClean="0">
                <a:solidFill>
                  <a:srgbClr val="FF0000"/>
                </a:solidFill>
              </a:rPr>
              <a:t>precise</a:t>
            </a:r>
            <a:r>
              <a:rPr lang="fr-FR" sz="1800" dirty="0" smtClean="0">
                <a:solidFill>
                  <a:srgbClr val="FF0000"/>
                </a:solidFill>
              </a:rPr>
              <a:t> </a:t>
            </a:r>
            <a:r>
              <a:rPr lang="fr-FR" sz="1800" dirty="0" err="1" smtClean="0">
                <a:solidFill>
                  <a:srgbClr val="FF0000"/>
                </a:solidFill>
              </a:rPr>
              <a:t>mask</a:t>
            </a:r>
            <a:r>
              <a:rPr lang="fr-FR" sz="1800" dirty="0" smtClean="0">
                <a:solidFill>
                  <a:srgbClr val="FF0000"/>
                </a:solidFill>
              </a:rPr>
              <a:t> </a:t>
            </a:r>
            <a:r>
              <a:rPr lang="fr-FR" sz="1800" dirty="0" err="1" smtClean="0">
                <a:solidFill>
                  <a:srgbClr val="FF0000"/>
                </a:solidFill>
              </a:rPr>
              <a:t>alignment</a:t>
            </a:r>
            <a:endParaRPr lang="fr-FR" sz="1800" dirty="0" smtClean="0">
              <a:solidFill>
                <a:srgbClr val="FF0000"/>
              </a:solidFill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fr-FR" sz="1800" dirty="0" err="1" smtClean="0"/>
              <a:t>Process</a:t>
            </a:r>
            <a:r>
              <a:rPr lang="fr-FR" sz="1800" dirty="0" smtClean="0"/>
              <a:t> to </a:t>
            </a:r>
            <a:r>
              <a:rPr lang="fr-FR" sz="1800" dirty="0" err="1" smtClean="0"/>
              <a:t>be</a:t>
            </a:r>
            <a:r>
              <a:rPr lang="fr-FR" sz="1800" dirty="0" smtClean="0"/>
              <a:t> </a:t>
            </a:r>
            <a:r>
              <a:rPr lang="fr-FR" sz="1800" dirty="0" err="1" smtClean="0"/>
              <a:t>tested</a:t>
            </a:r>
            <a:r>
              <a:rPr lang="fr-FR" sz="1800" dirty="0" smtClean="0"/>
              <a:t> : </a:t>
            </a:r>
            <a:r>
              <a:rPr lang="fr-FR" sz="1800" dirty="0" err="1" smtClean="0"/>
              <a:t>mask</a:t>
            </a:r>
            <a:r>
              <a:rPr lang="fr-FR" sz="1800" dirty="0" smtClean="0"/>
              <a:t> </a:t>
            </a:r>
            <a:r>
              <a:rPr lang="fr-FR" sz="1800" dirty="0" err="1" smtClean="0"/>
              <a:t>alignment</a:t>
            </a:r>
            <a:r>
              <a:rPr lang="fr-FR" sz="1800" dirty="0" smtClean="0"/>
              <a:t> on LEM </a:t>
            </a:r>
            <a:r>
              <a:rPr lang="fr-FR" sz="1800" dirty="0" err="1" smtClean="0"/>
              <a:t>holes</a:t>
            </a:r>
            <a:r>
              <a:rPr lang="fr-FR" sz="1800" dirty="0" smtClean="0"/>
              <a:t>, </a:t>
            </a:r>
            <a:r>
              <a:rPr lang="fr-FR" sz="1800" dirty="0" err="1" smtClean="0"/>
              <a:t>insulator</a:t>
            </a:r>
            <a:r>
              <a:rPr lang="fr-FR" sz="1800" dirty="0" smtClean="0"/>
              <a:t> </a:t>
            </a:r>
            <a:r>
              <a:rPr lang="fr-FR" sz="1800" dirty="0" err="1" smtClean="0"/>
              <a:t>uniformity</a:t>
            </a:r>
            <a:r>
              <a:rPr lang="fr-FR" sz="1800" dirty="0" smtClean="0"/>
              <a:t>, efficient </a:t>
            </a:r>
            <a:r>
              <a:rPr lang="fr-FR" sz="1800" dirty="0" err="1" smtClean="0"/>
              <a:t>covering</a:t>
            </a:r>
            <a:r>
              <a:rPr lang="fr-FR" sz="1800" dirty="0" smtClean="0"/>
              <a:t> ?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fr-FR" sz="1800" dirty="0" smtClean="0"/>
              <a:t>How </a:t>
            </a:r>
            <a:r>
              <a:rPr lang="fr-FR" sz="1800" dirty="0" err="1" smtClean="0"/>
              <a:t>will</a:t>
            </a:r>
            <a:r>
              <a:rPr lang="fr-FR" sz="1800" dirty="0" smtClean="0"/>
              <a:t> </a:t>
            </a:r>
            <a:r>
              <a:rPr lang="fr-FR" sz="1800" dirty="0" err="1" smtClean="0"/>
              <a:t>this</a:t>
            </a:r>
            <a:r>
              <a:rPr lang="fr-FR" sz="1800" dirty="0" smtClean="0"/>
              <a:t> affect LEM </a:t>
            </a:r>
            <a:r>
              <a:rPr lang="fr-FR" sz="1800" dirty="0" err="1" smtClean="0"/>
              <a:t>charging</a:t>
            </a:r>
            <a:r>
              <a:rPr lang="fr-FR" sz="1800" dirty="0" smtClean="0"/>
              <a:t>-up and performances ?</a:t>
            </a:r>
          </a:p>
        </p:txBody>
      </p:sp>
      <p:sp>
        <p:nvSpPr>
          <p:cNvPr id="19" name="ZoneTexte 18"/>
          <p:cNvSpPr txBox="1"/>
          <p:nvPr/>
        </p:nvSpPr>
        <p:spPr>
          <a:xfrm>
            <a:off x="1038100" y="2063618"/>
            <a:ext cx="6222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b="1" dirty="0"/>
              <a:t>3</a:t>
            </a:r>
            <a:r>
              <a:rPr lang="fr-FR" sz="1200" b="1" dirty="0" smtClean="0"/>
              <a:t>5 </a:t>
            </a:r>
            <a:r>
              <a:rPr lang="fr-FR" sz="1200" b="1" dirty="0" smtClean="0">
                <a:latin typeface="Symbol" charset="2"/>
                <a:ea typeface="Symbol" charset="2"/>
                <a:cs typeface="Symbol" charset="2"/>
              </a:rPr>
              <a:t>m</a:t>
            </a:r>
            <a:r>
              <a:rPr lang="fr-FR" sz="1200" b="1" dirty="0" smtClean="0"/>
              <a:t>m</a:t>
            </a:r>
            <a:endParaRPr lang="fr-FR" sz="1200" b="1" dirty="0"/>
          </a:p>
        </p:txBody>
      </p:sp>
      <p:sp>
        <p:nvSpPr>
          <p:cNvPr id="20" name="ZoneTexte 19"/>
          <p:cNvSpPr txBox="1"/>
          <p:nvPr/>
        </p:nvSpPr>
        <p:spPr>
          <a:xfrm>
            <a:off x="1038100" y="2525099"/>
            <a:ext cx="6222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b="1" dirty="0"/>
              <a:t>3</a:t>
            </a:r>
            <a:r>
              <a:rPr lang="fr-FR" sz="1200" b="1" dirty="0" smtClean="0"/>
              <a:t>5 </a:t>
            </a:r>
            <a:r>
              <a:rPr lang="fr-FR" sz="1200" b="1" dirty="0" smtClean="0">
                <a:latin typeface="Symbol" charset="2"/>
                <a:ea typeface="Symbol" charset="2"/>
                <a:cs typeface="Symbol" charset="2"/>
              </a:rPr>
              <a:t>m</a:t>
            </a:r>
            <a:r>
              <a:rPr lang="fr-FR" sz="1200" b="1" dirty="0" smtClean="0"/>
              <a:t>m</a:t>
            </a:r>
            <a:endParaRPr lang="fr-FR" sz="1200" b="1" dirty="0"/>
          </a:p>
        </p:txBody>
      </p:sp>
      <p:sp>
        <p:nvSpPr>
          <p:cNvPr id="21" name="ZoneTexte 20"/>
          <p:cNvSpPr txBox="1"/>
          <p:nvPr/>
        </p:nvSpPr>
        <p:spPr>
          <a:xfrm>
            <a:off x="1038100" y="2295142"/>
            <a:ext cx="5854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b="1" dirty="0" smtClean="0"/>
              <a:t>1 mm</a:t>
            </a:r>
            <a:endParaRPr lang="fr-FR" sz="1200" b="1" dirty="0"/>
          </a:p>
        </p:txBody>
      </p:sp>
      <p:sp>
        <p:nvSpPr>
          <p:cNvPr id="22" name="ZoneTexte 21"/>
          <p:cNvSpPr txBox="1"/>
          <p:nvPr/>
        </p:nvSpPr>
        <p:spPr>
          <a:xfrm>
            <a:off x="5812488" y="1855209"/>
            <a:ext cx="7120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b="1" smtClean="0"/>
              <a:t>~30 </a:t>
            </a:r>
            <a:r>
              <a:rPr lang="fr-FR" sz="1200" b="1" smtClean="0">
                <a:latin typeface="Symbol" charset="2"/>
                <a:ea typeface="Symbol" charset="2"/>
                <a:cs typeface="Symbol" charset="2"/>
              </a:rPr>
              <a:t>m</a:t>
            </a:r>
            <a:r>
              <a:rPr lang="fr-FR" sz="1200" b="1" smtClean="0"/>
              <a:t>m</a:t>
            </a:r>
            <a:endParaRPr lang="fr-FR" sz="1200" b="1" dirty="0"/>
          </a:p>
        </p:txBody>
      </p:sp>
      <p:sp>
        <p:nvSpPr>
          <p:cNvPr id="2" name="Rectangle 1"/>
          <p:cNvSpPr/>
          <p:nvPr/>
        </p:nvSpPr>
        <p:spPr>
          <a:xfrm>
            <a:off x="1687817" y="2270885"/>
            <a:ext cx="1080000" cy="3600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Rectangle 32"/>
          <p:cNvSpPr/>
          <p:nvPr/>
        </p:nvSpPr>
        <p:spPr>
          <a:xfrm>
            <a:off x="1832962" y="2167314"/>
            <a:ext cx="792000" cy="10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Rectangle 33"/>
          <p:cNvSpPr/>
          <p:nvPr/>
        </p:nvSpPr>
        <p:spPr>
          <a:xfrm>
            <a:off x="1832962" y="2624834"/>
            <a:ext cx="792000" cy="10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" name="Rectangle 41"/>
          <p:cNvSpPr/>
          <p:nvPr/>
        </p:nvSpPr>
        <p:spPr>
          <a:xfrm>
            <a:off x="3141967" y="2264582"/>
            <a:ext cx="1080000" cy="3600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3" name="Rectangle 42"/>
          <p:cNvSpPr/>
          <p:nvPr/>
        </p:nvSpPr>
        <p:spPr>
          <a:xfrm>
            <a:off x="3287112" y="2161011"/>
            <a:ext cx="792000" cy="10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4" name="Rectangle 43"/>
          <p:cNvSpPr/>
          <p:nvPr/>
        </p:nvSpPr>
        <p:spPr>
          <a:xfrm>
            <a:off x="3287112" y="2613641"/>
            <a:ext cx="792000" cy="10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Rectangle 35"/>
          <p:cNvSpPr/>
          <p:nvPr/>
        </p:nvSpPr>
        <p:spPr>
          <a:xfrm>
            <a:off x="6532858" y="2587547"/>
            <a:ext cx="1080000" cy="22979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Rectangle 36"/>
          <p:cNvSpPr/>
          <p:nvPr/>
        </p:nvSpPr>
        <p:spPr>
          <a:xfrm>
            <a:off x="6532858" y="2037783"/>
            <a:ext cx="1080000" cy="22979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Rectangle 37"/>
          <p:cNvSpPr/>
          <p:nvPr/>
        </p:nvSpPr>
        <p:spPr>
          <a:xfrm>
            <a:off x="6532858" y="2245049"/>
            <a:ext cx="1080000" cy="3600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" name="Rectangle 38"/>
          <p:cNvSpPr/>
          <p:nvPr/>
        </p:nvSpPr>
        <p:spPr>
          <a:xfrm>
            <a:off x="6678003" y="2135300"/>
            <a:ext cx="792000" cy="10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" name="Rectangle 39"/>
          <p:cNvSpPr/>
          <p:nvPr/>
        </p:nvSpPr>
        <p:spPr>
          <a:xfrm>
            <a:off x="6678003" y="2607963"/>
            <a:ext cx="792000" cy="10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5" name="Rectangle 74"/>
          <p:cNvSpPr/>
          <p:nvPr/>
        </p:nvSpPr>
        <p:spPr>
          <a:xfrm>
            <a:off x="1687817" y="4600084"/>
            <a:ext cx="1080000" cy="22979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6" name="Rectangle 75"/>
          <p:cNvSpPr/>
          <p:nvPr/>
        </p:nvSpPr>
        <p:spPr>
          <a:xfrm>
            <a:off x="1687817" y="4044142"/>
            <a:ext cx="1080000" cy="22979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7" name="Rectangle 76"/>
          <p:cNvSpPr/>
          <p:nvPr/>
        </p:nvSpPr>
        <p:spPr>
          <a:xfrm>
            <a:off x="1687817" y="4251408"/>
            <a:ext cx="1080000" cy="3600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8" name="Rectangle 77"/>
          <p:cNvSpPr/>
          <p:nvPr/>
        </p:nvSpPr>
        <p:spPr>
          <a:xfrm>
            <a:off x="1832962" y="4147837"/>
            <a:ext cx="792000" cy="10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9" name="Rectangle 78"/>
          <p:cNvSpPr/>
          <p:nvPr/>
        </p:nvSpPr>
        <p:spPr>
          <a:xfrm>
            <a:off x="1832962" y="4614322"/>
            <a:ext cx="792000" cy="10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5" name="Rectangle 84"/>
          <p:cNvSpPr/>
          <p:nvPr/>
        </p:nvSpPr>
        <p:spPr>
          <a:xfrm>
            <a:off x="6526928" y="4566604"/>
            <a:ext cx="1080000" cy="22979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6" name="Rectangle 85"/>
          <p:cNvSpPr/>
          <p:nvPr/>
        </p:nvSpPr>
        <p:spPr>
          <a:xfrm>
            <a:off x="6526928" y="4010662"/>
            <a:ext cx="1080000" cy="22979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7" name="Rectangle 86"/>
          <p:cNvSpPr/>
          <p:nvPr/>
        </p:nvSpPr>
        <p:spPr>
          <a:xfrm>
            <a:off x="6526928" y="4217928"/>
            <a:ext cx="1080000" cy="3600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8" name="Rectangle 87"/>
          <p:cNvSpPr/>
          <p:nvPr/>
        </p:nvSpPr>
        <p:spPr>
          <a:xfrm>
            <a:off x="6672073" y="4114357"/>
            <a:ext cx="792000" cy="10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9" name="Rectangle 88"/>
          <p:cNvSpPr/>
          <p:nvPr/>
        </p:nvSpPr>
        <p:spPr>
          <a:xfrm>
            <a:off x="6672073" y="4580842"/>
            <a:ext cx="792000" cy="10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22" name="Grouper 121"/>
          <p:cNvGrpSpPr/>
          <p:nvPr/>
        </p:nvGrpSpPr>
        <p:grpSpPr>
          <a:xfrm>
            <a:off x="1792621" y="1597036"/>
            <a:ext cx="2199833" cy="476088"/>
            <a:chOff x="1654565" y="2498072"/>
            <a:chExt cx="2199833" cy="476088"/>
          </a:xfrm>
        </p:grpSpPr>
        <p:grpSp>
          <p:nvGrpSpPr>
            <p:cNvPr id="13" name="Grouper 12"/>
            <p:cNvGrpSpPr/>
            <p:nvPr/>
          </p:nvGrpSpPr>
          <p:grpSpPr>
            <a:xfrm>
              <a:off x="1654565" y="2498072"/>
              <a:ext cx="483246" cy="468491"/>
              <a:chOff x="1573882" y="2849554"/>
              <a:chExt cx="483246" cy="468491"/>
            </a:xfrm>
          </p:grpSpPr>
          <p:cxnSp>
            <p:nvCxnSpPr>
              <p:cNvPr id="6" name="Connecteur droit 5"/>
              <p:cNvCxnSpPr/>
              <p:nvPr/>
            </p:nvCxnSpPr>
            <p:spPr>
              <a:xfrm flipV="1">
                <a:off x="1573882" y="2851880"/>
                <a:ext cx="242047" cy="466165"/>
              </a:xfrm>
              <a:prstGeom prst="line">
                <a:avLst/>
              </a:prstGeom>
              <a:ln w="19050">
                <a:solidFill>
                  <a:schemeClr val="tx2">
                    <a:lumMod val="40000"/>
                    <a:lumOff val="60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" name="Connecteur droit 93"/>
              <p:cNvCxnSpPr/>
              <p:nvPr/>
            </p:nvCxnSpPr>
            <p:spPr>
              <a:xfrm flipH="1" flipV="1">
                <a:off x="1815928" y="2849554"/>
                <a:ext cx="241200" cy="464400"/>
              </a:xfrm>
              <a:prstGeom prst="line">
                <a:avLst/>
              </a:prstGeom>
              <a:ln w="19050">
                <a:solidFill>
                  <a:schemeClr val="tx2">
                    <a:lumMod val="40000"/>
                    <a:lumOff val="60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5" name="Grouper 94"/>
            <p:cNvGrpSpPr/>
            <p:nvPr/>
          </p:nvGrpSpPr>
          <p:grpSpPr>
            <a:xfrm>
              <a:off x="2512647" y="2505669"/>
              <a:ext cx="483246" cy="468491"/>
              <a:chOff x="1573882" y="2849554"/>
              <a:chExt cx="483246" cy="468491"/>
            </a:xfrm>
          </p:grpSpPr>
          <p:cxnSp>
            <p:nvCxnSpPr>
              <p:cNvPr id="96" name="Connecteur droit 95"/>
              <p:cNvCxnSpPr/>
              <p:nvPr/>
            </p:nvCxnSpPr>
            <p:spPr>
              <a:xfrm flipV="1">
                <a:off x="1573882" y="2851880"/>
                <a:ext cx="242047" cy="466165"/>
              </a:xfrm>
              <a:prstGeom prst="line">
                <a:avLst/>
              </a:prstGeom>
              <a:ln w="19050">
                <a:solidFill>
                  <a:schemeClr val="tx2">
                    <a:lumMod val="40000"/>
                    <a:lumOff val="60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Connecteur droit 96"/>
              <p:cNvCxnSpPr/>
              <p:nvPr/>
            </p:nvCxnSpPr>
            <p:spPr>
              <a:xfrm flipH="1" flipV="1">
                <a:off x="1815928" y="2849554"/>
                <a:ext cx="241200" cy="464400"/>
              </a:xfrm>
              <a:prstGeom prst="line">
                <a:avLst/>
              </a:prstGeom>
              <a:ln w="19050">
                <a:solidFill>
                  <a:schemeClr val="tx2">
                    <a:lumMod val="40000"/>
                    <a:lumOff val="60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8" name="Grouper 97"/>
            <p:cNvGrpSpPr/>
            <p:nvPr/>
          </p:nvGrpSpPr>
          <p:grpSpPr>
            <a:xfrm>
              <a:off x="3371152" y="2505669"/>
              <a:ext cx="483246" cy="468491"/>
              <a:chOff x="1573882" y="2849554"/>
              <a:chExt cx="483246" cy="468491"/>
            </a:xfrm>
          </p:grpSpPr>
          <p:cxnSp>
            <p:nvCxnSpPr>
              <p:cNvPr id="99" name="Connecteur droit 98"/>
              <p:cNvCxnSpPr/>
              <p:nvPr/>
            </p:nvCxnSpPr>
            <p:spPr>
              <a:xfrm flipV="1">
                <a:off x="1573882" y="2851880"/>
                <a:ext cx="242047" cy="466165"/>
              </a:xfrm>
              <a:prstGeom prst="line">
                <a:avLst/>
              </a:prstGeom>
              <a:ln w="19050">
                <a:solidFill>
                  <a:schemeClr val="tx2">
                    <a:lumMod val="40000"/>
                    <a:lumOff val="60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Connecteur droit 99"/>
              <p:cNvCxnSpPr/>
              <p:nvPr/>
            </p:nvCxnSpPr>
            <p:spPr>
              <a:xfrm flipH="1" flipV="1">
                <a:off x="1815928" y="2849554"/>
                <a:ext cx="241200" cy="464400"/>
              </a:xfrm>
              <a:prstGeom prst="line">
                <a:avLst/>
              </a:prstGeom>
              <a:ln w="19050">
                <a:solidFill>
                  <a:schemeClr val="tx2">
                    <a:lumMod val="40000"/>
                    <a:lumOff val="60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21" name="Grouper 120"/>
          <p:cNvGrpSpPr/>
          <p:nvPr/>
        </p:nvGrpSpPr>
        <p:grpSpPr>
          <a:xfrm>
            <a:off x="1792621" y="2844192"/>
            <a:ext cx="2199833" cy="476088"/>
            <a:chOff x="1654565" y="3857522"/>
            <a:chExt cx="2199833" cy="476088"/>
          </a:xfrm>
        </p:grpSpPr>
        <p:grpSp>
          <p:nvGrpSpPr>
            <p:cNvPr id="101" name="Grouper 100"/>
            <p:cNvGrpSpPr/>
            <p:nvPr/>
          </p:nvGrpSpPr>
          <p:grpSpPr>
            <a:xfrm rot="10800000">
              <a:off x="1654565" y="3857522"/>
              <a:ext cx="483246" cy="468491"/>
              <a:chOff x="1573882" y="2849554"/>
              <a:chExt cx="483246" cy="468491"/>
            </a:xfrm>
          </p:grpSpPr>
          <p:cxnSp>
            <p:nvCxnSpPr>
              <p:cNvPr id="102" name="Connecteur droit 101"/>
              <p:cNvCxnSpPr/>
              <p:nvPr/>
            </p:nvCxnSpPr>
            <p:spPr>
              <a:xfrm flipV="1">
                <a:off x="1573882" y="2851880"/>
                <a:ext cx="242047" cy="466165"/>
              </a:xfrm>
              <a:prstGeom prst="line">
                <a:avLst/>
              </a:prstGeom>
              <a:ln w="19050">
                <a:solidFill>
                  <a:schemeClr val="tx2">
                    <a:lumMod val="40000"/>
                    <a:lumOff val="60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Connecteur droit 102"/>
              <p:cNvCxnSpPr/>
              <p:nvPr/>
            </p:nvCxnSpPr>
            <p:spPr>
              <a:xfrm flipH="1" flipV="1">
                <a:off x="1815928" y="2849554"/>
                <a:ext cx="241200" cy="464400"/>
              </a:xfrm>
              <a:prstGeom prst="line">
                <a:avLst/>
              </a:prstGeom>
              <a:ln w="19050">
                <a:solidFill>
                  <a:schemeClr val="tx2">
                    <a:lumMod val="40000"/>
                    <a:lumOff val="60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4" name="Grouper 103"/>
            <p:cNvGrpSpPr/>
            <p:nvPr/>
          </p:nvGrpSpPr>
          <p:grpSpPr>
            <a:xfrm rot="10800000">
              <a:off x="2512647" y="3865119"/>
              <a:ext cx="483246" cy="468491"/>
              <a:chOff x="1573882" y="2849554"/>
              <a:chExt cx="483246" cy="468491"/>
            </a:xfrm>
          </p:grpSpPr>
          <p:cxnSp>
            <p:nvCxnSpPr>
              <p:cNvPr id="105" name="Connecteur droit 104"/>
              <p:cNvCxnSpPr/>
              <p:nvPr/>
            </p:nvCxnSpPr>
            <p:spPr>
              <a:xfrm flipV="1">
                <a:off x="1573882" y="2851880"/>
                <a:ext cx="242047" cy="466165"/>
              </a:xfrm>
              <a:prstGeom prst="line">
                <a:avLst/>
              </a:prstGeom>
              <a:ln w="19050">
                <a:solidFill>
                  <a:schemeClr val="tx2">
                    <a:lumMod val="40000"/>
                    <a:lumOff val="60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" name="Connecteur droit 105"/>
              <p:cNvCxnSpPr/>
              <p:nvPr/>
            </p:nvCxnSpPr>
            <p:spPr>
              <a:xfrm flipH="1" flipV="1">
                <a:off x="1815928" y="2849554"/>
                <a:ext cx="241200" cy="464400"/>
              </a:xfrm>
              <a:prstGeom prst="line">
                <a:avLst/>
              </a:prstGeom>
              <a:ln w="19050">
                <a:solidFill>
                  <a:schemeClr val="tx2">
                    <a:lumMod val="40000"/>
                    <a:lumOff val="60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7" name="Grouper 106"/>
            <p:cNvGrpSpPr/>
            <p:nvPr/>
          </p:nvGrpSpPr>
          <p:grpSpPr>
            <a:xfrm rot="10800000">
              <a:off x="3371152" y="3865119"/>
              <a:ext cx="483246" cy="468491"/>
              <a:chOff x="1573882" y="2849554"/>
              <a:chExt cx="483246" cy="468491"/>
            </a:xfrm>
          </p:grpSpPr>
          <p:cxnSp>
            <p:nvCxnSpPr>
              <p:cNvPr id="108" name="Connecteur droit 107"/>
              <p:cNvCxnSpPr/>
              <p:nvPr/>
            </p:nvCxnSpPr>
            <p:spPr>
              <a:xfrm flipV="1">
                <a:off x="1573882" y="2851880"/>
                <a:ext cx="242047" cy="466165"/>
              </a:xfrm>
              <a:prstGeom prst="line">
                <a:avLst/>
              </a:prstGeom>
              <a:ln w="19050">
                <a:solidFill>
                  <a:schemeClr val="tx2">
                    <a:lumMod val="40000"/>
                    <a:lumOff val="60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" name="Connecteur droit 108"/>
              <p:cNvCxnSpPr/>
              <p:nvPr/>
            </p:nvCxnSpPr>
            <p:spPr>
              <a:xfrm flipH="1" flipV="1">
                <a:off x="1815928" y="2849554"/>
                <a:ext cx="241200" cy="464400"/>
              </a:xfrm>
              <a:prstGeom prst="line">
                <a:avLst/>
              </a:prstGeom>
              <a:ln w="19050">
                <a:solidFill>
                  <a:schemeClr val="tx2">
                    <a:lumMod val="40000"/>
                    <a:lumOff val="60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4" name="ZoneTexte 13"/>
          <p:cNvSpPr txBox="1"/>
          <p:nvPr/>
        </p:nvSpPr>
        <p:spPr>
          <a:xfrm>
            <a:off x="246012" y="1456001"/>
            <a:ext cx="14029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err="1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Soldermask</a:t>
            </a:r>
            <a:endParaRPr lang="fr-FR" dirty="0">
              <a:solidFill>
                <a:schemeClr val="tx2">
                  <a:lumMod val="40000"/>
                  <a:lumOff val="60000"/>
                </a:schemeClr>
              </a:solidFill>
            </a:endParaRPr>
          </a:p>
          <a:p>
            <a:pPr algn="ctr"/>
            <a:r>
              <a:rPr lang="fr-FR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spray</a:t>
            </a:r>
            <a:endParaRPr lang="fr-FR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4446820" y="1731328"/>
            <a:ext cx="389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a)</a:t>
            </a:r>
            <a:endParaRPr lang="fr-FR" dirty="0"/>
          </a:p>
        </p:txBody>
      </p:sp>
      <p:sp>
        <p:nvSpPr>
          <p:cNvPr id="111" name="ZoneTexte 110"/>
          <p:cNvSpPr txBox="1"/>
          <p:nvPr/>
        </p:nvSpPr>
        <p:spPr>
          <a:xfrm>
            <a:off x="9420596" y="1745181"/>
            <a:ext cx="389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b)</a:t>
            </a:r>
            <a:endParaRPr lang="fr-FR" dirty="0"/>
          </a:p>
        </p:txBody>
      </p:sp>
      <p:sp>
        <p:nvSpPr>
          <p:cNvPr id="112" name="ZoneTexte 111"/>
          <p:cNvSpPr txBox="1"/>
          <p:nvPr/>
        </p:nvSpPr>
        <p:spPr>
          <a:xfrm>
            <a:off x="4432963" y="3643257"/>
            <a:ext cx="389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c)</a:t>
            </a:r>
            <a:endParaRPr lang="fr-FR" dirty="0"/>
          </a:p>
        </p:txBody>
      </p:sp>
      <p:sp>
        <p:nvSpPr>
          <p:cNvPr id="113" name="ZoneTexte 112"/>
          <p:cNvSpPr txBox="1"/>
          <p:nvPr/>
        </p:nvSpPr>
        <p:spPr>
          <a:xfrm>
            <a:off x="9406739" y="3657110"/>
            <a:ext cx="389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d)</a:t>
            </a:r>
            <a:endParaRPr lang="fr-FR" dirty="0"/>
          </a:p>
        </p:txBody>
      </p:sp>
      <p:sp>
        <p:nvSpPr>
          <p:cNvPr id="117" name="ZoneTexte 116"/>
          <p:cNvSpPr txBox="1"/>
          <p:nvPr/>
        </p:nvSpPr>
        <p:spPr>
          <a:xfrm>
            <a:off x="5899146" y="2063618"/>
            <a:ext cx="6222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b="1" dirty="0"/>
              <a:t>3</a:t>
            </a:r>
            <a:r>
              <a:rPr lang="fr-FR" sz="1200" b="1" dirty="0" smtClean="0"/>
              <a:t>5 </a:t>
            </a:r>
            <a:r>
              <a:rPr lang="fr-FR" sz="1200" b="1" dirty="0" smtClean="0">
                <a:latin typeface="Symbol" charset="2"/>
                <a:ea typeface="Symbol" charset="2"/>
                <a:cs typeface="Symbol" charset="2"/>
              </a:rPr>
              <a:t>m</a:t>
            </a:r>
            <a:r>
              <a:rPr lang="fr-FR" sz="1200" b="1" dirty="0" smtClean="0"/>
              <a:t>m</a:t>
            </a:r>
            <a:endParaRPr lang="fr-FR" sz="1200" b="1" dirty="0"/>
          </a:p>
        </p:txBody>
      </p:sp>
      <p:sp>
        <p:nvSpPr>
          <p:cNvPr id="118" name="ZoneTexte 117"/>
          <p:cNvSpPr txBox="1"/>
          <p:nvPr/>
        </p:nvSpPr>
        <p:spPr>
          <a:xfrm>
            <a:off x="5899146" y="2525099"/>
            <a:ext cx="6222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b="1" dirty="0"/>
              <a:t>3</a:t>
            </a:r>
            <a:r>
              <a:rPr lang="fr-FR" sz="1200" b="1" dirty="0" smtClean="0"/>
              <a:t>5 </a:t>
            </a:r>
            <a:r>
              <a:rPr lang="fr-FR" sz="1200" b="1" dirty="0" smtClean="0">
                <a:latin typeface="Symbol" charset="2"/>
                <a:ea typeface="Symbol" charset="2"/>
                <a:cs typeface="Symbol" charset="2"/>
              </a:rPr>
              <a:t>m</a:t>
            </a:r>
            <a:r>
              <a:rPr lang="fr-FR" sz="1200" b="1" dirty="0" smtClean="0"/>
              <a:t>m</a:t>
            </a:r>
            <a:endParaRPr lang="fr-FR" sz="1200" b="1" dirty="0"/>
          </a:p>
        </p:txBody>
      </p:sp>
      <p:sp>
        <p:nvSpPr>
          <p:cNvPr id="119" name="ZoneTexte 118"/>
          <p:cNvSpPr txBox="1"/>
          <p:nvPr/>
        </p:nvSpPr>
        <p:spPr>
          <a:xfrm>
            <a:off x="5899146" y="2295142"/>
            <a:ext cx="5854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b="1" dirty="0" smtClean="0"/>
              <a:t>1 mm</a:t>
            </a:r>
            <a:endParaRPr lang="fr-FR" sz="1200" b="1" dirty="0"/>
          </a:p>
        </p:txBody>
      </p:sp>
      <p:sp>
        <p:nvSpPr>
          <p:cNvPr id="120" name="ZoneTexte 119"/>
          <p:cNvSpPr txBox="1"/>
          <p:nvPr/>
        </p:nvSpPr>
        <p:spPr>
          <a:xfrm>
            <a:off x="5823506" y="2727935"/>
            <a:ext cx="7120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b="1" smtClean="0"/>
              <a:t>~30 </a:t>
            </a:r>
            <a:r>
              <a:rPr lang="fr-FR" sz="1200" b="1" smtClean="0">
                <a:latin typeface="Symbol" charset="2"/>
                <a:ea typeface="Symbol" charset="2"/>
                <a:cs typeface="Symbol" charset="2"/>
              </a:rPr>
              <a:t>m</a:t>
            </a:r>
            <a:r>
              <a:rPr lang="fr-FR" sz="1200" b="1" smtClean="0"/>
              <a:t>m</a:t>
            </a:r>
            <a:endParaRPr lang="fr-FR" sz="1200" b="1" dirty="0"/>
          </a:p>
        </p:txBody>
      </p:sp>
      <p:grpSp>
        <p:nvGrpSpPr>
          <p:cNvPr id="123" name="Grouper 122"/>
          <p:cNvGrpSpPr/>
          <p:nvPr/>
        </p:nvGrpSpPr>
        <p:grpSpPr>
          <a:xfrm>
            <a:off x="1792621" y="3384699"/>
            <a:ext cx="2199833" cy="476088"/>
            <a:chOff x="1654565" y="2498072"/>
            <a:chExt cx="2199833" cy="476088"/>
          </a:xfrm>
        </p:grpSpPr>
        <p:grpSp>
          <p:nvGrpSpPr>
            <p:cNvPr id="124" name="Grouper 123"/>
            <p:cNvGrpSpPr/>
            <p:nvPr/>
          </p:nvGrpSpPr>
          <p:grpSpPr>
            <a:xfrm>
              <a:off x="1654565" y="2498072"/>
              <a:ext cx="483246" cy="468491"/>
              <a:chOff x="1573882" y="2849554"/>
              <a:chExt cx="483246" cy="468491"/>
            </a:xfrm>
          </p:grpSpPr>
          <p:cxnSp>
            <p:nvCxnSpPr>
              <p:cNvPr id="131" name="Connecteur droit 130"/>
              <p:cNvCxnSpPr/>
              <p:nvPr/>
            </p:nvCxnSpPr>
            <p:spPr>
              <a:xfrm flipV="1">
                <a:off x="1573882" y="2851880"/>
                <a:ext cx="242047" cy="466165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" name="Connecteur droit 131"/>
              <p:cNvCxnSpPr/>
              <p:nvPr/>
            </p:nvCxnSpPr>
            <p:spPr>
              <a:xfrm flipH="1" flipV="1">
                <a:off x="1815928" y="2849554"/>
                <a:ext cx="241200" cy="464400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5" name="Grouper 124"/>
            <p:cNvGrpSpPr/>
            <p:nvPr/>
          </p:nvGrpSpPr>
          <p:grpSpPr>
            <a:xfrm>
              <a:off x="2512647" y="2505669"/>
              <a:ext cx="483246" cy="468491"/>
              <a:chOff x="1573882" y="2849554"/>
              <a:chExt cx="483246" cy="468491"/>
            </a:xfrm>
          </p:grpSpPr>
          <p:cxnSp>
            <p:nvCxnSpPr>
              <p:cNvPr id="129" name="Connecteur droit 128"/>
              <p:cNvCxnSpPr/>
              <p:nvPr/>
            </p:nvCxnSpPr>
            <p:spPr>
              <a:xfrm flipV="1">
                <a:off x="1573882" y="2851880"/>
                <a:ext cx="242047" cy="466165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0" name="Connecteur droit 129"/>
              <p:cNvCxnSpPr/>
              <p:nvPr/>
            </p:nvCxnSpPr>
            <p:spPr>
              <a:xfrm flipH="1" flipV="1">
                <a:off x="1815928" y="2849554"/>
                <a:ext cx="241200" cy="464400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6" name="Grouper 125"/>
            <p:cNvGrpSpPr/>
            <p:nvPr/>
          </p:nvGrpSpPr>
          <p:grpSpPr>
            <a:xfrm>
              <a:off x="3371152" y="2505669"/>
              <a:ext cx="483246" cy="468491"/>
              <a:chOff x="1573882" y="2849554"/>
              <a:chExt cx="483246" cy="468491"/>
            </a:xfrm>
          </p:grpSpPr>
          <p:cxnSp>
            <p:nvCxnSpPr>
              <p:cNvPr id="127" name="Connecteur droit 126"/>
              <p:cNvCxnSpPr/>
              <p:nvPr/>
            </p:nvCxnSpPr>
            <p:spPr>
              <a:xfrm flipV="1">
                <a:off x="1573882" y="2851880"/>
                <a:ext cx="242047" cy="466165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8" name="Connecteur droit 127"/>
              <p:cNvCxnSpPr/>
              <p:nvPr/>
            </p:nvCxnSpPr>
            <p:spPr>
              <a:xfrm flipH="1" flipV="1">
                <a:off x="1815928" y="2849554"/>
                <a:ext cx="241200" cy="464400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33" name="Grouper 132"/>
          <p:cNvGrpSpPr/>
          <p:nvPr/>
        </p:nvGrpSpPr>
        <p:grpSpPr>
          <a:xfrm>
            <a:off x="1792621" y="5048947"/>
            <a:ext cx="2199833" cy="476088"/>
            <a:chOff x="1654565" y="3857522"/>
            <a:chExt cx="2199833" cy="476088"/>
          </a:xfrm>
        </p:grpSpPr>
        <p:grpSp>
          <p:nvGrpSpPr>
            <p:cNvPr id="134" name="Grouper 133"/>
            <p:cNvGrpSpPr/>
            <p:nvPr/>
          </p:nvGrpSpPr>
          <p:grpSpPr>
            <a:xfrm rot="10800000">
              <a:off x="1654565" y="3857522"/>
              <a:ext cx="483246" cy="468491"/>
              <a:chOff x="1573882" y="2849554"/>
              <a:chExt cx="483246" cy="468491"/>
            </a:xfrm>
          </p:grpSpPr>
          <p:cxnSp>
            <p:nvCxnSpPr>
              <p:cNvPr id="141" name="Connecteur droit 140"/>
              <p:cNvCxnSpPr/>
              <p:nvPr/>
            </p:nvCxnSpPr>
            <p:spPr>
              <a:xfrm flipV="1">
                <a:off x="1573882" y="2851880"/>
                <a:ext cx="242047" cy="466165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2" name="Connecteur droit 141"/>
              <p:cNvCxnSpPr/>
              <p:nvPr/>
            </p:nvCxnSpPr>
            <p:spPr>
              <a:xfrm flipH="1" flipV="1">
                <a:off x="1815928" y="2849554"/>
                <a:ext cx="241200" cy="464400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5" name="Grouper 134"/>
            <p:cNvGrpSpPr/>
            <p:nvPr/>
          </p:nvGrpSpPr>
          <p:grpSpPr>
            <a:xfrm rot="10800000">
              <a:off x="2512647" y="3865119"/>
              <a:ext cx="483246" cy="468491"/>
              <a:chOff x="1573882" y="2849554"/>
              <a:chExt cx="483246" cy="468491"/>
            </a:xfrm>
          </p:grpSpPr>
          <p:cxnSp>
            <p:nvCxnSpPr>
              <p:cNvPr id="139" name="Connecteur droit 138"/>
              <p:cNvCxnSpPr/>
              <p:nvPr/>
            </p:nvCxnSpPr>
            <p:spPr>
              <a:xfrm flipV="1">
                <a:off x="1573882" y="2851880"/>
                <a:ext cx="242047" cy="466165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0" name="Connecteur droit 139"/>
              <p:cNvCxnSpPr/>
              <p:nvPr/>
            </p:nvCxnSpPr>
            <p:spPr>
              <a:xfrm flipH="1" flipV="1">
                <a:off x="1815928" y="2849554"/>
                <a:ext cx="241200" cy="464400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6" name="Grouper 135"/>
            <p:cNvGrpSpPr/>
            <p:nvPr/>
          </p:nvGrpSpPr>
          <p:grpSpPr>
            <a:xfrm rot="10800000">
              <a:off x="3371152" y="3865119"/>
              <a:ext cx="483246" cy="468491"/>
              <a:chOff x="1573882" y="2849554"/>
              <a:chExt cx="483246" cy="468491"/>
            </a:xfrm>
          </p:grpSpPr>
          <p:cxnSp>
            <p:nvCxnSpPr>
              <p:cNvPr id="137" name="Connecteur droit 136"/>
              <p:cNvCxnSpPr/>
              <p:nvPr/>
            </p:nvCxnSpPr>
            <p:spPr>
              <a:xfrm flipV="1">
                <a:off x="1573882" y="2851880"/>
                <a:ext cx="242047" cy="466165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8" name="Connecteur droit 137"/>
              <p:cNvCxnSpPr/>
              <p:nvPr/>
            </p:nvCxnSpPr>
            <p:spPr>
              <a:xfrm flipH="1" flipV="1">
                <a:off x="1815928" y="2849554"/>
                <a:ext cx="241200" cy="464400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43" name="ZoneTexte 142"/>
          <p:cNvSpPr txBox="1"/>
          <p:nvPr/>
        </p:nvSpPr>
        <p:spPr>
          <a:xfrm>
            <a:off x="174560" y="3405014"/>
            <a:ext cx="1518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smtClean="0"/>
              <a:t>UV </a:t>
            </a:r>
            <a:r>
              <a:rPr lang="fr-FR" dirty="0" err="1" smtClean="0"/>
              <a:t>exposure</a:t>
            </a:r>
            <a:endParaRPr lang="fr-FR" dirty="0"/>
          </a:p>
        </p:txBody>
      </p:sp>
      <p:grpSp>
        <p:nvGrpSpPr>
          <p:cNvPr id="168" name="Grouper 167"/>
          <p:cNvGrpSpPr/>
          <p:nvPr/>
        </p:nvGrpSpPr>
        <p:grpSpPr>
          <a:xfrm>
            <a:off x="1989905" y="4025510"/>
            <a:ext cx="1958686" cy="7974"/>
            <a:chOff x="1851849" y="4926546"/>
            <a:chExt cx="1958686" cy="7974"/>
          </a:xfrm>
        </p:grpSpPr>
        <p:cxnSp>
          <p:nvCxnSpPr>
            <p:cNvPr id="145" name="Connecteur droit 144"/>
            <p:cNvCxnSpPr/>
            <p:nvPr/>
          </p:nvCxnSpPr>
          <p:spPr>
            <a:xfrm>
              <a:off x="1851849" y="4934520"/>
              <a:ext cx="503999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Connecteur droit 146"/>
            <p:cNvCxnSpPr/>
            <p:nvPr/>
          </p:nvCxnSpPr>
          <p:spPr>
            <a:xfrm>
              <a:off x="3306536" y="4926546"/>
              <a:ext cx="503999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2" name="ZoneTexte 151"/>
          <p:cNvSpPr txBox="1"/>
          <p:nvPr/>
        </p:nvSpPr>
        <p:spPr>
          <a:xfrm>
            <a:off x="4363985" y="2077981"/>
            <a:ext cx="8130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000" dirty="0" smtClean="0"/>
              <a:t>40 </a:t>
            </a:r>
            <a:r>
              <a:rPr lang="fr-FR" sz="1000" dirty="0" smtClean="0">
                <a:latin typeface="Symbol" charset="2"/>
                <a:ea typeface="Symbol" charset="2"/>
                <a:cs typeface="Symbol" charset="2"/>
              </a:rPr>
              <a:t>m</a:t>
            </a:r>
            <a:r>
              <a:rPr lang="fr-FR" sz="1000" dirty="0" smtClean="0"/>
              <a:t>m RIM</a:t>
            </a:r>
          </a:p>
          <a:p>
            <a:pPr algn="ctr"/>
            <a:r>
              <a:rPr lang="fr-FR" sz="1000" dirty="0" smtClean="0"/>
              <a:t> LEM</a:t>
            </a:r>
            <a:endParaRPr lang="fr-FR" sz="1000" dirty="0"/>
          </a:p>
        </p:txBody>
      </p:sp>
      <p:sp>
        <p:nvSpPr>
          <p:cNvPr id="153" name="ZoneTexte 152"/>
          <p:cNvSpPr txBox="1"/>
          <p:nvPr/>
        </p:nvSpPr>
        <p:spPr>
          <a:xfrm>
            <a:off x="583318" y="3773410"/>
            <a:ext cx="736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mtClean="0">
                <a:solidFill>
                  <a:srgbClr val="FF0000"/>
                </a:solidFill>
              </a:rPr>
              <a:t>mask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154" name="ZoneTexte 153"/>
          <p:cNvSpPr txBox="1"/>
          <p:nvPr/>
        </p:nvSpPr>
        <p:spPr>
          <a:xfrm>
            <a:off x="6082771" y="3364514"/>
            <a:ext cx="33009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After</a:t>
            </a:r>
            <a:r>
              <a:rPr lang="fr-FR" dirty="0" smtClean="0"/>
              <a:t> </a:t>
            </a:r>
            <a:r>
              <a:rPr lang="fr-FR" dirty="0" err="1" smtClean="0"/>
              <a:t>soldermask</a:t>
            </a:r>
            <a:r>
              <a:rPr lang="fr-FR" dirty="0" smtClean="0"/>
              <a:t> </a:t>
            </a:r>
            <a:r>
              <a:rPr lang="fr-FR" dirty="0" err="1" smtClean="0"/>
              <a:t>development</a:t>
            </a:r>
            <a:endParaRPr lang="fr-FR" dirty="0"/>
          </a:p>
        </p:txBody>
      </p:sp>
      <p:sp>
        <p:nvSpPr>
          <p:cNvPr id="155" name="Rectangle 154"/>
          <p:cNvSpPr/>
          <p:nvPr/>
        </p:nvSpPr>
        <p:spPr>
          <a:xfrm>
            <a:off x="6825637" y="4006805"/>
            <a:ext cx="503999" cy="10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6" name="Rectangle 155"/>
          <p:cNvSpPr/>
          <p:nvPr/>
        </p:nvSpPr>
        <p:spPr>
          <a:xfrm>
            <a:off x="6823265" y="4691308"/>
            <a:ext cx="503999" cy="10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8" name="Rectangle 157"/>
          <p:cNvSpPr/>
          <p:nvPr/>
        </p:nvSpPr>
        <p:spPr>
          <a:xfrm>
            <a:off x="7976727" y="2585285"/>
            <a:ext cx="1080000" cy="22979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9" name="Rectangle 158"/>
          <p:cNvSpPr/>
          <p:nvPr/>
        </p:nvSpPr>
        <p:spPr>
          <a:xfrm>
            <a:off x="7976727" y="2035521"/>
            <a:ext cx="1080000" cy="22979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0" name="Rectangle 159"/>
          <p:cNvSpPr/>
          <p:nvPr/>
        </p:nvSpPr>
        <p:spPr>
          <a:xfrm>
            <a:off x="7976727" y="2242787"/>
            <a:ext cx="1080000" cy="3600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1" name="Rectangle 160"/>
          <p:cNvSpPr/>
          <p:nvPr/>
        </p:nvSpPr>
        <p:spPr>
          <a:xfrm>
            <a:off x="8121872" y="2133038"/>
            <a:ext cx="792000" cy="10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2" name="Rectangle 161"/>
          <p:cNvSpPr/>
          <p:nvPr/>
        </p:nvSpPr>
        <p:spPr>
          <a:xfrm>
            <a:off x="8121872" y="2605701"/>
            <a:ext cx="792000" cy="10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3" name="Rectangle 162"/>
          <p:cNvSpPr/>
          <p:nvPr/>
        </p:nvSpPr>
        <p:spPr>
          <a:xfrm>
            <a:off x="3141967" y="4591916"/>
            <a:ext cx="1080000" cy="22979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4" name="Rectangle 163"/>
          <p:cNvSpPr/>
          <p:nvPr/>
        </p:nvSpPr>
        <p:spPr>
          <a:xfrm>
            <a:off x="3141967" y="4042152"/>
            <a:ext cx="1080000" cy="22979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5" name="Rectangle 164"/>
          <p:cNvSpPr/>
          <p:nvPr/>
        </p:nvSpPr>
        <p:spPr>
          <a:xfrm>
            <a:off x="3141967" y="4249418"/>
            <a:ext cx="1080000" cy="3600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6" name="Rectangle 165"/>
          <p:cNvSpPr/>
          <p:nvPr/>
        </p:nvSpPr>
        <p:spPr>
          <a:xfrm>
            <a:off x="3287112" y="4139669"/>
            <a:ext cx="792000" cy="10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7" name="Rectangle 166"/>
          <p:cNvSpPr/>
          <p:nvPr/>
        </p:nvSpPr>
        <p:spPr>
          <a:xfrm>
            <a:off x="3287112" y="4612332"/>
            <a:ext cx="792000" cy="10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69" name="Grouper 168"/>
          <p:cNvGrpSpPr/>
          <p:nvPr/>
        </p:nvGrpSpPr>
        <p:grpSpPr>
          <a:xfrm>
            <a:off x="1989905" y="4838647"/>
            <a:ext cx="1958686" cy="7974"/>
            <a:chOff x="1851849" y="4926546"/>
            <a:chExt cx="1958686" cy="7974"/>
          </a:xfrm>
        </p:grpSpPr>
        <p:cxnSp>
          <p:nvCxnSpPr>
            <p:cNvPr id="170" name="Connecteur droit 169"/>
            <p:cNvCxnSpPr/>
            <p:nvPr/>
          </p:nvCxnSpPr>
          <p:spPr>
            <a:xfrm>
              <a:off x="1851849" y="4934520"/>
              <a:ext cx="503999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Connecteur droit 170"/>
            <p:cNvCxnSpPr/>
            <p:nvPr/>
          </p:nvCxnSpPr>
          <p:spPr>
            <a:xfrm>
              <a:off x="3306536" y="4926546"/>
              <a:ext cx="503999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2" name="Rectangle 171"/>
          <p:cNvSpPr/>
          <p:nvPr/>
        </p:nvSpPr>
        <p:spPr>
          <a:xfrm>
            <a:off x="7982530" y="4563430"/>
            <a:ext cx="1080000" cy="22979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3" name="Rectangle 172"/>
          <p:cNvSpPr/>
          <p:nvPr/>
        </p:nvSpPr>
        <p:spPr>
          <a:xfrm>
            <a:off x="7982530" y="4007488"/>
            <a:ext cx="1080000" cy="22979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4" name="Rectangle 173"/>
          <p:cNvSpPr/>
          <p:nvPr/>
        </p:nvSpPr>
        <p:spPr>
          <a:xfrm>
            <a:off x="7982530" y="4214754"/>
            <a:ext cx="1080000" cy="3600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5" name="Rectangle 174"/>
          <p:cNvSpPr/>
          <p:nvPr/>
        </p:nvSpPr>
        <p:spPr>
          <a:xfrm>
            <a:off x="8127675" y="4111183"/>
            <a:ext cx="792000" cy="10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6" name="Rectangle 175"/>
          <p:cNvSpPr/>
          <p:nvPr/>
        </p:nvSpPr>
        <p:spPr>
          <a:xfrm>
            <a:off x="8127675" y="4577668"/>
            <a:ext cx="792000" cy="10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7" name="Rectangle 176"/>
          <p:cNvSpPr/>
          <p:nvPr/>
        </p:nvSpPr>
        <p:spPr>
          <a:xfrm>
            <a:off x="8281239" y="4003631"/>
            <a:ext cx="503999" cy="10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8" name="Rectangle 177"/>
          <p:cNvSpPr/>
          <p:nvPr/>
        </p:nvSpPr>
        <p:spPr>
          <a:xfrm>
            <a:off x="8278867" y="4688134"/>
            <a:ext cx="503999" cy="10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9" name="ZoneTexte 178"/>
          <p:cNvSpPr txBox="1"/>
          <p:nvPr/>
        </p:nvSpPr>
        <p:spPr>
          <a:xfrm>
            <a:off x="6216818" y="4921253"/>
            <a:ext cx="5790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b="1" dirty="0" smtClean="0"/>
              <a:t>80</a:t>
            </a:r>
            <a:r>
              <a:rPr lang="fr-FR" sz="1200" b="1" dirty="0" smtClean="0">
                <a:latin typeface="Symbol" charset="2"/>
                <a:ea typeface="Symbol" charset="2"/>
                <a:cs typeface="Symbol" charset="2"/>
              </a:rPr>
              <a:t>m</a:t>
            </a:r>
            <a:r>
              <a:rPr lang="fr-FR" sz="1200" b="1" dirty="0" smtClean="0"/>
              <a:t>m</a:t>
            </a:r>
            <a:endParaRPr lang="fr-FR" sz="1200" b="1" dirty="0"/>
          </a:p>
        </p:txBody>
      </p:sp>
      <p:sp>
        <p:nvSpPr>
          <p:cNvPr id="180" name="ZoneTexte 179"/>
          <p:cNvSpPr txBox="1"/>
          <p:nvPr/>
        </p:nvSpPr>
        <p:spPr>
          <a:xfrm>
            <a:off x="7330815" y="4914538"/>
            <a:ext cx="5790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b="1" dirty="0" smtClean="0"/>
              <a:t>80</a:t>
            </a:r>
            <a:r>
              <a:rPr lang="fr-FR" sz="1200" b="1" dirty="0" smtClean="0">
                <a:latin typeface="Symbol" charset="2"/>
                <a:ea typeface="Symbol" charset="2"/>
                <a:cs typeface="Symbol" charset="2"/>
              </a:rPr>
              <a:t>m</a:t>
            </a:r>
            <a:r>
              <a:rPr lang="fr-FR" sz="1200" b="1" dirty="0" smtClean="0"/>
              <a:t>m</a:t>
            </a:r>
            <a:endParaRPr lang="fr-FR" sz="1200" b="1" dirty="0"/>
          </a:p>
        </p:txBody>
      </p:sp>
      <p:sp>
        <p:nvSpPr>
          <p:cNvPr id="181" name="ZoneTexte 180"/>
          <p:cNvSpPr txBox="1"/>
          <p:nvPr/>
        </p:nvSpPr>
        <p:spPr>
          <a:xfrm>
            <a:off x="6737653" y="5170757"/>
            <a:ext cx="7072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b="1" dirty="0" smtClean="0"/>
              <a:t>140 </a:t>
            </a:r>
            <a:r>
              <a:rPr lang="fr-FR" sz="1200" b="1" dirty="0" smtClean="0">
                <a:latin typeface="Symbol" charset="2"/>
                <a:ea typeface="Symbol" charset="2"/>
                <a:cs typeface="Symbol" charset="2"/>
              </a:rPr>
              <a:t>m</a:t>
            </a:r>
            <a:r>
              <a:rPr lang="fr-FR" sz="1200" b="1" dirty="0" smtClean="0"/>
              <a:t>m</a:t>
            </a:r>
            <a:endParaRPr lang="fr-FR" sz="1200" b="1" dirty="0"/>
          </a:p>
        </p:txBody>
      </p:sp>
      <p:cxnSp>
        <p:nvCxnSpPr>
          <p:cNvPr id="183" name="Connecteur droit 182"/>
          <p:cNvCxnSpPr/>
          <p:nvPr/>
        </p:nvCxnSpPr>
        <p:spPr>
          <a:xfrm>
            <a:off x="6816126" y="4821706"/>
            <a:ext cx="0" cy="33339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4" name="Connecteur droit 183"/>
          <p:cNvCxnSpPr/>
          <p:nvPr/>
        </p:nvCxnSpPr>
        <p:spPr>
          <a:xfrm>
            <a:off x="7327264" y="4829874"/>
            <a:ext cx="0" cy="33339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70372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TextShape 1"/>
          <p:cNvSpPr txBox="1"/>
          <p:nvPr/>
        </p:nvSpPr>
        <p:spPr>
          <a:xfrm>
            <a:off x="499140" y="23049"/>
            <a:ext cx="9071640" cy="98488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spAutoFit/>
          </a:bodyPr>
          <a:lstStyle/>
          <a:p>
            <a:pPr algn="ctr"/>
            <a:r>
              <a:rPr lang="en-US" sz="3200" b="0" strike="noStrike" spc="-1" dirty="0" smtClean="0">
                <a:latin typeface="arial"/>
              </a:rPr>
              <a:t>10x10 cm2 LEM prototypes</a:t>
            </a:r>
          </a:p>
          <a:p>
            <a:pPr algn="ctr"/>
            <a:r>
              <a:rPr lang="en-US" sz="3200" spc="-1" dirty="0">
                <a:latin typeface="arial"/>
              </a:rPr>
              <a:t>w</a:t>
            </a:r>
            <a:r>
              <a:rPr lang="en-US" sz="3200" spc="-1" dirty="0" smtClean="0">
                <a:latin typeface="arial"/>
              </a:rPr>
              <a:t>ith insulating rings</a:t>
            </a:r>
            <a:endParaRPr lang="en-US" sz="3200" b="0" strike="noStrike" spc="-1" dirty="0">
              <a:latin typeface="arial"/>
            </a:endParaRPr>
          </a:p>
        </p:txBody>
      </p:sp>
      <p:sp>
        <p:nvSpPr>
          <p:cNvPr id="52" name="Line 8"/>
          <p:cNvSpPr/>
          <p:nvPr/>
        </p:nvSpPr>
        <p:spPr>
          <a:xfrm>
            <a:off x="-5040" y="1041400"/>
            <a:ext cx="10080000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fr-FR" dirty="0"/>
          </a:p>
        </p:txBody>
      </p:sp>
      <p:sp>
        <p:nvSpPr>
          <p:cNvPr id="16" name="TextBox 2"/>
          <p:cNvSpPr txBox="1"/>
          <p:nvPr/>
        </p:nvSpPr>
        <p:spPr>
          <a:xfrm>
            <a:off x="9665874" y="7293709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8F1A8BE9-E462-894F-94E2-A1097F7CCA5D}" type="slidenum">
              <a:rPr lang="en-US" sz="900">
                <a:latin typeface="Arial" charset="0"/>
                <a:ea typeface="Arial" charset="0"/>
                <a:cs typeface="Arial" charset="0"/>
              </a:rPr>
              <a:t>24</a:t>
            </a:fld>
            <a:endParaRPr lang="en-US" sz="900" dirty="0" smtClean="0">
              <a:latin typeface="Arial" charset="0"/>
              <a:ea typeface="Arial" charset="0"/>
              <a:cs typeface="Arial" charset="0"/>
            </a:endParaRPr>
          </a:p>
          <a:p>
            <a:endParaRPr lang="en-US" sz="900" dirty="0">
              <a:latin typeface="Arial" charset="0"/>
              <a:ea typeface="Arial" charset="0"/>
              <a:cs typeface="Arial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ZoneTexte 12"/>
              <p:cNvSpPr txBox="1"/>
              <p:nvPr/>
            </p:nvSpPr>
            <p:spPr>
              <a:xfrm>
                <a:off x="176668" y="4890364"/>
                <a:ext cx="9903957" cy="23698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2000" dirty="0" err="1" smtClean="0">
                    <a:sym typeface="Wingdings"/>
                  </a:rPr>
                  <a:t>Next</a:t>
                </a:r>
                <a:r>
                  <a:rPr lang="fr-FR" sz="2000" dirty="0" smtClean="0">
                    <a:sym typeface="Wingdings"/>
                  </a:rPr>
                  <a:t> </a:t>
                </a:r>
                <a:r>
                  <a:rPr lang="fr-FR" sz="2000" dirty="0" err="1" smtClean="0">
                    <a:sym typeface="Wingdings"/>
                  </a:rPr>
                  <a:t>steps</a:t>
                </a:r>
                <a:r>
                  <a:rPr lang="fr-FR" sz="2000" dirty="0" smtClean="0">
                    <a:sym typeface="Wingdings"/>
                  </a:rPr>
                  <a:t> : </a:t>
                </a:r>
              </a:p>
              <a:p>
                <a:endParaRPr lang="fr-FR" sz="2000" dirty="0" smtClean="0">
                  <a:sym typeface="Wingdings"/>
                </a:endParaRPr>
              </a:p>
              <a:p>
                <a:pPr marL="742950" lvl="1" indent="-285750">
                  <a:buFont typeface="Wingdings" charset="2"/>
                  <a:buChar char="à"/>
                </a:pPr>
                <a:r>
                  <a:rPr lang="fr-FR" b="1" dirty="0" smtClean="0">
                    <a:sym typeface="Wingdings"/>
                  </a:rPr>
                  <a:t>Test </a:t>
                </a:r>
                <a:r>
                  <a:rPr lang="fr-FR" b="1" dirty="0" err="1" smtClean="0">
                    <a:sym typeface="Wingdings"/>
                  </a:rPr>
                  <a:t>these</a:t>
                </a:r>
                <a:r>
                  <a:rPr lang="fr-FR" b="1" dirty="0" smtClean="0">
                    <a:sym typeface="Wingdings"/>
                  </a:rPr>
                  <a:t> prototypes </a:t>
                </a:r>
                <a:r>
                  <a:rPr lang="fr-FR" dirty="0" smtClean="0">
                    <a:sym typeface="Wingdings"/>
                  </a:rPr>
                  <a:t>: compare gain, </a:t>
                </a:r>
                <a:r>
                  <a:rPr lang="fr-FR" dirty="0" err="1" smtClean="0">
                    <a:sym typeface="Wingdings"/>
                  </a:rPr>
                  <a:t>spark</a:t>
                </a:r>
                <a:r>
                  <a:rPr lang="fr-FR" dirty="0" smtClean="0">
                    <a:sym typeface="Wingdings"/>
                  </a:rPr>
                  <a:t> rate &amp; </a:t>
                </a:r>
                <a:r>
                  <a:rPr lang="fr-FR" dirty="0" err="1" smtClean="0">
                    <a:sym typeface="Wingdings"/>
                  </a:rPr>
                  <a:t>spark</a:t>
                </a:r>
                <a:r>
                  <a:rPr lang="fr-FR" dirty="0" smtClean="0">
                    <a:sym typeface="Wingdings"/>
                  </a:rPr>
                  <a:t> </a:t>
                </a:r>
                <a:r>
                  <a:rPr lang="fr-FR" dirty="0" err="1" smtClean="0">
                    <a:sym typeface="Wingdings"/>
                  </a:rPr>
                  <a:t>localization</a:t>
                </a:r>
                <a:r>
                  <a:rPr lang="fr-FR" dirty="0" smtClean="0">
                    <a:sym typeface="Wingdings"/>
                  </a:rPr>
                  <a:t>, for RIM 40 </a:t>
                </a:r>
                <a:r>
                  <a:rPr lang="fr-FR" dirty="0" smtClean="0">
                    <a:latin typeface="Symbol" charset="2"/>
                    <a:ea typeface="Symbol" charset="2"/>
                    <a:cs typeface="Symbol" charset="2"/>
                    <a:sym typeface="Wingdings"/>
                  </a:rPr>
                  <a:t>m</a:t>
                </a:r>
                <a:r>
                  <a:rPr lang="fr-FR" dirty="0" smtClean="0">
                    <a:sym typeface="Wingdings"/>
                  </a:rPr>
                  <a:t>m, RIM 80 </a:t>
                </a:r>
                <a:r>
                  <a:rPr lang="fr-FR" dirty="0" smtClean="0">
                    <a:latin typeface="Symbol" charset="2"/>
                    <a:ea typeface="Symbol" charset="2"/>
                    <a:cs typeface="Symbol" charset="2"/>
                    <a:sym typeface="Wingdings"/>
                  </a:rPr>
                  <a:t>m</a:t>
                </a:r>
                <a:r>
                  <a:rPr lang="fr-FR" dirty="0" smtClean="0">
                    <a:sym typeface="Wingdings"/>
                  </a:rPr>
                  <a:t>m &amp; RIM 40 </a:t>
                </a:r>
                <a:r>
                  <a:rPr lang="fr-FR" dirty="0" smtClean="0">
                    <a:latin typeface="Symbol" charset="2"/>
                    <a:ea typeface="Symbol" charset="2"/>
                    <a:cs typeface="Symbol" charset="2"/>
                    <a:sym typeface="Wingdings"/>
                  </a:rPr>
                  <a:t>m</a:t>
                </a:r>
                <a:r>
                  <a:rPr lang="fr-FR" dirty="0" smtClean="0">
                    <a:sym typeface="Wingdings"/>
                  </a:rPr>
                  <a:t>m + 80 </a:t>
                </a:r>
                <a:r>
                  <a:rPr lang="fr-FR" dirty="0" smtClean="0">
                    <a:latin typeface="Symbol" charset="2"/>
                    <a:ea typeface="Symbol" charset="2"/>
                    <a:cs typeface="Symbol" charset="2"/>
                    <a:sym typeface="Wingdings"/>
                  </a:rPr>
                  <a:t>m</a:t>
                </a:r>
                <a:r>
                  <a:rPr lang="fr-FR" dirty="0" smtClean="0">
                    <a:sym typeface="Wingdings"/>
                  </a:rPr>
                  <a:t>m </a:t>
                </a:r>
                <a:r>
                  <a:rPr lang="fr-FR" dirty="0" err="1" smtClean="0">
                    <a:sym typeface="Wingdings"/>
                  </a:rPr>
                  <a:t>soldermask</a:t>
                </a:r>
                <a:r>
                  <a:rPr lang="fr-FR" dirty="0" smtClean="0">
                    <a:sym typeface="Wingdings"/>
                  </a:rPr>
                  <a:t> rings</a:t>
                </a:r>
              </a:p>
              <a:p>
                <a:pPr marL="742950" lvl="1" indent="-285750">
                  <a:buFont typeface="Wingdings" charset="2"/>
                  <a:buChar char="à"/>
                </a:pPr>
                <a:endParaRPr lang="fr-FR" dirty="0" smtClean="0">
                  <a:sym typeface="Wingdings"/>
                </a:endParaRPr>
              </a:p>
              <a:p>
                <a:pPr marL="742950" lvl="1" indent="-285750">
                  <a:buFont typeface="Wingdings" charset="2"/>
                  <a:buChar char="à"/>
                </a:pPr>
                <a:r>
                  <a:rPr lang="fr-FR" dirty="0">
                    <a:sym typeface="Wingdings"/>
                  </a:rPr>
                  <a:t> </a:t>
                </a:r>
                <a:r>
                  <a:rPr lang="fr-FR" dirty="0" err="1" smtClean="0">
                    <a:sym typeface="Wingdings"/>
                  </a:rPr>
                  <a:t>include</a:t>
                </a:r>
                <a:r>
                  <a:rPr lang="fr-FR" dirty="0" smtClean="0">
                    <a:sym typeface="Wingdings"/>
                  </a:rPr>
                  <a:t> all modifications </a:t>
                </a:r>
                <a:r>
                  <a:rPr lang="fr-FR" dirty="0">
                    <a:sym typeface="Wingdings"/>
                  </a:rPr>
                  <a:t>in a </a:t>
                </a:r>
                <a:r>
                  <a:rPr lang="fr-FR" b="1" dirty="0">
                    <a:sym typeface="Wingdings"/>
                  </a:rPr>
                  <a:t>full size LEM for </a:t>
                </a:r>
                <a:r>
                  <a:rPr lang="fr-FR" b="1" dirty="0" err="1" smtClean="0">
                    <a:sym typeface="Wingdings"/>
                  </a:rPr>
                  <a:t>protoDUNE</a:t>
                </a:r>
                <a:r>
                  <a:rPr lang="fr-FR" b="1" dirty="0" smtClean="0">
                    <a:sym typeface="Wingdings"/>
                  </a:rPr>
                  <a:t>-DP </a:t>
                </a:r>
                <a:r>
                  <a:rPr lang="fr-FR" dirty="0" smtClean="0">
                    <a:sym typeface="Wingdings"/>
                  </a:rPr>
                  <a:t>: </a:t>
                </a:r>
                <a:r>
                  <a:rPr lang="fr-FR" dirty="0" err="1" smtClean="0"/>
                  <a:t>increased</a:t>
                </a:r>
                <a:r>
                  <a:rPr lang="fr-FR" dirty="0" smtClean="0"/>
                  <a:t> </a:t>
                </a:r>
                <a:r>
                  <a:rPr lang="fr-FR" dirty="0"/>
                  <a:t>active area </a:t>
                </a:r>
                <a:r>
                  <a:rPr lang="fr-FR" dirty="0" err="1"/>
                  <a:t>from</a:t>
                </a:r>
                <a:r>
                  <a:rPr lang="fr-FR" dirty="0"/>
                  <a:t> 86% in CFR-35 up to ~95% (back to </a:t>
                </a:r>
                <a14:m>
                  <m:oMath xmlns:m="http://schemas.openxmlformats.org/officeDocument/2006/math">
                    <m:r>
                      <a:rPr lang="fr-FR" i="1">
                        <a:latin typeface="Cambria Math" charset="0"/>
                      </a:rPr>
                      <m:t> ~</m:t>
                    </m:r>
                  </m:oMath>
                </a14:m>
                <a:r>
                  <a:rPr lang="fr-FR" dirty="0"/>
                  <a:t>CFR-34 </a:t>
                </a:r>
                <a:r>
                  <a:rPr lang="fr-FR" dirty="0" smtClean="0"/>
                  <a:t>border design),</a:t>
                </a:r>
                <a:r>
                  <a:rPr lang="fr-FR" dirty="0" smtClean="0">
                    <a:sym typeface="Wingdings"/>
                  </a:rPr>
                  <a:t> </a:t>
                </a:r>
                <a:r>
                  <a:rPr lang="fr-FR" dirty="0" err="1" smtClean="0"/>
                  <a:t>insulated</a:t>
                </a:r>
                <a:r>
                  <a:rPr lang="fr-FR" dirty="0" smtClean="0"/>
                  <a:t> </a:t>
                </a:r>
                <a:r>
                  <a:rPr lang="fr-FR" dirty="0"/>
                  <a:t>LEM </a:t>
                </a:r>
                <a:r>
                  <a:rPr lang="fr-FR" dirty="0" err="1"/>
                  <a:t>borders</a:t>
                </a:r>
                <a:r>
                  <a:rPr lang="fr-FR" dirty="0"/>
                  <a:t>, </a:t>
                </a:r>
                <a:r>
                  <a:rPr lang="fr-FR" dirty="0" err="1"/>
                  <a:t>improved</a:t>
                </a:r>
                <a:r>
                  <a:rPr lang="fr-FR" dirty="0"/>
                  <a:t> RIM </a:t>
                </a:r>
                <a:r>
                  <a:rPr lang="fr-FR" dirty="0" err="1"/>
                  <a:t>etching</a:t>
                </a:r>
                <a:r>
                  <a:rPr lang="fr-FR" dirty="0"/>
                  <a:t> &amp; (if </a:t>
                </a:r>
                <a:r>
                  <a:rPr lang="fr-FR" dirty="0" err="1"/>
                  <a:t>successfull</a:t>
                </a:r>
                <a:r>
                  <a:rPr lang="fr-FR" dirty="0"/>
                  <a:t> prototype tests) </a:t>
                </a:r>
                <a:r>
                  <a:rPr lang="fr-FR" dirty="0" err="1"/>
                  <a:t>add</a:t>
                </a:r>
                <a:r>
                  <a:rPr lang="fr-FR" dirty="0"/>
                  <a:t> </a:t>
                </a:r>
                <a:r>
                  <a:rPr lang="fr-FR" dirty="0" err="1" smtClean="0"/>
                  <a:t>soldermask</a:t>
                </a:r>
                <a:r>
                  <a:rPr lang="fr-FR" dirty="0" smtClean="0"/>
                  <a:t> rings</a:t>
                </a:r>
                <a:endParaRPr lang="fr-FR" dirty="0"/>
              </a:p>
            </p:txBody>
          </p:sp>
        </mc:Choice>
        <mc:Fallback xmlns="">
          <p:sp>
            <p:nvSpPr>
              <p:cNvPr id="13" name="ZoneTexte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6668" y="4890364"/>
                <a:ext cx="9903957" cy="2369880"/>
              </a:xfrm>
              <a:prstGeom prst="rect">
                <a:avLst/>
              </a:prstGeom>
              <a:blipFill rotWithShape="0">
                <a:blip r:embed="rId5"/>
                <a:stretch>
                  <a:fillRect l="-677" t="-1028" b="-6684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Espace réservé du pied de page 4"/>
          <p:cNvSpPr txBox="1">
            <a:spLocks/>
          </p:cNvSpPr>
          <p:nvPr/>
        </p:nvSpPr>
        <p:spPr>
          <a:xfrm>
            <a:off x="171003" y="7293710"/>
            <a:ext cx="9494871" cy="272948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900" dirty="0" smtClean="0">
                <a:latin typeface="Arial" charset="0"/>
                <a:ea typeface="Arial" charset="0"/>
                <a:cs typeface="Arial" charset="0"/>
              </a:rPr>
              <a:t>Alain Delbart, R&amp;D on LEM for phase II of </a:t>
            </a:r>
            <a:r>
              <a:rPr lang="fr-FR" sz="900" dirty="0" err="1" smtClean="0">
                <a:latin typeface="Arial" charset="0"/>
                <a:ea typeface="Arial" charset="0"/>
                <a:cs typeface="Arial" charset="0"/>
              </a:rPr>
              <a:t>ProtoDUNE</a:t>
            </a:r>
            <a:r>
              <a:rPr lang="fr-FR" sz="900" dirty="0" smtClean="0">
                <a:latin typeface="Arial" charset="0"/>
                <a:ea typeface="Arial" charset="0"/>
                <a:cs typeface="Arial" charset="0"/>
              </a:rPr>
              <a:t>-DP, LEM, Workshop </a:t>
            </a:r>
            <a:r>
              <a:rPr lang="fr-FR" sz="900" dirty="0">
                <a:latin typeface="Arial" charset="0"/>
                <a:ea typeface="Arial" charset="0"/>
                <a:cs typeface="Arial" charset="0"/>
              </a:rPr>
              <a:t>on the LEM/</a:t>
            </a:r>
            <a:r>
              <a:rPr lang="fr-FR" sz="900" dirty="0" err="1">
                <a:latin typeface="Arial" charset="0"/>
                <a:ea typeface="Arial" charset="0"/>
                <a:cs typeface="Arial" charset="0"/>
              </a:rPr>
              <a:t>Thick</a:t>
            </a:r>
            <a:r>
              <a:rPr lang="fr-FR" sz="900" dirty="0">
                <a:latin typeface="Arial" charset="0"/>
                <a:ea typeface="Arial" charset="0"/>
                <a:cs typeface="Arial" charset="0"/>
              </a:rPr>
              <a:t> GEM </a:t>
            </a:r>
            <a:r>
              <a:rPr lang="fr-FR" sz="900" dirty="0" err="1">
                <a:latin typeface="Arial" charset="0"/>
                <a:ea typeface="Arial" charset="0"/>
                <a:cs typeface="Arial" charset="0"/>
              </a:rPr>
              <a:t>cryogenic</a:t>
            </a:r>
            <a:r>
              <a:rPr lang="fr-FR" sz="9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fr-FR" sz="900" dirty="0" err="1">
                <a:latin typeface="Arial" charset="0"/>
                <a:ea typeface="Arial" charset="0"/>
                <a:cs typeface="Arial" charset="0"/>
              </a:rPr>
              <a:t>utilization</a:t>
            </a:r>
            <a:r>
              <a:rPr lang="fr-FR" sz="900" dirty="0">
                <a:latin typeface="Arial" charset="0"/>
                <a:ea typeface="Arial" charset="0"/>
                <a:cs typeface="Arial" charset="0"/>
              </a:rPr>
              <a:t> in pure Argon over large </a:t>
            </a:r>
            <a:r>
              <a:rPr lang="fr-FR" sz="900" dirty="0" err="1">
                <a:latin typeface="Arial" charset="0"/>
                <a:ea typeface="Arial" charset="0"/>
                <a:cs typeface="Arial" charset="0"/>
              </a:rPr>
              <a:t>detection</a:t>
            </a:r>
            <a:r>
              <a:rPr lang="fr-FR" sz="900" dirty="0">
                <a:latin typeface="Arial" charset="0"/>
                <a:ea typeface="Arial" charset="0"/>
                <a:cs typeface="Arial" charset="0"/>
              </a:rPr>
              <a:t> surfaces, </a:t>
            </a:r>
            <a:r>
              <a:rPr lang="fr-FR" sz="900" dirty="0" smtClean="0">
                <a:latin typeface="Arial" charset="0"/>
                <a:ea typeface="Arial" charset="0"/>
                <a:cs typeface="Arial" charset="0"/>
              </a:rPr>
              <a:t>6-7</a:t>
            </a:r>
            <a:r>
              <a:rPr lang="fr-FR" sz="900" baseline="30000" dirty="0" smtClean="0">
                <a:latin typeface="Arial" charset="0"/>
                <a:ea typeface="Arial" charset="0"/>
                <a:cs typeface="Arial" charset="0"/>
              </a:rPr>
              <a:t>th</a:t>
            </a:r>
            <a:r>
              <a:rPr lang="fr-FR" sz="9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fr-FR" sz="900" dirty="0" err="1" smtClean="0">
                <a:latin typeface="Arial" charset="0"/>
                <a:ea typeface="Arial" charset="0"/>
                <a:cs typeface="Arial" charset="0"/>
              </a:rPr>
              <a:t>april</a:t>
            </a:r>
            <a:r>
              <a:rPr lang="bn-IN" sz="900" dirty="0" smtClean="0">
                <a:latin typeface="Arial" charset="0"/>
                <a:ea typeface="Arial" charset="0"/>
                <a:cs typeface="Arial" charset="0"/>
              </a:rPr>
              <a:t>, </a:t>
            </a:r>
            <a:r>
              <a:rPr lang="fr-FR" sz="900" dirty="0" smtClean="0">
                <a:latin typeface="Arial" charset="0"/>
                <a:ea typeface="Arial" charset="0"/>
                <a:cs typeface="Arial" charset="0"/>
              </a:rPr>
              <a:t>2020					</a:t>
            </a:r>
            <a:endParaRPr lang="fr-FR" sz="9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4" name="Espace réservé du contenu 2"/>
          <p:cNvSpPr txBox="1">
            <a:spLocks/>
          </p:cNvSpPr>
          <p:nvPr/>
        </p:nvSpPr>
        <p:spPr>
          <a:xfrm>
            <a:off x="171002" y="1477235"/>
            <a:ext cx="9903958" cy="40982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fr-FR" sz="1800" dirty="0" smtClean="0"/>
              <a:t>2 x </a:t>
            </a:r>
            <a:r>
              <a:rPr lang="fr-FR" sz="1800" dirty="0"/>
              <a:t>standard </a:t>
            </a:r>
            <a:r>
              <a:rPr lang="fr-FR" sz="1800" dirty="0" err="1" smtClean="0"/>
              <a:t>LEMs</a:t>
            </a:r>
            <a:r>
              <a:rPr lang="fr-FR" sz="1800" dirty="0" smtClean="0"/>
              <a:t> </a:t>
            </a:r>
            <a:r>
              <a:rPr lang="fr-FR" sz="1800" dirty="0" err="1" smtClean="0"/>
              <a:t>with</a:t>
            </a:r>
            <a:r>
              <a:rPr lang="fr-FR" sz="1800" dirty="0" smtClean="0"/>
              <a:t> 40 </a:t>
            </a:r>
            <a:r>
              <a:rPr lang="fr-FR" sz="1800" dirty="0" smtClean="0">
                <a:latin typeface="Symbol" charset="2"/>
                <a:ea typeface="Symbol" charset="2"/>
                <a:cs typeface="Symbol" charset="2"/>
              </a:rPr>
              <a:t>m</a:t>
            </a:r>
            <a:r>
              <a:rPr lang="fr-FR" sz="1800" dirty="0" smtClean="0"/>
              <a:t>m &amp; 2 x standard </a:t>
            </a:r>
            <a:r>
              <a:rPr lang="fr-FR" sz="1800" dirty="0" err="1" smtClean="0"/>
              <a:t>LEMs</a:t>
            </a:r>
            <a:r>
              <a:rPr lang="fr-FR" sz="1800" dirty="0" smtClean="0"/>
              <a:t> </a:t>
            </a:r>
            <a:r>
              <a:rPr lang="fr-FR" sz="1800" dirty="0" err="1" smtClean="0"/>
              <a:t>with</a:t>
            </a:r>
            <a:r>
              <a:rPr lang="fr-FR" sz="1800" dirty="0" smtClean="0"/>
              <a:t> 80 </a:t>
            </a:r>
            <a:r>
              <a:rPr lang="fr-FR" sz="1800" dirty="0" smtClean="0">
                <a:latin typeface="Symbol" charset="2"/>
                <a:ea typeface="Symbol" charset="2"/>
                <a:cs typeface="Symbol" charset="2"/>
              </a:rPr>
              <a:t>m</a:t>
            </a:r>
            <a:r>
              <a:rPr lang="fr-FR" sz="1800" dirty="0" smtClean="0"/>
              <a:t>m RIM. Just </a:t>
            </a:r>
            <a:r>
              <a:rPr lang="fr-FR" sz="1800" dirty="0" err="1" smtClean="0"/>
              <a:t>produced</a:t>
            </a:r>
            <a:r>
              <a:rPr lang="fr-FR" sz="1800" dirty="0" smtClean="0"/>
              <a:t> @ CERN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fr-FR" sz="1800" dirty="0" smtClean="0"/>
              <a:t>2 x </a:t>
            </a:r>
            <a:r>
              <a:rPr lang="fr-FR" sz="1800" dirty="0" err="1" smtClean="0"/>
              <a:t>LEMs</a:t>
            </a:r>
            <a:r>
              <a:rPr lang="fr-FR" sz="1800" dirty="0" smtClean="0"/>
              <a:t> </a:t>
            </a:r>
            <a:r>
              <a:rPr lang="fr-FR" sz="1800" dirty="0" err="1" smtClean="0"/>
              <a:t>with</a:t>
            </a:r>
            <a:r>
              <a:rPr lang="fr-FR" sz="1800" dirty="0"/>
              <a:t> </a:t>
            </a:r>
            <a:r>
              <a:rPr lang="fr-FR" sz="1800" dirty="0" err="1"/>
              <a:t>with</a:t>
            </a:r>
            <a:r>
              <a:rPr lang="fr-FR" sz="1800" dirty="0"/>
              <a:t> 40 </a:t>
            </a:r>
            <a:r>
              <a:rPr lang="fr-FR" sz="1800" dirty="0">
                <a:latin typeface="Symbol" charset="2"/>
                <a:ea typeface="Symbol" charset="2"/>
                <a:cs typeface="Symbol" charset="2"/>
              </a:rPr>
              <a:t>m</a:t>
            </a:r>
            <a:r>
              <a:rPr lang="fr-FR" sz="1800" dirty="0"/>
              <a:t>m </a:t>
            </a:r>
            <a:r>
              <a:rPr lang="fr-FR" sz="1800" dirty="0" smtClean="0"/>
              <a:t>&amp; </a:t>
            </a:r>
            <a:r>
              <a:rPr lang="fr-FR" sz="1800" dirty="0">
                <a:sym typeface="Wingdings"/>
              </a:rPr>
              <a:t>80 </a:t>
            </a:r>
            <a:r>
              <a:rPr lang="fr-FR" sz="1800" dirty="0">
                <a:latin typeface="Symbol" charset="2"/>
                <a:ea typeface="Symbol" charset="2"/>
                <a:cs typeface="Symbol" charset="2"/>
                <a:sym typeface="Wingdings"/>
              </a:rPr>
              <a:t>m</a:t>
            </a:r>
            <a:r>
              <a:rPr lang="fr-FR" sz="1800" dirty="0">
                <a:sym typeface="Wingdings"/>
              </a:rPr>
              <a:t>m large </a:t>
            </a:r>
            <a:r>
              <a:rPr lang="fr-FR" sz="1800" dirty="0" err="1">
                <a:sym typeface="Wingdings"/>
              </a:rPr>
              <a:t>soldermask</a:t>
            </a:r>
            <a:r>
              <a:rPr lang="fr-FR" sz="1800" dirty="0">
                <a:sym typeface="Wingdings"/>
              </a:rPr>
              <a:t> </a:t>
            </a:r>
            <a:r>
              <a:rPr lang="fr-FR" sz="1800" dirty="0" smtClean="0">
                <a:sym typeface="Wingdings"/>
              </a:rPr>
              <a:t>rings  </a:t>
            </a:r>
            <a:r>
              <a:rPr lang="fr-FR" sz="1800" dirty="0" err="1" smtClean="0">
                <a:sym typeface="Wingdings"/>
              </a:rPr>
              <a:t>under</a:t>
            </a:r>
            <a:r>
              <a:rPr lang="fr-FR" sz="1800" dirty="0" smtClean="0">
                <a:sym typeface="Wingdings"/>
              </a:rPr>
              <a:t> production @ CERN</a:t>
            </a:r>
            <a:endParaRPr lang="fr-FR" sz="1800" dirty="0" smtClean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59064" y="2461556"/>
            <a:ext cx="3419185" cy="2190935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397565" y="1158936"/>
            <a:ext cx="75713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Production of 10x10 cm2 prototypes, </a:t>
            </a:r>
            <a:r>
              <a:rPr lang="fr-FR" dirty="0" err="1" smtClean="0"/>
              <a:t>with</a:t>
            </a:r>
            <a:r>
              <a:rPr lang="fr-FR" dirty="0" smtClean="0"/>
              <a:t> </a:t>
            </a:r>
            <a:r>
              <a:rPr lang="fr-FR" dirty="0" err="1" smtClean="0"/>
              <a:t>improved</a:t>
            </a:r>
            <a:r>
              <a:rPr lang="fr-FR" dirty="0" smtClean="0"/>
              <a:t> CERN RIM </a:t>
            </a:r>
            <a:r>
              <a:rPr lang="fr-FR" dirty="0" err="1" smtClean="0"/>
              <a:t>etching</a:t>
            </a:r>
            <a:r>
              <a:rPr lang="fr-FR" dirty="0" smtClean="0"/>
              <a:t> :</a:t>
            </a:r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7565" y="2337223"/>
            <a:ext cx="2598285" cy="2519675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50832" y="2331162"/>
            <a:ext cx="3153250" cy="2556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20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TextShape 1"/>
          <p:cNvSpPr txBox="1"/>
          <p:nvPr/>
        </p:nvSpPr>
        <p:spPr>
          <a:xfrm>
            <a:off x="11979" y="72256"/>
            <a:ext cx="9071640" cy="98488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spAutoFit/>
          </a:bodyPr>
          <a:lstStyle/>
          <a:p>
            <a:pPr algn="ctr"/>
            <a:r>
              <a:rPr lang="fr-FR" sz="3200" dirty="0" err="1" smtClean="0"/>
              <a:t>Towards</a:t>
            </a:r>
            <a:r>
              <a:rPr lang="fr-FR" sz="3200" dirty="0" smtClean="0"/>
              <a:t> </a:t>
            </a:r>
            <a:r>
              <a:rPr lang="fr-FR" sz="3200" dirty="0" err="1" smtClean="0"/>
              <a:t>ProtoDUNE</a:t>
            </a:r>
            <a:r>
              <a:rPr lang="fr-FR" sz="3200" dirty="0" smtClean="0"/>
              <a:t>-DP phase II</a:t>
            </a:r>
          </a:p>
          <a:p>
            <a:pPr algn="ctr"/>
            <a:r>
              <a:rPr lang="fr-FR" sz="3200" dirty="0" smtClean="0"/>
              <a:t>LEM design</a:t>
            </a:r>
            <a:endParaRPr lang="fr-FR" sz="3200" dirty="0"/>
          </a:p>
        </p:txBody>
      </p:sp>
      <p:sp>
        <p:nvSpPr>
          <p:cNvPr id="52" name="Line 8"/>
          <p:cNvSpPr/>
          <p:nvPr/>
        </p:nvSpPr>
        <p:spPr>
          <a:xfrm>
            <a:off x="-5040" y="1041400"/>
            <a:ext cx="10080000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fr-FR" dirty="0"/>
          </a:p>
        </p:txBody>
      </p:sp>
      <p:sp>
        <p:nvSpPr>
          <p:cNvPr id="16" name="TextBox 2"/>
          <p:cNvSpPr txBox="1"/>
          <p:nvPr/>
        </p:nvSpPr>
        <p:spPr>
          <a:xfrm>
            <a:off x="9665874" y="7293709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8F1A8BE9-E462-894F-94E2-A1097F7CCA5D}" type="slidenum">
              <a:rPr lang="en-US" sz="900">
                <a:latin typeface="Arial" charset="0"/>
                <a:ea typeface="Arial" charset="0"/>
                <a:cs typeface="Arial" charset="0"/>
              </a:rPr>
              <a:t>25</a:t>
            </a:fld>
            <a:endParaRPr lang="en-US" sz="900" dirty="0" smtClean="0">
              <a:latin typeface="Arial" charset="0"/>
              <a:ea typeface="Arial" charset="0"/>
              <a:cs typeface="Arial" charset="0"/>
            </a:endParaRPr>
          </a:p>
          <a:p>
            <a:endParaRPr lang="en-US" sz="9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4" name="Espace réservé du pied de page 4"/>
          <p:cNvSpPr txBox="1">
            <a:spLocks/>
          </p:cNvSpPr>
          <p:nvPr/>
        </p:nvSpPr>
        <p:spPr>
          <a:xfrm>
            <a:off x="171003" y="7293710"/>
            <a:ext cx="9494871" cy="272948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900" dirty="0" smtClean="0">
                <a:latin typeface="Arial" charset="0"/>
                <a:ea typeface="Arial" charset="0"/>
                <a:cs typeface="Arial" charset="0"/>
              </a:rPr>
              <a:t>Alain Delbart, R&amp;D on LEM for phase II of </a:t>
            </a:r>
            <a:r>
              <a:rPr lang="fr-FR" sz="900" dirty="0" err="1" smtClean="0">
                <a:latin typeface="Arial" charset="0"/>
                <a:ea typeface="Arial" charset="0"/>
                <a:cs typeface="Arial" charset="0"/>
              </a:rPr>
              <a:t>ProtoDUNE</a:t>
            </a:r>
            <a:r>
              <a:rPr lang="fr-FR" sz="900" dirty="0" smtClean="0">
                <a:latin typeface="Arial" charset="0"/>
                <a:ea typeface="Arial" charset="0"/>
                <a:cs typeface="Arial" charset="0"/>
              </a:rPr>
              <a:t>-DP, LEM, Workshop </a:t>
            </a:r>
            <a:r>
              <a:rPr lang="fr-FR" sz="900" dirty="0">
                <a:latin typeface="Arial" charset="0"/>
                <a:ea typeface="Arial" charset="0"/>
                <a:cs typeface="Arial" charset="0"/>
              </a:rPr>
              <a:t>on the LEM/</a:t>
            </a:r>
            <a:r>
              <a:rPr lang="fr-FR" sz="900" dirty="0" err="1">
                <a:latin typeface="Arial" charset="0"/>
                <a:ea typeface="Arial" charset="0"/>
                <a:cs typeface="Arial" charset="0"/>
              </a:rPr>
              <a:t>Thick</a:t>
            </a:r>
            <a:r>
              <a:rPr lang="fr-FR" sz="900" dirty="0">
                <a:latin typeface="Arial" charset="0"/>
                <a:ea typeface="Arial" charset="0"/>
                <a:cs typeface="Arial" charset="0"/>
              </a:rPr>
              <a:t> GEM </a:t>
            </a:r>
            <a:r>
              <a:rPr lang="fr-FR" sz="900" dirty="0" err="1">
                <a:latin typeface="Arial" charset="0"/>
                <a:ea typeface="Arial" charset="0"/>
                <a:cs typeface="Arial" charset="0"/>
              </a:rPr>
              <a:t>cryogenic</a:t>
            </a:r>
            <a:r>
              <a:rPr lang="fr-FR" sz="9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fr-FR" sz="900" dirty="0" err="1">
                <a:latin typeface="Arial" charset="0"/>
                <a:ea typeface="Arial" charset="0"/>
                <a:cs typeface="Arial" charset="0"/>
              </a:rPr>
              <a:t>utilization</a:t>
            </a:r>
            <a:r>
              <a:rPr lang="fr-FR" sz="900" dirty="0">
                <a:latin typeface="Arial" charset="0"/>
                <a:ea typeface="Arial" charset="0"/>
                <a:cs typeface="Arial" charset="0"/>
              </a:rPr>
              <a:t> in pure Argon over large </a:t>
            </a:r>
            <a:r>
              <a:rPr lang="fr-FR" sz="900" dirty="0" err="1">
                <a:latin typeface="Arial" charset="0"/>
                <a:ea typeface="Arial" charset="0"/>
                <a:cs typeface="Arial" charset="0"/>
              </a:rPr>
              <a:t>detection</a:t>
            </a:r>
            <a:r>
              <a:rPr lang="fr-FR" sz="900" dirty="0">
                <a:latin typeface="Arial" charset="0"/>
                <a:ea typeface="Arial" charset="0"/>
                <a:cs typeface="Arial" charset="0"/>
              </a:rPr>
              <a:t> surfaces, </a:t>
            </a:r>
            <a:r>
              <a:rPr lang="fr-FR" sz="900" dirty="0" smtClean="0">
                <a:latin typeface="Arial" charset="0"/>
                <a:ea typeface="Arial" charset="0"/>
                <a:cs typeface="Arial" charset="0"/>
              </a:rPr>
              <a:t>6-7</a:t>
            </a:r>
            <a:r>
              <a:rPr lang="fr-FR" sz="900" baseline="30000" dirty="0" smtClean="0">
                <a:latin typeface="Arial" charset="0"/>
                <a:ea typeface="Arial" charset="0"/>
                <a:cs typeface="Arial" charset="0"/>
              </a:rPr>
              <a:t>th</a:t>
            </a:r>
            <a:r>
              <a:rPr lang="fr-FR" sz="9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fr-FR" sz="900" dirty="0" err="1" smtClean="0">
                <a:latin typeface="Arial" charset="0"/>
                <a:ea typeface="Arial" charset="0"/>
                <a:cs typeface="Arial" charset="0"/>
              </a:rPr>
              <a:t>april</a:t>
            </a:r>
            <a:r>
              <a:rPr lang="bn-IN" sz="900" dirty="0" smtClean="0">
                <a:latin typeface="Arial" charset="0"/>
                <a:ea typeface="Arial" charset="0"/>
                <a:cs typeface="Arial" charset="0"/>
              </a:rPr>
              <a:t>, </a:t>
            </a:r>
            <a:r>
              <a:rPr lang="fr-FR" sz="900" dirty="0" smtClean="0">
                <a:latin typeface="Arial" charset="0"/>
                <a:ea typeface="Arial" charset="0"/>
                <a:cs typeface="Arial" charset="0"/>
              </a:rPr>
              <a:t>2020					</a:t>
            </a:r>
            <a:endParaRPr lang="fr-FR" sz="900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31" name="Image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917" y="1862369"/>
            <a:ext cx="4904405" cy="5352769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3803" y="1835863"/>
            <a:ext cx="4206604" cy="960247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1204743" y="1177022"/>
            <a:ext cx="23551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 smtClean="0">
                <a:solidFill>
                  <a:srgbClr val="FF0000"/>
                </a:solidFill>
              </a:rPr>
              <a:t>CFR-35 </a:t>
            </a:r>
            <a:r>
              <a:rPr lang="fr-FR" sz="2800" b="1" dirty="0">
                <a:solidFill>
                  <a:srgbClr val="FF0000"/>
                </a:solidFill>
              </a:rPr>
              <a:t>–</a:t>
            </a:r>
            <a:r>
              <a:rPr lang="fr-FR" sz="2800" b="1" dirty="0" smtClean="0">
                <a:solidFill>
                  <a:srgbClr val="FF0000"/>
                </a:solidFill>
              </a:rPr>
              <a:t> NP02</a:t>
            </a:r>
            <a:endParaRPr lang="fr-FR" sz="2800" b="1" dirty="0">
              <a:solidFill>
                <a:srgbClr val="FF0000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6194189" y="1155366"/>
            <a:ext cx="28408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 smtClean="0">
                <a:solidFill>
                  <a:srgbClr val="FF0000"/>
                </a:solidFill>
              </a:rPr>
              <a:t>NP02 phase II ?</a:t>
            </a:r>
            <a:endParaRPr lang="fr-FR" sz="2800" b="1" dirty="0">
              <a:solidFill>
                <a:srgbClr val="FF0000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5393634" y="3757406"/>
            <a:ext cx="468132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fr-FR" dirty="0" smtClean="0"/>
              <a:t>FR4 border </a:t>
            </a:r>
            <a:r>
              <a:rPr lang="fr-FR" dirty="0" err="1" smtClean="0"/>
              <a:t>decrease</a:t>
            </a:r>
            <a:r>
              <a:rPr lang="fr-FR" dirty="0" smtClean="0"/>
              <a:t> : 10 </a:t>
            </a:r>
            <a:r>
              <a:rPr lang="fr-FR" dirty="0" smtClean="0">
                <a:latin typeface="Times New Roman" charset="0"/>
                <a:ea typeface="Times New Roman" charset="0"/>
                <a:cs typeface="Times New Roman" charset="0"/>
              </a:rPr>
              <a:t>↘ ~</a:t>
            </a:r>
            <a:r>
              <a:rPr lang="fr-FR" dirty="0" smtClean="0">
                <a:latin typeface="+mj-lt"/>
                <a:ea typeface="Arial Hebrew" charset="-79"/>
                <a:cs typeface="Arial Hebrew" charset="-79"/>
              </a:rPr>
              <a:t>2 mm</a:t>
            </a:r>
          </a:p>
          <a:p>
            <a:pPr marL="285750" indent="-285750">
              <a:buFont typeface="Arial" charset="0"/>
              <a:buChar char="•"/>
            </a:pPr>
            <a:r>
              <a:rPr lang="fr-FR" dirty="0" smtClean="0">
                <a:latin typeface="+mj-lt"/>
                <a:ea typeface="Arial Hebrew" charset="-79"/>
                <a:cs typeface="Arial Hebrew" charset="-79"/>
              </a:rPr>
              <a:t>Copper border : </a:t>
            </a:r>
            <a:r>
              <a:rPr lang="fr-FR" dirty="0" smtClean="0"/>
              <a:t>5 </a:t>
            </a:r>
            <a:r>
              <a:rPr lang="fr-FR" dirty="0" smtClean="0">
                <a:latin typeface="Times New Roman" charset="0"/>
                <a:ea typeface="Times New Roman" charset="0"/>
                <a:cs typeface="Times New Roman" charset="0"/>
              </a:rPr>
              <a:t>↘ ~</a:t>
            </a:r>
            <a:r>
              <a:rPr lang="fr-FR" dirty="0" smtClean="0">
                <a:ea typeface="Arial Hebrew" charset="-79"/>
                <a:cs typeface="Arial Hebrew" charset="-79"/>
              </a:rPr>
              <a:t>2 mm</a:t>
            </a:r>
            <a:endParaRPr lang="fr-FR" dirty="0">
              <a:ea typeface="Arial Hebrew" charset="-79"/>
              <a:cs typeface="Arial Hebrew" charset="-79"/>
            </a:endParaRPr>
          </a:p>
          <a:p>
            <a:pPr marL="285750" indent="-285750">
              <a:buFont typeface="Arial" charset="0"/>
              <a:buChar char="•"/>
            </a:pPr>
            <a:r>
              <a:rPr lang="fr-FR" dirty="0" err="1" smtClean="0"/>
              <a:t>Pyralux</a:t>
            </a:r>
            <a:r>
              <a:rPr lang="fr-FR" dirty="0" smtClean="0"/>
              <a:t> </a:t>
            </a:r>
            <a:r>
              <a:rPr lang="fr-FR" dirty="0" err="1"/>
              <a:t>covering</a:t>
            </a:r>
            <a:r>
              <a:rPr lang="fr-FR" dirty="0"/>
              <a:t> of </a:t>
            </a:r>
            <a:r>
              <a:rPr lang="fr-FR" dirty="0" err="1"/>
              <a:t>copper</a:t>
            </a:r>
            <a:r>
              <a:rPr lang="fr-FR" dirty="0"/>
              <a:t> </a:t>
            </a:r>
            <a:r>
              <a:rPr lang="fr-FR" dirty="0" err="1" smtClean="0"/>
              <a:t>borders</a:t>
            </a:r>
            <a:endParaRPr lang="fr-FR" dirty="0" smtClean="0"/>
          </a:p>
          <a:p>
            <a:pPr marL="285750" indent="-285750">
              <a:buFont typeface="Arial" charset="0"/>
              <a:buChar char="•"/>
            </a:pPr>
            <a:r>
              <a:rPr lang="fr-FR" dirty="0" smtClean="0">
                <a:latin typeface="Symbol" charset="2"/>
                <a:ea typeface="Symbol" charset="2"/>
                <a:cs typeface="Symbol" charset="2"/>
              </a:rPr>
              <a:t>F</a:t>
            </a:r>
            <a:r>
              <a:rPr lang="fr-FR" dirty="0" smtClean="0"/>
              <a:t>0,5 ↑ </a:t>
            </a:r>
            <a:r>
              <a:rPr lang="fr-FR" dirty="0" smtClean="0">
                <a:latin typeface="Symbol" charset="2"/>
                <a:ea typeface="Symbol" charset="2"/>
                <a:cs typeface="Symbol" charset="2"/>
              </a:rPr>
              <a:t>F</a:t>
            </a:r>
            <a:r>
              <a:rPr lang="fr-FR" dirty="0" smtClean="0"/>
              <a:t>0,6 mm LEM </a:t>
            </a:r>
            <a:r>
              <a:rPr lang="fr-FR" dirty="0" err="1" smtClean="0"/>
              <a:t>holes</a:t>
            </a:r>
            <a:r>
              <a:rPr lang="fr-FR" dirty="0" smtClean="0"/>
              <a:t> on </a:t>
            </a:r>
            <a:r>
              <a:rPr lang="fr-FR" dirty="0" err="1" smtClean="0"/>
              <a:t>borders</a:t>
            </a:r>
            <a:r>
              <a:rPr lang="fr-FR" dirty="0" smtClean="0"/>
              <a:t> ?</a:t>
            </a:r>
          </a:p>
          <a:p>
            <a:pPr marL="285750" indent="-285750">
              <a:buFont typeface="Arial" charset="0"/>
              <a:buChar char="•"/>
            </a:pPr>
            <a:r>
              <a:rPr lang="fr-FR" dirty="0" smtClean="0"/>
              <a:t>Segmentation ?</a:t>
            </a:r>
          </a:p>
          <a:p>
            <a:pPr marL="285750" indent="-285750">
              <a:buFont typeface="Arial" charset="0"/>
              <a:buChar char="•"/>
            </a:pPr>
            <a:r>
              <a:rPr lang="fr-FR" dirty="0" smtClean="0"/>
              <a:t>+ LEM-</a:t>
            </a:r>
            <a:r>
              <a:rPr lang="fr-FR" dirty="0" err="1" smtClean="0"/>
              <a:t>Grid</a:t>
            </a:r>
            <a:r>
              <a:rPr lang="fr-FR" dirty="0" smtClean="0"/>
              <a:t> HV distribution modification</a:t>
            </a:r>
          </a:p>
          <a:p>
            <a:pPr marL="285750" indent="-285750">
              <a:buFont typeface="Arial" charset="0"/>
              <a:buChar char="•"/>
            </a:pPr>
            <a:r>
              <a:rPr lang="fr-FR" dirty="0" smtClean="0"/>
              <a:t>+ </a:t>
            </a:r>
            <a:r>
              <a:rPr lang="fr-FR" dirty="0" err="1" smtClean="0"/>
              <a:t>adding</a:t>
            </a:r>
            <a:r>
              <a:rPr lang="fr-FR" dirty="0" smtClean="0"/>
              <a:t> a </a:t>
            </a:r>
            <a:r>
              <a:rPr lang="fr-FR" dirty="0" err="1" smtClean="0"/>
              <a:t>guard</a:t>
            </a:r>
            <a:r>
              <a:rPr lang="fr-FR" dirty="0" smtClean="0"/>
              <a:t> ring on anode PCB</a:t>
            </a:r>
          </a:p>
        </p:txBody>
      </p:sp>
      <p:sp>
        <p:nvSpPr>
          <p:cNvPr id="8" name="Rectangle 7"/>
          <p:cNvSpPr/>
          <p:nvPr/>
        </p:nvSpPr>
        <p:spPr>
          <a:xfrm>
            <a:off x="5427533" y="2874682"/>
            <a:ext cx="44871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 err="1" smtClean="0"/>
              <a:t>from</a:t>
            </a:r>
            <a:r>
              <a:rPr lang="fr-FR" b="1" dirty="0" smtClean="0"/>
              <a:t> </a:t>
            </a:r>
            <a:r>
              <a:rPr lang="fr-FR" b="1" dirty="0" err="1"/>
              <a:t>modified</a:t>
            </a:r>
            <a:r>
              <a:rPr lang="fr-FR" b="1" dirty="0"/>
              <a:t> CFR-35 + </a:t>
            </a:r>
            <a:r>
              <a:rPr lang="fr-FR" b="1" dirty="0" err="1"/>
              <a:t>pyralux</a:t>
            </a:r>
            <a:r>
              <a:rPr lang="fr-FR" b="1" dirty="0"/>
              <a:t> design</a:t>
            </a:r>
          </a:p>
        </p:txBody>
      </p:sp>
      <p:sp>
        <p:nvSpPr>
          <p:cNvPr id="17" name="Rectangle 16"/>
          <p:cNvSpPr/>
          <p:nvPr/>
        </p:nvSpPr>
        <p:spPr>
          <a:xfrm>
            <a:off x="5228696" y="3403814"/>
            <a:ext cx="49039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 smtClean="0"/>
              <a:t>« </a:t>
            </a:r>
            <a:r>
              <a:rPr lang="fr-FR" b="1" dirty="0" err="1" smtClean="0"/>
              <a:t>secured</a:t>
            </a:r>
            <a:r>
              <a:rPr lang="fr-FR" b="1" dirty="0" smtClean="0"/>
              <a:t> design » (</a:t>
            </a:r>
            <a:r>
              <a:rPr lang="fr-FR" b="1" dirty="0" err="1" smtClean="0"/>
              <a:t>dvpt</a:t>
            </a:r>
            <a:r>
              <a:rPr lang="fr-FR" b="1" dirty="0" smtClean="0"/>
              <a:t> time / production)</a:t>
            </a:r>
            <a:endParaRPr lang="fr-FR" b="1" dirty="0"/>
          </a:p>
        </p:txBody>
      </p:sp>
      <p:sp>
        <p:nvSpPr>
          <p:cNvPr id="18" name="ZoneTexte 17"/>
          <p:cNvSpPr txBox="1"/>
          <p:nvPr/>
        </p:nvSpPr>
        <p:spPr>
          <a:xfrm>
            <a:off x="5427533" y="6210846"/>
            <a:ext cx="45740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fr-FR" dirty="0" err="1" smtClean="0"/>
              <a:t>Resistive</a:t>
            </a:r>
            <a:r>
              <a:rPr lang="fr-FR" dirty="0" smtClean="0"/>
              <a:t> LEM (DLC or </a:t>
            </a:r>
            <a:r>
              <a:rPr lang="fr-FR" dirty="0" err="1" smtClean="0"/>
              <a:t>else</a:t>
            </a:r>
            <a:r>
              <a:rPr lang="fr-FR" dirty="0" smtClean="0"/>
              <a:t>)</a:t>
            </a:r>
            <a:endParaRPr lang="fr-FR" dirty="0" smtClean="0">
              <a:latin typeface="+mj-lt"/>
              <a:ea typeface="Arial Hebrew" charset="-79"/>
              <a:cs typeface="Arial Hebrew" charset="-79"/>
            </a:endParaRPr>
          </a:p>
          <a:p>
            <a:pPr marL="285750" indent="-285750">
              <a:buFont typeface="Arial" charset="0"/>
              <a:buChar char="•"/>
            </a:pPr>
            <a:r>
              <a:rPr lang="fr-FR" dirty="0" err="1" smtClean="0">
                <a:latin typeface="+mj-lt"/>
                <a:ea typeface="Arial Hebrew" charset="-79"/>
                <a:cs typeface="Arial Hebrew" charset="-79"/>
              </a:rPr>
              <a:t>Soldermask</a:t>
            </a:r>
            <a:r>
              <a:rPr lang="fr-FR" dirty="0" smtClean="0">
                <a:latin typeface="+mj-lt"/>
                <a:ea typeface="Arial Hebrew" charset="-79"/>
                <a:cs typeface="Arial Hebrew" charset="-79"/>
              </a:rPr>
              <a:t> rings on </a:t>
            </a:r>
            <a:r>
              <a:rPr lang="fr-FR" dirty="0" err="1" smtClean="0">
                <a:latin typeface="+mj-lt"/>
                <a:ea typeface="Arial Hebrew" charset="-79"/>
                <a:cs typeface="Arial Hebrew" charset="-79"/>
              </a:rPr>
              <a:t>RIMs</a:t>
            </a:r>
            <a:r>
              <a:rPr lang="fr-FR" dirty="0" smtClean="0">
                <a:latin typeface="+mj-lt"/>
                <a:ea typeface="Arial Hebrew" charset="-79"/>
                <a:cs typeface="Arial Hebrew" charset="-79"/>
              </a:rPr>
              <a:t> </a:t>
            </a:r>
            <a:endParaRPr lang="fr-FR" dirty="0">
              <a:ea typeface="Arial Hebrew" charset="-79"/>
              <a:cs typeface="Arial Hebrew" charset="-79"/>
            </a:endParaRPr>
          </a:p>
          <a:p>
            <a:pPr marL="285750" indent="-285750">
              <a:buFont typeface="Arial" charset="0"/>
              <a:buChar char="•"/>
            </a:pPr>
            <a:r>
              <a:rPr lang="fr-FR" dirty="0" smtClean="0"/>
              <a:t>New </a:t>
            </a:r>
            <a:r>
              <a:rPr lang="fr-FR" dirty="0" err="1" smtClean="0"/>
              <a:t>ideas</a:t>
            </a:r>
            <a:r>
              <a:rPr lang="fr-FR" dirty="0" smtClean="0"/>
              <a:t> for charge </a:t>
            </a:r>
            <a:r>
              <a:rPr lang="fr-FR" dirty="0" err="1" smtClean="0"/>
              <a:t>readout</a:t>
            </a:r>
            <a:r>
              <a:rPr lang="fr-FR" dirty="0" smtClean="0"/>
              <a:t> in </a:t>
            </a:r>
            <a:r>
              <a:rPr lang="fr-FR" dirty="0" err="1" smtClean="0"/>
              <a:t>DLAr</a:t>
            </a:r>
            <a:endParaRPr lang="fr-FR" dirty="0" smtClean="0"/>
          </a:p>
        </p:txBody>
      </p:sp>
      <p:sp>
        <p:nvSpPr>
          <p:cNvPr id="20" name="Rectangle 19"/>
          <p:cNvSpPr/>
          <p:nvPr/>
        </p:nvSpPr>
        <p:spPr>
          <a:xfrm>
            <a:off x="5282343" y="5841514"/>
            <a:ext cx="46281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/>
              <a:t>L</a:t>
            </a:r>
            <a:r>
              <a:rPr lang="fr-FR" b="1" dirty="0" smtClean="0"/>
              <a:t>onger time </a:t>
            </a:r>
            <a:r>
              <a:rPr lang="fr-FR" b="1" dirty="0" err="1" smtClean="0"/>
              <a:t>scale</a:t>
            </a:r>
            <a:r>
              <a:rPr lang="fr-FR" b="1" dirty="0" smtClean="0"/>
              <a:t> </a:t>
            </a:r>
            <a:r>
              <a:rPr lang="fr-FR" b="1" dirty="0" err="1" smtClean="0"/>
              <a:t>developments</a:t>
            </a:r>
            <a:r>
              <a:rPr lang="fr-FR" b="1" dirty="0" smtClean="0"/>
              <a:t> (&gt;2022)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191880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TextShape 1"/>
          <p:cNvSpPr txBox="1"/>
          <p:nvPr/>
        </p:nvSpPr>
        <p:spPr>
          <a:xfrm>
            <a:off x="421510" y="198377"/>
            <a:ext cx="9071640" cy="677108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spAutoFit/>
          </a:bodyPr>
          <a:lstStyle/>
          <a:p>
            <a:pPr algn="ctr"/>
            <a:r>
              <a:rPr lang="en-US" sz="4400" b="0" strike="noStrike" spc="-1" dirty="0" smtClean="0">
                <a:latin typeface="arial"/>
              </a:rPr>
              <a:t>Anode guard ring</a:t>
            </a:r>
            <a:endParaRPr lang="en-US" sz="4400" b="0" strike="noStrike" spc="-1" dirty="0">
              <a:latin typeface="arial"/>
            </a:endParaRPr>
          </a:p>
        </p:txBody>
      </p:sp>
      <p:sp>
        <p:nvSpPr>
          <p:cNvPr id="52" name="Line 8"/>
          <p:cNvSpPr/>
          <p:nvPr/>
        </p:nvSpPr>
        <p:spPr>
          <a:xfrm>
            <a:off x="-5040" y="1041400"/>
            <a:ext cx="10080000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fr-FR" dirty="0"/>
          </a:p>
        </p:txBody>
      </p:sp>
      <p:sp>
        <p:nvSpPr>
          <p:cNvPr id="16" name="TextBox 2"/>
          <p:cNvSpPr txBox="1"/>
          <p:nvPr/>
        </p:nvSpPr>
        <p:spPr>
          <a:xfrm>
            <a:off x="9665874" y="7293709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8F1A8BE9-E462-894F-94E2-A1097F7CCA5D}" type="slidenum">
              <a:rPr lang="en-US" sz="900">
                <a:latin typeface="Arial" charset="0"/>
                <a:ea typeface="Arial" charset="0"/>
                <a:cs typeface="Arial" charset="0"/>
              </a:rPr>
              <a:t>26</a:t>
            </a:fld>
            <a:endParaRPr lang="en-US" sz="900" dirty="0" smtClean="0">
              <a:latin typeface="Arial" charset="0"/>
              <a:ea typeface="Arial" charset="0"/>
              <a:cs typeface="Arial" charset="0"/>
            </a:endParaRPr>
          </a:p>
          <a:p>
            <a:endParaRPr lang="en-US" sz="9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2" name="Espace réservé du pied de page 4"/>
          <p:cNvSpPr txBox="1">
            <a:spLocks/>
          </p:cNvSpPr>
          <p:nvPr/>
        </p:nvSpPr>
        <p:spPr>
          <a:xfrm>
            <a:off x="171003" y="7293710"/>
            <a:ext cx="9494871" cy="272948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900" dirty="0" smtClean="0">
                <a:latin typeface="Arial" charset="0"/>
                <a:ea typeface="Arial" charset="0"/>
                <a:cs typeface="Arial" charset="0"/>
              </a:rPr>
              <a:t>Alain Delbart, R&amp;D on LEM for phase II of </a:t>
            </a:r>
            <a:r>
              <a:rPr lang="fr-FR" sz="900" dirty="0" err="1" smtClean="0">
                <a:latin typeface="Arial" charset="0"/>
                <a:ea typeface="Arial" charset="0"/>
                <a:cs typeface="Arial" charset="0"/>
              </a:rPr>
              <a:t>ProtoDUNE</a:t>
            </a:r>
            <a:r>
              <a:rPr lang="fr-FR" sz="900" dirty="0" smtClean="0">
                <a:latin typeface="Arial" charset="0"/>
                <a:ea typeface="Arial" charset="0"/>
                <a:cs typeface="Arial" charset="0"/>
              </a:rPr>
              <a:t>-DP, LEM, Workshop </a:t>
            </a:r>
            <a:r>
              <a:rPr lang="fr-FR" sz="900" dirty="0">
                <a:latin typeface="Arial" charset="0"/>
                <a:ea typeface="Arial" charset="0"/>
                <a:cs typeface="Arial" charset="0"/>
              </a:rPr>
              <a:t>on the LEM/</a:t>
            </a:r>
            <a:r>
              <a:rPr lang="fr-FR" sz="900" dirty="0" err="1">
                <a:latin typeface="Arial" charset="0"/>
                <a:ea typeface="Arial" charset="0"/>
                <a:cs typeface="Arial" charset="0"/>
              </a:rPr>
              <a:t>Thick</a:t>
            </a:r>
            <a:r>
              <a:rPr lang="fr-FR" sz="900" dirty="0">
                <a:latin typeface="Arial" charset="0"/>
                <a:ea typeface="Arial" charset="0"/>
                <a:cs typeface="Arial" charset="0"/>
              </a:rPr>
              <a:t> GEM </a:t>
            </a:r>
            <a:r>
              <a:rPr lang="fr-FR" sz="900" dirty="0" err="1">
                <a:latin typeface="Arial" charset="0"/>
                <a:ea typeface="Arial" charset="0"/>
                <a:cs typeface="Arial" charset="0"/>
              </a:rPr>
              <a:t>cryogenic</a:t>
            </a:r>
            <a:r>
              <a:rPr lang="fr-FR" sz="9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fr-FR" sz="900" dirty="0" err="1">
                <a:latin typeface="Arial" charset="0"/>
                <a:ea typeface="Arial" charset="0"/>
                <a:cs typeface="Arial" charset="0"/>
              </a:rPr>
              <a:t>utilization</a:t>
            </a:r>
            <a:r>
              <a:rPr lang="fr-FR" sz="900" dirty="0">
                <a:latin typeface="Arial" charset="0"/>
                <a:ea typeface="Arial" charset="0"/>
                <a:cs typeface="Arial" charset="0"/>
              </a:rPr>
              <a:t> in pure Argon over large </a:t>
            </a:r>
            <a:r>
              <a:rPr lang="fr-FR" sz="900" dirty="0" err="1">
                <a:latin typeface="Arial" charset="0"/>
                <a:ea typeface="Arial" charset="0"/>
                <a:cs typeface="Arial" charset="0"/>
              </a:rPr>
              <a:t>detection</a:t>
            </a:r>
            <a:r>
              <a:rPr lang="fr-FR" sz="900" dirty="0">
                <a:latin typeface="Arial" charset="0"/>
                <a:ea typeface="Arial" charset="0"/>
                <a:cs typeface="Arial" charset="0"/>
              </a:rPr>
              <a:t> surfaces, </a:t>
            </a:r>
            <a:r>
              <a:rPr lang="fr-FR" sz="900" dirty="0" smtClean="0">
                <a:latin typeface="Arial" charset="0"/>
                <a:ea typeface="Arial" charset="0"/>
                <a:cs typeface="Arial" charset="0"/>
              </a:rPr>
              <a:t>6-7</a:t>
            </a:r>
            <a:r>
              <a:rPr lang="fr-FR" sz="900" baseline="30000" dirty="0" smtClean="0">
                <a:latin typeface="Arial" charset="0"/>
                <a:ea typeface="Arial" charset="0"/>
                <a:cs typeface="Arial" charset="0"/>
              </a:rPr>
              <a:t>th</a:t>
            </a:r>
            <a:r>
              <a:rPr lang="fr-FR" sz="9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fr-FR" sz="900" dirty="0" err="1" smtClean="0">
                <a:latin typeface="Arial" charset="0"/>
                <a:ea typeface="Arial" charset="0"/>
                <a:cs typeface="Arial" charset="0"/>
              </a:rPr>
              <a:t>april</a:t>
            </a:r>
            <a:r>
              <a:rPr lang="bn-IN" sz="900" dirty="0" smtClean="0">
                <a:latin typeface="Arial" charset="0"/>
                <a:ea typeface="Arial" charset="0"/>
                <a:cs typeface="Arial" charset="0"/>
              </a:rPr>
              <a:t>, </a:t>
            </a:r>
            <a:r>
              <a:rPr lang="fr-FR" sz="900" dirty="0" smtClean="0">
                <a:latin typeface="Arial" charset="0"/>
                <a:ea typeface="Arial" charset="0"/>
                <a:cs typeface="Arial" charset="0"/>
              </a:rPr>
              <a:t>2020					</a:t>
            </a:r>
            <a:endParaRPr lang="fr-FR" sz="900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0032" y="2631485"/>
            <a:ext cx="7076812" cy="4528562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0" y="1110745"/>
            <a:ext cx="9914660" cy="12854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r>
              <a:rPr lang="en-US" sz="2000" dirty="0" smtClean="0">
                <a:latin typeface="+mj-lt"/>
                <a:ea typeface="Times New Roman" charset="0"/>
                <a:cs typeface="Times New Roman" charset="0"/>
              </a:rPr>
              <a:t>New </a:t>
            </a:r>
            <a:r>
              <a:rPr lang="en-US" sz="2000" dirty="0">
                <a:latin typeface="+mj-lt"/>
                <a:ea typeface="Times New Roman" charset="0"/>
                <a:cs typeface="Times New Roman" charset="0"/>
              </a:rPr>
              <a:t>design </a:t>
            </a:r>
            <a:r>
              <a:rPr lang="en-US" sz="2000" dirty="0" smtClean="0">
                <a:latin typeface="+mj-lt"/>
                <a:ea typeface="Times New Roman" charset="0"/>
                <a:cs typeface="Times New Roman" charset="0"/>
              </a:rPr>
              <a:t>with a </a:t>
            </a:r>
            <a:r>
              <a:rPr lang="en-US" sz="2000" dirty="0">
                <a:latin typeface="+mj-lt"/>
                <a:ea typeface="Times New Roman" charset="0"/>
                <a:cs typeface="Times New Roman" charset="0"/>
              </a:rPr>
              <a:t>guard ring on both faces of the </a:t>
            </a:r>
            <a:r>
              <a:rPr lang="en-US" sz="2000" dirty="0" smtClean="0">
                <a:latin typeface="+mj-lt"/>
                <a:ea typeface="Times New Roman" charset="0"/>
                <a:cs typeface="Times New Roman" charset="0"/>
              </a:rPr>
              <a:t>PCB </a:t>
            </a:r>
            <a:r>
              <a:rPr lang="en-US" sz="2000" b="1" dirty="0" smtClean="0">
                <a:latin typeface="+mj-lt"/>
                <a:ea typeface="Times New Roman" charset="0"/>
                <a:cs typeface="Times New Roman" charset="0"/>
              </a:rPr>
              <a:t>(3 mm &lt; LEM dead zone)</a:t>
            </a: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r>
              <a:rPr lang="en-US" sz="2000" dirty="0">
                <a:latin typeface="+mj-lt"/>
                <a:ea typeface="Times New Roman" charset="0"/>
                <a:cs typeface="Times New Roman" charset="0"/>
              </a:rPr>
              <a:t>t</a:t>
            </a:r>
            <a:r>
              <a:rPr lang="en-US" sz="2000" dirty="0" smtClean="0">
                <a:latin typeface="+mj-lt"/>
                <a:ea typeface="Times New Roman" charset="0"/>
                <a:cs typeface="Times New Roman" charset="0"/>
              </a:rPr>
              <a:t>o </a:t>
            </a:r>
            <a:r>
              <a:rPr lang="en-US" sz="2000" dirty="0">
                <a:latin typeface="+mj-lt"/>
                <a:ea typeface="Times New Roman" charset="0"/>
                <a:cs typeface="Times New Roman" charset="0"/>
              </a:rPr>
              <a:t>mitigate risks associated with sparks causing damages to the FE </a:t>
            </a:r>
            <a:r>
              <a:rPr lang="en-US" sz="2000" dirty="0" smtClean="0">
                <a:latin typeface="+mj-lt"/>
                <a:ea typeface="Times New Roman" charset="0"/>
                <a:cs typeface="Times New Roman" charset="0"/>
              </a:rPr>
              <a:t>electronics</a:t>
            </a: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r>
              <a:rPr lang="en-US" sz="2000" dirty="0" smtClean="0">
                <a:latin typeface="+mj-lt"/>
                <a:ea typeface="Times New Roman" charset="0"/>
                <a:cs typeface="Times New Roman" charset="0"/>
              </a:rPr>
              <a:t>2 prototypes </a:t>
            </a:r>
            <a:r>
              <a:rPr lang="en-US" sz="2000" dirty="0">
                <a:latin typeface="+mj-lt"/>
                <a:ea typeface="Times New Roman" charset="0"/>
                <a:cs typeface="Times New Roman" charset="0"/>
              </a:rPr>
              <a:t>will be ordered </a:t>
            </a:r>
            <a:r>
              <a:rPr lang="en-US" sz="2000" dirty="0" smtClean="0">
                <a:latin typeface="+mj-lt"/>
                <a:ea typeface="Times New Roman" charset="0"/>
                <a:cs typeface="Times New Roman" charset="0"/>
              </a:rPr>
              <a:t>to PCB </a:t>
            </a:r>
            <a:r>
              <a:rPr lang="en-US" sz="2000" dirty="0">
                <a:latin typeface="+mj-lt"/>
                <a:ea typeface="Times New Roman" charset="0"/>
                <a:cs typeface="Times New Roman" charset="0"/>
              </a:rPr>
              <a:t>industrial partners ELTOS </a:t>
            </a:r>
            <a:r>
              <a:rPr lang="en-US" sz="2000" dirty="0" smtClean="0">
                <a:latin typeface="+mj-lt"/>
                <a:ea typeface="Times New Roman" charset="0"/>
                <a:cs typeface="Times New Roman" charset="0"/>
              </a:rPr>
              <a:t>(it.) </a:t>
            </a:r>
            <a:r>
              <a:rPr lang="en-US" sz="2000" dirty="0">
                <a:latin typeface="+mj-lt"/>
                <a:ea typeface="Times New Roman" charset="0"/>
                <a:cs typeface="Times New Roman" charset="0"/>
              </a:rPr>
              <a:t>and ELVIA </a:t>
            </a:r>
            <a:r>
              <a:rPr lang="en-US" sz="2000" dirty="0" smtClean="0">
                <a:latin typeface="+mj-lt"/>
                <a:ea typeface="Times New Roman" charset="0"/>
                <a:cs typeface="Times New Roman" charset="0"/>
              </a:rPr>
              <a:t>(Fr.). </a:t>
            </a:r>
            <a:endParaRPr lang="fr-FR" sz="2000" dirty="0">
              <a:latin typeface="+mj-lt"/>
              <a:ea typeface="Calibri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1888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Line 8"/>
          <p:cNvSpPr/>
          <p:nvPr/>
        </p:nvSpPr>
        <p:spPr>
          <a:xfrm>
            <a:off x="-5040" y="1056898"/>
            <a:ext cx="10080000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fr-FR" dirty="0"/>
          </a:p>
        </p:txBody>
      </p:sp>
      <p:sp>
        <p:nvSpPr>
          <p:cNvPr id="26" name="TextShape 1"/>
          <p:cNvSpPr txBox="1"/>
          <p:nvPr/>
        </p:nvSpPr>
        <p:spPr>
          <a:xfrm>
            <a:off x="382618" y="187347"/>
            <a:ext cx="9071640" cy="615553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spAutoFit/>
          </a:bodyPr>
          <a:lstStyle/>
          <a:p>
            <a:pPr algn="ctr"/>
            <a:r>
              <a:rPr lang="fr-FR" sz="4000" dirty="0" err="1" smtClean="0"/>
              <a:t>Reminder</a:t>
            </a:r>
            <a:r>
              <a:rPr lang="fr-FR" sz="4000" dirty="0" smtClean="0"/>
              <a:t> : </a:t>
            </a:r>
            <a:r>
              <a:rPr lang="fr-FR" sz="4000" dirty="0" err="1" smtClean="0"/>
              <a:t>where</a:t>
            </a:r>
            <a:r>
              <a:rPr lang="fr-FR" sz="4000" dirty="0" smtClean="0"/>
              <a:t> </a:t>
            </a:r>
            <a:r>
              <a:rPr lang="fr-FR" sz="4000" dirty="0" err="1" smtClean="0"/>
              <a:t>we</a:t>
            </a:r>
            <a:r>
              <a:rPr lang="fr-FR" sz="4000" dirty="0" smtClean="0"/>
              <a:t> are</a:t>
            </a:r>
          </a:p>
        </p:txBody>
      </p:sp>
      <p:grpSp>
        <p:nvGrpSpPr>
          <p:cNvPr id="17" name="Grouper 16"/>
          <p:cNvGrpSpPr/>
          <p:nvPr/>
        </p:nvGrpSpPr>
        <p:grpSpPr>
          <a:xfrm>
            <a:off x="107956" y="4057260"/>
            <a:ext cx="4952448" cy="3259529"/>
            <a:chOff x="650928" y="1122335"/>
            <a:chExt cx="9015216" cy="5933501"/>
          </a:xfrm>
        </p:grpSpPr>
        <p:grpSp>
          <p:nvGrpSpPr>
            <p:cNvPr id="18" name="Groupe 7"/>
            <p:cNvGrpSpPr/>
            <p:nvPr/>
          </p:nvGrpSpPr>
          <p:grpSpPr>
            <a:xfrm>
              <a:off x="650928" y="1168601"/>
              <a:ext cx="8900146" cy="5887235"/>
              <a:chOff x="73141" y="901687"/>
              <a:chExt cx="8997719" cy="5054627"/>
            </a:xfrm>
          </p:grpSpPr>
          <p:pic>
            <p:nvPicPr>
              <p:cNvPr id="28" name="2016-06-21 17.45.42-filtered.jpeg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3141" y="901687"/>
                <a:ext cx="8997719" cy="5054627"/>
              </a:xfrm>
              <a:prstGeom prst="rect">
                <a:avLst/>
              </a:prstGeom>
              <a:ln w="12700">
                <a:miter lim="400000"/>
              </a:ln>
            </p:spPr>
          </p:pic>
          <p:pic>
            <p:nvPicPr>
              <p:cNvPr id="29" name="IMG_9930.jpeg"/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885780" y="3570845"/>
                <a:ext cx="2249244" cy="1686933"/>
              </a:xfrm>
              <a:prstGeom prst="rect">
                <a:avLst/>
              </a:prstGeom>
              <a:ln w="25400">
                <a:solidFill>
                  <a:srgbClr val="4F81BD"/>
                </a:solidFill>
                <a:bevel/>
              </a:ln>
            </p:spPr>
          </p:pic>
          <p:sp>
            <p:nvSpPr>
              <p:cNvPr id="30" name="Shape 135"/>
              <p:cNvSpPr/>
              <p:nvPr/>
            </p:nvSpPr>
            <p:spPr>
              <a:xfrm>
                <a:off x="4406310" y="3119289"/>
                <a:ext cx="331380" cy="331380"/>
              </a:xfrm>
              <a:prstGeom prst="ellipse">
                <a:avLst/>
              </a:prstGeom>
              <a:ln w="25400">
                <a:solidFill>
                  <a:srgbClr val="4F81BD"/>
                </a:solidFill>
                <a:bevel/>
              </a:ln>
            </p:spPr>
            <p:txBody>
              <a:bodyPr lIns="65023" tIns="65023" rIns="65023" bIns="65023" anchor="ctr"/>
              <a:lstStyle>
                <a:defPPr marL="0" marR="0" indent="0" algn="l" defTabSz="9144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</a:defRPr>
                </a:defPPr>
                <a:lvl1pPr marL="0" marR="0" indent="0" algn="l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25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j-lt"/>
                    <a:ea typeface="+mj-ea"/>
                    <a:cs typeface="+mj-cs"/>
                    <a:sym typeface="Helvetica"/>
                  </a:defRPr>
                </a:lvl1pPr>
                <a:lvl2pPr marL="0" marR="0" indent="342900" algn="l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25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j-lt"/>
                    <a:ea typeface="+mj-ea"/>
                    <a:cs typeface="+mj-cs"/>
                    <a:sym typeface="Helvetica"/>
                  </a:defRPr>
                </a:lvl2pPr>
                <a:lvl3pPr marL="0" marR="0" indent="685800" algn="l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25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j-lt"/>
                    <a:ea typeface="+mj-ea"/>
                    <a:cs typeface="+mj-cs"/>
                    <a:sym typeface="Helvetica"/>
                  </a:defRPr>
                </a:lvl3pPr>
                <a:lvl4pPr marL="0" marR="0" indent="1028700" algn="l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25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j-lt"/>
                    <a:ea typeface="+mj-ea"/>
                    <a:cs typeface="+mj-cs"/>
                    <a:sym typeface="Helvetica"/>
                  </a:defRPr>
                </a:lvl4pPr>
                <a:lvl5pPr marL="0" marR="0" indent="1371600" algn="l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25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j-lt"/>
                    <a:ea typeface="+mj-ea"/>
                    <a:cs typeface="+mj-cs"/>
                    <a:sym typeface="Helvetica"/>
                  </a:defRPr>
                </a:lvl5pPr>
                <a:lvl6pPr marL="0" marR="0" indent="1714500" algn="l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25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j-lt"/>
                    <a:ea typeface="+mj-ea"/>
                    <a:cs typeface="+mj-cs"/>
                    <a:sym typeface="Helvetica"/>
                  </a:defRPr>
                </a:lvl6pPr>
                <a:lvl7pPr marL="0" marR="0" indent="2057400" algn="l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25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j-lt"/>
                    <a:ea typeface="+mj-ea"/>
                    <a:cs typeface="+mj-cs"/>
                    <a:sym typeface="Helvetica"/>
                  </a:defRPr>
                </a:lvl7pPr>
                <a:lvl8pPr marL="0" marR="0" indent="2400300" algn="l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25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j-lt"/>
                    <a:ea typeface="+mj-ea"/>
                    <a:cs typeface="+mj-cs"/>
                    <a:sym typeface="Helvetica"/>
                  </a:defRPr>
                </a:lvl8pPr>
                <a:lvl9pPr marL="0" marR="0" indent="2743200" algn="l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25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j-lt"/>
                    <a:ea typeface="+mj-ea"/>
                    <a:cs typeface="+mj-cs"/>
                    <a:sym typeface="Helvetica"/>
                  </a:defRPr>
                </a:lvl9pPr>
              </a:lstStyle>
              <a:p>
                <a:pPr marL="0" marR="0" lvl="0" indent="0" algn="l" defTabSz="130048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400">
                    <a:latin typeface="Calibri"/>
                    <a:ea typeface="Calibri"/>
                    <a:cs typeface="Calibri"/>
                    <a:sym typeface="Calibri"/>
                  </a:defRPr>
                </a:pPr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" name="Shape 136"/>
              <p:cNvSpPr/>
              <p:nvPr/>
            </p:nvSpPr>
            <p:spPr>
              <a:xfrm>
                <a:off x="4719811" y="3391806"/>
                <a:ext cx="1170696" cy="159720"/>
              </a:xfrm>
              <a:prstGeom prst="line">
                <a:avLst/>
              </a:prstGeom>
              <a:ln w="25400">
                <a:solidFill>
                  <a:srgbClr val="4F81BD"/>
                </a:solidFill>
                <a:bevel/>
              </a:ln>
            </p:spPr>
            <p:txBody>
              <a:bodyPr lIns="65023" tIns="65023" rIns="65023" bIns="65023"/>
              <a:lstStyle>
                <a:defPPr marL="0" marR="0" indent="0" algn="l" defTabSz="9144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</a:defRPr>
                </a:defPPr>
                <a:lvl1pPr marL="0" marR="0" indent="0" algn="l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25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j-lt"/>
                    <a:ea typeface="+mj-ea"/>
                    <a:cs typeface="+mj-cs"/>
                    <a:sym typeface="Helvetica"/>
                  </a:defRPr>
                </a:lvl1pPr>
                <a:lvl2pPr marL="0" marR="0" indent="342900" algn="l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25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j-lt"/>
                    <a:ea typeface="+mj-ea"/>
                    <a:cs typeface="+mj-cs"/>
                    <a:sym typeface="Helvetica"/>
                  </a:defRPr>
                </a:lvl2pPr>
                <a:lvl3pPr marL="0" marR="0" indent="685800" algn="l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25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j-lt"/>
                    <a:ea typeface="+mj-ea"/>
                    <a:cs typeface="+mj-cs"/>
                    <a:sym typeface="Helvetica"/>
                  </a:defRPr>
                </a:lvl3pPr>
                <a:lvl4pPr marL="0" marR="0" indent="1028700" algn="l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25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j-lt"/>
                    <a:ea typeface="+mj-ea"/>
                    <a:cs typeface="+mj-cs"/>
                    <a:sym typeface="Helvetica"/>
                  </a:defRPr>
                </a:lvl4pPr>
                <a:lvl5pPr marL="0" marR="0" indent="1371600" algn="l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25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j-lt"/>
                    <a:ea typeface="+mj-ea"/>
                    <a:cs typeface="+mj-cs"/>
                    <a:sym typeface="Helvetica"/>
                  </a:defRPr>
                </a:lvl5pPr>
                <a:lvl6pPr marL="0" marR="0" indent="1714500" algn="l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25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j-lt"/>
                    <a:ea typeface="+mj-ea"/>
                    <a:cs typeface="+mj-cs"/>
                    <a:sym typeface="Helvetica"/>
                  </a:defRPr>
                </a:lvl6pPr>
                <a:lvl7pPr marL="0" marR="0" indent="2057400" algn="l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25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j-lt"/>
                    <a:ea typeface="+mj-ea"/>
                    <a:cs typeface="+mj-cs"/>
                    <a:sym typeface="Helvetica"/>
                  </a:defRPr>
                </a:lvl7pPr>
                <a:lvl8pPr marL="0" marR="0" indent="2400300" algn="l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25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j-lt"/>
                    <a:ea typeface="+mj-ea"/>
                    <a:cs typeface="+mj-cs"/>
                    <a:sym typeface="Helvetica"/>
                  </a:defRPr>
                </a:lvl8pPr>
                <a:lvl9pPr marL="0" marR="0" indent="2743200" algn="l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25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j-lt"/>
                    <a:ea typeface="+mj-ea"/>
                    <a:cs typeface="+mj-cs"/>
                    <a:sym typeface="Helvetica"/>
                  </a:defRPr>
                </a:lvl9pPr>
              </a:lstStyle>
              <a:p>
                <a:pPr marL="0" marR="0" lvl="0" indent="0" algn="l" defTabSz="65024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600"/>
                </a:pPr>
                <a:endPara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ea typeface="ＭＳ Ｐゴシック"/>
                  <a:cs typeface="Helvetica"/>
                  <a:sym typeface="Helvetica"/>
                </a:endParaRPr>
              </a:p>
            </p:txBody>
          </p:sp>
          <p:sp>
            <p:nvSpPr>
              <p:cNvPr id="34" name="Shape 137"/>
              <p:cNvSpPr/>
              <p:nvPr/>
            </p:nvSpPr>
            <p:spPr>
              <a:xfrm flipV="1">
                <a:off x="883077" y="3936651"/>
                <a:ext cx="2162630" cy="842574"/>
              </a:xfrm>
              <a:prstGeom prst="line">
                <a:avLst/>
              </a:prstGeom>
              <a:ln w="25400">
                <a:solidFill>
                  <a:srgbClr val="4F81BD"/>
                </a:solidFill>
                <a:bevel/>
                <a:headEnd type="triangle"/>
                <a:tailEnd type="triangle"/>
              </a:ln>
            </p:spPr>
            <p:txBody>
              <a:bodyPr lIns="65023" tIns="65023" rIns="65023" bIns="65023"/>
              <a:lstStyle>
                <a:defPPr marL="0" marR="0" indent="0" algn="l" defTabSz="9144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</a:defRPr>
                </a:defPPr>
                <a:lvl1pPr marL="0" marR="0" indent="0" algn="l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25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j-lt"/>
                    <a:ea typeface="+mj-ea"/>
                    <a:cs typeface="+mj-cs"/>
                    <a:sym typeface="Helvetica"/>
                  </a:defRPr>
                </a:lvl1pPr>
                <a:lvl2pPr marL="0" marR="0" indent="342900" algn="l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25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j-lt"/>
                    <a:ea typeface="+mj-ea"/>
                    <a:cs typeface="+mj-cs"/>
                    <a:sym typeface="Helvetica"/>
                  </a:defRPr>
                </a:lvl2pPr>
                <a:lvl3pPr marL="0" marR="0" indent="685800" algn="l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25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j-lt"/>
                    <a:ea typeface="+mj-ea"/>
                    <a:cs typeface="+mj-cs"/>
                    <a:sym typeface="Helvetica"/>
                  </a:defRPr>
                </a:lvl3pPr>
                <a:lvl4pPr marL="0" marR="0" indent="1028700" algn="l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25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j-lt"/>
                    <a:ea typeface="+mj-ea"/>
                    <a:cs typeface="+mj-cs"/>
                    <a:sym typeface="Helvetica"/>
                  </a:defRPr>
                </a:lvl4pPr>
                <a:lvl5pPr marL="0" marR="0" indent="1371600" algn="l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25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j-lt"/>
                    <a:ea typeface="+mj-ea"/>
                    <a:cs typeface="+mj-cs"/>
                    <a:sym typeface="Helvetica"/>
                  </a:defRPr>
                </a:lvl5pPr>
                <a:lvl6pPr marL="0" marR="0" indent="1714500" algn="l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25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j-lt"/>
                    <a:ea typeface="+mj-ea"/>
                    <a:cs typeface="+mj-cs"/>
                    <a:sym typeface="Helvetica"/>
                  </a:defRPr>
                </a:lvl6pPr>
                <a:lvl7pPr marL="0" marR="0" indent="2057400" algn="l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25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j-lt"/>
                    <a:ea typeface="+mj-ea"/>
                    <a:cs typeface="+mj-cs"/>
                    <a:sym typeface="Helvetica"/>
                  </a:defRPr>
                </a:lvl7pPr>
                <a:lvl8pPr marL="0" marR="0" indent="2400300" algn="l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25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j-lt"/>
                    <a:ea typeface="+mj-ea"/>
                    <a:cs typeface="+mj-cs"/>
                    <a:sym typeface="Helvetica"/>
                  </a:defRPr>
                </a:lvl8pPr>
                <a:lvl9pPr marL="0" marR="0" indent="2743200" algn="l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25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j-lt"/>
                    <a:ea typeface="+mj-ea"/>
                    <a:cs typeface="+mj-cs"/>
                    <a:sym typeface="Helvetica"/>
                  </a:defRPr>
                </a:lvl9pPr>
              </a:lstStyle>
              <a:p>
                <a:pPr marL="0" marR="0" lvl="0" indent="0" algn="l" defTabSz="65024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600"/>
                </a:pPr>
                <a:endPara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ea typeface="ＭＳ Ｐゴシック"/>
                  <a:cs typeface="Helvetica"/>
                  <a:sym typeface="Helvetica"/>
                </a:endParaRPr>
              </a:p>
            </p:txBody>
          </p:sp>
          <p:sp>
            <p:nvSpPr>
              <p:cNvPr id="35" name="Shape 138"/>
              <p:cNvSpPr/>
              <p:nvPr/>
            </p:nvSpPr>
            <p:spPr>
              <a:xfrm flipH="1">
                <a:off x="3061336" y="2005444"/>
                <a:ext cx="724227" cy="1975929"/>
              </a:xfrm>
              <a:prstGeom prst="line">
                <a:avLst/>
              </a:prstGeom>
              <a:ln w="25400">
                <a:solidFill>
                  <a:srgbClr val="4F81BD"/>
                </a:solidFill>
                <a:bevel/>
                <a:headEnd type="triangle"/>
                <a:tailEnd type="triangle"/>
              </a:ln>
            </p:spPr>
            <p:txBody>
              <a:bodyPr lIns="65023" tIns="65023" rIns="65023" bIns="65023"/>
              <a:lstStyle>
                <a:defPPr marL="0" marR="0" indent="0" algn="l" defTabSz="9144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</a:defRPr>
                </a:defPPr>
                <a:lvl1pPr marL="0" marR="0" indent="0" algn="l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25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j-lt"/>
                    <a:ea typeface="+mj-ea"/>
                    <a:cs typeface="+mj-cs"/>
                    <a:sym typeface="Helvetica"/>
                  </a:defRPr>
                </a:lvl1pPr>
                <a:lvl2pPr marL="0" marR="0" indent="342900" algn="l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25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j-lt"/>
                    <a:ea typeface="+mj-ea"/>
                    <a:cs typeface="+mj-cs"/>
                    <a:sym typeface="Helvetica"/>
                  </a:defRPr>
                </a:lvl2pPr>
                <a:lvl3pPr marL="0" marR="0" indent="685800" algn="l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25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j-lt"/>
                    <a:ea typeface="+mj-ea"/>
                    <a:cs typeface="+mj-cs"/>
                    <a:sym typeface="Helvetica"/>
                  </a:defRPr>
                </a:lvl3pPr>
                <a:lvl4pPr marL="0" marR="0" indent="1028700" algn="l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25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j-lt"/>
                    <a:ea typeface="+mj-ea"/>
                    <a:cs typeface="+mj-cs"/>
                    <a:sym typeface="Helvetica"/>
                  </a:defRPr>
                </a:lvl4pPr>
                <a:lvl5pPr marL="0" marR="0" indent="1371600" algn="l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25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j-lt"/>
                    <a:ea typeface="+mj-ea"/>
                    <a:cs typeface="+mj-cs"/>
                    <a:sym typeface="Helvetica"/>
                  </a:defRPr>
                </a:lvl5pPr>
                <a:lvl6pPr marL="0" marR="0" indent="1714500" algn="l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25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j-lt"/>
                    <a:ea typeface="+mj-ea"/>
                    <a:cs typeface="+mj-cs"/>
                    <a:sym typeface="Helvetica"/>
                  </a:defRPr>
                </a:lvl6pPr>
                <a:lvl7pPr marL="0" marR="0" indent="2057400" algn="l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25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j-lt"/>
                    <a:ea typeface="+mj-ea"/>
                    <a:cs typeface="+mj-cs"/>
                    <a:sym typeface="Helvetica"/>
                  </a:defRPr>
                </a:lvl7pPr>
                <a:lvl8pPr marL="0" marR="0" indent="2400300" algn="l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25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j-lt"/>
                    <a:ea typeface="+mj-ea"/>
                    <a:cs typeface="+mj-cs"/>
                    <a:sym typeface="Helvetica"/>
                  </a:defRPr>
                </a:lvl8pPr>
                <a:lvl9pPr marL="0" marR="0" indent="2743200" algn="l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25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j-lt"/>
                    <a:ea typeface="+mj-ea"/>
                    <a:cs typeface="+mj-cs"/>
                    <a:sym typeface="Helvetica"/>
                  </a:defRPr>
                </a:lvl9pPr>
              </a:lstStyle>
              <a:p>
                <a:pPr marL="0" marR="0" lvl="0" indent="0" algn="l" defTabSz="65024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600"/>
                </a:pPr>
                <a:endPara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ea typeface="ＭＳ Ｐゴシック"/>
                  <a:cs typeface="Helvetica"/>
                  <a:sym typeface="Helvetica"/>
                </a:endParaRPr>
              </a:p>
            </p:txBody>
          </p:sp>
          <p:sp>
            <p:nvSpPr>
              <p:cNvPr id="36" name="Shape 139"/>
              <p:cNvSpPr/>
              <p:nvPr/>
            </p:nvSpPr>
            <p:spPr>
              <a:xfrm rot="20229235">
                <a:off x="1498100" y="4314629"/>
                <a:ext cx="1271223" cy="590056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65023" tIns="65023" rIns="65023" bIns="65023">
                <a:spAutoFit/>
              </a:bodyPr>
              <a:lstStyle>
                <a:defPPr marL="0" marR="0" indent="0" algn="l" defTabSz="9144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</a:defRPr>
                </a:defPPr>
                <a:lvl1pPr marL="0" marR="0" indent="0" algn="l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25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j-lt"/>
                    <a:ea typeface="+mj-ea"/>
                    <a:cs typeface="+mj-cs"/>
                    <a:sym typeface="Helvetica"/>
                  </a:defRPr>
                </a:lvl1pPr>
                <a:lvl2pPr marL="0" marR="0" indent="342900" algn="l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25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j-lt"/>
                    <a:ea typeface="+mj-ea"/>
                    <a:cs typeface="+mj-cs"/>
                    <a:sym typeface="Helvetica"/>
                  </a:defRPr>
                </a:lvl2pPr>
                <a:lvl3pPr marL="0" marR="0" indent="685800" algn="l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25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j-lt"/>
                    <a:ea typeface="+mj-ea"/>
                    <a:cs typeface="+mj-cs"/>
                    <a:sym typeface="Helvetica"/>
                  </a:defRPr>
                </a:lvl3pPr>
                <a:lvl4pPr marL="0" marR="0" indent="1028700" algn="l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25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j-lt"/>
                    <a:ea typeface="+mj-ea"/>
                    <a:cs typeface="+mj-cs"/>
                    <a:sym typeface="Helvetica"/>
                  </a:defRPr>
                </a:lvl4pPr>
                <a:lvl5pPr marL="0" marR="0" indent="1371600" algn="l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25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j-lt"/>
                    <a:ea typeface="+mj-ea"/>
                    <a:cs typeface="+mj-cs"/>
                    <a:sym typeface="Helvetica"/>
                  </a:defRPr>
                </a:lvl5pPr>
                <a:lvl6pPr marL="0" marR="0" indent="1714500" algn="l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25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j-lt"/>
                    <a:ea typeface="+mj-ea"/>
                    <a:cs typeface="+mj-cs"/>
                    <a:sym typeface="Helvetica"/>
                  </a:defRPr>
                </a:lvl6pPr>
                <a:lvl7pPr marL="0" marR="0" indent="2057400" algn="l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25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j-lt"/>
                    <a:ea typeface="+mj-ea"/>
                    <a:cs typeface="+mj-cs"/>
                    <a:sym typeface="Helvetica"/>
                  </a:defRPr>
                </a:lvl7pPr>
                <a:lvl8pPr marL="0" marR="0" indent="2400300" algn="l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25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j-lt"/>
                    <a:ea typeface="+mj-ea"/>
                    <a:cs typeface="+mj-cs"/>
                    <a:sym typeface="Helvetica"/>
                  </a:defRPr>
                </a:lvl8pPr>
                <a:lvl9pPr marL="0" marR="0" indent="2743200" algn="l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25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j-lt"/>
                    <a:ea typeface="+mj-ea"/>
                    <a:cs typeface="+mj-cs"/>
                    <a:sym typeface="Helvetica"/>
                  </a:defRPr>
                </a:lvl9pPr>
              </a:lstStyle>
              <a:p>
                <a:pPr marL="0" marR="0" lvl="0" indent="0" algn="l" defTabSz="5842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Helvetica"/>
                    <a:ea typeface="ＭＳ Ｐゴシック"/>
                    <a:cs typeface="Helvetica"/>
                    <a:sym typeface="Helvetica"/>
                  </a:rPr>
                  <a:t>50 cm</a:t>
                </a:r>
                <a:endPara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Helvetica"/>
                  <a:ea typeface="ＭＳ Ｐゴシック"/>
                  <a:cs typeface="Helvetica"/>
                  <a:sym typeface="Helvetica"/>
                </a:endParaRPr>
              </a:p>
            </p:txBody>
          </p:sp>
          <p:sp>
            <p:nvSpPr>
              <p:cNvPr id="38" name="Shape 140"/>
              <p:cNvSpPr/>
              <p:nvPr/>
            </p:nvSpPr>
            <p:spPr>
              <a:xfrm rot="17249262">
                <a:off x="2590391" y="2321308"/>
                <a:ext cx="1187332" cy="751427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65023" tIns="65023" rIns="65023" bIns="65023">
                <a:spAutoFit/>
              </a:bodyPr>
              <a:lstStyle>
                <a:defPPr marL="0" marR="0" indent="0" algn="l" defTabSz="9144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</a:defRPr>
                </a:defPPr>
                <a:lvl1pPr marL="0" marR="0" indent="0" algn="l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25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j-lt"/>
                    <a:ea typeface="+mj-ea"/>
                    <a:cs typeface="+mj-cs"/>
                    <a:sym typeface="Helvetica"/>
                  </a:defRPr>
                </a:lvl1pPr>
                <a:lvl2pPr marL="0" marR="0" indent="342900" algn="l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25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j-lt"/>
                    <a:ea typeface="+mj-ea"/>
                    <a:cs typeface="+mj-cs"/>
                    <a:sym typeface="Helvetica"/>
                  </a:defRPr>
                </a:lvl2pPr>
                <a:lvl3pPr marL="0" marR="0" indent="685800" algn="l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25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j-lt"/>
                    <a:ea typeface="+mj-ea"/>
                    <a:cs typeface="+mj-cs"/>
                    <a:sym typeface="Helvetica"/>
                  </a:defRPr>
                </a:lvl3pPr>
                <a:lvl4pPr marL="0" marR="0" indent="1028700" algn="l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25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j-lt"/>
                    <a:ea typeface="+mj-ea"/>
                    <a:cs typeface="+mj-cs"/>
                    <a:sym typeface="Helvetica"/>
                  </a:defRPr>
                </a:lvl4pPr>
                <a:lvl5pPr marL="0" marR="0" indent="1371600" algn="l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25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j-lt"/>
                    <a:ea typeface="+mj-ea"/>
                    <a:cs typeface="+mj-cs"/>
                    <a:sym typeface="Helvetica"/>
                  </a:defRPr>
                </a:lvl5pPr>
                <a:lvl6pPr marL="0" marR="0" indent="1714500" algn="l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25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j-lt"/>
                    <a:ea typeface="+mj-ea"/>
                    <a:cs typeface="+mj-cs"/>
                    <a:sym typeface="Helvetica"/>
                  </a:defRPr>
                </a:lvl6pPr>
                <a:lvl7pPr marL="0" marR="0" indent="2057400" algn="l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25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j-lt"/>
                    <a:ea typeface="+mj-ea"/>
                    <a:cs typeface="+mj-cs"/>
                    <a:sym typeface="Helvetica"/>
                  </a:defRPr>
                </a:lvl7pPr>
                <a:lvl8pPr marL="0" marR="0" indent="2400300" algn="l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25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j-lt"/>
                    <a:ea typeface="+mj-ea"/>
                    <a:cs typeface="+mj-cs"/>
                    <a:sym typeface="Helvetica"/>
                  </a:defRPr>
                </a:lvl8pPr>
                <a:lvl9pPr marL="0" marR="0" indent="2743200" algn="l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25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j-lt"/>
                    <a:ea typeface="+mj-ea"/>
                    <a:cs typeface="+mj-cs"/>
                    <a:sym typeface="Helvetica"/>
                  </a:defRPr>
                </a:lvl9pPr>
              </a:lstStyle>
              <a:p>
                <a:pPr marL="0" marR="0" lvl="0" indent="0" algn="l" defTabSz="5842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Helvetica"/>
                    <a:ea typeface="ＭＳ Ｐゴシック"/>
                    <a:cs typeface="Helvetica"/>
                    <a:sym typeface="Helvetica"/>
                  </a:rPr>
                  <a:t>50 cm</a:t>
                </a: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Helvetica"/>
                  <a:ea typeface="ＭＳ Ｐゴシック"/>
                  <a:cs typeface="Helvetica"/>
                  <a:sym typeface="Helvetica"/>
                </a:endParaRPr>
              </a:p>
            </p:txBody>
          </p:sp>
        </p:grpSp>
        <p:cxnSp>
          <p:nvCxnSpPr>
            <p:cNvPr id="19" name="Connecteur droit avec flèche 18"/>
            <p:cNvCxnSpPr/>
            <p:nvPr/>
          </p:nvCxnSpPr>
          <p:spPr>
            <a:xfrm>
              <a:off x="7020474" y="4970505"/>
              <a:ext cx="340962" cy="0"/>
            </a:xfrm>
            <a:prstGeom prst="straightConnector1">
              <a:avLst/>
            </a:prstGeom>
            <a:ln w="19050">
              <a:solidFill>
                <a:srgbClr val="EC180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cteur droit avec flèche 19"/>
            <p:cNvCxnSpPr/>
            <p:nvPr/>
          </p:nvCxnSpPr>
          <p:spPr>
            <a:xfrm>
              <a:off x="7514354" y="4974513"/>
              <a:ext cx="340962" cy="0"/>
            </a:xfrm>
            <a:prstGeom prst="straightConnector1">
              <a:avLst/>
            </a:prstGeom>
            <a:ln w="19050">
              <a:solidFill>
                <a:srgbClr val="EC1802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ZoneTexte 20"/>
            <p:cNvSpPr txBox="1"/>
            <p:nvPr/>
          </p:nvSpPr>
          <p:spPr>
            <a:xfrm>
              <a:off x="6225197" y="4981674"/>
              <a:ext cx="3440947" cy="5042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dirty="0" smtClean="0">
                  <a:solidFill>
                    <a:srgbClr val="EC1802"/>
                  </a:solidFill>
                </a:rPr>
                <a:t>2 mm FR4 + 2 mm </a:t>
              </a:r>
              <a:r>
                <a:rPr lang="fr-FR" sz="1200" dirty="0" err="1" smtClean="0">
                  <a:solidFill>
                    <a:srgbClr val="EC1802"/>
                  </a:solidFill>
                </a:rPr>
                <a:t>coper</a:t>
              </a:r>
              <a:endParaRPr lang="fr-FR" sz="1200" dirty="0">
                <a:solidFill>
                  <a:srgbClr val="EC1802"/>
                </a:solidFill>
              </a:endParaRPr>
            </a:p>
          </p:txBody>
        </p:sp>
        <p:cxnSp>
          <p:nvCxnSpPr>
            <p:cNvPr id="22" name="Connecteur droit 21"/>
            <p:cNvCxnSpPr/>
            <p:nvPr/>
          </p:nvCxnSpPr>
          <p:spPr>
            <a:xfrm>
              <a:off x="7361436" y="4277428"/>
              <a:ext cx="0" cy="775331"/>
            </a:xfrm>
            <a:prstGeom prst="line">
              <a:avLst/>
            </a:prstGeom>
            <a:ln>
              <a:solidFill>
                <a:srgbClr val="EC180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necteur droit 22"/>
            <p:cNvCxnSpPr/>
            <p:nvPr/>
          </p:nvCxnSpPr>
          <p:spPr>
            <a:xfrm>
              <a:off x="7506216" y="4285048"/>
              <a:ext cx="0" cy="775331"/>
            </a:xfrm>
            <a:prstGeom prst="line">
              <a:avLst/>
            </a:prstGeom>
            <a:ln>
              <a:solidFill>
                <a:srgbClr val="EC180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ZoneTexte 23"/>
            <p:cNvSpPr txBox="1"/>
            <p:nvPr/>
          </p:nvSpPr>
          <p:spPr>
            <a:xfrm>
              <a:off x="4353111" y="2291158"/>
              <a:ext cx="3265867" cy="10644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600" dirty="0" smtClean="0">
                  <a:solidFill>
                    <a:srgbClr val="EC1802"/>
                  </a:solidFill>
                </a:rPr>
                <a:t>LEM CFR-34</a:t>
              </a:r>
            </a:p>
            <a:p>
              <a:pPr algn="ctr"/>
              <a:r>
                <a:rPr lang="fr-FR" sz="1600" dirty="0" smtClean="0">
                  <a:solidFill>
                    <a:srgbClr val="EC1802"/>
                  </a:solidFill>
                </a:rPr>
                <a:t>(96% active area)</a:t>
              </a:r>
              <a:endParaRPr lang="fr-FR" sz="1600" dirty="0">
                <a:solidFill>
                  <a:srgbClr val="EC1802"/>
                </a:solidFill>
              </a:endParaRPr>
            </a:p>
          </p:txBody>
        </p:sp>
        <p:sp>
          <p:nvSpPr>
            <p:cNvPr id="25" name="Shape 138"/>
            <p:cNvSpPr/>
            <p:nvPr/>
          </p:nvSpPr>
          <p:spPr>
            <a:xfrm flipH="1">
              <a:off x="1103586" y="1380661"/>
              <a:ext cx="7376472" cy="999848"/>
            </a:xfrm>
            <a:prstGeom prst="line">
              <a:avLst/>
            </a:prstGeom>
            <a:ln w="25400">
              <a:solidFill>
                <a:srgbClr val="FFFF00"/>
              </a:solidFill>
              <a:bevel/>
              <a:headEnd type="triangle"/>
              <a:tailEnd type="triangle"/>
            </a:ln>
          </p:spPr>
          <p:txBody>
            <a:bodyPr lIns="65023" tIns="65023" rIns="65023" bIns="65023"/>
            <a:lstStyle>
              <a:def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l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5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Helvetica"/>
                </a:defRPr>
              </a:lvl1pPr>
              <a:lvl2pPr marL="0" marR="0" indent="342900" algn="l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5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Helvetica"/>
                </a:defRPr>
              </a:lvl2pPr>
              <a:lvl3pPr marL="0" marR="0" indent="685800" algn="l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5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Helvetica"/>
                </a:defRPr>
              </a:lvl3pPr>
              <a:lvl4pPr marL="0" marR="0" indent="1028700" algn="l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5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Helvetica"/>
                </a:defRPr>
              </a:lvl4pPr>
              <a:lvl5pPr marL="0" marR="0" indent="1371600" algn="l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5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Helvetica"/>
                </a:defRPr>
              </a:lvl5pPr>
              <a:lvl6pPr marL="0" marR="0" indent="1714500" algn="l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5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Helvetica"/>
                </a:defRPr>
              </a:lvl6pPr>
              <a:lvl7pPr marL="0" marR="0" indent="2057400" algn="l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5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Helvetica"/>
                </a:defRPr>
              </a:lvl7pPr>
              <a:lvl8pPr marL="0" marR="0" indent="2400300" algn="l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5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Helvetica"/>
                </a:defRPr>
              </a:lvl8pPr>
              <a:lvl9pPr marL="0" marR="0" indent="2743200" algn="l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5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Helvetica"/>
                </a:defRPr>
              </a:lvl9pPr>
            </a:lstStyle>
            <a:p>
              <a:pPr marL="0" marR="0" lvl="0" indent="0" algn="l" defTabSz="6502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600"/>
              </a:pPr>
              <a:endPara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ＭＳ Ｐゴシック"/>
                <a:cs typeface="Helvetica"/>
                <a:sym typeface="Helvetica"/>
              </a:endParaRPr>
            </a:p>
          </p:txBody>
        </p:sp>
        <p:sp>
          <p:nvSpPr>
            <p:cNvPr id="27" name="ZoneTexte 26"/>
            <p:cNvSpPr txBox="1"/>
            <p:nvPr/>
          </p:nvSpPr>
          <p:spPr>
            <a:xfrm rot="21239958">
              <a:off x="4839060" y="1122335"/>
              <a:ext cx="5693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mtClean="0">
                  <a:solidFill>
                    <a:srgbClr val="FFFF00"/>
                  </a:solidFill>
                </a:rPr>
                <a:t>3 m</a:t>
              </a:r>
              <a:endParaRPr lang="fr-FR">
                <a:solidFill>
                  <a:srgbClr val="FFFF00"/>
                </a:solidFill>
              </a:endParaRPr>
            </a:p>
          </p:txBody>
        </p:sp>
      </p:grpSp>
      <p:grpSp>
        <p:nvGrpSpPr>
          <p:cNvPr id="40" name="Grouper 39"/>
          <p:cNvGrpSpPr/>
          <p:nvPr/>
        </p:nvGrpSpPr>
        <p:grpSpPr>
          <a:xfrm>
            <a:off x="5123617" y="4082675"/>
            <a:ext cx="4837936" cy="3232581"/>
            <a:chOff x="900045" y="1089932"/>
            <a:chExt cx="8936291" cy="6177613"/>
          </a:xfrm>
        </p:grpSpPr>
        <p:pic>
          <p:nvPicPr>
            <p:cNvPr id="42" name="Image 41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00045" y="1089932"/>
              <a:ext cx="8236816" cy="6177613"/>
            </a:xfrm>
            <a:prstGeom prst="rect">
              <a:avLst/>
            </a:prstGeom>
          </p:spPr>
        </p:pic>
        <p:sp>
          <p:nvSpPr>
            <p:cNvPr id="43" name="ZoneTexte 42"/>
            <p:cNvSpPr txBox="1"/>
            <p:nvPr/>
          </p:nvSpPr>
          <p:spPr>
            <a:xfrm>
              <a:off x="4786319" y="3855572"/>
              <a:ext cx="199285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dirty="0" smtClean="0">
                  <a:solidFill>
                    <a:srgbClr val="EC1802"/>
                  </a:solidFill>
                </a:rPr>
                <a:t>LEM CFR-35</a:t>
              </a:r>
            </a:p>
            <a:p>
              <a:pPr algn="ctr"/>
              <a:r>
                <a:rPr lang="fr-FR" dirty="0" smtClean="0">
                  <a:solidFill>
                    <a:srgbClr val="EC1802"/>
                  </a:solidFill>
                </a:rPr>
                <a:t>(85% active area)</a:t>
              </a:r>
              <a:endParaRPr lang="fr-FR" dirty="0">
                <a:solidFill>
                  <a:srgbClr val="EC1802"/>
                </a:solidFill>
              </a:endParaRPr>
            </a:p>
          </p:txBody>
        </p:sp>
        <p:sp>
          <p:nvSpPr>
            <p:cNvPr id="45" name="Shape 138"/>
            <p:cNvSpPr/>
            <p:nvPr/>
          </p:nvSpPr>
          <p:spPr>
            <a:xfrm flipH="1">
              <a:off x="6779172" y="3005959"/>
              <a:ext cx="3057164" cy="3176604"/>
            </a:xfrm>
            <a:prstGeom prst="line">
              <a:avLst/>
            </a:prstGeom>
            <a:ln w="25400">
              <a:solidFill>
                <a:srgbClr val="FFFF00"/>
              </a:solidFill>
              <a:bevel/>
              <a:headEnd type="triangle"/>
              <a:tailEnd type="triangle"/>
            </a:ln>
          </p:spPr>
          <p:txBody>
            <a:bodyPr lIns="65023" tIns="65023" rIns="65023" bIns="65023"/>
            <a:lstStyle>
              <a:def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l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5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Helvetica"/>
                </a:defRPr>
              </a:lvl1pPr>
              <a:lvl2pPr marL="0" marR="0" indent="342900" algn="l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5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Helvetica"/>
                </a:defRPr>
              </a:lvl2pPr>
              <a:lvl3pPr marL="0" marR="0" indent="685800" algn="l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5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Helvetica"/>
                </a:defRPr>
              </a:lvl3pPr>
              <a:lvl4pPr marL="0" marR="0" indent="1028700" algn="l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5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Helvetica"/>
                </a:defRPr>
              </a:lvl4pPr>
              <a:lvl5pPr marL="0" marR="0" indent="1371600" algn="l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5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Helvetica"/>
                </a:defRPr>
              </a:lvl5pPr>
              <a:lvl6pPr marL="0" marR="0" indent="1714500" algn="l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5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Helvetica"/>
                </a:defRPr>
              </a:lvl6pPr>
              <a:lvl7pPr marL="0" marR="0" indent="2057400" algn="l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5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Helvetica"/>
                </a:defRPr>
              </a:lvl7pPr>
              <a:lvl8pPr marL="0" marR="0" indent="2400300" algn="l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5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Helvetica"/>
                </a:defRPr>
              </a:lvl8pPr>
              <a:lvl9pPr marL="0" marR="0" indent="2743200" algn="l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5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Helvetica"/>
                </a:defRPr>
              </a:lvl9pPr>
            </a:lstStyle>
            <a:p>
              <a:pPr marL="0" marR="0" lvl="0" indent="0" algn="l" defTabSz="65024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600"/>
              </a:pPr>
              <a:endPara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ＭＳ Ｐゴシック"/>
                <a:cs typeface="Helvetica"/>
                <a:sym typeface="Helvetica"/>
              </a:endParaRPr>
            </a:p>
          </p:txBody>
        </p:sp>
        <p:sp>
          <p:nvSpPr>
            <p:cNvPr id="46" name="ZoneTexte 45"/>
            <p:cNvSpPr txBox="1"/>
            <p:nvPr/>
          </p:nvSpPr>
          <p:spPr>
            <a:xfrm>
              <a:off x="4138459" y="2475580"/>
              <a:ext cx="569387" cy="3693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mtClean="0">
                  <a:solidFill>
                    <a:srgbClr val="FFFF00"/>
                  </a:solidFill>
                </a:rPr>
                <a:t>3 m</a:t>
              </a:r>
              <a:endParaRPr lang="fr-FR">
                <a:solidFill>
                  <a:srgbClr val="FFFF00"/>
                </a:solidFill>
              </a:endParaRPr>
            </a:p>
          </p:txBody>
        </p:sp>
        <p:sp>
          <p:nvSpPr>
            <p:cNvPr id="47" name="ZoneTexte 46"/>
            <p:cNvSpPr txBox="1"/>
            <p:nvPr/>
          </p:nvSpPr>
          <p:spPr>
            <a:xfrm rot="18782375">
              <a:off x="7514725" y="4217310"/>
              <a:ext cx="589090" cy="3569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>
                  <a:solidFill>
                    <a:srgbClr val="FFFF00"/>
                  </a:solidFill>
                </a:rPr>
                <a:t>3 m</a:t>
              </a:r>
              <a:endParaRPr lang="fr-FR" dirty="0">
                <a:solidFill>
                  <a:srgbClr val="FFFF00"/>
                </a:solidFill>
              </a:endParaRPr>
            </a:p>
          </p:txBody>
        </p:sp>
      </p:grpSp>
      <p:pic>
        <p:nvPicPr>
          <p:cNvPr id="48" name="Image 47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3426" y="1586172"/>
            <a:ext cx="3212212" cy="2409159"/>
          </a:xfrm>
          <a:prstGeom prst="rect">
            <a:avLst/>
          </a:prstGeom>
        </p:spPr>
      </p:pic>
      <p:pic>
        <p:nvPicPr>
          <p:cNvPr id="51" name="Image 50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98322" y="1583241"/>
            <a:ext cx="4058497" cy="2306365"/>
          </a:xfrm>
          <a:prstGeom prst="rect">
            <a:avLst/>
          </a:prstGeom>
        </p:spPr>
      </p:pic>
      <p:sp>
        <p:nvSpPr>
          <p:cNvPr id="53" name="ZoneTexte 52"/>
          <p:cNvSpPr txBox="1"/>
          <p:nvPr/>
        </p:nvSpPr>
        <p:spPr>
          <a:xfrm>
            <a:off x="6253821" y="1036663"/>
            <a:ext cx="23551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 smtClean="0">
                <a:solidFill>
                  <a:srgbClr val="FF0000"/>
                </a:solidFill>
              </a:rPr>
              <a:t>CFR-35 </a:t>
            </a:r>
            <a:r>
              <a:rPr lang="fr-FR" sz="2800" b="1" dirty="0">
                <a:solidFill>
                  <a:srgbClr val="FF0000"/>
                </a:solidFill>
              </a:rPr>
              <a:t>–</a:t>
            </a:r>
            <a:r>
              <a:rPr lang="fr-FR" sz="2800" b="1" dirty="0" smtClean="0">
                <a:solidFill>
                  <a:srgbClr val="FF0000"/>
                </a:solidFill>
              </a:rPr>
              <a:t> NP02</a:t>
            </a:r>
            <a:endParaRPr lang="fr-FR" sz="2800" b="1" dirty="0">
              <a:solidFill>
                <a:srgbClr val="FF0000"/>
              </a:solidFill>
            </a:endParaRPr>
          </a:p>
        </p:txBody>
      </p:sp>
      <p:sp>
        <p:nvSpPr>
          <p:cNvPr id="54" name="ZoneTexte 53"/>
          <p:cNvSpPr txBox="1"/>
          <p:nvPr/>
        </p:nvSpPr>
        <p:spPr>
          <a:xfrm>
            <a:off x="836396" y="1036663"/>
            <a:ext cx="34644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 smtClean="0">
                <a:solidFill>
                  <a:srgbClr val="FF0000"/>
                </a:solidFill>
              </a:rPr>
              <a:t>CFR-34 – 3x1x1 m</a:t>
            </a:r>
            <a:r>
              <a:rPr lang="fr-FR" sz="2800" b="1" baseline="30000" dirty="0" smtClean="0">
                <a:solidFill>
                  <a:srgbClr val="FF0000"/>
                </a:solidFill>
              </a:rPr>
              <a:t>3</a:t>
            </a:r>
            <a:endParaRPr lang="fr-FR" sz="2800" b="1" baseline="30000" dirty="0">
              <a:solidFill>
                <a:srgbClr val="FF0000"/>
              </a:solidFill>
            </a:endParaRPr>
          </a:p>
        </p:txBody>
      </p:sp>
      <p:sp>
        <p:nvSpPr>
          <p:cNvPr id="55" name="Espace réservé du pied de page 4"/>
          <p:cNvSpPr txBox="1">
            <a:spLocks/>
          </p:cNvSpPr>
          <p:nvPr/>
        </p:nvSpPr>
        <p:spPr>
          <a:xfrm>
            <a:off x="171003" y="7293710"/>
            <a:ext cx="9494871" cy="272948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900" dirty="0" smtClean="0">
                <a:latin typeface="Arial" charset="0"/>
                <a:ea typeface="Arial" charset="0"/>
                <a:cs typeface="Arial" charset="0"/>
              </a:rPr>
              <a:t>Alain Delbart, R&amp;D on LEM for phase II of </a:t>
            </a:r>
            <a:r>
              <a:rPr lang="fr-FR" sz="900" dirty="0" err="1" smtClean="0">
                <a:latin typeface="Arial" charset="0"/>
                <a:ea typeface="Arial" charset="0"/>
                <a:cs typeface="Arial" charset="0"/>
              </a:rPr>
              <a:t>ProtoDUNE</a:t>
            </a:r>
            <a:r>
              <a:rPr lang="fr-FR" sz="900" dirty="0" smtClean="0">
                <a:latin typeface="Arial" charset="0"/>
                <a:ea typeface="Arial" charset="0"/>
                <a:cs typeface="Arial" charset="0"/>
              </a:rPr>
              <a:t>-DP, LEM, Workshop </a:t>
            </a:r>
            <a:r>
              <a:rPr lang="fr-FR" sz="900" dirty="0">
                <a:latin typeface="Arial" charset="0"/>
                <a:ea typeface="Arial" charset="0"/>
                <a:cs typeface="Arial" charset="0"/>
              </a:rPr>
              <a:t>on the LEM/</a:t>
            </a:r>
            <a:r>
              <a:rPr lang="fr-FR" sz="900" dirty="0" err="1">
                <a:latin typeface="Arial" charset="0"/>
                <a:ea typeface="Arial" charset="0"/>
                <a:cs typeface="Arial" charset="0"/>
              </a:rPr>
              <a:t>Thick</a:t>
            </a:r>
            <a:r>
              <a:rPr lang="fr-FR" sz="900" dirty="0">
                <a:latin typeface="Arial" charset="0"/>
                <a:ea typeface="Arial" charset="0"/>
                <a:cs typeface="Arial" charset="0"/>
              </a:rPr>
              <a:t> GEM </a:t>
            </a:r>
            <a:r>
              <a:rPr lang="fr-FR" sz="900" dirty="0" err="1">
                <a:latin typeface="Arial" charset="0"/>
                <a:ea typeface="Arial" charset="0"/>
                <a:cs typeface="Arial" charset="0"/>
              </a:rPr>
              <a:t>cryogenic</a:t>
            </a:r>
            <a:r>
              <a:rPr lang="fr-FR" sz="9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fr-FR" sz="900" dirty="0" err="1">
                <a:latin typeface="Arial" charset="0"/>
                <a:ea typeface="Arial" charset="0"/>
                <a:cs typeface="Arial" charset="0"/>
              </a:rPr>
              <a:t>utilization</a:t>
            </a:r>
            <a:r>
              <a:rPr lang="fr-FR" sz="900" dirty="0">
                <a:latin typeface="Arial" charset="0"/>
                <a:ea typeface="Arial" charset="0"/>
                <a:cs typeface="Arial" charset="0"/>
              </a:rPr>
              <a:t> in pure Argon over large </a:t>
            </a:r>
            <a:r>
              <a:rPr lang="fr-FR" sz="900" dirty="0" err="1">
                <a:latin typeface="Arial" charset="0"/>
                <a:ea typeface="Arial" charset="0"/>
                <a:cs typeface="Arial" charset="0"/>
              </a:rPr>
              <a:t>detection</a:t>
            </a:r>
            <a:r>
              <a:rPr lang="fr-FR" sz="900" dirty="0">
                <a:latin typeface="Arial" charset="0"/>
                <a:ea typeface="Arial" charset="0"/>
                <a:cs typeface="Arial" charset="0"/>
              </a:rPr>
              <a:t> surfaces, </a:t>
            </a:r>
            <a:r>
              <a:rPr lang="fr-FR" sz="900" dirty="0" smtClean="0">
                <a:latin typeface="Arial" charset="0"/>
                <a:ea typeface="Arial" charset="0"/>
                <a:cs typeface="Arial" charset="0"/>
              </a:rPr>
              <a:t>6-7</a:t>
            </a:r>
            <a:r>
              <a:rPr lang="fr-FR" sz="900" baseline="30000" dirty="0" smtClean="0">
                <a:latin typeface="Arial" charset="0"/>
                <a:ea typeface="Arial" charset="0"/>
                <a:cs typeface="Arial" charset="0"/>
              </a:rPr>
              <a:t>th</a:t>
            </a:r>
            <a:r>
              <a:rPr lang="fr-FR" sz="9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fr-FR" sz="900" dirty="0" err="1" smtClean="0">
                <a:latin typeface="Arial" charset="0"/>
                <a:ea typeface="Arial" charset="0"/>
                <a:cs typeface="Arial" charset="0"/>
              </a:rPr>
              <a:t>april</a:t>
            </a:r>
            <a:r>
              <a:rPr lang="bn-IN" sz="900" dirty="0" smtClean="0">
                <a:latin typeface="Arial" charset="0"/>
                <a:ea typeface="Arial" charset="0"/>
                <a:cs typeface="Arial" charset="0"/>
              </a:rPr>
              <a:t>, </a:t>
            </a:r>
            <a:r>
              <a:rPr lang="fr-FR" sz="900" dirty="0" smtClean="0">
                <a:latin typeface="Arial" charset="0"/>
                <a:ea typeface="Arial" charset="0"/>
                <a:cs typeface="Arial" charset="0"/>
              </a:rPr>
              <a:t>2020					</a:t>
            </a:r>
            <a:endParaRPr lang="fr-FR" sz="9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6" name="TextBox 2"/>
          <p:cNvSpPr txBox="1"/>
          <p:nvPr/>
        </p:nvSpPr>
        <p:spPr>
          <a:xfrm>
            <a:off x="9665874" y="7293709"/>
            <a:ext cx="24878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6E4CBB29-E23F-3448-824A-ED9742068DBB}" type="slidenum">
              <a:rPr lang="en-US" sz="900" smtClean="0">
                <a:latin typeface="Arial" charset="0"/>
                <a:ea typeface="Arial" charset="0"/>
                <a:cs typeface="Arial" charset="0"/>
              </a:rPr>
              <a:t>3</a:t>
            </a:fld>
            <a:endParaRPr lang="en-US" sz="900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8823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Line 8"/>
          <p:cNvSpPr/>
          <p:nvPr/>
        </p:nvSpPr>
        <p:spPr>
          <a:xfrm>
            <a:off x="-5040" y="1041400"/>
            <a:ext cx="10080000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fr-FR" dirty="0"/>
          </a:p>
        </p:txBody>
      </p:sp>
      <p:sp>
        <p:nvSpPr>
          <p:cNvPr id="16" name="TextBox 2"/>
          <p:cNvSpPr txBox="1"/>
          <p:nvPr/>
        </p:nvSpPr>
        <p:spPr>
          <a:xfrm>
            <a:off x="9665874" y="7293709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8F1A8BE9-E462-894F-94E2-A1097F7CCA5D}" type="slidenum">
              <a:rPr lang="en-US" sz="900">
                <a:latin typeface="Arial" charset="0"/>
                <a:ea typeface="Arial" charset="0"/>
                <a:cs typeface="Arial" charset="0"/>
              </a:rPr>
              <a:t>4</a:t>
            </a:fld>
            <a:endParaRPr lang="en-US" sz="900" dirty="0" smtClean="0">
              <a:latin typeface="Arial" charset="0"/>
              <a:ea typeface="Arial" charset="0"/>
              <a:cs typeface="Arial" charset="0"/>
            </a:endParaRPr>
          </a:p>
          <a:p>
            <a:endParaRPr lang="en-US" sz="900" dirty="0"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3" name="Grouper 2"/>
          <p:cNvGrpSpPr/>
          <p:nvPr/>
        </p:nvGrpSpPr>
        <p:grpSpPr>
          <a:xfrm>
            <a:off x="5065621" y="1738667"/>
            <a:ext cx="4919100" cy="2766994"/>
            <a:chOff x="6217882" y="1816200"/>
            <a:chExt cx="5734400" cy="3225600"/>
          </a:xfrm>
        </p:grpSpPr>
        <p:pic>
          <p:nvPicPr>
            <p:cNvPr id="12" name="Espace réservé du contenu 6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17882" y="1816200"/>
              <a:ext cx="5734400" cy="3225600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>
            <a:xfrm>
              <a:off x="6217882" y="1877862"/>
              <a:ext cx="3982180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fr-FR" sz="2400" b="1" dirty="0">
                  <a:solidFill>
                    <a:srgbClr val="FFFF00"/>
                  </a:solidFill>
                  <a:sym typeface="Symbol" panose="05050102010706020507" pitchFamily="18" charset="2"/>
                </a:rPr>
                <a:t>V</a:t>
              </a:r>
              <a:r>
                <a:rPr lang="fr-FR" sz="2400" b="1" baseline="-25000" dirty="0">
                  <a:solidFill>
                    <a:srgbClr val="FFFF00"/>
                  </a:solidFill>
                  <a:sym typeface="Symbol" panose="05050102010706020507" pitchFamily="18" charset="2"/>
                </a:rPr>
                <a:t>LEM</a:t>
              </a:r>
              <a:r>
                <a:rPr lang="fr-FR" sz="2400" b="1" dirty="0">
                  <a:solidFill>
                    <a:srgbClr val="FFFF00"/>
                  </a:solidFill>
                  <a:sym typeface="Symbol" panose="05050102010706020507" pitchFamily="18" charset="2"/>
                </a:rPr>
                <a:t> = 3.5 kV in Ar @ 3.3 bar</a:t>
              </a:r>
              <a:endParaRPr lang="fr-FR" sz="2400" b="1" dirty="0">
                <a:solidFill>
                  <a:srgbClr val="FFFF00"/>
                </a:solidFill>
              </a:endParaRPr>
            </a:p>
          </p:txBody>
        </p:sp>
      </p:grpSp>
      <p:sp>
        <p:nvSpPr>
          <p:cNvPr id="17" name="Rectangle 16"/>
          <p:cNvSpPr/>
          <p:nvPr/>
        </p:nvSpPr>
        <p:spPr>
          <a:xfrm>
            <a:off x="4814124" y="4657345"/>
            <a:ext cx="57344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smtClean="0"/>
              <a:t>     </a:t>
            </a:r>
            <a:r>
              <a:rPr lang="fr-FR" b="1" dirty="0" smtClean="0"/>
              <a:t>- 34 kV/cm max amplification </a:t>
            </a:r>
            <a:r>
              <a:rPr lang="fr-FR" b="1" dirty="0" err="1" smtClean="0"/>
              <a:t>field</a:t>
            </a:r>
            <a:r>
              <a:rPr lang="fr-FR" b="1" dirty="0" smtClean="0"/>
              <a:t> in NP02</a:t>
            </a:r>
          </a:p>
          <a:p>
            <a:r>
              <a:rPr lang="fr-FR" b="1" dirty="0" smtClean="0"/>
              <a:t>       35 kV/cm for single LEM in 3,3 bar Ar</a:t>
            </a:r>
          </a:p>
          <a:p>
            <a:r>
              <a:rPr lang="fr-FR" b="1" dirty="0"/>
              <a:t> </a:t>
            </a:r>
            <a:r>
              <a:rPr lang="fr-FR" b="1" dirty="0" smtClean="0"/>
              <a:t>    - max gain ~ </a:t>
            </a:r>
            <a:r>
              <a:rPr lang="fr-FR" b="1" dirty="0"/>
              <a:t>100 in </a:t>
            </a:r>
            <a:r>
              <a:rPr lang="fr-FR" b="1" dirty="0" err="1" smtClean="0"/>
              <a:t>DLAr</a:t>
            </a:r>
            <a:r>
              <a:rPr lang="fr-FR" b="1" dirty="0" smtClean="0"/>
              <a:t> </a:t>
            </a:r>
            <a:r>
              <a:rPr lang="fr-FR" b="1" dirty="0" err="1" smtClean="0"/>
              <a:t>before</a:t>
            </a:r>
            <a:r>
              <a:rPr lang="fr-FR" b="1" dirty="0" smtClean="0"/>
              <a:t> </a:t>
            </a:r>
            <a:r>
              <a:rPr lang="fr-FR" b="1" dirty="0" err="1" smtClean="0"/>
              <a:t>charging</a:t>
            </a:r>
            <a:r>
              <a:rPr lang="fr-FR" b="1" dirty="0" smtClean="0"/>
              <a:t> up</a:t>
            </a:r>
          </a:p>
          <a:p>
            <a:endParaRPr lang="fr-FR" b="1" dirty="0" smtClean="0"/>
          </a:p>
          <a:p>
            <a:r>
              <a:rPr lang="fr-FR" b="1" dirty="0"/>
              <a:t> </a:t>
            </a:r>
            <a:r>
              <a:rPr lang="fr-FR" b="1" dirty="0" smtClean="0"/>
              <a:t>    - </a:t>
            </a:r>
            <a:r>
              <a:rPr lang="fr-FR" b="1" dirty="0" err="1" smtClean="0"/>
              <a:t>spark</a:t>
            </a:r>
            <a:r>
              <a:rPr lang="fr-FR" b="1" dirty="0" smtClean="0"/>
              <a:t> rate: </a:t>
            </a:r>
            <a:r>
              <a:rPr lang="fr-FR" b="1" dirty="0">
                <a:sym typeface="Symbol" panose="05050102010706020507" pitchFamily="18" charset="2"/>
              </a:rPr>
              <a:t>3/h @ </a:t>
            </a:r>
            <a:r>
              <a:rPr lang="fr-FR" b="1" dirty="0" smtClean="0">
                <a:sym typeface="Symbol" panose="05050102010706020507" pitchFamily="18" charset="2"/>
              </a:rPr>
              <a:t>35 kV/cm(3,3 bar Ar)</a:t>
            </a:r>
            <a:endParaRPr lang="fr-FR" b="1" dirty="0"/>
          </a:p>
          <a:p>
            <a:r>
              <a:rPr lang="fr-FR" b="1" dirty="0"/>
              <a:t>     </a:t>
            </a:r>
            <a:endParaRPr lang="fr-FR" b="1" dirty="0" smtClean="0"/>
          </a:p>
          <a:p>
            <a:r>
              <a:rPr lang="fr-FR" b="1" dirty="0"/>
              <a:t> </a:t>
            </a:r>
            <a:r>
              <a:rPr lang="fr-FR" b="1" dirty="0" smtClean="0"/>
              <a:t>    - </a:t>
            </a:r>
            <a:r>
              <a:rPr lang="fr-FR" b="1" dirty="0" err="1" smtClean="0"/>
              <a:t>sparks</a:t>
            </a:r>
            <a:r>
              <a:rPr lang="fr-FR" b="1" dirty="0" smtClean="0"/>
              <a:t> are no more </a:t>
            </a:r>
            <a:r>
              <a:rPr lang="fr-FR" b="1" dirty="0" err="1" smtClean="0"/>
              <a:t>stimulated</a:t>
            </a:r>
            <a:r>
              <a:rPr lang="fr-FR" b="1" dirty="0" smtClean="0"/>
              <a:t> on </a:t>
            </a:r>
            <a:r>
              <a:rPr lang="fr-FR" b="1" dirty="0" err="1" smtClean="0"/>
              <a:t>borders</a:t>
            </a:r>
            <a:r>
              <a:rPr lang="fr-FR" b="1" dirty="0" smtClean="0"/>
              <a:t> </a:t>
            </a:r>
            <a:endParaRPr lang="fr-FR" b="1" dirty="0"/>
          </a:p>
          <a:p>
            <a:r>
              <a:rPr lang="fr-FR" b="1" dirty="0"/>
              <a:t>     </a:t>
            </a:r>
          </a:p>
          <a:p>
            <a:r>
              <a:rPr lang="fr-FR" b="1" dirty="0"/>
              <a:t> </a:t>
            </a:r>
            <a:r>
              <a:rPr lang="fr-FR" b="1" dirty="0" smtClean="0"/>
              <a:t>   - 86% active area</a:t>
            </a:r>
          </a:p>
          <a:p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6347605" y="1119744"/>
            <a:ext cx="23551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 smtClean="0">
                <a:solidFill>
                  <a:srgbClr val="FF0000"/>
                </a:solidFill>
              </a:rPr>
              <a:t>CFR-35 </a:t>
            </a:r>
            <a:r>
              <a:rPr lang="fr-FR" sz="2800" b="1" dirty="0">
                <a:solidFill>
                  <a:srgbClr val="FF0000"/>
                </a:solidFill>
              </a:rPr>
              <a:t>–</a:t>
            </a:r>
            <a:r>
              <a:rPr lang="fr-FR" sz="2800" b="1" dirty="0" smtClean="0">
                <a:solidFill>
                  <a:srgbClr val="FF0000"/>
                </a:solidFill>
              </a:rPr>
              <a:t> NP02</a:t>
            </a:r>
            <a:endParaRPr lang="fr-FR" sz="2800" b="1" dirty="0">
              <a:solidFill>
                <a:srgbClr val="FF0000"/>
              </a:solidFill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930180" y="1119744"/>
            <a:ext cx="34644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 smtClean="0">
                <a:solidFill>
                  <a:srgbClr val="FF0000"/>
                </a:solidFill>
              </a:rPr>
              <a:t>CFR-34 – 3x1x1 m</a:t>
            </a:r>
            <a:r>
              <a:rPr lang="fr-FR" sz="2800" b="1" baseline="30000" dirty="0" smtClean="0">
                <a:solidFill>
                  <a:srgbClr val="FF0000"/>
                </a:solidFill>
              </a:rPr>
              <a:t>3</a:t>
            </a:r>
            <a:endParaRPr lang="fr-FR" sz="2800" b="1" baseline="30000" dirty="0">
              <a:solidFill>
                <a:srgbClr val="FF0000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80043" y="4655808"/>
            <a:ext cx="5276037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 smtClean="0"/>
              <a:t> - 31 kV/cm max amplification </a:t>
            </a:r>
            <a:r>
              <a:rPr lang="fr-FR" b="1" dirty="0" err="1" smtClean="0"/>
              <a:t>field</a:t>
            </a:r>
            <a:r>
              <a:rPr lang="fr-FR" b="1" dirty="0" smtClean="0"/>
              <a:t> in 3x1x1</a:t>
            </a:r>
          </a:p>
          <a:p>
            <a:r>
              <a:rPr lang="fr-FR" b="1" dirty="0" smtClean="0"/>
              <a:t>   32 kV/cm for single LEM in 3,3 bar Ar</a:t>
            </a:r>
          </a:p>
          <a:p>
            <a:r>
              <a:rPr lang="fr-FR" b="1" dirty="0" smtClean="0"/>
              <a:t> - Max gain ~20 </a:t>
            </a:r>
            <a:r>
              <a:rPr lang="fr-FR" b="1" dirty="0" err="1" smtClean="0"/>
              <a:t>before</a:t>
            </a:r>
            <a:r>
              <a:rPr lang="fr-FR" b="1" dirty="0" smtClean="0"/>
              <a:t> </a:t>
            </a:r>
            <a:r>
              <a:rPr lang="fr-FR" b="1" dirty="0" err="1" smtClean="0"/>
              <a:t>charging</a:t>
            </a:r>
            <a:r>
              <a:rPr lang="fr-FR" b="1" dirty="0"/>
              <a:t> </a:t>
            </a:r>
            <a:r>
              <a:rPr lang="fr-FR" b="1" dirty="0" smtClean="0"/>
              <a:t>up</a:t>
            </a:r>
          </a:p>
          <a:p>
            <a:endParaRPr lang="fr-FR" b="1" dirty="0" smtClean="0"/>
          </a:p>
          <a:p>
            <a:r>
              <a:rPr lang="fr-FR" b="1" dirty="0" smtClean="0"/>
              <a:t> - </a:t>
            </a:r>
            <a:r>
              <a:rPr lang="fr-FR" b="1" dirty="0" err="1" smtClean="0"/>
              <a:t>spark</a:t>
            </a:r>
            <a:r>
              <a:rPr lang="fr-FR" b="1" dirty="0" smtClean="0"/>
              <a:t> rate: </a:t>
            </a:r>
            <a:r>
              <a:rPr lang="fr-FR" b="1" dirty="0" smtClean="0">
                <a:sym typeface="Symbol" panose="05050102010706020507" pitchFamily="18" charset="2"/>
              </a:rPr>
              <a:t></a:t>
            </a:r>
            <a:r>
              <a:rPr lang="fr-FR" b="1" dirty="0" smtClean="0"/>
              <a:t>20/h @ 34-35 kV/cm (3,3 bar Ar)</a:t>
            </a:r>
          </a:p>
          <a:p>
            <a:r>
              <a:rPr lang="fr-FR" b="1" dirty="0" smtClean="0"/>
              <a:t> </a:t>
            </a:r>
            <a:endParaRPr lang="fr-FR" b="1" dirty="0"/>
          </a:p>
          <a:p>
            <a:r>
              <a:rPr lang="fr-FR" b="1" dirty="0" smtClean="0"/>
              <a:t>  &gt; </a:t>
            </a:r>
            <a:r>
              <a:rPr lang="fr-FR" b="1" dirty="0"/>
              <a:t>45% </a:t>
            </a:r>
            <a:r>
              <a:rPr lang="fr-FR" b="1" dirty="0" err="1" smtClean="0"/>
              <a:t>sparks</a:t>
            </a:r>
            <a:r>
              <a:rPr lang="fr-FR" b="1" dirty="0" smtClean="0"/>
              <a:t> on </a:t>
            </a:r>
            <a:r>
              <a:rPr lang="fr-FR" b="1" dirty="0" err="1" smtClean="0"/>
              <a:t>edges</a:t>
            </a:r>
            <a:r>
              <a:rPr lang="fr-FR" b="1" dirty="0" smtClean="0"/>
              <a:t> or corners</a:t>
            </a:r>
          </a:p>
          <a:p>
            <a:endParaRPr lang="fr-FR" b="1" dirty="0"/>
          </a:p>
          <a:p>
            <a:r>
              <a:rPr lang="fr-FR" b="1" dirty="0" smtClean="0"/>
              <a:t> - 95% active area</a:t>
            </a:r>
            <a:endParaRPr lang="fr-FR" b="1" dirty="0"/>
          </a:p>
        </p:txBody>
      </p:sp>
      <p:grpSp>
        <p:nvGrpSpPr>
          <p:cNvPr id="2" name="Grouper 1"/>
          <p:cNvGrpSpPr/>
          <p:nvPr/>
        </p:nvGrpSpPr>
        <p:grpSpPr>
          <a:xfrm>
            <a:off x="81025" y="1755665"/>
            <a:ext cx="4923789" cy="2749996"/>
            <a:chOff x="250095" y="1832284"/>
            <a:chExt cx="5717746" cy="3193431"/>
          </a:xfrm>
        </p:grpSpPr>
        <p:pic>
          <p:nvPicPr>
            <p:cNvPr id="14" name="Image 13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4153" y="1832284"/>
              <a:ext cx="5673688" cy="3193431"/>
            </a:xfrm>
            <a:prstGeom prst="rect">
              <a:avLst/>
            </a:prstGeom>
          </p:spPr>
        </p:pic>
        <p:sp>
          <p:nvSpPr>
            <p:cNvPr id="21" name="Ellipse 20"/>
            <p:cNvSpPr/>
            <p:nvPr/>
          </p:nvSpPr>
          <p:spPr>
            <a:xfrm>
              <a:off x="4008462" y="2149782"/>
              <a:ext cx="457200" cy="45720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2" name="Ellipse 21"/>
            <p:cNvSpPr/>
            <p:nvPr/>
          </p:nvSpPr>
          <p:spPr>
            <a:xfrm>
              <a:off x="4134234" y="4470377"/>
              <a:ext cx="457200" cy="45720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3" name="Ellipse 22"/>
            <p:cNvSpPr/>
            <p:nvPr/>
          </p:nvSpPr>
          <p:spPr>
            <a:xfrm>
              <a:off x="3785978" y="4481900"/>
              <a:ext cx="457200" cy="45720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4" name="Ellipse 23"/>
            <p:cNvSpPr/>
            <p:nvPr/>
          </p:nvSpPr>
          <p:spPr>
            <a:xfrm>
              <a:off x="4160738" y="4052550"/>
              <a:ext cx="457200" cy="45720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5" name="ZoneTexte 24"/>
            <p:cNvSpPr txBox="1"/>
            <p:nvPr/>
          </p:nvSpPr>
          <p:spPr>
            <a:xfrm>
              <a:off x="4684792" y="2628793"/>
              <a:ext cx="113204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000" b="1" dirty="0">
                  <a:solidFill>
                    <a:srgbClr val="FF0000"/>
                  </a:solidFill>
                </a:rPr>
                <a:t>m</a:t>
              </a:r>
              <a:r>
                <a:rPr lang="fr-FR" sz="2000" b="1" dirty="0" smtClean="0">
                  <a:solidFill>
                    <a:srgbClr val="FF0000"/>
                  </a:solidFill>
                </a:rPr>
                <a:t>ultiple </a:t>
              </a:r>
            </a:p>
            <a:p>
              <a:pPr algn="ctr"/>
              <a:r>
                <a:rPr lang="fr-FR" sz="2000" b="1" dirty="0" err="1" smtClean="0">
                  <a:solidFill>
                    <a:srgbClr val="FF0000"/>
                  </a:solidFill>
                </a:rPr>
                <a:t>sparks</a:t>
              </a:r>
              <a:r>
                <a:rPr lang="fr-FR" sz="2000" b="1" dirty="0" smtClean="0">
                  <a:solidFill>
                    <a:srgbClr val="FF0000"/>
                  </a:solidFill>
                </a:rPr>
                <a:t> </a:t>
              </a:r>
              <a:endParaRPr lang="fr-FR" sz="2000" b="1" dirty="0">
                <a:solidFill>
                  <a:srgbClr val="FF0000"/>
                </a:solidFill>
              </a:endParaRPr>
            </a:p>
          </p:txBody>
        </p:sp>
        <p:cxnSp>
          <p:nvCxnSpPr>
            <p:cNvPr id="27" name="Connecteur droit avec flèche 26"/>
            <p:cNvCxnSpPr/>
            <p:nvPr/>
          </p:nvCxnSpPr>
          <p:spPr>
            <a:xfrm flipH="1" flipV="1">
              <a:off x="4528248" y="2571034"/>
              <a:ext cx="187455" cy="150881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necteur droit avec flèche 27"/>
            <p:cNvCxnSpPr/>
            <p:nvPr/>
          </p:nvCxnSpPr>
          <p:spPr>
            <a:xfrm flipH="1">
              <a:off x="4684792" y="3450900"/>
              <a:ext cx="438232" cy="682288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Ellipse 28"/>
            <p:cNvSpPr/>
            <p:nvPr/>
          </p:nvSpPr>
          <p:spPr>
            <a:xfrm>
              <a:off x="2256242" y="1851036"/>
              <a:ext cx="457200" cy="45720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250095" y="1879185"/>
              <a:ext cx="4469493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fr-FR" sz="2400" b="1" dirty="0">
                  <a:solidFill>
                    <a:srgbClr val="FFFF00"/>
                  </a:solidFill>
                  <a:sym typeface="Symbol" panose="05050102010706020507" pitchFamily="18" charset="2"/>
                </a:rPr>
                <a:t>V</a:t>
              </a:r>
              <a:r>
                <a:rPr lang="fr-FR" sz="2400" b="1" baseline="-25000" dirty="0">
                  <a:solidFill>
                    <a:srgbClr val="FFFF00"/>
                  </a:solidFill>
                  <a:sym typeface="Symbol" panose="05050102010706020507" pitchFamily="18" charset="2"/>
                </a:rPr>
                <a:t>LEM</a:t>
              </a:r>
              <a:r>
                <a:rPr lang="fr-FR" sz="2400" b="1" dirty="0">
                  <a:solidFill>
                    <a:srgbClr val="FFFF00"/>
                  </a:solidFill>
                  <a:sym typeface="Symbol" panose="05050102010706020507" pitchFamily="18" charset="2"/>
                </a:rPr>
                <a:t> = 3.3-3.5 kV in Ar @ 3.3 bar</a:t>
              </a:r>
              <a:endParaRPr lang="fr-FR" dirty="0">
                <a:solidFill>
                  <a:prstClr val="black"/>
                </a:solidFill>
              </a:endParaRPr>
            </a:p>
          </p:txBody>
        </p:sp>
      </p:grpSp>
      <p:sp>
        <p:nvSpPr>
          <p:cNvPr id="31" name="TextShape 1"/>
          <p:cNvSpPr txBox="1"/>
          <p:nvPr/>
        </p:nvSpPr>
        <p:spPr>
          <a:xfrm>
            <a:off x="499140" y="191453"/>
            <a:ext cx="9071640" cy="615553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spAutoFit/>
          </a:bodyPr>
          <a:lstStyle/>
          <a:p>
            <a:pPr algn="ctr"/>
            <a:r>
              <a:rPr lang="fr-FR" sz="4000" dirty="0" smtClean="0"/>
              <a:t>LEM performances</a:t>
            </a:r>
            <a:endParaRPr lang="fr-FR" sz="4000" dirty="0"/>
          </a:p>
        </p:txBody>
      </p:sp>
      <p:sp>
        <p:nvSpPr>
          <p:cNvPr id="26" name="Espace réservé du pied de page 4"/>
          <p:cNvSpPr txBox="1">
            <a:spLocks/>
          </p:cNvSpPr>
          <p:nvPr/>
        </p:nvSpPr>
        <p:spPr>
          <a:xfrm>
            <a:off x="171003" y="7293710"/>
            <a:ext cx="9494871" cy="272948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900" dirty="0" smtClean="0">
                <a:latin typeface="Arial" charset="0"/>
                <a:ea typeface="Arial" charset="0"/>
                <a:cs typeface="Arial" charset="0"/>
              </a:rPr>
              <a:t>Alain Delbart, R&amp;D on LEM for phase II of </a:t>
            </a:r>
            <a:r>
              <a:rPr lang="fr-FR" sz="900" dirty="0" err="1" smtClean="0">
                <a:latin typeface="Arial" charset="0"/>
                <a:ea typeface="Arial" charset="0"/>
                <a:cs typeface="Arial" charset="0"/>
              </a:rPr>
              <a:t>ProtoDUNE</a:t>
            </a:r>
            <a:r>
              <a:rPr lang="fr-FR" sz="900" dirty="0" smtClean="0">
                <a:latin typeface="Arial" charset="0"/>
                <a:ea typeface="Arial" charset="0"/>
                <a:cs typeface="Arial" charset="0"/>
              </a:rPr>
              <a:t>-DP, LEM, Workshop </a:t>
            </a:r>
            <a:r>
              <a:rPr lang="fr-FR" sz="900" dirty="0">
                <a:latin typeface="Arial" charset="0"/>
                <a:ea typeface="Arial" charset="0"/>
                <a:cs typeface="Arial" charset="0"/>
              </a:rPr>
              <a:t>on the LEM/</a:t>
            </a:r>
            <a:r>
              <a:rPr lang="fr-FR" sz="900" dirty="0" err="1">
                <a:latin typeface="Arial" charset="0"/>
                <a:ea typeface="Arial" charset="0"/>
                <a:cs typeface="Arial" charset="0"/>
              </a:rPr>
              <a:t>Thick</a:t>
            </a:r>
            <a:r>
              <a:rPr lang="fr-FR" sz="900" dirty="0">
                <a:latin typeface="Arial" charset="0"/>
                <a:ea typeface="Arial" charset="0"/>
                <a:cs typeface="Arial" charset="0"/>
              </a:rPr>
              <a:t> GEM </a:t>
            </a:r>
            <a:r>
              <a:rPr lang="fr-FR" sz="900" dirty="0" err="1">
                <a:latin typeface="Arial" charset="0"/>
                <a:ea typeface="Arial" charset="0"/>
                <a:cs typeface="Arial" charset="0"/>
              </a:rPr>
              <a:t>cryogenic</a:t>
            </a:r>
            <a:r>
              <a:rPr lang="fr-FR" sz="9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fr-FR" sz="900" dirty="0" err="1">
                <a:latin typeface="Arial" charset="0"/>
                <a:ea typeface="Arial" charset="0"/>
                <a:cs typeface="Arial" charset="0"/>
              </a:rPr>
              <a:t>utilization</a:t>
            </a:r>
            <a:r>
              <a:rPr lang="fr-FR" sz="900" dirty="0">
                <a:latin typeface="Arial" charset="0"/>
                <a:ea typeface="Arial" charset="0"/>
                <a:cs typeface="Arial" charset="0"/>
              </a:rPr>
              <a:t> in pure Argon over large </a:t>
            </a:r>
            <a:r>
              <a:rPr lang="fr-FR" sz="900" dirty="0" err="1">
                <a:latin typeface="Arial" charset="0"/>
                <a:ea typeface="Arial" charset="0"/>
                <a:cs typeface="Arial" charset="0"/>
              </a:rPr>
              <a:t>detection</a:t>
            </a:r>
            <a:r>
              <a:rPr lang="fr-FR" sz="900" dirty="0">
                <a:latin typeface="Arial" charset="0"/>
                <a:ea typeface="Arial" charset="0"/>
                <a:cs typeface="Arial" charset="0"/>
              </a:rPr>
              <a:t> surfaces, </a:t>
            </a:r>
            <a:r>
              <a:rPr lang="fr-FR" sz="900" dirty="0" smtClean="0">
                <a:latin typeface="Arial" charset="0"/>
                <a:ea typeface="Arial" charset="0"/>
                <a:cs typeface="Arial" charset="0"/>
              </a:rPr>
              <a:t>6-7</a:t>
            </a:r>
            <a:r>
              <a:rPr lang="fr-FR" sz="900" baseline="30000" dirty="0" smtClean="0">
                <a:latin typeface="Arial" charset="0"/>
                <a:ea typeface="Arial" charset="0"/>
                <a:cs typeface="Arial" charset="0"/>
              </a:rPr>
              <a:t>th</a:t>
            </a:r>
            <a:r>
              <a:rPr lang="fr-FR" sz="9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fr-FR" sz="900" dirty="0" err="1" smtClean="0">
                <a:latin typeface="Arial" charset="0"/>
                <a:ea typeface="Arial" charset="0"/>
                <a:cs typeface="Arial" charset="0"/>
              </a:rPr>
              <a:t>april</a:t>
            </a:r>
            <a:r>
              <a:rPr lang="bn-IN" sz="900" dirty="0" smtClean="0">
                <a:latin typeface="Arial" charset="0"/>
                <a:ea typeface="Arial" charset="0"/>
                <a:cs typeface="Arial" charset="0"/>
              </a:rPr>
              <a:t>, </a:t>
            </a:r>
            <a:r>
              <a:rPr lang="fr-FR" sz="900" dirty="0" smtClean="0">
                <a:latin typeface="Arial" charset="0"/>
                <a:ea typeface="Arial" charset="0"/>
                <a:cs typeface="Arial" charset="0"/>
              </a:rPr>
              <a:t>2020					</a:t>
            </a:r>
            <a:endParaRPr lang="fr-FR" sz="900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7806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5083" y="1453719"/>
            <a:ext cx="10567837" cy="6078094"/>
          </a:xfrm>
          <a:prstGeom prst="rect">
            <a:avLst/>
          </a:prstGeom>
        </p:spPr>
      </p:pic>
      <p:sp>
        <p:nvSpPr>
          <p:cNvPr id="52" name="Line 8"/>
          <p:cNvSpPr/>
          <p:nvPr/>
        </p:nvSpPr>
        <p:spPr>
          <a:xfrm>
            <a:off x="-5040" y="1056898"/>
            <a:ext cx="10080000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fr-FR" dirty="0"/>
          </a:p>
        </p:txBody>
      </p:sp>
      <p:sp>
        <p:nvSpPr>
          <p:cNvPr id="16" name="TextBox 2"/>
          <p:cNvSpPr txBox="1"/>
          <p:nvPr/>
        </p:nvSpPr>
        <p:spPr>
          <a:xfrm>
            <a:off x="9665874" y="7293709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8F1A8BE9-E462-894F-94E2-A1097F7CCA5D}" type="slidenum">
              <a:rPr lang="en-US" sz="900">
                <a:latin typeface="Arial" charset="0"/>
                <a:ea typeface="Arial" charset="0"/>
                <a:cs typeface="Arial" charset="0"/>
              </a:rPr>
              <a:t>5</a:t>
            </a:fld>
            <a:endParaRPr lang="en-US" sz="900" dirty="0" smtClean="0">
              <a:latin typeface="Arial" charset="0"/>
              <a:ea typeface="Arial" charset="0"/>
              <a:cs typeface="Arial" charset="0"/>
            </a:endParaRPr>
          </a:p>
          <a:p>
            <a:endParaRPr lang="en-US" sz="9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6" name="TextShape 1"/>
          <p:cNvSpPr txBox="1"/>
          <p:nvPr/>
        </p:nvSpPr>
        <p:spPr>
          <a:xfrm>
            <a:off x="499140" y="246822"/>
            <a:ext cx="9071640" cy="553998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spAutoFit/>
          </a:bodyPr>
          <a:lstStyle/>
          <a:p>
            <a:pPr algn="ctr"/>
            <a:r>
              <a:rPr lang="fr-FR" sz="3600" smtClean="0"/>
              <a:t>LEM for </a:t>
            </a:r>
            <a:r>
              <a:rPr lang="fr-FR" sz="3600" dirty="0" err="1" smtClean="0"/>
              <a:t>ProtoDUNE</a:t>
            </a:r>
            <a:r>
              <a:rPr lang="fr-FR" sz="3600" dirty="0" smtClean="0"/>
              <a:t>-DP challenge</a:t>
            </a:r>
          </a:p>
        </p:txBody>
      </p:sp>
      <p:sp>
        <p:nvSpPr>
          <p:cNvPr id="37" name="ZoneTexte 36"/>
          <p:cNvSpPr txBox="1"/>
          <p:nvPr/>
        </p:nvSpPr>
        <p:spPr>
          <a:xfrm>
            <a:off x="4615035" y="2075081"/>
            <a:ext cx="26016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b="1" dirty="0" smtClean="0">
                <a:solidFill>
                  <a:srgbClr val="00B050"/>
                </a:solidFill>
              </a:rPr>
              <a:t>Max 32kV/cm</a:t>
            </a:r>
          </a:p>
          <a:p>
            <a:pPr algn="r"/>
            <a:r>
              <a:rPr lang="fr-FR" dirty="0" smtClean="0">
                <a:solidFill>
                  <a:srgbClr val="00B050"/>
                </a:solidFill>
              </a:rPr>
              <a:t>3x1x1 m</a:t>
            </a:r>
            <a:r>
              <a:rPr lang="fr-FR" baseline="30000" dirty="0" smtClean="0">
                <a:solidFill>
                  <a:srgbClr val="00B050"/>
                </a:solidFill>
              </a:rPr>
              <a:t>3 </a:t>
            </a:r>
            <a:r>
              <a:rPr lang="fr-FR" dirty="0" smtClean="0">
                <a:solidFill>
                  <a:srgbClr val="00B050"/>
                </a:solidFill>
              </a:rPr>
              <a:t>(CFR-34)</a:t>
            </a:r>
            <a:r>
              <a:rPr lang="fr-FR" baseline="30000" dirty="0" smtClean="0">
                <a:solidFill>
                  <a:srgbClr val="00B050"/>
                </a:solidFill>
              </a:rPr>
              <a:t> </a:t>
            </a:r>
            <a:endParaRPr lang="fr-FR" baseline="30000" dirty="0">
              <a:solidFill>
                <a:srgbClr val="00B050"/>
              </a:solidFill>
            </a:endParaRPr>
          </a:p>
        </p:txBody>
      </p:sp>
      <p:sp>
        <p:nvSpPr>
          <p:cNvPr id="39" name="ZoneTexte 38"/>
          <p:cNvSpPr txBox="1"/>
          <p:nvPr/>
        </p:nvSpPr>
        <p:spPr>
          <a:xfrm rot="16200000">
            <a:off x="-1686904" y="4226730"/>
            <a:ext cx="4020139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fr-FR" sz="2400" dirty="0" err="1" smtClean="0"/>
              <a:t>G</a:t>
            </a:r>
            <a:r>
              <a:rPr lang="fr-FR" sz="2400" baseline="-25000" dirty="0" err="1" smtClean="0"/>
              <a:t>eff</a:t>
            </a:r>
            <a:r>
              <a:rPr lang="fr-FR" sz="2400" dirty="0" smtClean="0"/>
              <a:t> = </a:t>
            </a:r>
            <a:r>
              <a:rPr lang="fr-FR" sz="3600" dirty="0" err="1" smtClean="0">
                <a:latin typeface="Symbol" charset="2"/>
                <a:ea typeface="Symbol" charset="2"/>
                <a:cs typeface="Symbol" charset="2"/>
              </a:rPr>
              <a:t>e</a:t>
            </a:r>
            <a:r>
              <a:rPr lang="fr-FR" sz="2400" baseline="-25000" dirty="0" err="1" smtClean="0"/>
              <a:t>extraction</a:t>
            </a:r>
            <a:r>
              <a:rPr lang="fr-FR" sz="2400" dirty="0" smtClean="0"/>
              <a:t> x G</a:t>
            </a:r>
            <a:r>
              <a:rPr lang="fr-FR" sz="2400" baseline="-25000" dirty="0" smtClean="0"/>
              <a:t>LEM</a:t>
            </a:r>
            <a:r>
              <a:rPr lang="fr-FR" sz="2400" dirty="0" smtClean="0"/>
              <a:t> x </a:t>
            </a:r>
            <a:r>
              <a:rPr lang="fr-FR" sz="3600" dirty="0" err="1" smtClean="0">
                <a:latin typeface="Symbol" charset="2"/>
                <a:ea typeface="Symbol" charset="2"/>
                <a:cs typeface="Symbol" charset="2"/>
              </a:rPr>
              <a:t>e</a:t>
            </a:r>
            <a:r>
              <a:rPr lang="fr-FR" sz="2400" baseline="-25000" dirty="0" err="1" smtClean="0"/>
              <a:t>coll</a:t>
            </a:r>
            <a:endParaRPr lang="fr-FR" sz="2400" baseline="-25000" dirty="0"/>
          </a:p>
        </p:txBody>
      </p:sp>
      <p:cxnSp>
        <p:nvCxnSpPr>
          <p:cNvPr id="8" name="Connecteur droit 7"/>
          <p:cNvCxnSpPr/>
          <p:nvPr/>
        </p:nvCxnSpPr>
        <p:spPr>
          <a:xfrm flipV="1">
            <a:off x="7216667" y="2398247"/>
            <a:ext cx="0" cy="1977788"/>
          </a:xfrm>
          <a:prstGeom prst="line">
            <a:avLst/>
          </a:prstGeom>
          <a:ln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necteur droit 40"/>
          <p:cNvCxnSpPr/>
          <p:nvPr/>
        </p:nvCxnSpPr>
        <p:spPr>
          <a:xfrm flipV="1">
            <a:off x="7780656" y="1751915"/>
            <a:ext cx="0" cy="2191636"/>
          </a:xfrm>
          <a:prstGeom prst="line">
            <a:avLst/>
          </a:prstGeom>
          <a:ln>
            <a:solidFill>
              <a:srgbClr val="7030A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ZoneTexte 43"/>
          <p:cNvSpPr txBox="1"/>
          <p:nvPr/>
        </p:nvSpPr>
        <p:spPr>
          <a:xfrm>
            <a:off x="7852496" y="1428750"/>
            <a:ext cx="29578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7030A0"/>
                </a:solidFill>
              </a:rPr>
              <a:t>Max 34kV/cm</a:t>
            </a:r>
          </a:p>
          <a:p>
            <a:r>
              <a:rPr lang="fr-FR" dirty="0" smtClean="0">
                <a:solidFill>
                  <a:srgbClr val="7030A0"/>
                </a:solidFill>
              </a:rPr>
              <a:t>NP02 (CFR-35)</a:t>
            </a:r>
            <a:r>
              <a:rPr lang="fr-FR" baseline="30000" dirty="0" smtClean="0">
                <a:solidFill>
                  <a:srgbClr val="7030A0"/>
                </a:solidFill>
              </a:rPr>
              <a:t> </a:t>
            </a:r>
            <a:endParaRPr lang="fr-FR" baseline="30000" dirty="0">
              <a:solidFill>
                <a:srgbClr val="7030A0"/>
              </a:solidFill>
            </a:endParaRPr>
          </a:p>
        </p:txBody>
      </p:sp>
      <p:sp>
        <p:nvSpPr>
          <p:cNvPr id="49" name="ZoneTexte 48"/>
          <p:cNvSpPr txBox="1"/>
          <p:nvPr/>
        </p:nvSpPr>
        <p:spPr>
          <a:xfrm>
            <a:off x="1006" y="1084387"/>
            <a:ext cx="8712129" cy="369332"/>
          </a:xfrm>
          <a:prstGeom prst="rect">
            <a:avLst/>
          </a:prstGeom>
          <a:solidFill>
            <a:srgbClr val="FFFCC2"/>
          </a:solidFill>
        </p:spPr>
        <p:txBody>
          <a:bodyPr wrap="none" rtlCol="0">
            <a:spAutoFit/>
          </a:bodyPr>
          <a:lstStyle/>
          <a:p>
            <a:r>
              <a:rPr lang="fr-FR" dirty="0" err="1"/>
              <a:t>G</a:t>
            </a:r>
            <a:r>
              <a:rPr lang="fr-FR" baseline="-25000" dirty="0" err="1"/>
              <a:t>eff</a:t>
            </a:r>
            <a:r>
              <a:rPr lang="fr-FR" dirty="0"/>
              <a:t>=20 </a:t>
            </a:r>
            <a:r>
              <a:rPr lang="fr-FR" dirty="0" err="1" smtClean="0"/>
              <a:t>with</a:t>
            </a:r>
            <a:r>
              <a:rPr lang="fr-FR" dirty="0" smtClean="0"/>
              <a:t> &lt;5% </a:t>
            </a:r>
            <a:r>
              <a:rPr lang="fr-FR" dirty="0" err="1" smtClean="0"/>
              <a:t>dead</a:t>
            </a:r>
            <a:r>
              <a:rPr lang="fr-FR" dirty="0" smtClean="0"/>
              <a:t> zone out of the 9 m</a:t>
            </a:r>
            <a:r>
              <a:rPr lang="fr-FR" baseline="30000" dirty="0" smtClean="0"/>
              <a:t>2</a:t>
            </a:r>
            <a:r>
              <a:rPr lang="fr-FR" dirty="0" smtClean="0"/>
              <a:t> CRP area </a:t>
            </a:r>
            <a:r>
              <a:rPr lang="fr-FR" dirty="0">
                <a:solidFill>
                  <a:srgbClr val="FF0000"/>
                </a:solidFill>
              </a:rPr>
              <a:t>(~3,1 kV </a:t>
            </a:r>
            <a:r>
              <a:rPr lang="fr-FR" dirty="0" err="1">
                <a:solidFill>
                  <a:srgbClr val="FF0000"/>
                </a:solidFill>
              </a:rPr>
              <a:t>before</a:t>
            </a:r>
            <a:r>
              <a:rPr lang="fr-FR" dirty="0">
                <a:solidFill>
                  <a:srgbClr val="FF0000"/>
                </a:solidFill>
              </a:rPr>
              <a:t> </a:t>
            </a:r>
            <a:r>
              <a:rPr lang="fr-FR" dirty="0" err="1">
                <a:solidFill>
                  <a:srgbClr val="FF0000"/>
                </a:solidFill>
              </a:rPr>
              <a:t>charging</a:t>
            </a:r>
            <a:r>
              <a:rPr lang="fr-FR" dirty="0">
                <a:solidFill>
                  <a:srgbClr val="FF0000"/>
                </a:solidFill>
              </a:rPr>
              <a:t>-up</a:t>
            </a:r>
            <a:r>
              <a:rPr lang="fr-FR" dirty="0" smtClean="0">
                <a:solidFill>
                  <a:srgbClr val="FF0000"/>
                </a:solidFill>
              </a:rPr>
              <a:t>)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50" name="ZoneTexte 49"/>
          <p:cNvSpPr txBox="1"/>
          <p:nvPr/>
        </p:nvSpPr>
        <p:spPr>
          <a:xfrm>
            <a:off x="0" y="1577762"/>
            <a:ext cx="6387326" cy="369332"/>
          </a:xfrm>
          <a:prstGeom prst="rect">
            <a:avLst/>
          </a:prstGeom>
          <a:solidFill>
            <a:srgbClr val="FFFCC2"/>
          </a:solidFill>
        </p:spPr>
        <p:txBody>
          <a:bodyPr wrap="none" rtlCol="0">
            <a:spAutoFit/>
          </a:bodyPr>
          <a:lstStyle/>
          <a:p>
            <a:r>
              <a:rPr lang="fr-FR" dirty="0" err="1" smtClean="0"/>
              <a:t>With</a:t>
            </a:r>
            <a:r>
              <a:rPr lang="fr-FR" dirty="0" smtClean="0"/>
              <a:t> a long </a:t>
            </a:r>
            <a:r>
              <a:rPr lang="fr-FR" dirty="0" err="1" smtClean="0"/>
              <a:t>term</a:t>
            </a:r>
            <a:r>
              <a:rPr lang="fr-FR" dirty="0" smtClean="0"/>
              <a:t> </a:t>
            </a:r>
            <a:r>
              <a:rPr lang="fr-FR" dirty="0" err="1" smtClean="0"/>
              <a:t>stability</a:t>
            </a:r>
            <a:r>
              <a:rPr lang="fr-FR" dirty="0" smtClean="0"/>
              <a:t> &lt;1 </a:t>
            </a:r>
            <a:r>
              <a:rPr lang="fr-FR" dirty="0" err="1"/>
              <a:t>spark</a:t>
            </a:r>
            <a:r>
              <a:rPr lang="fr-FR" dirty="0"/>
              <a:t> </a:t>
            </a:r>
            <a:r>
              <a:rPr lang="fr-FR" dirty="0" smtClean="0"/>
              <a:t>/ h / CRP (=1/36 per LEM)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17" name="Espace réservé du pied de page 4"/>
          <p:cNvSpPr txBox="1">
            <a:spLocks/>
          </p:cNvSpPr>
          <p:nvPr/>
        </p:nvSpPr>
        <p:spPr>
          <a:xfrm>
            <a:off x="171003" y="7293710"/>
            <a:ext cx="9494871" cy="272948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900" dirty="0" smtClean="0">
                <a:latin typeface="Arial" charset="0"/>
                <a:ea typeface="Arial" charset="0"/>
                <a:cs typeface="Arial" charset="0"/>
              </a:rPr>
              <a:t>Alain Delbart, R&amp;D on LEM for phase II of </a:t>
            </a:r>
            <a:r>
              <a:rPr lang="fr-FR" sz="900" dirty="0" err="1" smtClean="0">
                <a:latin typeface="Arial" charset="0"/>
                <a:ea typeface="Arial" charset="0"/>
                <a:cs typeface="Arial" charset="0"/>
              </a:rPr>
              <a:t>ProtoDUNE</a:t>
            </a:r>
            <a:r>
              <a:rPr lang="fr-FR" sz="900" dirty="0" smtClean="0">
                <a:latin typeface="Arial" charset="0"/>
                <a:ea typeface="Arial" charset="0"/>
                <a:cs typeface="Arial" charset="0"/>
              </a:rPr>
              <a:t>-DP, LEM, Workshop </a:t>
            </a:r>
            <a:r>
              <a:rPr lang="fr-FR" sz="900" dirty="0">
                <a:latin typeface="Arial" charset="0"/>
                <a:ea typeface="Arial" charset="0"/>
                <a:cs typeface="Arial" charset="0"/>
              </a:rPr>
              <a:t>on the LEM/</a:t>
            </a:r>
            <a:r>
              <a:rPr lang="fr-FR" sz="900" dirty="0" err="1">
                <a:latin typeface="Arial" charset="0"/>
                <a:ea typeface="Arial" charset="0"/>
                <a:cs typeface="Arial" charset="0"/>
              </a:rPr>
              <a:t>Thick</a:t>
            </a:r>
            <a:r>
              <a:rPr lang="fr-FR" sz="900" dirty="0">
                <a:latin typeface="Arial" charset="0"/>
                <a:ea typeface="Arial" charset="0"/>
                <a:cs typeface="Arial" charset="0"/>
              </a:rPr>
              <a:t> GEM </a:t>
            </a:r>
            <a:r>
              <a:rPr lang="fr-FR" sz="900" dirty="0" err="1">
                <a:latin typeface="Arial" charset="0"/>
                <a:ea typeface="Arial" charset="0"/>
                <a:cs typeface="Arial" charset="0"/>
              </a:rPr>
              <a:t>cryogenic</a:t>
            </a:r>
            <a:r>
              <a:rPr lang="fr-FR" sz="9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fr-FR" sz="900" dirty="0" err="1">
                <a:latin typeface="Arial" charset="0"/>
                <a:ea typeface="Arial" charset="0"/>
                <a:cs typeface="Arial" charset="0"/>
              </a:rPr>
              <a:t>utilization</a:t>
            </a:r>
            <a:r>
              <a:rPr lang="fr-FR" sz="900" dirty="0">
                <a:latin typeface="Arial" charset="0"/>
                <a:ea typeface="Arial" charset="0"/>
                <a:cs typeface="Arial" charset="0"/>
              </a:rPr>
              <a:t> in pure Argon over large </a:t>
            </a:r>
            <a:r>
              <a:rPr lang="fr-FR" sz="900" dirty="0" err="1">
                <a:latin typeface="Arial" charset="0"/>
                <a:ea typeface="Arial" charset="0"/>
                <a:cs typeface="Arial" charset="0"/>
              </a:rPr>
              <a:t>detection</a:t>
            </a:r>
            <a:r>
              <a:rPr lang="fr-FR" sz="900" dirty="0">
                <a:latin typeface="Arial" charset="0"/>
                <a:ea typeface="Arial" charset="0"/>
                <a:cs typeface="Arial" charset="0"/>
              </a:rPr>
              <a:t> surfaces, </a:t>
            </a:r>
            <a:r>
              <a:rPr lang="fr-FR" sz="900" dirty="0" smtClean="0">
                <a:latin typeface="Arial" charset="0"/>
                <a:ea typeface="Arial" charset="0"/>
                <a:cs typeface="Arial" charset="0"/>
              </a:rPr>
              <a:t>6-7</a:t>
            </a:r>
            <a:r>
              <a:rPr lang="fr-FR" sz="900" baseline="30000" dirty="0" smtClean="0">
                <a:latin typeface="Arial" charset="0"/>
                <a:ea typeface="Arial" charset="0"/>
                <a:cs typeface="Arial" charset="0"/>
              </a:rPr>
              <a:t>th</a:t>
            </a:r>
            <a:r>
              <a:rPr lang="fr-FR" sz="9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fr-FR" sz="900" dirty="0" err="1" smtClean="0">
                <a:latin typeface="Arial" charset="0"/>
                <a:ea typeface="Arial" charset="0"/>
                <a:cs typeface="Arial" charset="0"/>
              </a:rPr>
              <a:t>april</a:t>
            </a:r>
            <a:r>
              <a:rPr lang="bn-IN" sz="900" dirty="0" smtClean="0">
                <a:latin typeface="Arial" charset="0"/>
                <a:ea typeface="Arial" charset="0"/>
                <a:cs typeface="Arial" charset="0"/>
              </a:rPr>
              <a:t>, </a:t>
            </a:r>
            <a:r>
              <a:rPr lang="fr-FR" sz="900" dirty="0" smtClean="0">
                <a:latin typeface="Arial" charset="0"/>
                <a:ea typeface="Arial" charset="0"/>
                <a:cs typeface="Arial" charset="0"/>
              </a:rPr>
              <a:t>2020					</a:t>
            </a:r>
            <a:endParaRPr lang="fr-FR" sz="9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546574" y="5645426"/>
            <a:ext cx="2756452" cy="104692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ZoneTexte 3"/>
          <p:cNvSpPr txBox="1"/>
          <p:nvPr/>
        </p:nvSpPr>
        <p:spPr>
          <a:xfrm>
            <a:off x="4897015" y="5800180"/>
            <a:ext cx="163698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400" dirty="0" smtClean="0">
                <a:solidFill>
                  <a:srgbClr val="FF0000"/>
                </a:solidFill>
              </a:rPr>
              <a:t>~3,3 bar Ar</a:t>
            </a:r>
          </a:p>
          <a:p>
            <a:pPr algn="ctr"/>
            <a:r>
              <a:rPr lang="fr-FR" sz="1400" dirty="0" smtClean="0">
                <a:solidFill>
                  <a:srgbClr val="FF0000"/>
                </a:solidFill>
              </a:rPr>
              <a:t>(</a:t>
            </a:r>
            <a:r>
              <a:rPr lang="fr-FR" sz="1400" dirty="0" err="1" smtClean="0">
                <a:solidFill>
                  <a:srgbClr val="FF0000"/>
                </a:solidFill>
              </a:rPr>
              <a:t>same</a:t>
            </a:r>
            <a:r>
              <a:rPr lang="fr-FR" sz="1400" dirty="0" smtClean="0">
                <a:solidFill>
                  <a:srgbClr val="FF0000"/>
                </a:solidFill>
              </a:rPr>
              <a:t> </a:t>
            </a:r>
            <a:r>
              <a:rPr lang="fr-FR" sz="1400" dirty="0" err="1" smtClean="0">
                <a:solidFill>
                  <a:srgbClr val="FF0000"/>
                </a:solidFill>
              </a:rPr>
              <a:t>gas</a:t>
            </a:r>
            <a:r>
              <a:rPr lang="fr-FR" sz="1400" dirty="0" smtClean="0">
                <a:solidFill>
                  <a:srgbClr val="FF0000"/>
                </a:solidFill>
              </a:rPr>
              <a:t> </a:t>
            </a:r>
            <a:r>
              <a:rPr lang="fr-FR" sz="1400" dirty="0" err="1" smtClean="0">
                <a:solidFill>
                  <a:srgbClr val="FF0000"/>
                </a:solidFill>
              </a:rPr>
              <a:t>density</a:t>
            </a:r>
            <a:endParaRPr lang="fr-FR" sz="1400" dirty="0" smtClean="0">
              <a:solidFill>
                <a:srgbClr val="FF0000"/>
              </a:solidFill>
            </a:endParaRPr>
          </a:p>
          <a:p>
            <a:pPr algn="ctr"/>
            <a:r>
              <a:rPr lang="fr-FR" sz="1400" dirty="0">
                <a:solidFill>
                  <a:srgbClr val="FF0000"/>
                </a:solidFill>
              </a:rPr>
              <a:t>a</a:t>
            </a:r>
            <a:r>
              <a:rPr lang="fr-FR" sz="1400" dirty="0" smtClean="0">
                <a:solidFill>
                  <a:srgbClr val="FF0000"/>
                </a:solidFill>
              </a:rPr>
              <a:t>s </a:t>
            </a:r>
            <a:r>
              <a:rPr lang="fr-FR" sz="1400" dirty="0" err="1" smtClean="0">
                <a:solidFill>
                  <a:srgbClr val="FF0000"/>
                </a:solidFill>
              </a:rPr>
              <a:t>DLAr</a:t>
            </a:r>
            <a:r>
              <a:rPr lang="fr-FR" sz="1400" dirty="0" smtClean="0">
                <a:solidFill>
                  <a:srgbClr val="FF0000"/>
                </a:solidFill>
              </a:rPr>
              <a:t>)</a:t>
            </a:r>
            <a:endParaRPr lang="fr-FR" sz="1400" dirty="0">
              <a:solidFill>
                <a:srgbClr val="FF0000"/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7587287" y="7039665"/>
            <a:ext cx="479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latin typeface="Symbol" charset="2"/>
                <a:ea typeface="Symbol" charset="2"/>
                <a:cs typeface="Symbol" charset="2"/>
              </a:rPr>
              <a:t>D</a:t>
            </a:r>
            <a:r>
              <a:rPr lang="fr-FR" dirty="0" smtClean="0"/>
              <a:t>V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79648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TextShape 1"/>
          <p:cNvSpPr txBox="1"/>
          <p:nvPr/>
        </p:nvSpPr>
        <p:spPr>
          <a:xfrm>
            <a:off x="382618" y="267182"/>
            <a:ext cx="9071640" cy="492443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spAutoFit/>
          </a:bodyPr>
          <a:lstStyle/>
          <a:p>
            <a:pPr algn="ctr"/>
            <a:r>
              <a:rPr lang="en-US" sz="3200" spc="-1" dirty="0" smtClean="0">
                <a:latin typeface="arial"/>
              </a:rPr>
              <a:t>Ways of improvements of the LEM</a:t>
            </a:r>
            <a:endParaRPr lang="en-US" sz="3200" spc="-1" dirty="0">
              <a:latin typeface="arial"/>
            </a:endParaRPr>
          </a:p>
        </p:txBody>
      </p:sp>
      <p:sp>
        <p:nvSpPr>
          <p:cNvPr id="52" name="Line 8"/>
          <p:cNvSpPr/>
          <p:nvPr/>
        </p:nvSpPr>
        <p:spPr>
          <a:xfrm>
            <a:off x="-5040" y="1041400"/>
            <a:ext cx="10080000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fr-FR" dirty="0"/>
          </a:p>
        </p:txBody>
      </p:sp>
      <p:sp>
        <p:nvSpPr>
          <p:cNvPr id="16" name="TextBox 2"/>
          <p:cNvSpPr txBox="1"/>
          <p:nvPr/>
        </p:nvSpPr>
        <p:spPr>
          <a:xfrm>
            <a:off x="9665874" y="7293709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8F1A8BE9-E462-894F-94E2-A1097F7CCA5D}" type="slidenum">
              <a:rPr lang="en-US" sz="900">
                <a:latin typeface="Arial" charset="0"/>
                <a:ea typeface="Arial" charset="0"/>
                <a:cs typeface="Arial" charset="0"/>
              </a:rPr>
              <a:t>6</a:t>
            </a:fld>
            <a:endParaRPr lang="en-US" sz="900" dirty="0" smtClean="0">
              <a:latin typeface="Arial" charset="0"/>
              <a:ea typeface="Arial" charset="0"/>
              <a:cs typeface="Arial" charset="0"/>
            </a:endParaRPr>
          </a:p>
          <a:p>
            <a:endParaRPr lang="en-US" sz="9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161077" y="1072776"/>
            <a:ext cx="9763349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charset="2"/>
              <a:buChar char="q"/>
            </a:pPr>
            <a:r>
              <a:rPr lang="fr-FR" sz="2000" dirty="0" smtClean="0">
                <a:sym typeface="Wingdings"/>
              </a:rPr>
              <a:t>LEM </a:t>
            </a:r>
            <a:r>
              <a:rPr lang="fr-FR" sz="2000" dirty="0" err="1" smtClean="0">
                <a:sym typeface="Wingdings"/>
              </a:rPr>
              <a:t>paremeters</a:t>
            </a:r>
            <a:r>
              <a:rPr lang="fr-FR" sz="2000" dirty="0" smtClean="0">
                <a:sym typeface="Wingdings"/>
              </a:rPr>
              <a:t> </a:t>
            </a:r>
            <a:r>
              <a:rPr lang="fr-FR" sz="2000" dirty="0" smtClean="0">
                <a:sym typeface="Wingdings"/>
              </a:rPr>
              <a:t>: </a:t>
            </a:r>
            <a:r>
              <a:rPr lang="fr-FR" sz="2000" dirty="0" err="1" smtClean="0">
                <a:sym typeface="Wingdings"/>
              </a:rPr>
              <a:t>increase</a:t>
            </a:r>
            <a:r>
              <a:rPr lang="fr-FR" sz="2000" dirty="0" smtClean="0">
                <a:sym typeface="Wingdings"/>
              </a:rPr>
              <a:t> </a:t>
            </a:r>
            <a:r>
              <a:rPr lang="fr-FR" sz="2000" dirty="0" err="1" smtClean="0">
                <a:sym typeface="Wingdings"/>
              </a:rPr>
              <a:t>thickness</a:t>
            </a:r>
            <a:r>
              <a:rPr lang="fr-FR" sz="2000" dirty="0" smtClean="0">
                <a:sym typeface="Wingdings"/>
              </a:rPr>
              <a:t>, </a:t>
            </a:r>
            <a:r>
              <a:rPr lang="fr-FR" sz="2000" dirty="0" err="1" smtClean="0">
                <a:sym typeface="Wingdings"/>
              </a:rPr>
              <a:t>decrease</a:t>
            </a:r>
            <a:r>
              <a:rPr lang="fr-FR" sz="2000" dirty="0" smtClean="0">
                <a:sym typeface="Wingdings"/>
              </a:rPr>
              <a:t> </a:t>
            </a:r>
            <a:r>
              <a:rPr lang="fr-FR" sz="2000" dirty="0" err="1" smtClean="0">
                <a:sym typeface="Wingdings"/>
              </a:rPr>
              <a:t>number</a:t>
            </a:r>
            <a:r>
              <a:rPr lang="fr-FR" sz="2000" dirty="0" smtClean="0">
                <a:sym typeface="Wingdings"/>
              </a:rPr>
              <a:t> of </a:t>
            </a:r>
            <a:r>
              <a:rPr lang="fr-FR" sz="2000" dirty="0" err="1" smtClean="0">
                <a:sym typeface="Wingdings"/>
              </a:rPr>
              <a:t>holes</a:t>
            </a:r>
            <a:r>
              <a:rPr lang="fr-FR" sz="2000" dirty="0" smtClean="0">
                <a:sym typeface="Wingdings"/>
              </a:rPr>
              <a:t> ? </a:t>
            </a:r>
            <a:r>
              <a:rPr lang="fr-FR" sz="2000" dirty="0" err="1" smtClean="0">
                <a:sym typeface="Wingdings"/>
              </a:rPr>
              <a:t>Other</a:t>
            </a:r>
            <a:r>
              <a:rPr lang="fr-FR" sz="2000" dirty="0" smtClean="0">
                <a:sym typeface="Wingdings"/>
              </a:rPr>
              <a:t> </a:t>
            </a:r>
            <a:r>
              <a:rPr lang="fr-FR" sz="2000" dirty="0" err="1" smtClean="0">
                <a:sym typeface="Wingdings"/>
              </a:rPr>
              <a:t>parameters</a:t>
            </a:r>
            <a:r>
              <a:rPr lang="fr-FR" sz="2000" dirty="0" smtClean="0">
                <a:sym typeface="Wingdings"/>
              </a:rPr>
              <a:t> to </a:t>
            </a:r>
            <a:r>
              <a:rPr lang="fr-FR" sz="2000" dirty="0" err="1" smtClean="0">
                <a:sym typeface="Wingdings"/>
              </a:rPr>
              <a:t>optimize</a:t>
            </a:r>
            <a:r>
              <a:rPr lang="fr-FR" sz="2000" dirty="0" smtClean="0">
                <a:sym typeface="Wingdings"/>
              </a:rPr>
              <a:t> </a:t>
            </a:r>
            <a:r>
              <a:rPr lang="fr-FR" sz="2000" dirty="0">
                <a:sym typeface="Wingdings"/>
              </a:rPr>
              <a:t>? </a:t>
            </a:r>
            <a:r>
              <a:rPr lang="fr-FR" sz="2000" dirty="0" err="1">
                <a:sym typeface="Wingdings"/>
              </a:rPr>
              <a:t>Different</a:t>
            </a:r>
            <a:r>
              <a:rPr lang="fr-FR" sz="2000" dirty="0">
                <a:sym typeface="Wingdings"/>
              </a:rPr>
              <a:t> RIM size on the 2 </a:t>
            </a:r>
            <a:r>
              <a:rPr lang="fr-FR" sz="2000" dirty="0" err="1">
                <a:sym typeface="Wingdings"/>
              </a:rPr>
              <a:t>sides</a:t>
            </a:r>
            <a:r>
              <a:rPr lang="fr-FR" sz="2000" dirty="0">
                <a:sym typeface="Wingdings"/>
              </a:rPr>
              <a:t> ? (</a:t>
            </a:r>
            <a:r>
              <a:rPr lang="fr-FR" sz="2000" dirty="0" err="1">
                <a:sym typeface="Wingdings"/>
              </a:rPr>
              <a:t>see</a:t>
            </a:r>
            <a:r>
              <a:rPr lang="fr-FR" sz="2000" dirty="0">
                <a:sym typeface="Wingdings"/>
              </a:rPr>
              <a:t> P. </a:t>
            </a:r>
            <a:r>
              <a:rPr lang="fr-FR" sz="2000" dirty="0" err="1">
                <a:sym typeface="Wingdings"/>
              </a:rPr>
              <a:t>Correia’s</a:t>
            </a:r>
            <a:r>
              <a:rPr lang="fr-FR" sz="2000" dirty="0">
                <a:sym typeface="Wingdings"/>
              </a:rPr>
              <a:t> talk)</a:t>
            </a:r>
          </a:p>
          <a:p>
            <a:pPr marL="342900" indent="-342900">
              <a:buFont typeface="Wingdings" charset="2"/>
              <a:buChar char="q"/>
            </a:pPr>
            <a:endParaRPr lang="fr-FR" sz="2000" dirty="0" smtClean="0">
              <a:sym typeface="Wingdings"/>
            </a:endParaRPr>
          </a:p>
          <a:p>
            <a:pPr marL="342900" indent="-342900">
              <a:buFont typeface="Wingdings" charset="2"/>
              <a:buChar char="q"/>
            </a:pPr>
            <a:r>
              <a:rPr lang="fr-FR" sz="2000" dirty="0" smtClean="0"/>
              <a:t>Global </a:t>
            </a:r>
            <a:r>
              <a:rPr lang="fr-FR" sz="2000" dirty="0" err="1" smtClean="0"/>
              <a:t>quality</a:t>
            </a:r>
            <a:r>
              <a:rPr lang="fr-FR" sz="2000" dirty="0" smtClean="0"/>
              <a:t> of </a:t>
            </a:r>
            <a:r>
              <a:rPr lang="fr-FR" sz="2000" dirty="0" err="1" smtClean="0"/>
              <a:t>holes</a:t>
            </a:r>
            <a:r>
              <a:rPr lang="fr-FR" sz="2000" dirty="0" smtClean="0"/>
              <a:t>’ </a:t>
            </a:r>
            <a:r>
              <a:rPr lang="fr-FR" sz="2000" dirty="0" err="1" smtClean="0"/>
              <a:t>drilling</a:t>
            </a:r>
            <a:r>
              <a:rPr lang="fr-FR" sz="2000" dirty="0" smtClean="0"/>
              <a:t> &amp; RIM </a:t>
            </a:r>
            <a:r>
              <a:rPr lang="fr-FR" sz="2000" dirty="0" err="1" smtClean="0"/>
              <a:t>etching</a:t>
            </a:r>
            <a:r>
              <a:rPr lang="fr-FR" sz="2000" dirty="0"/>
              <a:t> </a:t>
            </a:r>
            <a:r>
              <a:rPr lang="fr-FR" sz="2000" dirty="0" err="1" smtClean="0"/>
              <a:t>locally</a:t>
            </a:r>
            <a:r>
              <a:rPr lang="fr-FR" sz="2000" dirty="0" smtClean="0"/>
              <a:t> </a:t>
            </a:r>
            <a:r>
              <a:rPr lang="fr-FR" sz="2000" dirty="0" err="1" smtClean="0"/>
              <a:t>affecting</a:t>
            </a:r>
            <a:r>
              <a:rPr lang="fr-FR" sz="2000" dirty="0" smtClean="0"/>
              <a:t> </a:t>
            </a:r>
            <a:r>
              <a:rPr lang="fr-FR" sz="2000" dirty="0" err="1" smtClean="0"/>
              <a:t>electric</a:t>
            </a:r>
            <a:r>
              <a:rPr lang="fr-FR" sz="2000" dirty="0" smtClean="0"/>
              <a:t> </a:t>
            </a:r>
            <a:r>
              <a:rPr lang="fr-FR" sz="2000" dirty="0" err="1" smtClean="0"/>
              <a:t>field</a:t>
            </a:r>
            <a:endParaRPr lang="fr-FR" sz="2000" dirty="0" smtClean="0"/>
          </a:p>
          <a:p>
            <a:pPr marL="800100" lvl="1" indent="-342900">
              <a:buFont typeface="Wingdings" charset="2"/>
              <a:buChar char="Ø"/>
            </a:pPr>
            <a:r>
              <a:rPr lang="fr-FR" sz="2000" dirty="0" err="1" smtClean="0">
                <a:sym typeface="Wingdings"/>
              </a:rPr>
              <a:t>With</a:t>
            </a:r>
            <a:r>
              <a:rPr lang="fr-FR" sz="2000" dirty="0" smtClean="0">
                <a:sym typeface="Wingdings"/>
              </a:rPr>
              <a:t> a 40 </a:t>
            </a:r>
            <a:r>
              <a:rPr lang="fr-FR" sz="2000" dirty="0" smtClean="0">
                <a:latin typeface="Symbol" charset="2"/>
                <a:ea typeface="Symbol" charset="2"/>
                <a:cs typeface="Symbol" charset="2"/>
                <a:sym typeface="Wingdings"/>
              </a:rPr>
              <a:t>m</a:t>
            </a:r>
            <a:r>
              <a:rPr lang="fr-FR" sz="2000" dirty="0" smtClean="0">
                <a:sym typeface="Wingdings"/>
              </a:rPr>
              <a:t>m RIM, </a:t>
            </a:r>
            <a:r>
              <a:rPr lang="fr-FR" sz="2000" dirty="0" err="1" smtClean="0">
                <a:sym typeface="Wingdings"/>
              </a:rPr>
              <a:t>can</a:t>
            </a:r>
            <a:r>
              <a:rPr lang="fr-FR" sz="2000" dirty="0" smtClean="0">
                <a:sym typeface="Wingdings"/>
              </a:rPr>
              <a:t> an </a:t>
            </a:r>
            <a:r>
              <a:rPr lang="fr-FR" sz="2000" dirty="0" err="1" smtClean="0">
                <a:sym typeface="Wingdings"/>
              </a:rPr>
              <a:t>even</a:t>
            </a:r>
            <a:r>
              <a:rPr lang="fr-FR" sz="2000" dirty="0" smtClean="0">
                <a:sym typeface="Wingdings"/>
              </a:rPr>
              <a:t> more </a:t>
            </a:r>
            <a:r>
              <a:rPr lang="fr-FR" sz="2000" dirty="0" err="1" smtClean="0">
                <a:sym typeface="Wingdings"/>
              </a:rPr>
              <a:t>smooth</a:t>
            </a:r>
            <a:r>
              <a:rPr lang="fr-FR" sz="2000" dirty="0" smtClean="0">
                <a:sym typeface="Wingdings"/>
              </a:rPr>
              <a:t> RIM </a:t>
            </a:r>
            <a:r>
              <a:rPr lang="fr-FR" sz="2000" dirty="0" err="1" smtClean="0">
                <a:sym typeface="Wingdings"/>
              </a:rPr>
              <a:t>edge</a:t>
            </a:r>
            <a:r>
              <a:rPr lang="fr-FR" sz="2000" dirty="0" smtClean="0">
                <a:sym typeface="Wingdings"/>
              </a:rPr>
              <a:t> help ?</a:t>
            </a:r>
          </a:p>
          <a:p>
            <a:pPr marL="800100" lvl="1" indent="-342900">
              <a:buFont typeface="Wingdings" charset="2"/>
              <a:buChar char="Ø"/>
            </a:pPr>
            <a:r>
              <a:rPr lang="fr-FR" sz="2000" dirty="0" err="1" smtClean="0">
                <a:solidFill>
                  <a:srgbClr val="00B050"/>
                </a:solidFill>
                <a:sym typeface="Wingdings"/>
              </a:rPr>
              <a:t>Improve</a:t>
            </a:r>
            <a:r>
              <a:rPr lang="fr-FR" sz="2000" dirty="0" smtClean="0">
                <a:solidFill>
                  <a:srgbClr val="00B050"/>
                </a:solidFill>
                <a:sym typeface="Wingdings"/>
              </a:rPr>
              <a:t> RIM </a:t>
            </a:r>
            <a:r>
              <a:rPr lang="fr-FR" sz="2000" dirty="0" err="1" smtClean="0">
                <a:solidFill>
                  <a:srgbClr val="00B050"/>
                </a:solidFill>
                <a:sym typeface="Wingdings"/>
              </a:rPr>
              <a:t>etching</a:t>
            </a:r>
            <a:r>
              <a:rPr lang="fr-FR" sz="2000" dirty="0" smtClean="0">
                <a:solidFill>
                  <a:srgbClr val="00B050"/>
                </a:solidFill>
                <a:sym typeface="Wingdings"/>
              </a:rPr>
              <a:t> (</a:t>
            </a:r>
            <a:r>
              <a:rPr lang="fr-FR" sz="2000" dirty="0" err="1" smtClean="0">
                <a:solidFill>
                  <a:srgbClr val="00B050"/>
                </a:solidFill>
                <a:sym typeface="Wingdings"/>
              </a:rPr>
              <a:t>etching</a:t>
            </a:r>
            <a:r>
              <a:rPr lang="fr-FR" sz="2000" dirty="0" smtClean="0">
                <a:solidFill>
                  <a:srgbClr val="00B050"/>
                </a:solidFill>
                <a:sym typeface="Wingdings"/>
              </a:rPr>
              <a:t> </a:t>
            </a:r>
            <a:r>
              <a:rPr lang="fr-FR" sz="2000" dirty="0" err="1" smtClean="0">
                <a:solidFill>
                  <a:srgbClr val="00B050"/>
                </a:solidFill>
                <a:sym typeface="Wingdings"/>
              </a:rPr>
              <a:t>defects</a:t>
            </a:r>
            <a:r>
              <a:rPr lang="fr-FR" sz="2000" dirty="0" smtClean="0">
                <a:solidFill>
                  <a:srgbClr val="00B050"/>
                </a:solidFill>
                <a:sym typeface="Wingdings"/>
              </a:rPr>
              <a:t> for </a:t>
            </a:r>
            <a:r>
              <a:rPr lang="fr-FR" sz="2000" dirty="0" err="1" smtClean="0">
                <a:solidFill>
                  <a:srgbClr val="00B050"/>
                </a:solidFill>
                <a:sym typeface="Wingdings"/>
              </a:rPr>
              <a:t>holes</a:t>
            </a:r>
            <a:r>
              <a:rPr lang="fr-FR" sz="2000" dirty="0" smtClean="0">
                <a:solidFill>
                  <a:srgbClr val="00B050"/>
                </a:solidFill>
                <a:sym typeface="Wingdings"/>
              </a:rPr>
              <a:t> on </a:t>
            </a:r>
            <a:r>
              <a:rPr lang="fr-FR" sz="2000" dirty="0" err="1" smtClean="0">
                <a:solidFill>
                  <a:srgbClr val="00B050"/>
                </a:solidFill>
                <a:sym typeface="Wingdings"/>
              </a:rPr>
              <a:t>borders</a:t>
            </a:r>
            <a:r>
              <a:rPr lang="fr-FR" sz="2000" dirty="0" smtClean="0">
                <a:solidFill>
                  <a:srgbClr val="00B050"/>
                </a:solidFill>
                <a:sym typeface="Wingdings"/>
              </a:rPr>
              <a:t> and corners) </a:t>
            </a:r>
          </a:p>
          <a:p>
            <a:pPr marL="800100" lvl="1" indent="-342900">
              <a:buFont typeface="Wingdings" charset="2"/>
              <a:buChar char="Ø"/>
            </a:pPr>
            <a:r>
              <a:rPr lang="fr-FR" sz="2000" dirty="0" err="1" smtClean="0">
                <a:sym typeface="Wingdings"/>
              </a:rPr>
              <a:t>Other</a:t>
            </a:r>
            <a:r>
              <a:rPr lang="fr-FR" sz="2000" dirty="0" smtClean="0">
                <a:sym typeface="Wingdings"/>
              </a:rPr>
              <a:t> </a:t>
            </a:r>
            <a:r>
              <a:rPr lang="fr-FR" sz="2000" dirty="0" err="1" smtClean="0">
                <a:sym typeface="Wingdings"/>
              </a:rPr>
              <a:t>improvement</a:t>
            </a:r>
            <a:r>
              <a:rPr lang="fr-FR" sz="2000" dirty="0" smtClean="0">
                <a:sym typeface="Wingdings"/>
              </a:rPr>
              <a:t> in the </a:t>
            </a:r>
            <a:r>
              <a:rPr lang="fr-FR" sz="2000" dirty="0" err="1" smtClean="0">
                <a:sym typeface="Wingdings"/>
              </a:rPr>
              <a:t>manufacturing</a:t>
            </a:r>
            <a:r>
              <a:rPr lang="fr-FR" sz="2000" dirty="0" smtClean="0">
                <a:sym typeface="Wingdings"/>
              </a:rPr>
              <a:t> </a:t>
            </a:r>
            <a:r>
              <a:rPr lang="fr-FR" sz="2000" dirty="0" err="1" smtClean="0">
                <a:sym typeface="Wingdings"/>
              </a:rPr>
              <a:t>procedure</a:t>
            </a:r>
            <a:r>
              <a:rPr lang="fr-FR" sz="2000" dirty="0" smtClean="0">
                <a:sym typeface="Wingdings"/>
              </a:rPr>
              <a:t> ?</a:t>
            </a:r>
          </a:p>
          <a:p>
            <a:pPr marL="800100" lvl="1" indent="-342900">
              <a:buFont typeface="Wingdings" charset="2"/>
              <a:buChar char="Ø"/>
            </a:pPr>
            <a:r>
              <a:rPr lang="fr-FR" sz="2000" dirty="0" err="1" smtClean="0">
                <a:solidFill>
                  <a:srgbClr val="00B050"/>
                </a:solidFill>
                <a:sym typeface="Wingdings"/>
              </a:rPr>
              <a:t>Covering</a:t>
            </a:r>
            <a:r>
              <a:rPr lang="fr-FR" sz="2000" dirty="0" smtClean="0">
                <a:solidFill>
                  <a:srgbClr val="00B050"/>
                </a:solidFill>
                <a:sym typeface="Wingdings"/>
              </a:rPr>
              <a:t> of the RIM </a:t>
            </a:r>
            <a:r>
              <a:rPr lang="fr-FR" sz="2000" dirty="0" err="1" smtClean="0">
                <a:solidFill>
                  <a:srgbClr val="00B050"/>
                </a:solidFill>
                <a:sym typeface="Wingdings"/>
              </a:rPr>
              <a:t>copper</a:t>
            </a:r>
            <a:r>
              <a:rPr lang="fr-FR" sz="2000" dirty="0" smtClean="0">
                <a:solidFill>
                  <a:srgbClr val="00B050"/>
                </a:solidFill>
                <a:sym typeface="Wingdings"/>
              </a:rPr>
              <a:t> </a:t>
            </a:r>
            <a:r>
              <a:rPr lang="fr-FR" sz="2000" dirty="0" err="1" smtClean="0">
                <a:solidFill>
                  <a:srgbClr val="00B050"/>
                </a:solidFill>
                <a:sym typeface="Wingdings"/>
              </a:rPr>
              <a:t>edges</a:t>
            </a:r>
            <a:r>
              <a:rPr lang="fr-FR" sz="2000" dirty="0" smtClean="0">
                <a:solidFill>
                  <a:srgbClr val="00B050"/>
                </a:solidFill>
                <a:sym typeface="Wingdings"/>
              </a:rPr>
              <a:t> </a:t>
            </a:r>
            <a:r>
              <a:rPr lang="fr-FR" sz="2000" dirty="0" err="1" smtClean="0">
                <a:solidFill>
                  <a:srgbClr val="00B050"/>
                </a:solidFill>
                <a:sym typeface="Wingdings"/>
              </a:rPr>
              <a:t>with</a:t>
            </a:r>
            <a:r>
              <a:rPr lang="fr-FR" sz="2000" dirty="0" smtClean="0">
                <a:solidFill>
                  <a:srgbClr val="00B050"/>
                </a:solidFill>
                <a:sym typeface="Wingdings"/>
              </a:rPr>
              <a:t> an </a:t>
            </a:r>
            <a:r>
              <a:rPr lang="fr-FR" sz="2000" dirty="0" err="1" smtClean="0">
                <a:solidFill>
                  <a:srgbClr val="00B050"/>
                </a:solidFill>
                <a:sym typeface="Wingdings"/>
              </a:rPr>
              <a:t>insulating</a:t>
            </a:r>
            <a:r>
              <a:rPr lang="fr-FR" sz="2000" dirty="0" smtClean="0">
                <a:solidFill>
                  <a:srgbClr val="00B050"/>
                </a:solidFill>
                <a:sym typeface="Wingdings"/>
              </a:rPr>
              <a:t> layer</a:t>
            </a:r>
          </a:p>
          <a:p>
            <a:pPr marL="800100" lvl="1" indent="-342900">
              <a:buFont typeface="Wingdings" charset="2"/>
              <a:buChar char="Ø"/>
            </a:pPr>
            <a:r>
              <a:rPr lang="fr-FR" sz="2000" dirty="0" smtClean="0">
                <a:sym typeface="Wingdings"/>
              </a:rPr>
              <a:t>How to </a:t>
            </a:r>
            <a:r>
              <a:rPr lang="fr-FR" sz="2000" dirty="0" err="1" smtClean="0">
                <a:sym typeface="Wingdings"/>
              </a:rPr>
              <a:t>set-up</a:t>
            </a:r>
            <a:r>
              <a:rPr lang="fr-FR" sz="2000" dirty="0" smtClean="0">
                <a:sym typeface="Wingdings"/>
              </a:rPr>
              <a:t> the </a:t>
            </a:r>
            <a:r>
              <a:rPr lang="fr-FR" sz="2000" dirty="0" err="1" smtClean="0">
                <a:sym typeface="Wingdings"/>
              </a:rPr>
              <a:t>burn</a:t>
            </a:r>
            <a:r>
              <a:rPr lang="fr-FR" sz="2000" dirty="0" smtClean="0">
                <a:sym typeface="Wingdings"/>
              </a:rPr>
              <a:t>-in </a:t>
            </a:r>
            <a:r>
              <a:rPr lang="fr-FR" sz="2000" dirty="0" err="1" smtClean="0">
                <a:sym typeface="Wingdings"/>
              </a:rPr>
              <a:t>procedure</a:t>
            </a:r>
            <a:r>
              <a:rPr lang="fr-FR" sz="2000" dirty="0" smtClean="0">
                <a:sym typeface="Wingdings"/>
              </a:rPr>
              <a:t> to </a:t>
            </a:r>
            <a:r>
              <a:rPr lang="fr-FR" sz="2000" dirty="0" err="1" smtClean="0">
                <a:sym typeface="Wingdings"/>
              </a:rPr>
              <a:t>remove</a:t>
            </a:r>
            <a:r>
              <a:rPr lang="fr-FR" sz="2000" dirty="0" smtClean="0">
                <a:sym typeface="Wingdings"/>
              </a:rPr>
              <a:t> </a:t>
            </a:r>
            <a:r>
              <a:rPr lang="fr-FR" sz="2000" dirty="0" err="1" smtClean="0">
                <a:sym typeface="Wingdings"/>
              </a:rPr>
              <a:t>residual</a:t>
            </a:r>
            <a:r>
              <a:rPr lang="fr-FR" sz="2000" dirty="0" smtClean="0">
                <a:sym typeface="Wingdings"/>
              </a:rPr>
              <a:t> </a:t>
            </a:r>
            <a:r>
              <a:rPr lang="fr-FR" sz="2000" dirty="0" err="1" smtClean="0">
                <a:sym typeface="Wingdings"/>
              </a:rPr>
              <a:t>copper</a:t>
            </a:r>
            <a:r>
              <a:rPr lang="fr-FR" sz="2000" dirty="0" smtClean="0">
                <a:sym typeface="Wingdings"/>
              </a:rPr>
              <a:t> </a:t>
            </a:r>
            <a:r>
              <a:rPr lang="fr-FR" sz="2000" dirty="0" err="1" smtClean="0">
                <a:sym typeface="Wingdings"/>
              </a:rPr>
              <a:t>asperities</a:t>
            </a:r>
            <a:r>
              <a:rPr lang="fr-FR" sz="2000" dirty="0">
                <a:sym typeface="Wingdings"/>
              </a:rPr>
              <a:t> </a:t>
            </a:r>
            <a:r>
              <a:rPr lang="fr-FR" sz="2000" dirty="0" smtClean="0">
                <a:sym typeface="Wingdings"/>
              </a:rPr>
              <a:t>? </a:t>
            </a:r>
          </a:p>
          <a:p>
            <a:pPr marL="800100" lvl="1" indent="-342900">
              <a:buFont typeface="Wingdings" charset="2"/>
              <a:buChar char="q"/>
            </a:pPr>
            <a:endParaRPr lang="fr-FR" sz="2000" dirty="0" smtClean="0"/>
          </a:p>
          <a:p>
            <a:pPr marL="342900" indent="-342900">
              <a:buFont typeface="Wingdings" charset="2"/>
              <a:buChar char="q"/>
            </a:pPr>
            <a:r>
              <a:rPr lang="fr-FR" sz="2000" dirty="0" smtClean="0"/>
              <a:t>Electric </a:t>
            </a:r>
            <a:r>
              <a:rPr lang="fr-FR" sz="2000" dirty="0" err="1" smtClean="0"/>
              <a:t>field</a:t>
            </a:r>
            <a:r>
              <a:rPr lang="fr-FR" sz="2000" dirty="0" smtClean="0"/>
              <a:t> </a:t>
            </a:r>
            <a:r>
              <a:rPr lang="fr-FR" sz="2000" dirty="0" err="1" smtClean="0"/>
              <a:t>increase</a:t>
            </a:r>
            <a:r>
              <a:rPr lang="fr-FR" sz="2000" dirty="0" smtClean="0"/>
              <a:t> on LEM </a:t>
            </a:r>
            <a:r>
              <a:rPr lang="fr-FR" sz="2000" dirty="0" err="1" smtClean="0"/>
              <a:t>borders</a:t>
            </a:r>
            <a:r>
              <a:rPr lang="fr-FR" sz="2000" dirty="0"/>
              <a:t> </a:t>
            </a:r>
            <a:r>
              <a:rPr lang="fr-FR" sz="2000" dirty="0" smtClean="0"/>
              <a:t>&amp; in the </a:t>
            </a:r>
            <a:r>
              <a:rPr lang="fr-FR" sz="2000" dirty="0" err="1" smtClean="0"/>
              <a:t>holes</a:t>
            </a:r>
            <a:r>
              <a:rPr lang="fr-FR" sz="2000" dirty="0" smtClean="0"/>
              <a:t> close to the </a:t>
            </a:r>
            <a:r>
              <a:rPr lang="fr-FR" sz="2000" dirty="0" err="1" smtClean="0"/>
              <a:t>borders</a:t>
            </a:r>
            <a:r>
              <a:rPr lang="fr-FR" sz="2000" dirty="0" smtClean="0"/>
              <a:t>/corners</a:t>
            </a:r>
          </a:p>
          <a:p>
            <a:pPr marL="800100" lvl="1" indent="-342900">
              <a:buFont typeface="Wingdings" charset="2"/>
              <a:buChar char="Ø"/>
            </a:pPr>
            <a:r>
              <a:rPr lang="fr-FR" sz="2000" dirty="0" err="1">
                <a:sym typeface="Wingdings"/>
              </a:rPr>
              <a:t>Larger</a:t>
            </a:r>
            <a:r>
              <a:rPr lang="fr-FR" sz="2000" dirty="0">
                <a:sym typeface="Wingdings"/>
              </a:rPr>
              <a:t> </a:t>
            </a:r>
            <a:r>
              <a:rPr lang="fr-FR" sz="2000" dirty="0" err="1">
                <a:sym typeface="Wingdings"/>
              </a:rPr>
              <a:t>holes</a:t>
            </a:r>
            <a:r>
              <a:rPr lang="fr-FR" sz="2000" dirty="0">
                <a:sym typeface="Wingdings"/>
              </a:rPr>
              <a:t> on the first few </a:t>
            </a:r>
            <a:r>
              <a:rPr lang="fr-FR" sz="2000" dirty="0" err="1">
                <a:sym typeface="Wingdings"/>
              </a:rPr>
              <a:t>rows</a:t>
            </a:r>
            <a:r>
              <a:rPr lang="fr-FR" sz="2000" dirty="0">
                <a:sym typeface="Wingdings"/>
              </a:rPr>
              <a:t> of </a:t>
            </a:r>
            <a:r>
              <a:rPr lang="fr-FR" sz="2000" dirty="0" err="1">
                <a:sym typeface="Wingdings"/>
              </a:rPr>
              <a:t>holes</a:t>
            </a:r>
            <a:r>
              <a:rPr lang="fr-FR" sz="2000" dirty="0">
                <a:sym typeface="Wingdings"/>
              </a:rPr>
              <a:t> </a:t>
            </a:r>
            <a:r>
              <a:rPr lang="fr-FR" sz="2000" dirty="0" err="1">
                <a:sym typeface="Wingdings"/>
              </a:rPr>
              <a:t>from</a:t>
            </a:r>
            <a:r>
              <a:rPr lang="fr-FR" sz="2000" dirty="0">
                <a:sym typeface="Wingdings"/>
              </a:rPr>
              <a:t> the border </a:t>
            </a:r>
            <a:r>
              <a:rPr lang="fr-FR" sz="2000" dirty="0" smtClean="0">
                <a:sym typeface="Wingdings"/>
              </a:rPr>
              <a:t>?</a:t>
            </a:r>
          </a:p>
          <a:p>
            <a:pPr marL="800100" lvl="1" indent="-342900">
              <a:buFont typeface="Wingdings" charset="2"/>
              <a:buChar char="Ø"/>
            </a:pPr>
            <a:r>
              <a:rPr lang="fr-FR" sz="2000" dirty="0" smtClean="0">
                <a:sym typeface="Wingdings"/>
              </a:rPr>
              <a:t>LEM active area segmentation ?</a:t>
            </a:r>
          </a:p>
          <a:p>
            <a:pPr marL="800100" lvl="1" indent="-342900">
              <a:buFont typeface="Wingdings" charset="2"/>
              <a:buChar char="Ø"/>
            </a:pPr>
            <a:r>
              <a:rPr lang="fr-FR" sz="2000" dirty="0" err="1" smtClean="0">
                <a:solidFill>
                  <a:srgbClr val="00B050"/>
                </a:solidFill>
                <a:sym typeface="Wingdings"/>
              </a:rPr>
              <a:t>Optimize</a:t>
            </a:r>
            <a:r>
              <a:rPr lang="fr-FR" sz="2000" dirty="0" smtClean="0">
                <a:solidFill>
                  <a:srgbClr val="00B050"/>
                </a:solidFill>
                <a:sym typeface="Wingdings"/>
              </a:rPr>
              <a:t> the FR4 &amp; </a:t>
            </a:r>
            <a:r>
              <a:rPr lang="fr-FR" sz="2000" dirty="0" err="1" smtClean="0">
                <a:solidFill>
                  <a:srgbClr val="00B050"/>
                </a:solidFill>
                <a:sym typeface="Wingdings"/>
              </a:rPr>
              <a:t>copper</a:t>
            </a:r>
            <a:r>
              <a:rPr lang="fr-FR" sz="2000" dirty="0" smtClean="0">
                <a:solidFill>
                  <a:srgbClr val="00B050"/>
                </a:solidFill>
                <a:sym typeface="Wingdings"/>
              </a:rPr>
              <a:t> </a:t>
            </a:r>
            <a:r>
              <a:rPr lang="fr-FR" sz="2000" dirty="0" err="1" smtClean="0">
                <a:solidFill>
                  <a:srgbClr val="00B050"/>
                </a:solidFill>
                <a:sym typeface="Wingdings"/>
              </a:rPr>
              <a:t>guard</a:t>
            </a:r>
            <a:r>
              <a:rPr lang="fr-FR" sz="2000" dirty="0" smtClean="0">
                <a:solidFill>
                  <a:srgbClr val="00B050"/>
                </a:solidFill>
                <a:sym typeface="Wingdings"/>
              </a:rPr>
              <a:t> rings dimensions on </a:t>
            </a:r>
            <a:r>
              <a:rPr lang="fr-FR" sz="2000" dirty="0" err="1" smtClean="0">
                <a:solidFill>
                  <a:srgbClr val="00B050"/>
                </a:solidFill>
                <a:sym typeface="Wingdings"/>
              </a:rPr>
              <a:t>borders</a:t>
            </a:r>
            <a:r>
              <a:rPr lang="fr-FR" sz="2000" dirty="0" smtClean="0">
                <a:solidFill>
                  <a:srgbClr val="00B050"/>
                </a:solidFill>
                <a:sym typeface="Wingdings"/>
              </a:rPr>
              <a:t>/corners</a:t>
            </a:r>
            <a:endParaRPr lang="fr-FR" sz="2000" dirty="0">
              <a:solidFill>
                <a:srgbClr val="00B050"/>
              </a:solidFill>
              <a:sym typeface="Wingdings"/>
            </a:endParaRPr>
          </a:p>
          <a:p>
            <a:pPr marL="800100" lvl="1" indent="-342900">
              <a:buFont typeface="Wingdings" charset="2"/>
              <a:buChar char="Ø"/>
            </a:pPr>
            <a:r>
              <a:rPr lang="fr-FR" sz="2000" dirty="0" err="1">
                <a:solidFill>
                  <a:srgbClr val="00B050"/>
                </a:solidFill>
                <a:sym typeface="Wingdings"/>
              </a:rPr>
              <a:t>Covering</a:t>
            </a:r>
            <a:r>
              <a:rPr lang="fr-FR" sz="2000" dirty="0">
                <a:solidFill>
                  <a:srgbClr val="00B050"/>
                </a:solidFill>
                <a:sym typeface="Wingdings"/>
              </a:rPr>
              <a:t> of the </a:t>
            </a:r>
            <a:r>
              <a:rPr lang="fr-FR" sz="2000" dirty="0" err="1">
                <a:solidFill>
                  <a:srgbClr val="00B050"/>
                </a:solidFill>
                <a:sym typeface="Wingdings"/>
              </a:rPr>
              <a:t>copper</a:t>
            </a:r>
            <a:r>
              <a:rPr lang="fr-FR" sz="2000" dirty="0">
                <a:solidFill>
                  <a:srgbClr val="00B050"/>
                </a:solidFill>
                <a:sym typeface="Wingdings"/>
              </a:rPr>
              <a:t> </a:t>
            </a:r>
            <a:r>
              <a:rPr lang="fr-FR" sz="2000" dirty="0" err="1">
                <a:solidFill>
                  <a:srgbClr val="00B050"/>
                </a:solidFill>
                <a:sym typeface="Wingdings"/>
              </a:rPr>
              <a:t>edges</a:t>
            </a:r>
            <a:r>
              <a:rPr lang="fr-FR" sz="2000" dirty="0">
                <a:solidFill>
                  <a:srgbClr val="00B050"/>
                </a:solidFill>
                <a:sym typeface="Wingdings"/>
              </a:rPr>
              <a:t> </a:t>
            </a:r>
            <a:r>
              <a:rPr lang="fr-FR" sz="2000" dirty="0" err="1">
                <a:solidFill>
                  <a:srgbClr val="00B050"/>
                </a:solidFill>
                <a:sym typeface="Wingdings"/>
              </a:rPr>
              <a:t>with</a:t>
            </a:r>
            <a:r>
              <a:rPr lang="fr-FR" sz="2000" dirty="0">
                <a:solidFill>
                  <a:srgbClr val="00B050"/>
                </a:solidFill>
                <a:sym typeface="Wingdings"/>
              </a:rPr>
              <a:t> an </a:t>
            </a:r>
            <a:r>
              <a:rPr lang="fr-FR" sz="2000" dirty="0" err="1">
                <a:solidFill>
                  <a:srgbClr val="00B050"/>
                </a:solidFill>
                <a:sym typeface="Wingdings"/>
              </a:rPr>
              <a:t>insulator</a:t>
            </a:r>
            <a:r>
              <a:rPr lang="fr-FR" sz="2000" dirty="0">
                <a:solidFill>
                  <a:srgbClr val="00B050"/>
                </a:solidFill>
                <a:sym typeface="Wingdings"/>
              </a:rPr>
              <a:t> </a:t>
            </a:r>
            <a:r>
              <a:rPr lang="fr-FR" sz="2000" dirty="0" smtClean="0">
                <a:solidFill>
                  <a:srgbClr val="00B050"/>
                </a:solidFill>
                <a:sym typeface="Wingdings"/>
              </a:rPr>
              <a:t>layer</a:t>
            </a:r>
          </a:p>
          <a:p>
            <a:pPr marL="800100" lvl="1" indent="-342900">
              <a:buFont typeface="Wingdings" charset="2"/>
              <a:buChar char="Ø"/>
            </a:pPr>
            <a:endParaRPr lang="fr-FR" sz="2000" dirty="0">
              <a:solidFill>
                <a:srgbClr val="00B050"/>
              </a:solidFill>
              <a:sym typeface="Wingdings"/>
            </a:endParaRPr>
          </a:p>
          <a:p>
            <a:pPr marL="342900" indent="-342900">
              <a:buFont typeface="Wingdings" charset="2"/>
              <a:buChar char="q"/>
            </a:pPr>
            <a:r>
              <a:rPr lang="fr-FR" sz="2000" dirty="0" err="1" smtClean="0"/>
              <a:t>Other</a:t>
            </a:r>
            <a:r>
              <a:rPr lang="fr-FR" sz="2000" dirty="0" smtClean="0"/>
              <a:t> </a:t>
            </a:r>
            <a:r>
              <a:rPr lang="fr-FR" sz="2000" dirty="0" err="1" smtClean="0"/>
              <a:t>ideas</a:t>
            </a:r>
            <a:r>
              <a:rPr lang="fr-FR" sz="2000" dirty="0" smtClean="0"/>
              <a:t> ? </a:t>
            </a:r>
            <a:r>
              <a:rPr lang="fr-FR" sz="2000" dirty="0" err="1" smtClean="0">
                <a:solidFill>
                  <a:srgbClr val="00B050"/>
                </a:solidFill>
              </a:rPr>
              <a:t>Resistive</a:t>
            </a:r>
            <a:r>
              <a:rPr lang="fr-FR" sz="2000" dirty="0" smtClean="0">
                <a:solidFill>
                  <a:srgbClr val="00B050"/>
                </a:solidFill>
              </a:rPr>
              <a:t> LEM, </a:t>
            </a:r>
            <a:r>
              <a:rPr lang="fr-FR" sz="2000" dirty="0" smtClean="0"/>
              <a:t>multi-</a:t>
            </a:r>
            <a:r>
              <a:rPr lang="fr-FR" sz="2000" dirty="0" err="1" smtClean="0"/>
              <a:t>LEMs</a:t>
            </a:r>
            <a:r>
              <a:rPr lang="fr-FR" sz="2000" dirty="0" smtClean="0"/>
              <a:t>, </a:t>
            </a:r>
            <a:r>
              <a:rPr lang="mr-IN" sz="2000" dirty="0" smtClean="0"/>
              <a:t>…</a:t>
            </a:r>
            <a:endParaRPr lang="fr-FR" sz="2000" dirty="0"/>
          </a:p>
        </p:txBody>
      </p:sp>
      <p:sp>
        <p:nvSpPr>
          <p:cNvPr id="2" name="ZoneTexte 1"/>
          <p:cNvSpPr txBox="1"/>
          <p:nvPr/>
        </p:nvSpPr>
        <p:spPr>
          <a:xfrm>
            <a:off x="104743" y="6580449"/>
            <a:ext cx="9919700" cy="646331"/>
          </a:xfrm>
          <a:prstGeom prst="rect">
            <a:avLst/>
          </a:prstGeom>
          <a:solidFill>
            <a:srgbClr val="FFFCC2"/>
          </a:solidFill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0070C0"/>
                </a:solidFill>
                <a:sym typeface="Wingdings"/>
              </a:rPr>
              <a:t> The R&amp;D </a:t>
            </a:r>
            <a:r>
              <a:rPr lang="fr-FR" dirty="0" err="1" smtClean="0">
                <a:solidFill>
                  <a:srgbClr val="0070C0"/>
                </a:solidFill>
                <a:sym typeface="Wingdings"/>
              </a:rPr>
              <a:t>requires</a:t>
            </a:r>
            <a:r>
              <a:rPr lang="fr-FR" dirty="0" smtClean="0">
                <a:solidFill>
                  <a:srgbClr val="0070C0"/>
                </a:solidFill>
                <a:sym typeface="Wingdings"/>
              </a:rPr>
              <a:t> </a:t>
            </a:r>
            <a:r>
              <a:rPr lang="fr-FR" dirty="0" err="1" smtClean="0">
                <a:solidFill>
                  <a:srgbClr val="0070C0"/>
                </a:solidFill>
                <a:sym typeface="Wingdings"/>
              </a:rPr>
              <a:t>t</a:t>
            </a:r>
            <a:r>
              <a:rPr lang="fr-FR" dirty="0" err="1" smtClean="0">
                <a:solidFill>
                  <a:srgbClr val="0070C0"/>
                </a:solidFill>
              </a:rPr>
              <a:t>esting</a:t>
            </a:r>
            <a:r>
              <a:rPr lang="fr-FR" dirty="0" smtClean="0">
                <a:solidFill>
                  <a:srgbClr val="0070C0"/>
                </a:solidFill>
              </a:rPr>
              <a:t> long </a:t>
            </a:r>
            <a:r>
              <a:rPr lang="fr-FR" dirty="0" err="1" smtClean="0">
                <a:solidFill>
                  <a:srgbClr val="0070C0"/>
                </a:solidFill>
              </a:rPr>
              <a:t>term</a:t>
            </a:r>
            <a:r>
              <a:rPr lang="fr-FR" dirty="0" smtClean="0">
                <a:solidFill>
                  <a:srgbClr val="0070C0"/>
                </a:solidFill>
              </a:rPr>
              <a:t> </a:t>
            </a:r>
            <a:r>
              <a:rPr lang="fr-FR" dirty="0" err="1" smtClean="0">
                <a:solidFill>
                  <a:srgbClr val="0070C0"/>
                </a:solidFill>
              </a:rPr>
              <a:t>operation</a:t>
            </a:r>
            <a:r>
              <a:rPr lang="fr-FR" dirty="0" smtClean="0">
                <a:solidFill>
                  <a:srgbClr val="0070C0"/>
                </a:solidFill>
              </a:rPr>
              <a:t> </a:t>
            </a:r>
            <a:r>
              <a:rPr lang="fr-FR" dirty="0" err="1" smtClean="0">
                <a:solidFill>
                  <a:srgbClr val="0070C0"/>
                </a:solidFill>
              </a:rPr>
              <a:t>stability</a:t>
            </a:r>
            <a:r>
              <a:rPr lang="fr-FR" dirty="0" smtClean="0">
                <a:solidFill>
                  <a:srgbClr val="0070C0"/>
                </a:solidFill>
              </a:rPr>
              <a:t> &amp; </a:t>
            </a:r>
            <a:r>
              <a:rPr lang="fr-FR" dirty="0" err="1" smtClean="0">
                <a:solidFill>
                  <a:srgbClr val="0070C0"/>
                </a:solidFill>
              </a:rPr>
              <a:t>ageing</a:t>
            </a:r>
            <a:r>
              <a:rPr lang="fr-FR" dirty="0" smtClean="0">
                <a:solidFill>
                  <a:srgbClr val="0070C0"/>
                </a:solidFill>
              </a:rPr>
              <a:t>, </a:t>
            </a:r>
            <a:r>
              <a:rPr lang="fr-FR" dirty="0" err="1" smtClean="0">
                <a:solidFill>
                  <a:srgbClr val="0070C0"/>
                </a:solidFill>
              </a:rPr>
              <a:t>both</a:t>
            </a:r>
            <a:r>
              <a:rPr lang="fr-FR" dirty="0">
                <a:solidFill>
                  <a:srgbClr val="0070C0"/>
                </a:solidFill>
              </a:rPr>
              <a:t> </a:t>
            </a:r>
            <a:r>
              <a:rPr lang="fr-FR" dirty="0" err="1" smtClean="0">
                <a:solidFill>
                  <a:srgbClr val="0070C0"/>
                </a:solidFill>
              </a:rPr>
              <a:t>with</a:t>
            </a:r>
            <a:r>
              <a:rPr lang="fr-FR" dirty="0" smtClean="0">
                <a:solidFill>
                  <a:srgbClr val="0070C0"/>
                </a:solidFill>
              </a:rPr>
              <a:t> </a:t>
            </a:r>
            <a:r>
              <a:rPr lang="fr-FR" dirty="0" err="1" smtClean="0">
                <a:solidFill>
                  <a:srgbClr val="0070C0"/>
                </a:solidFill>
              </a:rPr>
              <a:t>individual</a:t>
            </a:r>
            <a:r>
              <a:rPr lang="fr-FR" dirty="0" smtClean="0">
                <a:solidFill>
                  <a:srgbClr val="0070C0"/>
                </a:solidFill>
              </a:rPr>
              <a:t> </a:t>
            </a:r>
            <a:r>
              <a:rPr lang="fr-FR" dirty="0" err="1" smtClean="0">
                <a:solidFill>
                  <a:srgbClr val="0070C0"/>
                </a:solidFill>
              </a:rPr>
              <a:t>LEMs</a:t>
            </a:r>
            <a:r>
              <a:rPr lang="fr-FR" dirty="0" smtClean="0">
                <a:solidFill>
                  <a:srgbClr val="0070C0"/>
                </a:solidFill>
              </a:rPr>
              <a:t> in </a:t>
            </a:r>
            <a:r>
              <a:rPr lang="fr-FR" dirty="0" err="1" smtClean="0">
                <a:solidFill>
                  <a:srgbClr val="0070C0"/>
                </a:solidFill>
              </a:rPr>
              <a:t>laboratory</a:t>
            </a:r>
            <a:r>
              <a:rPr lang="fr-FR" dirty="0" smtClean="0">
                <a:solidFill>
                  <a:srgbClr val="0070C0"/>
                </a:solidFill>
              </a:rPr>
              <a:t> (3,3 bar argon) and </a:t>
            </a:r>
            <a:r>
              <a:rPr lang="fr-FR" dirty="0" err="1" smtClean="0">
                <a:solidFill>
                  <a:srgbClr val="0070C0"/>
                </a:solidFill>
              </a:rPr>
              <a:t>with</a:t>
            </a:r>
            <a:r>
              <a:rPr lang="fr-FR" dirty="0" smtClean="0">
                <a:solidFill>
                  <a:srgbClr val="0070C0"/>
                </a:solidFill>
              </a:rPr>
              <a:t> large area (&gt; 4 </a:t>
            </a:r>
            <a:r>
              <a:rPr lang="fr-FR" dirty="0" err="1" smtClean="0">
                <a:solidFill>
                  <a:srgbClr val="0070C0"/>
                </a:solidFill>
              </a:rPr>
              <a:t>LEMs</a:t>
            </a:r>
            <a:r>
              <a:rPr lang="fr-FR" dirty="0" smtClean="0">
                <a:solidFill>
                  <a:srgbClr val="0070C0"/>
                </a:solidFill>
              </a:rPr>
              <a:t>) in </a:t>
            </a:r>
            <a:r>
              <a:rPr lang="fr-FR" dirty="0" err="1" smtClean="0">
                <a:solidFill>
                  <a:srgbClr val="0070C0"/>
                </a:solidFill>
              </a:rPr>
              <a:t>DLAr</a:t>
            </a:r>
            <a:r>
              <a:rPr lang="fr-FR" dirty="0" smtClean="0">
                <a:solidFill>
                  <a:srgbClr val="0070C0"/>
                </a:solidFill>
              </a:rPr>
              <a:t> conditions (« cold box »)</a:t>
            </a:r>
            <a:endParaRPr lang="fr-FR" dirty="0">
              <a:solidFill>
                <a:srgbClr val="0070C0"/>
              </a:solidFill>
            </a:endParaRPr>
          </a:p>
        </p:txBody>
      </p:sp>
      <p:sp>
        <p:nvSpPr>
          <p:cNvPr id="11" name="Espace réservé du pied de page 4"/>
          <p:cNvSpPr txBox="1">
            <a:spLocks/>
          </p:cNvSpPr>
          <p:nvPr/>
        </p:nvSpPr>
        <p:spPr>
          <a:xfrm>
            <a:off x="171003" y="7293710"/>
            <a:ext cx="9494871" cy="272948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900" dirty="0" smtClean="0">
                <a:latin typeface="Arial" charset="0"/>
                <a:ea typeface="Arial" charset="0"/>
                <a:cs typeface="Arial" charset="0"/>
              </a:rPr>
              <a:t>Alain Delbart, R&amp;D on LEM for phase II of </a:t>
            </a:r>
            <a:r>
              <a:rPr lang="fr-FR" sz="900" dirty="0" err="1" smtClean="0">
                <a:latin typeface="Arial" charset="0"/>
                <a:ea typeface="Arial" charset="0"/>
                <a:cs typeface="Arial" charset="0"/>
              </a:rPr>
              <a:t>ProtoDUNE</a:t>
            </a:r>
            <a:r>
              <a:rPr lang="fr-FR" sz="900" dirty="0" smtClean="0">
                <a:latin typeface="Arial" charset="0"/>
                <a:ea typeface="Arial" charset="0"/>
                <a:cs typeface="Arial" charset="0"/>
              </a:rPr>
              <a:t>-DP, LEM, Workshop </a:t>
            </a:r>
            <a:r>
              <a:rPr lang="fr-FR" sz="900" dirty="0">
                <a:latin typeface="Arial" charset="0"/>
                <a:ea typeface="Arial" charset="0"/>
                <a:cs typeface="Arial" charset="0"/>
              </a:rPr>
              <a:t>on the LEM/</a:t>
            </a:r>
            <a:r>
              <a:rPr lang="fr-FR" sz="900" dirty="0" err="1">
                <a:latin typeface="Arial" charset="0"/>
                <a:ea typeface="Arial" charset="0"/>
                <a:cs typeface="Arial" charset="0"/>
              </a:rPr>
              <a:t>Thick</a:t>
            </a:r>
            <a:r>
              <a:rPr lang="fr-FR" sz="900" dirty="0">
                <a:latin typeface="Arial" charset="0"/>
                <a:ea typeface="Arial" charset="0"/>
                <a:cs typeface="Arial" charset="0"/>
              </a:rPr>
              <a:t> GEM </a:t>
            </a:r>
            <a:r>
              <a:rPr lang="fr-FR" sz="900" dirty="0" err="1">
                <a:latin typeface="Arial" charset="0"/>
                <a:ea typeface="Arial" charset="0"/>
                <a:cs typeface="Arial" charset="0"/>
              </a:rPr>
              <a:t>cryogenic</a:t>
            </a:r>
            <a:r>
              <a:rPr lang="fr-FR" sz="9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fr-FR" sz="900" dirty="0" err="1">
                <a:latin typeface="Arial" charset="0"/>
                <a:ea typeface="Arial" charset="0"/>
                <a:cs typeface="Arial" charset="0"/>
              </a:rPr>
              <a:t>utilization</a:t>
            </a:r>
            <a:r>
              <a:rPr lang="fr-FR" sz="900" dirty="0">
                <a:latin typeface="Arial" charset="0"/>
                <a:ea typeface="Arial" charset="0"/>
                <a:cs typeface="Arial" charset="0"/>
              </a:rPr>
              <a:t> in pure Argon over large </a:t>
            </a:r>
            <a:r>
              <a:rPr lang="fr-FR" sz="900" dirty="0" err="1">
                <a:latin typeface="Arial" charset="0"/>
                <a:ea typeface="Arial" charset="0"/>
                <a:cs typeface="Arial" charset="0"/>
              </a:rPr>
              <a:t>detection</a:t>
            </a:r>
            <a:r>
              <a:rPr lang="fr-FR" sz="900" dirty="0">
                <a:latin typeface="Arial" charset="0"/>
                <a:ea typeface="Arial" charset="0"/>
                <a:cs typeface="Arial" charset="0"/>
              </a:rPr>
              <a:t> surfaces, </a:t>
            </a:r>
            <a:r>
              <a:rPr lang="fr-FR" sz="900" dirty="0" smtClean="0">
                <a:latin typeface="Arial" charset="0"/>
                <a:ea typeface="Arial" charset="0"/>
                <a:cs typeface="Arial" charset="0"/>
              </a:rPr>
              <a:t>6-7</a:t>
            </a:r>
            <a:r>
              <a:rPr lang="fr-FR" sz="900" baseline="30000" dirty="0" smtClean="0">
                <a:latin typeface="Arial" charset="0"/>
                <a:ea typeface="Arial" charset="0"/>
                <a:cs typeface="Arial" charset="0"/>
              </a:rPr>
              <a:t>th</a:t>
            </a:r>
            <a:r>
              <a:rPr lang="fr-FR" sz="9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fr-FR" sz="900" dirty="0" err="1" smtClean="0">
                <a:latin typeface="Arial" charset="0"/>
                <a:ea typeface="Arial" charset="0"/>
                <a:cs typeface="Arial" charset="0"/>
              </a:rPr>
              <a:t>april</a:t>
            </a:r>
            <a:r>
              <a:rPr lang="bn-IN" sz="900" dirty="0" smtClean="0">
                <a:latin typeface="Arial" charset="0"/>
                <a:ea typeface="Arial" charset="0"/>
                <a:cs typeface="Arial" charset="0"/>
              </a:rPr>
              <a:t>, </a:t>
            </a:r>
            <a:r>
              <a:rPr lang="fr-FR" sz="900" dirty="0" smtClean="0">
                <a:latin typeface="Arial" charset="0"/>
                <a:ea typeface="Arial" charset="0"/>
                <a:cs typeface="Arial" charset="0"/>
              </a:rPr>
              <a:t>2020					</a:t>
            </a:r>
            <a:endParaRPr lang="fr-FR" sz="900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0935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TextShape 1"/>
          <p:cNvSpPr txBox="1"/>
          <p:nvPr/>
        </p:nvSpPr>
        <p:spPr>
          <a:xfrm>
            <a:off x="499140" y="245896"/>
            <a:ext cx="9071640" cy="553998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spAutoFit/>
          </a:bodyPr>
          <a:lstStyle/>
          <a:p>
            <a:pPr algn="ctr"/>
            <a:r>
              <a:rPr lang="en-US" sz="3600" spc="-1" dirty="0" smtClean="0">
                <a:latin typeface="arial"/>
              </a:rPr>
              <a:t>LEM manufacturing &amp; QA/QC</a:t>
            </a:r>
          </a:p>
        </p:txBody>
      </p:sp>
      <p:sp>
        <p:nvSpPr>
          <p:cNvPr id="52" name="Line 8"/>
          <p:cNvSpPr/>
          <p:nvPr/>
        </p:nvSpPr>
        <p:spPr>
          <a:xfrm>
            <a:off x="-5040" y="1041400"/>
            <a:ext cx="10080000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fr-FR" dirty="0"/>
          </a:p>
        </p:txBody>
      </p:sp>
      <p:sp>
        <p:nvSpPr>
          <p:cNvPr id="16" name="TextBox 2"/>
          <p:cNvSpPr txBox="1"/>
          <p:nvPr/>
        </p:nvSpPr>
        <p:spPr>
          <a:xfrm>
            <a:off x="9665874" y="7293709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8F1A8BE9-E462-894F-94E2-A1097F7CCA5D}" type="slidenum">
              <a:rPr lang="en-US" sz="900">
                <a:latin typeface="Arial" charset="0"/>
                <a:ea typeface="Arial" charset="0"/>
                <a:cs typeface="Arial" charset="0"/>
              </a:rPr>
              <a:t>7</a:t>
            </a:fld>
            <a:endParaRPr lang="en-US" sz="900" dirty="0" smtClean="0">
              <a:latin typeface="Arial" charset="0"/>
              <a:ea typeface="Arial" charset="0"/>
              <a:cs typeface="Arial" charset="0"/>
            </a:endParaRPr>
          </a:p>
          <a:p>
            <a:endParaRPr lang="en-US" sz="900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29" name="Picture 2" descr="LEM prod sequence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735" y="1357080"/>
            <a:ext cx="6048386" cy="5888012"/>
          </a:xfrm>
          <a:prstGeom prst="rect">
            <a:avLst/>
          </a:prstGeom>
        </p:spPr>
      </p:pic>
      <p:sp>
        <p:nvSpPr>
          <p:cNvPr id="30" name="TextBox 16"/>
          <p:cNvSpPr txBox="1"/>
          <p:nvPr/>
        </p:nvSpPr>
        <p:spPr>
          <a:xfrm rot="16200000">
            <a:off x="-701853" y="2650178"/>
            <a:ext cx="2219845" cy="338554"/>
          </a:xfrm>
          <a:prstGeom prst="rect">
            <a:avLst/>
          </a:prstGeom>
          <a:noFill/>
          <a:ln w="38100" cmpd="sng"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By LEM manufacturer</a:t>
            </a:r>
            <a:endParaRPr lang="en-US" sz="1600" dirty="0"/>
          </a:p>
        </p:txBody>
      </p:sp>
      <p:sp>
        <p:nvSpPr>
          <p:cNvPr id="56" name="TextBox 17"/>
          <p:cNvSpPr txBox="1"/>
          <p:nvPr/>
        </p:nvSpPr>
        <p:spPr>
          <a:xfrm rot="16200000">
            <a:off x="-405348" y="5336399"/>
            <a:ext cx="1626838" cy="338554"/>
          </a:xfrm>
          <a:prstGeom prst="rect">
            <a:avLst/>
          </a:prstGeom>
          <a:noFill/>
          <a:ln w="38100" cmpd="sng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By WA105</a:t>
            </a:r>
            <a:endParaRPr lang="en-US" sz="1600" dirty="0"/>
          </a:p>
        </p:txBody>
      </p:sp>
      <p:sp>
        <p:nvSpPr>
          <p:cNvPr id="58" name="TextBox 19"/>
          <p:cNvSpPr txBox="1"/>
          <p:nvPr/>
        </p:nvSpPr>
        <p:spPr>
          <a:xfrm>
            <a:off x="4013225" y="5768851"/>
            <a:ext cx="42780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smtClean="0">
                <a:solidFill>
                  <a:srgbClr val="808080"/>
                </a:solidFill>
              </a:rPr>
              <a:t>+ final 160 </a:t>
            </a:r>
            <a:r>
              <a:rPr lang="en-US" sz="1400" b="1" dirty="0" smtClean="0">
                <a:solidFill>
                  <a:srgbClr val="808080"/>
                </a:solidFill>
              </a:rPr>
              <a:t>°</a:t>
            </a:r>
            <a:r>
              <a:rPr lang="en-US" sz="1400" b="1" smtClean="0">
                <a:solidFill>
                  <a:srgbClr val="808080"/>
                </a:solidFill>
              </a:rPr>
              <a:t>C polymerization</a:t>
            </a:r>
            <a:endParaRPr lang="en-US" sz="1400" b="1" dirty="0">
              <a:solidFill>
                <a:srgbClr val="808080"/>
              </a:solidFill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0398" y="2888775"/>
            <a:ext cx="2921777" cy="1169898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6558120" y="1229902"/>
            <a:ext cx="34403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rgbClr val="EC1802"/>
                </a:solidFill>
              </a:rPr>
              <a:t>« standard » </a:t>
            </a:r>
          </a:p>
          <a:p>
            <a:pPr algn="ctr"/>
            <a:r>
              <a:rPr lang="fr-FR" dirty="0" smtClean="0">
                <a:solidFill>
                  <a:srgbClr val="EC1802"/>
                </a:solidFill>
              </a:rPr>
              <a:t>global RIM micro-</a:t>
            </a:r>
            <a:r>
              <a:rPr lang="fr-FR" dirty="0" err="1" smtClean="0">
                <a:solidFill>
                  <a:srgbClr val="EC1802"/>
                </a:solidFill>
              </a:rPr>
              <a:t>etching</a:t>
            </a:r>
            <a:r>
              <a:rPr lang="fr-FR" dirty="0" smtClean="0">
                <a:solidFill>
                  <a:srgbClr val="EC1802"/>
                </a:solidFill>
              </a:rPr>
              <a:t> (CERN-ELTOS)</a:t>
            </a:r>
            <a:endParaRPr lang="fr-FR" dirty="0">
              <a:solidFill>
                <a:srgbClr val="EC1802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063236" y="2819455"/>
            <a:ext cx="1688207" cy="3345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/>
          <p:cNvSpPr/>
          <p:nvPr/>
        </p:nvSpPr>
        <p:spPr>
          <a:xfrm>
            <a:off x="6558121" y="1182184"/>
            <a:ext cx="3440395" cy="6062908"/>
          </a:xfrm>
          <a:prstGeom prst="rect">
            <a:avLst/>
          </a:prstGeom>
          <a:noFill/>
          <a:ln w="38100">
            <a:solidFill>
              <a:srgbClr val="EC180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3" name="Connecteur droit avec flèche 12"/>
          <p:cNvCxnSpPr/>
          <p:nvPr/>
        </p:nvCxnSpPr>
        <p:spPr>
          <a:xfrm flipH="1">
            <a:off x="4063236" y="2995037"/>
            <a:ext cx="2494885" cy="0"/>
          </a:xfrm>
          <a:prstGeom prst="straightConnector1">
            <a:avLst/>
          </a:prstGeom>
          <a:ln w="38100">
            <a:solidFill>
              <a:srgbClr val="EC180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Image 1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64799" y="5528543"/>
            <a:ext cx="2387376" cy="1622945"/>
          </a:xfrm>
          <a:prstGeom prst="rect">
            <a:avLst/>
          </a:prstGeom>
        </p:spPr>
      </p:pic>
      <p:sp>
        <p:nvSpPr>
          <p:cNvPr id="19" name="ZoneTexte 18"/>
          <p:cNvSpPr txBox="1"/>
          <p:nvPr/>
        </p:nvSpPr>
        <p:spPr>
          <a:xfrm>
            <a:off x="6764138" y="5501605"/>
            <a:ext cx="6222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b="1" dirty="0" smtClean="0"/>
              <a:t>65 </a:t>
            </a:r>
            <a:r>
              <a:rPr lang="fr-FR" sz="1200" b="1" dirty="0" smtClean="0">
                <a:latin typeface="Symbol" charset="2"/>
                <a:ea typeface="Symbol" charset="2"/>
                <a:cs typeface="Symbol" charset="2"/>
              </a:rPr>
              <a:t>m</a:t>
            </a:r>
            <a:r>
              <a:rPr lang="fr-FR" sz="1200" b="1" dirty="0" smtClean="0"/>
              <a:t>m</a:t>
            </a:r>
            <a:endParaRPr lang="fr-FR" sz="1200" b="1" dirty="0"/>
          </a:p>
        </p:txBody>
      </p:sp>
      <p:sp>
        <p:nvSpPr>
          <p:cNvPr id="62" name="ZoneTexte 61"/>
          <p:cNvSpPr txBox="1"/>
          <p:nvPr/>
        </p:nvSpPr>
        <p:spPr>
          <a:xfrm>
            <a:off x="6770766" y="6250354"/>
            <a:ext cx="6222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b="1" dirty="0" smtClean="0"/>
              <a:t>65 </a:t>
            </a:r>
            <a:r>
              <a:rPr lang="fr-FR" sz="1200" b="1" dirty="0" smtClean="0">
                <a:latin typeface="Symbol" charset="2"/>
                <a:ea typeface="Symbol" charset="2"/>
                <a:cs typeface="Symbol" charset="2"/>
              </a:rPr>
              <a:t>m</a:t>
            </a:r>
            <a:r>
              <a:rPr lang="fr-FR" sz="1200" b="1" dirty="0" smtClean="0"/>
              <a:t>m</a:t>
            </a:r>
            <a:endParaRPr lang="fr-FR" sz="1200" b="1" dirty="0"/>
          </a:p>
        </p:txBody>
      </p:sp>
      <p:sp>
        <p:nvSpPr>
          <p:cNvPr id="63" name="ZoneTexte 62"/>
          <p:cNvSpPr txBox="1"/>
          <p:nvPr/>
        </p:nvSpPr>
        <p:spPr>
          <a:xfrm>
            <a:off x="6762077" y="5914343"/>
            <a:ext cx="5854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b="1" smtClean="0"/>
              <a:t>1 mm</a:t>
            </a:r>
            <a:endParaRPr lang="fr-FR" sz="1200" b="1" dirty="0"/>
          </a:p>
        </p:txBody>
      </p:sp>
      <p:sp>
        <p:nvSpPr>
          <p:cNvPr id="20" name="ZoneTexte 19"/>
          <p:cNvSpPr txBox="1"/>
          <p:nvPr/>
        </p:nvSpPr>
        <p:spPr>
          <a:xfrm>
            <a:off x="7687290" y="2223688"/>
            <a:ext cx="16946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latin typeface="Symbol" charset="2"/>
                <a:ea typeface="Symbol" charset="2"/>
                <a:cs typeface="Symbol" charset="2"/>
              </a:rPr>
              <a:t>F</a:t>
            </a:r>
            <a:r>
              <a:rPr lang="fr-FR" dirty="0" smtClean="0"/>
              <a:t>500 </a:t>
            </a:r>
            <a:r>
              <a:rPr lang="fr-FR" dirty="0" smtClean="0">
                <a:latin typeface="Symbol" charset="2"/>
                <a:ea typeface="Symbol" charset="2"/>
                <a:cs typeface="Symbol" charset="2"/>
              </a:rPr>
              <a:t>m</a:t>
            </a:r>
            <a:r>
              <a:rPr lang="fr-FR" dirty="0" smtClean="0"/>
              <a:t>m </a:t>
            </a:r>
            <a:r>
              <a:rPr lang="fr-FR" dirty="0" err="1" smtClean="0"/>
              <a:t>hole</a:t>
            </a:r>
            <a:endParaRPr lang="fr-FR" dirty="0"/>
          </a:p>
        </p:txBody>
      </p:sp>
      <p:cxnSp>
        <p:nvCxnSpPr>
          <p:cNvPr id="22" name="Connecteur droit avec flèche 21"/>
          <p:cNvCxnSpPr>
            <a:stCxn id="20" idx="2"/>
          </p:cNvCxnSpPr>
          <p:nvPr/>
        </p:nvCxnSpPr>
        <p:spPr>
          <a:xfrm flipH="1">
            <a:off x="8534637" y="2593020"/>
            <a:ext cx="1" cy="27368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18"/>
          <p:cNvSpPr txBox="1"/>
          <p:nvPr/>
        </p:nvSpPr>
        <p:spPr>
          <a:xfrm>
            <a:off x="4185822" y="1881715"/>
            <a:ext cx="192873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rgbClr val="595959"/>
                </a:solidFill>
              </a:rPr>
              <a:t>w</a:t>
            </a:r>
            <a:r>
              <a:rPr lang="en-US" sz="1100" dirty="0" smtClean="0">
                <a:solidFill>
                  <a:srgbClr val="595959"/>
                </a:solidFill>
              </a:rPr>
              <a:t>ith pumice powder</a:t>
            </a:r>
          </a:p>
          <a:p>
            <a:r>
              <a:rPr lang="en-US" sz="1100" dirty="0" smtClean="0">
                <a:solidFill>
                  <a:srgbClr val="595959"/>
                </a:solidFill>
              </a:rPr>
              <a:t>4 steps (+/- 90</a:t>
            </a:r>
            <a:r>
              <a:rPr lang="fr-FR" sz="1100" dirty="0" smtClean="0"/>
              <a:t>°</a:t>
            </a:r>
            <a:r>
              <a:rPr lang="en-US" sz="1100" dirty="0" smtClean="0">
                <a:solidFill>
                  <a:srgbClr val="595959"/>
                </a:solidFill>
              </a:rPr>
              <a:t>, top/bottom)</a:t>
            </a:r>
            <a:endParaRPr lang="en-US" sz="1100" dirty="0">
              <a:solidFill>
                <a:srgbClr val="595959"/>
              </a:solidFill>
            </a:endParaRPr>
          </a:p>
        </p:txBody>
      </p:sp>
      <p:sp>
        <p:nvSpPr>
          <p:cNvPr id="28" name="TextBox 18"/>
          <p:cNvSpPr txBox="1"/>
          <p:nvPr/>
        </p:nvSpPr>
        <p:spPr>
          <a:xfrm>
            <a:off x="4093364" y="1431703"/>
            <a:ext cx="22587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rgbClr val="595959"/>
                </a:solidFill>
              </a:rPr>
              <a:t>Change drills every 1000 holes</a:t>
            </a:r>
          </a:p>
          <a:p>
            <a:r>
              <a:rPr lang="en-US" sz="1000" dirty="0" smtClean="0">
                <a:solidFill>
                  <a:srgbClr val="595959"/>
                </a:solidFill>
              </a:rPr>
              <a:t>Drilling of stack of PCBs is forbidden</a:t>
            </a:r>
            <a:endParaRPr lang="en-US" sz="1000" dirty="0">
              <a:solidFill>
                <a:srgbClr val="595959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005416" y="4272821"/>
            <a:ext cx="3060000" cy="888107"/>
          </a:xfrm>
          <a:prstGeom prst="rect">
            <a:avLst/>
          </a:prstGeom>
          <a:solidFill>
            <a:srgbClr val="6CBA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3 </a:t>
            </a:r>
            <a:r>
              <a:rPr lang="en-US" dirty="0" err="1">
                <a:solidFill>
                  <a:schemeClr val="bg1"/>
                </a:solidFill>
              </a:rPr>
              <a:t>mn</a:t>
            </a:r>
            <a:r>
              <a:rPr lang="en-US" dirty="0">
                <a:solidFill>
                  <a:schemeClr val="bg1"/>
                </a:solidFill>
              </a:rPr>
              <a:t> Ultrasonic bath in 65°C NGL 17.40 </a:t>
            </a:r>
            <a:r>
              <a:rPr lang="en-US" dirty="0" smtClean="0">
                <a:solidFill>
                  <a:schemeClr val="bg1"/>
                </a:solidFill>
              </a:rPr>
              <a:t>ALU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94653" y="4440236"/>
            <a:ext cx="410763" cy="7981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 3"/>
          <p:cNvSpPr/>
          <p:nvPr/>
        </p:nvSpPr>
        <p:spPr>
          <a:xfrm>
            <a:off x="1020914" y="5284922"/>
            <a:ext cx="3042322" cy="282195"/>
          </a:xfrm>
          <a:prstGeom prst="rect">
            <a:avLst/>
          </a:prstGeom>
          <a:solidFill>
            <a:srgbClr val="6CBA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Karcher Normal + </a:t>
            </a:r>
            <a:r>
              <a:rPr lang="fr-FR" smtClean="0"/>
              <a:t>DM water</a:t>
            </a:r>
            <a:endParaRPr lang="fr-FR" dirty="0"/>
          </a:p>
        </p:txBody>
      </p:sp>
      <p:sp>
        <p:nvSpPr>
          <p:cNvPr id="34" name="Rectangle 33"/>
          <p:cNvSpPr/>
          <p:nvPr/>
        </p:nvSpPr>
        <p:spPr>
          <a:xfrm>
            <a:off x="1005416" y="5721441"/>
            <a:ext cx="3042322" cy="337900"/>
          </a:xfrm>
          <a:prstGeom prst="rect">
            <a:avLst/>
          </a:prstGeom>
          <a:solidFill>
            <a:srgbClr val="6CBA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3h </a:t>
            </a:r>
            <a:r>
              <a:rPr lang="fr-FR" dirty="0" err="1" smtClean="0"/>
              <a:t>Baking</a:t>
            </a:r>
            <a:r>
              <a:rPr lang="fr-FR" dirty="0" smtClean="0"/>
              <a:t> @ 80°C </a:t>
            </a:r>
            <a:endParaRPr lang="fr-FR" dirty="0"/>
          </a:p>
        </p:txBody>
      </p:sp>
      <p:sp>
        <p:nvSpPr>
          <p:cNvPr id="35" name="Rectangle 34"/>
          <p:cNvSpPr/>
          <p:nvPr/>
        </p:nvSpPr>
        <p:spPr>
          <a:xfrm>
            <a:off x="1002082" y="6139536"/>
            <a:ext cx="3042322" cy="337900"/>
          </a:xfrm>
          <a:prstGeom prst="rect">
            <a:avLst/>
          </a:prstGeom>
          <a:solidFill>
            <a:srgbClr val="6CBA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 smtClean="0"/>
              <a:t>HV test </a:t>
            </a:r>
            <a:r>
              <a:rPr lang="fr-FR" sz="1600" dirty="0" err="1" smtClean="0"/>
              <a:t>synth</a:t>
            </a:r>
            <a:r>
              <a:rPr lang="fr-FR" sz="1600" dirty="0" smtClean="0"/>
              <a:t>. Air &amp; 3,3 bar Ar</a:t>
            </a:r>
            <a:endParaRPr lang="fr-FR" sz="1600" dirty="0"/>
          </a:p>
        </p:txBody>
      </p:sp>
      <p:cxnSp>
        <p:nvCxnSpPr>
          <p:cNvPr id="11" name="Connecteur droit avec flèche 10"/>
          <p:cNvCxnSpPr/>
          <p:nvPr/>
        </p:nvCxnSpPr>
        <p:spPr>
          <a:xfrm>
            <a:off x="611712" y="5232982"/>
            <a:ext cx="455176" cy="2302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lèche droite à entaille 5"/>
          <p:cNvSpPr/>
          <p:nvPr/>
        </p:nvSpPr>
        <p:spPr>
          <a:xfrm rot="5400000">
            <a:off x="8134813" y="4599590"/>
            <a:ext cx="847348" cy="419436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Espace réservé du pied de page 4"/>
          <p:cNvSpPr txBox="1">
            <a:spLocks/>
          </p:cNvSpPr>
          <p:nvPr/>
        </p:nvSpPr>
        <p:spPr>
          <a:xfrm>
            <a:off x="171003" y="7293710"/>
            <a:ext cx="9494871" cy="272948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900" dirty="0" smtClean="0">
                <a:latin typeface="Arial" charset="0"/>
                <a:ea typeface="Arial" charset="0"/>
                <a:cs typeface="Arial" charset="0"/>
              </a:rPr>
              <a:t>Alain Delbart, R&amp;D on LEM for phase II of </a:t>
            </a:r>
            <a:r>
              <a:rPr lang="fr-FR" sz="900" dirty="0" err="1" smtClean="0">
                <a:latin typeface="Arial" charset="0"/>
                <a:ea typeface="Arial" charset="0"/>
                <a:cs typeface="Arial" charset="0"/>
              </a:rPr>
              <a:t>ProtoDUNE</a:t>
            </a:r>
            <a:r>
              <a:rPr lang="fr-FR" sz="900" dirty="0" smtClean="0">
                <a:latin typeface="Arial" charset="0"/>
                <a:ea typeface="Arial" charset="0"/>
                <a:cs typeface="Arial" charset="0"/>
              </a:rPr>
              <a:t>-DP, LEM, Workshop </a:t>
            </a:r>
            <a:r>
              <a:rPr lang="fr-FR" sz="900" dirty="0">
                <a:latin typeface="Arial" charset="0"/>
                <a:ea typeface="Arial" charset="0"/>
                <a:cs typeface="Arial" charset="0"/>
              </a:rPr>
              <a:t>on the LEM/</a:t>
            </a:r>
            <a:r>
              <a:rPr lang="fr-FR" sz="900" dirty="0" err="1">
                <a:latin typeface="Arial" charset="0"/>
                <a:ea typeface="Arial" charset="0"/>
                <a:cs typeface="Arial" charset="0"/>
              </a:rPr>
              <a:t>Thick</a:t>
            </a:r>
            <a:r>
              <a:rPr lang="fr-FR" sz="900" dirty="0">
                <a:latin typeface="Arial" charset="0"/>
                <a:ea typeface="Arial" charset="0"/>
                <a:cs typeface="Arial" charset="0"/>
              </a:rPr>
              <a:t> GEM </a:t>
            </a:r>
            <a:r>
              <a:rPr lang="fr-FR" sz="900" dirty="0" err="1">
                <a:latin typeface="Arial" charset="0"/>
                <a:ea typeface="Arial" charset="0"/>
                <a:cs typeface="Arial" charset="0"/>
              </a:rPr>
              <a:t>cryogenic</a:t>
            </a:r>
            <a:r>
              <a:rPr lang="fr-FR" sz="9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fr-FR" sz="900" dirty="0" err="1">
                <a:latin typeface="Arial" charset="0"/>
                <a:ea typeface="Arial" charset="0"/>
                <a:cs typeface="Arial" charset="0"/>
              </a:rPr>
              <a:t>utilization</a:t>
            </a:r>
            <a:r>
              <a:rPr lang="fr-FR" sz="900" dirty="0">
                <a:latin typeface="Arial" charset="0"/>
                <a:ea typeface="Arial" charset="0"/>
                <a:cs typeface="Arial" charset="0"/>
              </a:rPr>
              <a:t> in pure Argon over large </a:t>
            </a:r>
            <a:r>
              <a:rPr lang="fr-FR" sz="900" dirty="0" err="1">
                <a:latin typeface="Arial" charset="0"/>
                <a:ea typeface="Arial" charset="0"/>
                <a:cs typeface="Arial" charset="0"/>
              </a:rPr>
              <a:t>detection</a:t>
            </a:r>
            <a:r>
              <a:rPr lang="fr-FR" sz="900" dirty="0">
                <a:latin typeface="Arial" charset="0"/>
                <a:ea typeface="Arial" charset="0"/>
                <a:cs typeface="Arial" charset="0"/>
              </a:rPr>
              <a:t> surfaces, </a:t>
            </a:r>
            <a:r>
              <a:rPr lang="fr-FR" sz="900" dirty="0" smtClean="0">
                <a:latin typeface="Arial" charset="0"/>
                <a:ea typeface="Arial" charset="0"/>
                <a:cs typeface="Arial" charset="0"/>
              </a:rPr>
              <a:t>6-7</a:t>
            </a:r>
            <a:r>
              <a:rPr lang="fr-FR" sz="900" baseline="30000" dirty="0" smtClean="0">
                <a:latin typeface="Arial" charset="0"/>
                <a:ea typeface="Arial" charset="0"/>
                <a:cs typeface="Arial" charset="0"/>
              </a:rPr>
              <a:t>th</a:t>
            </a:r>
            <a:r>
              <a:rPr lang="fr-FR" sz="9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fr-FR" sz="900" dirty="0" err="1" smtClean="0">
                <a:latin typeface="Arial" charset="0"/>
                <a:ea typeface="Arial" charset="0"/>
                <a:cs typeface="Arial" charset="0"/>
              </a:rPr>
              <a:t>april</a:t>
            </a:r>
            <a:r>
              <a:rPr lang="bn-IN" sz="900" dirty="0" smtClean="0">
                <a:latin typeface="Arial" charset="0"/>
                <a:ea typeface="Arial" charset="0"/>
                <a:cs typeface="Arial" charset="0"/>
              </a:rPr>
              <a:t>, </a:t>
            </a:r>
            <a:r>
              <a:rPr lang="fr-FR" sz="900" dirty="0" smtClean="0">
                <a:latin typeface="Arial" charset="0"/>
                <a:ea typeface="Arial" charset="0"/>
                <a:cs typeface="Arial" charset="0"/>
              </a:rPr>
              <a:t>2020					</a:t>
            </a:r>
            <a:endParaRPr lang="fr-FR" sz="900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4847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60880" y="3775429"/>
            <a:ext cx="3419856" cy="3340608"/>
          </a:xfrm>
          <a:prstGeom prst="rect">
            <a:avLst/>
          </a:prstGeom>
        </p:spPr>
      </p:pic>
      <p:pic>
        <p:nvPicPr>
          <p:cNvPr id="28" name="Image 27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48026" y="1007298"/>
            <a:ext cx="2665975" cy="2744087"/>
          </a:xfrm>
          <a:prstGeom prst="rect">
            <a:avLst/>
          </a:prstGeom>
        </p:spPr>
      </p:pic>
      <p:pic>
        <p:nvPicPr>
          <p:cNvPr id="20" name="Image 1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304" y="1099662"/>
            <a:ext cx="6067142" cy="6297999"/>
          </a:xfrm>
          <a:prstGeom prst="rect">
            <a:avLst/>
          </a:prstGeom>
        </p:spPr>
      </p:pic>
      <p:sp>
        <p:nvSpPr>
          <p:cNvPr id="16" name="TextBox 2"/>
          <p:cNvSpPr txBox="1"/>
          <p:nvPr/>
        </p:nvSpPr>
        <p:spPr>
          <a:xfrm>
            <a:off x="9665874" y="7293709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8F1A8BE9-E462-894F-94E2-A1097F7CCA5D}" type="slidenum">
              <a:rPr lang="en-US" sz="900">
                <a:latin typeface="Arial" charset="0"/>
                <a:ea typeface="Arial" charset="0"/>
                <a:cs typeface="Arial" charset="0"/>
              </a:rPr>
              <a:t>8</a:t>
            </a:fld>
            <a:endParaRPr lang="en-US" sz="900" dirty="0" smtClean="0">
              <a:latin typeface="Arial" charset="0"/>
              <a:ea typeface="Arial" charset="0"/>
              <a:cs typeface="Arial" charset="0"/>
            </a:endParaRPr>
          </a:p>
          <a:p>
            <a:endParaRPr lang="en-US" sz="9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1527926" y="-33721"/>
            <a:ext cx="7014067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Global etching defects on borders</a:t>
            </a:r>
            <a:endParaRPr lang="en-US" sz="3600" dirty="0"/>
          </a:p>
        </p:txBody>
      </p:sp>
      <p:sp>
        <p:nvSpPr>
          <p:cNvPr id="11" name="Line 8"/>
          <p:cNvSpPr/>
          <p:nvPr/>
        </p:nvSpPr>
        <p:spPr>
          <a:xfrm>
            <a:off x="-5040" y="1041400"/>
            <a:ext cx="10080000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fr-FR" dirty="0"/>
          </a:p>
        </p:txBody>
      </p:sp>
      <p:sp>
        <p:nvSpPr>
          <p:cNvPr id="17" name="Rectangle 16"/>
          <p:cNvSpPr/>
          <p:nvPr/>
        </p:nvSpPr>
        <p:spPr>
          <a:xfrm>
            <a:off x="606967" y="1642287"/>
            <a:ext cx="2044149" cy="52322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fr-FR" sz="2800" dirty="0" smtClean="0"/>
              <a:t>LEM corner</a:t>
            </a:r>
            <a:endParaRPr lang="fr-FR" sz="2800" dirty="0"/>
          </a:p>
        </p:txBody>
      </p:sp>
      <p:sp>
        <p:nvSpPr>
          <p:cNvPr id="4" name="ZoneTexte 3"/>
          <p:cNvSpPr txBox="1"/>
          <p:nvPr/>
        </p:nvSpPr>
        <p:spPr>
          <a:xfrm>
            <a:off x="4512327" y="4478738"/>
            <a:ext cx="186461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err="1"/>
              <a:t>Decentered</a:t>
            </a:r>
            <a:r>
              <a:rPr lang="fr-FR" dirty="0"/>
              <a:t> </a:t>
            </a:r>
            <a:r>
              <a:rPr lang="fr-FR" dirty="0" smtClean="0"/>
              <a:t>RIM</a:t>
            </a:r>
          </a:p>
          <a:p>
            <a:pPr algn="ctr"/>
            <a:r>
              <a:rPr lang="fr-FR" dirty="0" err="1" smtClean="0"/>
              <a:t>with</a:t>
            </a:r>
            <a:endParaRPr lang="fr-FR" dirty="0"/>
          </a:p>
          <a:p>
            <a:pPr algn="ctr"/>
            <a:r>
              <a:rPr lang="fr-FR" dirty="0" err="1" smtClean="0"/>
              <a:t>copper</a:t>
            </a:r>
            <a:r>
              <a:rPr lang="fr-FR" dirty="0" smtClean="0"/>
              <a:t> </a:t>
            </a:r>
            <a:r>
              <a:rPr lang="fr-FR" dirty="0" err="1"/>
              <a:t>residues</a:t>
            </a:r>
            <a:endParaRPr lang="fr-FR" dirty="0"/>
          </a:p>
          <a:p>
            <a:pPr algn="ctr"/>
            <a:endParaRPr lang="fr-FR" dirty="0"/>
          </a:p>
        </p:txBody>
      </p:sp>
      <p:sp>
        <p:nvSpPr>
          <p:cNvPr id="19" name="ZoneTexte 18"/>
          <p:cNvSpPr txBox="1"/>
          <p:nvPr/>
        </p:nvSpPr>
        <p:spPr>
          <a:xfrm>
            <a:off x="1803977" y="6924377"/>
            <a:ext cx="53864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FF0000"/>
                </a:solidFill>
                <a:sym typeface="Wingdings"/>
              </a:rPr>
              <a:t> New RIM </a:t>
            </a:r>
            <a:r>
              <a:rPr lang="fr-FR" dirty="0" err="1" smtClean="0">
                <a:solidFill>
                  <a:srgbClr val="FF0000"/>
                </a:solidFill>
                <a:sym typeface="Wingdings"/>
              </a:rPr>
              <a:t>etching</a:t>
            </a:r>
            <a:r>
              <a:rPr lang="fr-FR" dirty="0" smtClean="0">
                <a:solidFill>
                  <a:srgbClr val="FF0000"/>
                </a:solidFill>
                <a:sym typeface="Wingdings"/>
              </a:rPr>
              <a:t> </a:t>
            </a:r>
            <a:r>
              <a:rPr lang="fr-FR" dirty="0" err="1" smtClean="0">
                <a:solidFill>
                  <a:srgbClr val="FF0000"/>
                </a:solidFill>
                <a:sym typeface="Wingdings"/>
              </a:rPr>
              <a:t>process</a:t>
            </a:r>
            <a:r>
              <a:rPr lang="fr-FR" dirty="0" smtClean="0">
                <a:solidFill>
                  <a:srgbClr val="FF0000"/>
                </a:solidFill>
                <a:sym typeface="Wingdings"/>
              </a:rPr>
              <a:t> </a:t>
            </a:r>
            <a:r>
              <a:rPr lang="fr-FR" dirty="0" err="1" smtClean="0">
                <a:solidFill>
                  <a:srgbClr val="FF0000"/>
                </a:solidFill>
                <a:sym typeface="Wingdings"/>
              </a:rPr>
              <a:t>developped</a:t>
            </a:r>
            <a:r>
              <a:rPr lang="fr-FR" dirty="0" smtClean="0">
                <a:solidFill>
                  <a:srgbClr val="FF0000"/>
                </a:solidFill>
                <a:sym typeface="Wingdings"/>
              </a:rPr>
              <a:t> by CERN</a:t>
            </a:r>
            <a:endParaRPr lang="fr-FR" dirty="0">
              <a:solidFill>
                <a:srgbClr val="FF0000"/>
              </a:solidFill>
            </a:endParaRPr>
          </a:p>
        </p:txBody>
      </p:sp>
      <p:cxnSp>
        <p:nvCxnSpPr>
          <p:cNvPr id="21" name="Connecteur droit avec flèche 20"/>
          <p:cNvCxnSpPr/>
          <p:nvPr/>
        </p:nvCxnSpPr>
        <p:spPr>
          <a:xfrm flipV="1">
            <a:off x="2478679" y="6317583"/>
            <a:ext cx="2130890" cy="127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Ellipse 24"/>
          <p:cNvSpPr/>
          <p:nvPr/>
        </p:nvSpPr>
        <p:spPr>
          <a:xfrm rot="18929937">
            <a:off x="-1082038" y="3042463"/>
            <a:ext cx="8678480" cy="227901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Espace réservé du pied de page 4"/>
          <p:cNvSpPr txBox="1">
            <a:spLocks/>
          </p:cNvSpPr>
          <p:nvPr/>
        </p:nvSpPr>
        <p:spPr>
          <a:xfrm>
            <a:off x="171003" y="7293710"/>
            <a:ext cx="9494871" cy="272948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900" dirty="0" smtClean="0">
                <a:latin typeface="Arial" charset="0"/>
                <a:ea typeface="Arial" charset="0"/>
                <a:cs typeface="Arial" charset="0"/>
              </a:rPr>
              <a:t>Alain Delbart, R&amp;D on LEM for phase II of </a:t>
            </a:r>
            <a:r>
              <a:rPr lang="fr-FR" sz="900" dirty="0" err="1" smtClean="0">
                <a:latin typeface="Arial" charset="0"/>
                <a:ea typeface="Arial" charset="0"/>
                <a:cs typeface="Arial" charset="0"/>
              </a:rPr>
              <a:t>ProtoDUNE</a:t>
            </a:r>
            <a:r>
              <a:rPr lang="fr-FR" sz="900" dirty="0" smtClean="0">
                <a:latin typeface="Arial" charset="0"/>
                <a:ea typeface="Arial" charset="0"/>
                <a:cs typeface="Arial" charset="0"/>
              </a:rPr>
              <a:t>-DP, LEM, Workshop </a:t>
            </a:r>
            <a:r>
              <a:rPr lang="fr-FR" sz="900" dirty="0">
                <a:latin typeface="Arial" charset="0"/>
                <a:ea typeface="Arial" charset="0"/>
                <a:cs typeface="Arial" charset="0"/>
              </a:rPr>
              <a:t>on the LEM/</a:t>
            </a:r>
            <a:r>
              <a:rPr lang="fr-FR" sz="900" dirty="0" err="1">
                <a:latin typeface="Arial" charset="0"/>
                <a:ea typeface="Arial" charset="0"/>
                <a:cs typeface="Arial" charset="0"/>
              </a:rPr>
              <a:t>Thick</a:t>
            </a:r>
            <a:r>
              <a:rPr lang="fr-FR" sz="900" dirty="0">
                <a:latin typeface="Arial" charset="0"/>
                <a:ea typeface="Arial" charset="0"/>
                <a:cs typeface="Arial" charset="0"/>
              </a:rPr>
              <a:t> GEM </a:t>
            </a:r>
            <a:r>
              <a:rPr lang="fr-FR" sz="900" dirty="0" err="1">
                <a:latin typeface="Arial" charset="0"/>
                <a:ea typeface="Arial" charset="0"/>
                <a:cs typeface="Arial" charset="0"/>
              </a:rPr>
              <a:t>cryogenic</a:t>
            </a:r>
            <a:r>
              <a:rPr lang="fr-FR" sz="9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fr-FR" sz="900" dirty="0" err="1">
                <a:latin typeface="Arial" charset="0"/>
                <a:ea typeface="Arial" charset="0"/>
                <a:cs typeface="Arial" charset="0"/>
              </a:rPr>
              <a:t>utilization</a:t>
            </a:r>
            <a:r>
              <a:rPr lang="fr-FR" sz="900" dirty="0">
                <a:latin typeface="Arial" charset="0"/>
                <a:ea typeface="Arial" charset="0"/>
                <a:cs typeface="Arial" charset="0"/>
              </a:rPr>
              <a:t> in pure Argon over large </a:t>
            </a:r>
            <a:r>
              <a:rPr lang="fr-FR" sz="900" dirty="0" err="1">
                <a:latin typeface="Arial" charset="0"/>
                <a:ea typeface="Arial" charset="0"/>
                <a:cs typeface="Arial" charset="0"/>
              </a:rPr>
              <a:t>detection</a:t>
            </a:r>
            <a:r>
              <a:rPr lang="fr-FR" sz="900" dirty="0">
                <a:latin typeface="Arial" charset="0"/>
                <a:ea typeface="Arial" charset="0"/>
                <a:cs typeface="Arial" charset="0"/>
              </a:rPr>
              <a:t> surfaces, </a:t>
            </a:r>
            <a:r>
              <a:rPr lang="fr-FR" sz="900" dirty="0" smtClean="0">
                <a:latin typeface="Arial" charset="0"/>
                <a:ea typeface="Arial" charset="0"/>
                <a:cs typeface="Arial" charset="0"/>
              </a:rPr>
              <a:t>6-7</a:t>
            </a:r>
            <a:r>
              <a:rPr lang="fr-FR" sz="900" baseline="30000" dirty="0" smtClean="0">
                <a:latin typeface="Arial" charset="0"/>
                <a:ea typeface="Arial" charset="0"/>
                <a:cs typeface="Arial" charset="0"/>
              </a:rPr>
              <a:t>th</a:t>
            </a:r>
            <a:r>
              <a:rPr lang="fr-FR" sz="9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fr-FR" sz="900" dirty="0" err="1" smtClean="0">
                <a:latin typeface="Arial" charset="0"/>
                <a:ea typeface="Arial" charset="0"/>
                <a:cs typeface="Arial" charset="0"/>
              </a:rPr>
              <a:t>april</a:t>
            </a:r>
            <a:r>
              <a:rPr lang="bn-IN" sz="900" dirty="0" smtClean="0">
                <a:latin typeface="Arial" charset="0"/>
                <a:ea typeface="Arial" charset="0"/>
                <a:cs typeface="Arial" charset="0"/>
              </a:rPr>
              <a:t>, </a:t>
            </a:r>
            <a:r>
              <a:rPr lang="fr-FR" sz="900" dirty="0" smtClean="0">
                <a:latin typeface="Arial" charset="0"/>
                <a:ea typeface="Arial" charset="0"/>
                <a:cs typeface="Arial" charset="0"/>
              </a:rPr>
              <a:t>2020					</a:t>
            </a:r>
            <a:endParaRPr lang="fr-FR" sz="900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5653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TextShape 1"/>
          <p:cNvSpPr txBox="1"/>
          <p:nvPr/>
        </p:nvSpPr>
        <p:spPr>
          <a:xfrm>
            <a:off x="499140" y="-45316"/>
            <a:ext cx="9071640" cy="1107996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spAutoFit/>
          </a:bodyPr>
          <a:lstStyle/>
          <a:p>
            <a:pPr algn="ctr"/>
            <a:r>
              <a:rPr lang="en-US" sz="3600" b="0" strike="noStrike" spc="-1" dirty="0" smtClean="0">
                <a:latin typeface="arial"/>
              </a:rPr>
              <a:t>New RIM etching process</a:t>
            </a:r>
          </a:p>
          <a:p>
            <a:pPr algn="ctr"/>
            <a:r>
              <a:rPr lang="en-US" sz="3600" spc="-1" dirty="0" smtClean="0">
                <a:latin typeface="arial"/>
              </a:rPr>
              <a:t>CERN/EP-DT-EF (MPT lab.)</a:t>
            </a:r>
            <a:endParaRPr lang="en-US" sz="3600" b="0" strike="noStrike" spc="-1" dirty="0">
              <a:latin typeface="arial"/>
            </a:endParaRPr>
          </a:p>
        </p:txBody>
      </p:sp>
      <p:sp>
        <p:nvSpPr>
          <p:cNvPr id="52" name="Line 8"/>
          <p:cNvSpPr/>
          <p:nvPr/>
        </p:nvSpPr>
        <p:spPr>
          <a:xfrm>
            <a:off x="-5040" y="1041400"/>
            <a:ext cx="10080000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fr-FR" dirty="0"/>
          </a:p>
        </p:txBody>
      </p:sp>
      <p:sp>
        <p:nvSpPr>
          <p:cNvPr id="16" name="TextBox 2"/>
          <p:cNvSpPr txBox="1"/>
          <p:nvPr/>
        </p:nvSpPr>
        <p:spPr>
          <a:xfrm>
            <a:off x="9665874" y="7293709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8F1A8BE9-E462-894F-94E2-A1097F7CCA5D}" type="slidenum">
              <a:rPr lang="en-US" sz="900">
                <a:latin typeface="Arial" charset="0"/>
                <a:ea typeface="Arial" charset="0"/>
                <a:cs typeface="Arial" charset="0"/>
              </a:rPr>
              <a:t>9</a:t>
            </a:fld>
            <a:endParaRPr lang="en-US" sz="900" dirty="0" smtClean="0">
              <a:latin typeface="Arial" charset="0"/>
              <a:ea typeface="Arial" charset="0"/>
              <a:cs typeface="Arial" charset="0"/>
            </a:endParaRPr>
          </a:p>
          <a:p>
            <a:endParaRPr lang="en-US" sz="900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8830" y="3014537"/>
            <a:ext cx="6889117" cy="4017602"/>
          </a:xfrm>
          <a:prstGeom prst="rect">
            <a:avLst/>
          </a:prstGeom>
        </p:spPr>
      </p:pic>
      <p:sp>
        <p:nvSpPr>
          <p:cNvPr id="18" name="Espace réservé du contenu 2"/>
          <p:cNvSpPr txBox="1">
            <a:spLocks/>
          </p:cNvSpPr>
          <p:nvPr/>
        </p:nvSpPr>
        <p:spPr>
          <a:xfrm>
            <a:off x="171002" y="1258325"/>
            <a:ext cx="9743657" cy="130426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fr-FR" sz="1800" dirty="0" smtClean="0"/>
              <a:t>LEM </a:t>
            </a:r>
            <a:r>
              <a:rPr lang="fr-FR" sz="1800" dirty="0" err="1" smtClean="0"/>
              <a:t>copper</a:t>
            </a:r>
            <a:r>
              <a:rPr lang="fr-FR" sz="1800" dirty="0" smtClean="0"/>
              <a:t> surfaces </a:t>
            </a:r>
            <a:r>
              <a:rPr lang="fr-FR" sz="1800" dirty="0" err="1" smtClean="0"/>
              <a:t>protected</a:t>
            </a:r>
            <a:r>
              <a:rPr lang="fr-FR" sz="1800" dirty="0" smtClean="0"/>
              <a:t> </a:t>
            </a:r>
            <a:r>
              <a:rPr lang="fr-FR" sz="1800" dirty="0" err="1" smtClean="0"/>
              <a:t>with</a:t>
            </a:r>
            <a:r>
              <a:rPr lang="fr-FR" sz="1800" dirty="0" smtClean="0"/>
              <a:t> </a:t>
            </a:r>
            <a:r>
              <a:rPr lang="fr-FR" sz="1800" dirty="0" err="1" smtClean="0"/>
              <a:t>thin</a:t>
            </a:r>
            <a:r>
              <a:rPr lang="fr-FR" sz="1800" dirty="0" smtClean="0"/>
              <a:t> </a:t>
            </a:r>
            <a:r>
              <a:rPr lang="fr-FR" sz="1800" dirty="0" err="1" smtClean="0"/>
              <a:t>adhesive</a:t>
            </a:r>
            <a:r>
              <a:rPr lang="fr-FR" sz="1800" dirty="0" smtClean="0"/>
              <a:t> </a:t>
            </a:r>
            <a:r>
              <a:rPr lang="fr-FR" sz="1800" dirty="0" err="1" smtClean="0"/>
              <a:t>copper</a:t>
            </a:r>
            <a:r>
              <a:rPr lang="fr-FR" sz="1800" dirty="0" smtClean="0"/>
              <a:t> foils </a:t>
            </a:r>
            <a:r>
              <a:rPr lang="fr-FR" sz="1800" dirty="0" err="1" smtClean="0"/>
              <a:t>before</a:t>
            </a:r>
            <a:r>
              <a:rPr lang="fr-FR" sz="1800" dirty="0" smtClean="0"/>
              <a:t> </a:t>
            </a:r>
            <a:r>
              <a:rPr lang="fr-FR" sz="1800" dirty="0" err="1" smtClean="0"/>
              <a:t>drilling</a:t>
            </a:r>
            <a:r>
              <a:rPr lang="fr-FR" sz="1800" dirty="0" smtClean="0"/>
              <a:t>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fr-FR" sz="1800" dirty="0" smtClean="0"/>
              <a:t>Micro-</a:t>
            </a:r>
            <a:r>
              <a:rPr lang="fr-FR" sz="1800" dirty="0" err="1" smtClean="0"/>
              <a:t>etching</a:t>
            </a:r>
            <a:r>
              <a:rPr lang="fr-FR" sz="1800" dirty="0" smtClean="0"/>
              <a:t> </a:t>
            </a:r>
            <a:r>
              <a:rPr lang="fr-FR" sz="1800" dirty="0" err="1" smtClean="0"/>
              <a:t>only</a:t>
            </a:r>
            <a:r>
              <a:rPr lang="fr-FR" sz="1800" dirty="0" smtClean="0"/>
              <a:t> </a:t>
            </a:r>
            <a:r>
              <a:rPr lang="fr-FR" sz="1800" dirty="0" err="1" smtClean="0"/>
              <a:t>around</a:t>
            </a:r>
            <a:r>
              <a:rPr lang="fr-FR" sz="1800" dirty="0" smtClean="0"/>
              <a:t> </a:t>
            </a:r>
            <a:r>
              <a:rPr lang="fr-FR" sz="1800" dirty="0" err="1" smtClean="0"/>
              <a:t>holes</a:t>
            </a:r>
            <a:r>
              <a:rPr lang="fr-FR" sz="1800" dirty="0" smtClean="0"/>
              <a:t>, visible </a:t>
            </a:r>
            <a:r>
              <a:rPr lang="fr-FR" sz="1800" dirty="0" err="1" smtClean="0"/>
              <a:t>through</a:t>
            </a:r>
            <a:r>
              <a:rPr lang="fr-FR" sz="1800" dirty="0" smtClean="0"/>
              <a:t> transparent glue to control RIM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fr-FR" sz="1800" dirty="0" smtClean="0"/>
              <a:t>Copper </a:t>
            </a:r>
            <a:r>
              <a:rPr lang="fr-FR" sz="1800" dirty="0" err="1" smtClean="0"/>
              <a:t>thickness</a:t>
            </a:r>
            <a:r>
              <a:rPr lang="fr-FR" sz="1800" dirty="0" smtClean="0"/>
              <a:t> </a:t>
            </a:r>
            <a:r>
              <a:rPr lang="fr-FR" sz="1800" dirty="0" err="1" smtClean="0"/>
              <a:t>is</a:t>
            </a:r>
            <a:r>
              <a:rPr lang="fr-FR" sz="1800" dirty="0" smtClean="0"/>
              <a:t> not </a:t>
            </a:r>
            <a:r>
              <a:rPr lang="fr-FR" sz="1800" dirty="0" err="1" smtClean="0"/>
              <a:t>etched</a:t>
            </a:r>
            <a:endParaRPr lang="fr-FR" sz="1800" dirty="0" smtClean="0"/>
          </a:p>
          <a:p>
            <a:pPr>
              <a:buFont typeface="Wingdings" panose="05000000000000000000" pitchFamily="2" charset="2"/>
              <a:buChar char="§"/>
            </a:pPr>
            <a:r>
              <a:rPr lang="fr-FR" sz="1800" dirty="0"/>
              <a:t>4 </a:t>
            </a:r>
            <a:r>
              <a:rPr lang="fr-FR" sz="1800" dirty="0" smtClean="0"/>
              <a:t>x CFR-35 prototypes </a:t>
            </a:r>
            <a:r>
              <a:rPr lang="fr-FR" sz="1800" dirty="0" err="1"/>
              <a:t>produced</a:t>
            </a:r>
            <a:r>
              <a:rPr lang="fr-FR" sz="1800" dirty="0"/>
              <a:t> : CERN LEM #1 to #</a:t>
            </a:r>
            <a:r>
              <a:rPr lang="fr-FR" sz="1800" dirty="0" smtClean="0"/>
              <a:t>5 </a:t>
            </a:r>
            <a:r>
              <a:rPr lang="fr-FR" sz="1800" dirty="0" smtClean="0">
                <a:solidFill>
                  <a:srgbClr val="FF0000"/>
                </a:solidFill>
              </a:rPr>
              <a:t>made </a:t>
            </a:r>
            <a:r>
              <a:rPr lang="fr-FR" sz="1800" dirty="0" err="1" smtClean="0">
                <a:solidFill>
                  <a:srgbClr val="FF0000"/>
                </a:solidFill>
              </a:rPr>
              <a:t>with</a:t>
            </a:r>
            <a:r>
              <a:rPr lang="fr-FR" sz="1800" dirty="0" smtClean="0">
                <a:solidFill>
                  <a:srgbClr val="FF0000"/>
                </a:solidFill>
              </a:rPr>
              <a:t> 0,92-0,93 mm </a:t>
            </a:r>
            <a:r>
              <a:rPr lang="fr-FR" sz="1800" dirty="0" err="1" smtClean="0">
                <a:solidFill>
                  <a:srgbClr val="FF0000"/>
                </a:solidFill>
              </a:rPr>
              <a:t>thick</a:t>
            </a:r>
            <a:r>
              <a:rPr lang="fr-FR" sz="1800" dirty="0" smtClean="0">
                <a:solidFill>
                  <a:srgbClr val="FF0000"/>
                </a:solidFill>
              </a:rPr>
              <a:t> FR4</a:t>
            </a:r>
            <a:endParaRPr lang="fr-FR" sz="1800" dirty="0">
              <a:solidFill>
                <a:srgbClr val="FF0000"/>
              </a:solidFill>
            </a:endParaRPr>
          </a:p>
          <a:p>
            <a:pPr>
              <a:buFont typeface="Wingdings" panose="05000000000000000000" pitchFamily="2" charset="2"/>
              <a:buChar char="§"/>
            </a:pPr>
            <a:endParaRPr lang="fr-FR" sz="1800" dirty="0" smtClean="0"/>
          </a:p>
        </p:txBody>
      </p:sp>
      <p:sp>
        <p:nvSpPr>
          <p:cNvPr id="11" name="ZoneTexte 10"/>
          <p:cNvSpPr txBox="1"/>
          <p:nvPr/>
        </p:nvSpPr>
        <p:spPr>
          <a:xfrm>
            <a:off x="900044" y="3680573"/>
            <a:ext cx="6222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b="1"/>
              <a:t>3</a:t>
            </a:r>
            <a:r>
              <a:rPr lang="fr-FR" sz="1200" b="1" smtClean="0"/>
              <a:t>5 </a:t>
            </a:r>
            <a:r>
              <a:rPr lang="fr-FR" sz="1200" b="1" smtClean="0">
                <a:latin typeface="Symbol" charset="2"/>
                <a:ea typeface="Symbol" charset="2"/>
                <a:cs typeface="Symbol" charset="2"/>
              </a:rPr>
              <a:t>m</a:t>
            </a:r>
            <a:r>
              <a:rPr lang="fr-FR" sz="1200" b="1" smtClean="0"/>
              <a:t>m</a:t>
            </a:r>
            <a:endParaRPr lang="fr-FR" sz="1200" b="1" dirty="0"/>
          </a:p>
        </p:txBody>
      </p:sp>
      <p:sp>
        <p:nvSpPr>
          <p:cNvPr id="12" name="ZoneTexte 11"/>
          <p:cNvSpPr txBox="1"/>
          <p:nvPr/>
        </p:nvSpPr>
        <p:spPr>
          <a:xfrm>
            <a:off x="900044" y="4239039"/>
            <a:ext cx="6222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b="1" dirty="0"/>
              <a:t>3</a:t>
            </a:r>
            <a:r>
              <a:rPr lang="fr-FR" sz="1200" b="1" dirty="0" smtClean="0"/>
              <a:t>5 </a:t>
            </a:r>
            <a:r>
              <a:rPr lang="fr-FR" sz="1200" b="1" dirty="0" smtClean="0">
                <a:latin typeface="Symbol" charset="2"/>
                <a:ea typeface="Symbol" charset="2"/>
                <a:cs typeface="Symbol" charset="2"/>
              </a:rPr>
              <a:t>m</a:t>
            </a:r>
            <a:r>
              <a:rPr lang="fr-FR" sz="1200" b="1" dirty="0" smtClean="0"/>
              <a:t>m</a:t>
            </a:r>
            <a:endParaRPr lang="fr-FR" sz="1200" b="1" dirty="0"/>
          </a:p>
        </p:txBody>
      </p:sp>
      <p:sp>
        <p:nvSpPr>
          <p:cNvPr id="13" name="ZoneTexte 12"/>
          <p:cNvSpPr txBox="1"/>
          <p:nvPr/>
        </p:nvSpPr>
        <p:spPr>
          <a:xfrm>
            <a:off x="900044" y="3953662"/>
            <a:ext cx="5854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b="1" dirty="0" smtClean="0"/>
              <a:t>1 mm</a:t>
            </a:r>
            <a:endParaRPr lang="fr-FR" sz="1200" b="1" dirty="0"/>
          </a:p>
        </p:txBody>
      </p:sp>
      <p:sp>
        <p:nvSpPr>
          <p:cNvPr id="15" name="ZoneTexte 14"/>
          <p:cNvSpPr txBox="1"/>
          <p:nvPr/>
        </p:nvSpPr>
        <p:spPr>
          <a:xfrm>
            <a:off x="4944506" y="3672195"/>
            <a:ext cx="6222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b="1" dirty="0"/>
              <a:t>3</a:t>
            </a:r>
            <a:r>
              <a:rPr lang="fr-FR" sz="1200" b="1" dirty="0" smtClean="0"/>
              <a:t>5 </a:t>
            </a:r>
            <a:r>
              <a:rPr lang="fr-FR" sz="1200" b="1" dirty="0" smtClean="0">
                <a:latin typeface="Symbol" charset="2"/>
                <a:ea typeface="Symbol" charset="2"/>
                <a:cs typeface="Symbol" charset="2"/>
              </a:rPr>
              <a:t>m</a:t>
            </a:r>
            <a:r>
              <a:rPr lang="fr-FR" sz="1200" b="1" dirty="0" smtClean="0"/>
              <a:t>m</a:t>
            </a:r>
            <a:endParaRPr lang="fr-FR" sz="1200" b="1" dirty="0"/>
          </a:p>
        </p:txBody>
      </p:sp>
      <p:sp>
        <p:nvSpPr>
          <p:cNvPr id="17" name="ZoneTexte 16"/>
          <p:cNvSpPr txBox="1"/>
          <p:nvPr/>
        </p:nvSpPr>
        <p:spPr>
          <a:xfrm>
            <a:off x="4944506" y="4230661"/>
            <a:ext cx="6222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b="1" dirty="0"/>
              <a:t>3</a:t>
            </a:r>
            <a:r>
              <a:rPr lang="fr-FR" sz="1200" b="1" dirty="0" smtClean="0"/>
              <a:t>5 </a:t>
            </a:r>
            <a:r>
              <a:rPr lang="fr-FR" sz="1200" b="1" dirty="0" smtClean="0">
                <a:latin typeface="Symbol" charset="2"/>
                <a:ea typeface="Symbol" charset="2"/>
                <a:cs typeface="Symbol" charset="2"/>
              </a:rPr>
              <a:t>m</a:t>
            </a:r>
            <a:r>
              <a:rPr lang="fr-FR" sz="1200" b="1" dirty="0" smtClean="0"/>
              <a:t>m</a:t>
            </a:r>
            <a:endParaRPr lang="fr-FR" sz="1200" b="1" dirty="0"/>
          </a:p>
        </p:txBody>
      </p:sp>
      <p:sp>
        <p:nvSpPr>
          <p:cNvPr id="19" name="ZoneTexte 18"/>
          <p:cNvSpPr txBox="1"/>
          <p:nvPr/>
        </p:nvSpPr>
        <p:spPr>
          <a:xfrm>
            <a:off x="4944506" y="3945284"/>
            <a:ext cx="5854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b="1" dirty="0" smtClean="0"/>
              <a:t>1 mm</a:t>
            </a:r>
            <a:endParaRPr lang="fr-FR" sz="1200" b="1" dirty="0"/>
          </a:p>
        </p:txBody>
      </p:sp>
      <p:sp>
        <p:nvSpPr>
          <p:cNvPr id="20" name="ZoneTexte 19"/>
          <p:cNvSpPr txBox="1"/>
          <p:nvPr/>
        </p:nvSpPr>
        <p:spPr>
          <a:xfrm>
            <a:off x="900044" y="5668939"/>
            <a:ext cx="6222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b="1" dirty="0"/>
              <a:t>3</a:t>
            </a:r>
            <a:r>
              <a:rPr lang="fr-FR" sz="1200" b="1" dirty="0" smtClean="0"/>
              <a:t>5 </a:t>
            </a:r>
            <a:r>
              <a:rPr lang="fr-FR" sz="1200" b="1" dirty="0" smtClean="0">
                <a:latin typeface="Symbol" charset="2"/>
                <a:ea typeface="Symbol" charset="2"/>
                <a:cs typeface="Symbol" charset="2"/>
              </a:rPr>
              <a:t>m</a:t>
            </a:r>
            <a:r>
              <a:rPr lang="fr-FR" sz="1200" b="1" dirty="0" smtClean="0"/>
              <a:t>m</a:t>
            </a:r>
            <a:endParaRPr lang="fr-FR" sz="1200" b="1" dirty="0"/>
          </a:p>
        </p:txBody>
      </p:sp>
      <p:sp>
        <p:nvSpPr>
          <p:cNvPr id="21" name="ZoneTexte 20"/>
          <p:cNvSpPr txBox="1"/>
          <p:nvPr/>
        </p:nvSpPr>
        <p:spPr>
          <a:xfrm>
            <a:off x="900044" y="6227405"/>
            <a:ext cx="6222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b="1" dirty="0"/>
              <a:t>3</a:t>
            </a:r>
            <a:r>
              <a:rPr lang="fr-FR" sz="1200" b="1" dirty="0" smtClean="0"/>
              <a:t>5 </a:t>
            </a:r>
            <a:r>
              <a:rPr lang="fr-FR" sz="1200" b="1" dirty="0" smtClean="0">
                <a:latin typeface="Symbol" charset="2"/>
                <a:ea typeface="Symbol" charset="2"/>
                <a:cs typeface="Symbol" charset="2"/>
              </a:rPr>
              <a:t>m</a:t>
            </a:r>
            <a:r>
              <a:rPr lang="fr-FR" sz="1200" b="1" dirty="0" smtClean="0"/>
              <a:t>m</a:t>
            </a:r>
            <a:endParaRPr lang="fr-FR" sz="1200" b="1" dirty="0"/>
          </a:p>
        </p:txBody>
      </p:sp>
      <p:sp>
        <p:nvSpPr>
          <p:cNvPr id="22" name="ZoneTexte 21"/>
          <p:cNvSpPr txBox="1"/>
          <p:nvPr/>
        </p:nvSpPr>
        <p:spPr>
          <a:xfrm>
            <a:off x="900044" y="5942028"/>
            <a:ext cx="5854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b="1" smtClean="0"/>
              <a:t>1 mm</a:t>
            </a:r>
            <a:endParaRPr lang="fr-FR" sz="1200" b="1" dirty="0"/>
          </a:p>
        </p:txBody>
      </p:sp>
      <p:sp>
        <p:nvSpPr>
          <p:cNvPr id="23" name="ZoneTexte 22"/>
          <p:cNvSpPr txBox="1"/>
          <p:nvPr/>
        </p:nvSpPr>
        <p:spPr>
          <a:xfrm>
            <a:off x="4907637" y="5649714"/>
            <a:ext cx="6222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b="1" dirty="0"/>
              <a:t>3</a:t>
            </a:r>
            <a:r>
              <a:rPr lang="fr-FR" sz="1200" b="1" dirty="0" smtClean="0"/>
              <a:t>5 </a:t>
            </a:r>
            <a:r>
              <a:rPr lang="fr-FR" sz="1200" b="1" dirty="0" smtClean="0">
                <a:latin typeface="Symbol" charset="2"/>
                <a:ea typeface="Symbol" charset="2"/>
                <a:cs typeface="Symbol" charset="2"/>
              </a:rPr>
              <a:t>m</a:t>
            </a:r>
            <a:r>
              <a:rPr lang="fr-FR" sz="1200" b="1" dirty="0" smtClean="0"/>
              <a:t>m</a:t>
            </a:r>
            <a:endParaRPr lang="fr-FR" sz="1200" b="1" dirty="0"/>
          </a:p>
        </p:txBody>
      </p:sp>
      <p:sp>
        <p:nvSpPr>
          <p:cNvPr id="24" name="ZoneTexte 23"/>
          <p:cNvSpPr txBox="1"/>
          <p:nvPr/>
        </p:nvSpPr>
        <p:spPr>
          <a:xfrm>
            <a:off x="4907637" y="6208180"/>
            <a:ext cx="6222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b="1" dirty="0"/>
              <a:t>3</a:t>
            </a:r>
            <a:r>
              <a:rPr lang="fr-FR" sz="1200" b="1" dirty="0" smtClean="0"/>
              <a:t>5 </a:t>
            </a:r>
            <a:r>
              <a:rPr lang="fr-FR" sz="1200" b="1" dirty="0" smtClean="0">
                <a:latin typeface="Symbol" charset="2"/>
                <a:ea typeface="Symbol" charset="2"/>
                <a:cs typeface="Symbol" charset="2"/>
              </a:rPr>
              <a:t>m</a:t>
            </a:r>
            <a:r>
              <a:rPr lang="fr-FR" sz="1200" b="1" dirty="0" smtClean="0"/>
              <a:t>m</a:t>
            </a:r>
            <a:endParaRPr lang="fr-FR" sz="1200" b="1" dirty="0"/>
          </a:p>
        </p:txBody>
      </p:sp>
      <p:sp>
        <p:nvSpPr>
          <p:cNvPr id="25" name="ZoneTexte 24"/>
          <p:cNvSpPr txBox="1"/>
          <p:nvPr/>
        </p:nvSpPr>
        <p:spPr>
          <a:xfrm>
            <a:off x="4907637" y="5922803"/>
            <a:ext cx="5854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b="1" smtClean="0"/>
              <a:t>1 mm</a:t>
            </a:r>
            <a:endParaRPr lang="fr-FR" sz="1200" b="1" dirty="0"/>
          </a:p>
        </p:txBody>
      </p:sp>
      <p:sp>
        <p:nvSpPr>
          <p:cNvPr id="2" name="Rectangle 1"/>
          <p:cNvSpPr/>
          <p:nvPr/>
        </p:nvSpPr>
        <p:spPr>
          <a:xfrm>
            <a:off x="8042234" y="5719573"/>
            <a:ext cx="167225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dirty="0" err="1" smtClean="0">
                <a:solidFill>
                  <a:srgbClr val="FF0000"/>
                </a:solidFill>
              </a:rPr>
              <a:t>Measured</a:t>
            </a:r>
            <a:endParaRPr lang="fr-FR" dirty="0">
              <a:solidFill>
                <a:srgbClr val="FF0000"/>
              </a:solidFill>
            </a:endParaRPr>
          </a:p>
          <a:p>
            <a:pPr algn="ctr"/>
            <a:r>
              <a:rPr lang="fr-FR" dirty="0" smtClean="0">
                <a:solidFill>
                  <a:srgbClr val="FF0000"/>
                </a:solidFill>
              </a:rPr>
              <a:t>0,92-0,93 </a:t>
            </a:r>
            <a:r>
              <a:rPr lang="fr-FR" dirty="0">
                <a:solidFill>
                  <a:srgbClr val="FF0000"/>
                </a:solidFill>
              </a:rPr>
              <a:t>mm </a:t>
            </a:r>
            <a:endParaRPr lang="fr-FR" dirty="0"/>
          </a:p>
        </p:txBody>
      </p:sp>
      <p:sp>
        <p:nvSpPr>
          <p:cNvPr id="26" name="Espace réservé du pied de page 4"/>
          <p:cNvSpPr txBox="1">
            <a:spLocks/>
          </p:cNvSpPr>
          <p:nvPr/>
        </p:nvSpPr>
        <p:spPr>
          <a:xfrm>
            <a:off x="171003" y="7293710"/>
            <a:ext cx="9494871" cy="272948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900" dirty="0" smtClean="0">
                <a:latin typeface="Arial" charset="0"/>
                <a:ea typeface="Arial" charset="0"/>
                <a:cs typeface="Arial" charset="0"/>
              </a:rPr>
              <a:t>Alain Delbart, R&amp;D on LEM for phase II of </a:t>
            </a:r>
            <a:r>
              <a:rPr lang="fr-FR" sz="900" dirty="0" err="1" smtClean="0">
                <a:latin typeface="Arial" charset="0"/>
                <a:ea typeface="Arial" charset="0"/>
                <a:cs typeface="Arial" charset="0"/>
              </a:rPr>
              <a:t>ProtoDUNE</a:t>
            </a:r>
            <a:r>
              <a:rPr lang="fr-FR" sz="900" dirty="0" smtClean="0">
                <a:latin typeface="Arial" charset="0"/>
                <a:ea typeface="Arial" charset="0"/>
                <a:cs typeface="Arial" charset="0"/>
              </a:rPr>
              <a:t>-DP, LEM, Workshop </a:t>
            </a:r>
            <a:r>
              <a:rPr lang="fr-FR" sz="900" dirty="0">
                <a:latin typeface="Arial" charset="0"/>
                <a:ea typeface="Arial" charset="0"/>
                <a:cs typeface="Arial" charset="0"/>
              </a:rPr>
              <a:t>on the LEM/</a:t>
            </a:r>
            <a:r>
              <a:rPr lang="fr-FR" sz="900" dirty="0" err="1">
                <a:latin typeface="Arial" charset="0"/>
                <a:ea typeface="Arial" charset="0"/>
                <a:cs typeface="Arial" charset="0"/>
              </a:rPr>
              <a:t>Thick</a:t>
            </a:r>
            <a:r>
              <a:rPr lang="fr-FR" sz="900" dirty="0">
                <a:latin typeface="Arial" charset="0"/>
                <a:ea typeface="Arial" charset="0"/>
                <a:cs typeface="Arial" charset="0"/>
              </a:rPr>
              <a:t> GEM </a:t>
            </a:r>
            <a:r>
              <a:rPr lang="fr-FR" sz="900" dirty="0" err="1">
                <a:latin typeface="Arial" charset="0"/>
                <a:ea typeface="Arial" charset="0"/>
                <a:cs typeface="Arial" charset="0"/>
              </a:rPr>
              <a:t>cryogenic</a:t>
            </a:r>
            <a:r>
              <a:rPr lang="fr-FR" sz="9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fr-FR" sz="900" dirty="0" err="1">
                <a:latin typeface="Arial" charset="0"/>
                <a:ea typeface="Arial" charset="0"/>
                <a:cs typeface="Arial" charset="0"/>
              </a:rPr>
              <a:t>utilization</a:t>
            </a:r>
            <a:r>
              <a:rPr lang="fr-FR" sz="900" dirty="0">
                <a:latin typeface="Arial" charset="0"/>
                <a:ea typeface="Arial" charset="0"/>
                <a:cs typeface="Arial" charset="0"/>
              </a:rPr>
              <a:t> in pure Argon over large </a:t>
            </a:r>
            <a:r>
              <a:rPr lang="fr-FR" sz="900" dirty="0" err="1">
                <a:latin typeface="Arial" charset="0"/>
                <a:ea typeface="Arial" charset="0"/>
                <a:cs typeface="Arial" charset="0"/>
              </a:rPr>
              <a:t>detection</a:t>
            </a:r>
            <a:r>
              <a:rPr lang="fr-FR" sz="900" dirty="0">
                <a:latin typeface="Arial" charset="0"/>
                <a:ea typeface="Arial" charset="0"/>
                <a:cs typeface="Arial" charset="0"/>
              </a:rPr>
              <a:t> surfaces, </a:t>
            </a:r>
            <a:r>
              <a:rPr lang="fr-FR" sz="900" dirty="0" smtClean="0">
                <a:latin typeface="Arial" charset="0"/>
                <a:ea typeface="Arial" charset="0"/>
                <a:cs typeface="Arial" charset="0"/>
              </a:rPr>
              <a:t>6-7</a:t>
            </a:r>
            <a:r>
              <a:rPr lang="fr-FR" sz="900" baseline="30000" dirty="0" smtClean="0">
                <a:latin typeface="Arial" charset="0"/>
                <a:ea typeface="Arial" charset="0"/>
                <a:cs typeface="Arial" charset="0"/>
              </a:rPr>
              <a:t>th</a:t>
            </a:r>
            <a:r>
              <a:rPr lang="fr-FR" sz="9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fr-FR" sz="900" dirty="0" err="1" smtClean="0">
                <a:latin typeface="Arial" charset="0"/>
                <a:ea typeface="Arial" charset="0"/>
                <a:cs typeface="Arial" charset="0"/>
              </a:rPr>
              <a:t>april</a:t>
            </a:r>
            <a:r>
              <a:rPr lang="bn-IN" sz="900" dirty="0" smtClean="0">
                <a:latin typeface="Arial" charset="0"/>
                <a:ea typeface="Arial" charset="0"/>
                <a:cs typeface="Arial" charset="0"/>
              </a:rPr>
              <a:t>, </a:t>
            </a:r>
            <a:r>
              <a:rPr lang="fr-FR" sz="900" dirty="0" smtClean="0">
                <a:latin typeface="Arial" charset="0"/>
                <a:ea typeface="Arial" charset="0"/>
                <a:cs typeface="Arial" charset="0"/>
              </a:rPr>
              <a:t>2020					</a:t>
            </a:r>
            <a:endParaRPr lang="fr-FR" sz="9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7" name="ZoneTexte 26"/>
          <p:cNvSpPr txBox="1"/>
          <p:nvPr/>
        </p:nvSpPr>
        <p:spPr>
          <a:xfrm>
            <a:off x="4287962" y="3521135"/>
            <a:ext cx="7120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b="1" smtClean="0"/>
              <a:t>~15 </a:t>
            </a:r>
            <a:r>
              <a:rPr lang="fr-FR" sz="1200" b="1" smtClean="0">
                <a:latin typeface="Symbol" charset="2"/>
                <a:ea typeface="Symbol" charset="2"/>
                <a:cs typeface="Symbol" charset="2"/>
              </a:rPr>
              <a:t>m</a:t>
            </a:r>
            <a:r>
              <a:rPr lang="fr-FR" sz="1200" b="1" smtClean="0"/>
              <a:t>m</a:t>
            </a:r>
            <a:endParaRPr lang="fr-FR" sz="1200" b="1" dirty="0"/>
          </a:p>
        </p:txBody>
      </p:sp>
    </p:spTree>
    <p:extLst>
      <p:ext uri="{BB962C8B-B14F-4D97-AF65-F5344CB8AC3E}">
        <p14:creationId xmlns:p14="http://schemas.microsoft.com/office/powerpoint/2010/main" val="1968659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24788</TotalTime>
  <Words>2582</Words>
  <Application>Microsoft Macintosh PowerPoint</Application>
  <PresentationFormat>Personnalisé</PresentationFormat>
  <Paragraphs>377</Paragraphs>
  <Slides>26</Slides>
  <Notes>26</Notes>
  <HiddenSlides>0</HiddenSlides>
  <MMClips>1</MMClips>
  <ScaleCrop>false</ScaleCrop>
  <HeadingPairs>
    <vt:vector size="6" baseType="variant">
      <vt:variant>
        <vt:lpstr>Polices utilisées</vt:lpstr>
      </vt:variant>
      <vt:variant>
        <vt:i4>13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26</vt:i4>
      </vt:variant>
    </vt:vector>
  </HeadingPairs>
  <TitlesOfParts>
    <vt:vector size="40" baseType="lpstr">
      <vt:lpstr>Arial Hebrew</vt:lpstr>
      <vt:lpstr>Calibri</vt:lpstr>
      <vt:lpstr>Cambria Math</vt:lpstr>
      <vt:lpstr>Comic Sans MS</vt:lpstr>
      <vt:lpstr>DejaVu Sans</vt:lpstr>
      <vt:lpstr>Helvetica</vt:lpstr>
      <vt:lpstr>ＭＳ Ｐゴシック</vt:lpstr>
      <vt:lpstr>Symbol</vt:lpstr>
      <vt:lpstr>Times New Roman</vt:lpstr>
      <vt:lpstr>Tinos</vt:lpstr>
      <vt:lpstr>Wingdings</vt:lpstr>
      <vt:lpstr>Arial</vt:lpstr>
      <vt:lpstr>Arial</vt:lpstr>
      <vt:lpstr>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Global etching defects on borders</vt:lpstr>
      <vt:lpstr>Présentation PowerPoint</vt:lpstr>
      <vt:lpstr>New RIM etching process  Improved RIM quality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First try of single-sided DLC-resistive LEM</vt:lpstr>
      <vt:lpstr>Single-sided DLC Resistive LEM CFR-35 full size prototype</vt:lpstr>
      <vt:lpstr>Single-sided DLC-Resistive LEM first week of operation in 3,3 bar Ar</vt:lpstr>
      <vt:lpstr>Présentation PowerPoint</vt:lpstr>
      <vt:lpstr>Présentation PowerPoint</vt:lpstr>
      <vt:lpstr>Single-sided DLC-Resistive LEM appearance of unstable operation after one month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15.0033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subject/>
  <dc:creator>Sara Bolognesi</dc:creator>
  <dc:description/>
  <cp:lastModifiedBy>Alain Delbart</cp:lastModifiedBy>
  <cp:revision>666</cp:revision>
  <cp:lastPrinted>2020-04-05T16:58:32Z</cp:lastPrinted>
  <dcterms:created xsi:type="dcterms:W3CDTF">2019-11-21T12:37:11Z</dcterms:created>
  <dcterms:modified xsi:type="dcterms:W3CDTF">2020-04-05T22:11:27Z</dcterms:modified>
  <dc:language>fr-FR</dc:language>
</cp:coreProperties>
</file>