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6" r:id="rId11"/>
    <p:sldId id="267" r:id="rId12"/>
    <p:sldId id="274" r:id="rId13"/>
    <p:sldId id="269" r:id="rId14"/>
    <p:sldId id="268" r:id="rId15"/>
    <p:sldId id="272" r:id="rId16"/>
    <p:sldId id="281" r:id="rId17"/>
    <p:sldId id="278" r:id="rId18"/>
    <p:sldId id="276" r:id="rId19"/>
    <p:sldId id="280" r:id="rId20"/>
    <p:sldId id="283" r:id="rId21"/>
    <p:sldId id="279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D11F3-3F39-4D3D-8E30-38134AC3CBF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71294-6E83-4150-8504-224D3BBE3E4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8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C4E-CE40-4810-99EF-2F935422EF1B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61E6-1705-4241-AF6A-7998D426395A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5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2A8-72D1-4BF0-AB0F-AD2E4B163D8B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A0F-626D-4829-9749-E7A8B945A250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91C-784C-422F-82D0-51BD12258A3A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ACF2-6A9B-4C9D-A180-66DD51B60423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DFA-81D8-4418-9521-38BA778654F5}" type="datetime1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F1E9-9109-447B-A513-801EC309CF4A}" type="datetime1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3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CF-AAAE-419C-8426-9C1ABE95D17E}" type="datetime1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5F49-ED4D-4842-BFE9-F459305DC541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7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B2-C9F2-4A7E-8666-E97DA1FF9DB0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C057-19CE-4433-8CFA-992647BFCBFD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C080-E9CB-4833-9F5B-5ADBD750B1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7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THGEM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CERN MPT Workshop</a:t>
            </a:r>
          </a:p>
          <a:p>
            <a:r>
              <a:rPr lang="en-GB" dirty="0">
                <a:latin typeface="Comic Sans MS" panose="030F0702030302020204" pitchFamily="66" charset="0"/>
              </a:rPr>
              <a:t>06/04/2020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4D4BC8-8459-4469-AD7C-CE05B435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59696" y="620689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8546-7AC5-46E9-927F-045826FB854A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9" name="Image 8" descr="High-Pressure-Car-Was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80211"/>
            <a:ext cx="2021903" cy="3025137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-79111"/>
            <a:ext cx="20882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Base material 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Drilling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Brushing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Micro etching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Curing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Cleaning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Testing</a:t>
            </a: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DB28B4C-BFC2-4789-A02D-391F538CFCDE}"/>
              </a:ext>
            </a:extLst>
          </p:cNvPr>
          <p:cNvGrpSpPr/>
          <p:nvPr/>
        </p:nvGrpSpPr>
        <p:grpSpPr>
          <a:xfrm>
            <a:off x="4038600" y="1530849"/>
            <a:ext cx="7006119" cy="4642033"/>
            <a:chOff x="4038600" y="1530849"/>
            <a:chExt cx="7006119" cy="4642033"/>
          </a:xfrm>
        </p:grpSpPr>
        <p:sp>
          <p:nvSpPr>
            <p:cNvPr id="8" name="ZoneTexte 7"/>
            <p:cNvSpPr txBox="1"/>
            <p:nvPr/>
          </p:nvSpPr>
          <p:spPr>
            <a:xfrm>
              <a:off x="4137273" y="1648567"/>
              <a:ext cx="6797054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This cleaning is needed to passivate the copper 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-3 steps are needed: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High pressure DI water rinse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Chromic acid dip (30sec)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High pressure DI water rinse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-Drying @ 100deg during 1h 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-If an oxide grows during drying , repeat the above steps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-A Ni/Au layer can also be deposited at this stage</a:t>
              </a:r>
            </a:p>
            <a:p>
              <a:endParaRPr lang="en-US" dirty="0"/>
            </a:p>
            <a:p>
              <a:pPr lvl="1">
                <a:buFontTx/>
                <a:buChar char="-"/>
              </a:pPr>
              <a:endParaRPr lang="en-US" dirty="0"/>
            </a:p>
            <a:p>
              <a:pPr lvl="1">
                <a:buFontTx/>
                <a:buChar char="-"/>
              </a:pPr>
              <a:endParaRPr lang="en-US" dirty="0"/>
            </a:p>
            <a:p>
              <a:pPr>
                <a:buFontTx/>
                <a:buChar char="-"/>
              </a:pP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38600" y="1530849"/>
              <a:ext cx="7006119" cy="37555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062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8546-7AC5-46E9-927F-045826FB854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-79111"/>
            <a:ext cx="20882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Base material 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Drilling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Brushing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Micro etching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Curing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Cleaning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Testing</a:t>
            </a: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19717" y="4166954"/>
            <a:ext cx="7705618" cy="2696654"/>
            <a:chOff x="1741622" y="4120770"/>
            <a:chExt cx="7705618" cy="2696654"/>
          </a:xfrm>
        </p:grpSpPr>
        <p:sp>
          <p:nvSpPr>
            <p:cNvPr id="8" name="ZoneTexte 7"/>
            <p:cNvSpPr txBox="1"/>
            <p:nvPr/>
          </p:nvSpPr>
          <p:spPr>
            <a:xfrm>
              <a:off x="2243572" y="4232101"/>
              <a:ext cx="697498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We measure 2 parameters: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1/Sparking voltage, it</a:t>
              </a:r>
              <a:r>
                <a:rPr lang="en-US" b="1" dirty="0">
                  <a:latin typeface="Comic Sans MS" panose="030F0702030302020204" pitchFamily="66" charset="0"/>
                  <a:sym typeface="Wingdings" pitchFamily="2" charset="2"/>
                </a:rPr>
                <a:t> should follow </a:t>
              </a:r>
              <a:r>
                <a:rPr lang="en-US" b="1" dirty="0" err="1">
                  <a:latin typeface="Comic Sans MS" panose="030F0702030302020204" pitchFamily="66" charset="0"/>
                  <a:sym typeface="Wingdings" pitchFamily="2" charset="2"/>
                </a:rPr>
                <a:t>Paschen</a:t>
              </a:r>
              <a:r>
                <a:rPr lang="en-US" b="1" dirty="0">
                  <a:latin typeface="Comic Sans MS" panose="030F0702030302020204" pitchFamily="66" charset="0"/>
                  <a:sym typeface="Wingdings" pitchFamily="2" charset="2"/>
                </a:rPr>
                <a:t> curves.</a:t>
              </a:r>
              <a:endParaRPr lang="en-US" b="1" dirty="0">
                <a:latin typeface="Comic Sans MS" panose="030F0702030302020204" pitchFamily="66" charset="0"/>
              </a:endParaRP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	2/leakage current @ 90% of the sparking voltage,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it should be smaller than 10nA in air @ 10% RH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pPr lvl="1">
                <a:buFontTx/>
                <a:buChar char="-"/>
              </a:pPr>
              <a:endParaRPr lang="en-US" dirty="0"/>
            </a:p>
            <a:p>
              <a:pPr lvl="1">
                <a:buFontTx/>
                <a:buChar char="-"/>
              </a:pPr>
              <a:endParaRPr lang="en-US" dirty="0"/>
            </a:p>
            <a:p>
              <a:pPr>
                <a:buFontTx/>
                <a:buChar char="-"/>
              </a:pP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41622" y="4120770"/>
              <a:ext cx="7705618" cy="20067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59832" y="235173"/>
            <a:ext cx="5625388" cy="3623979"/>
            <a:chOff x="3613292" y="186391"/>
            <a:chExt cx="5625388" cy="3623979"/>
          </a:xfrm>
        </p:grpSpPr>
        <p:pic>
          <p:nvPicPr>
            <p:cNvPr id="10" name="Picture 9" descr="paschen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3292" y="186391"/>
              <a:ext cx="5625388" cy="362397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613292" y="186391"/>
              <a:ext cx="5625388" cy="3623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EDA1E62D-AF9D-4BE8-B178-488308D63C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37576" y="1279212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4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739739" y="1150705"/>
            <a:ext cx="5116531" cy="3914455"/>
            <a:chOff x="1335640" y="1058238"/>
            <a:chExt cx="6873412" cy="5147353"/>
          </a:xfrm>
        </p:grpSpPr>
        <p:grpSp>
          <p:nvGrpSpPr>
            <p:cNvPr id="34" name="Group 33"/>
            <p:cNvGrpSpPr/>
            <p:nvPr/>
          </p:nvGrpSpPr>
          <p:grpSpPr>
            <a:xfrm>
              <a:off x="1986257" y="1621605"/>
              <a:ext cx="5616620" cy="3992708"/>
              <a:chOff x="3476009" y="1200364"/>
              <a:chExt cx="5616620" cy="399270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476009" y="3642125"/>
                <a:ext cx="4612293" cy="815489"/>
                <a:chOff x="2787639" y="5830520"/>
                <a:chExt cx="4612293" cy="815489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787639" y="5830520"/>
                  <a:ext cx="2351290" cy="809699"/>
                  <a:chOff x="2403590" y="1980896"/>
                  <a:chExt cx="2996583" cy="809699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078224" y="1980896"/>
                    <a:ext cx="484632" cy="808023"/>
                    <a:chOff x="4078224" y="1980896"/>
                    <a:chExt cx="484632" cy="808023"/>
                  </a:xfrm>
                </p:grpSpPr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4145780" y="2743200"/>
                      <a:ext cx="349520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4145780" y="1980896"/>
                      <a:ext cx="349520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4078224" y="2029968"/>
                      <a:ext cx="484632" cy="71323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915541" y="1980896"/>
                    <a:ext cx="484632" cy="808023"/>
                    <a:chOff x="4078224" y="1980896"/>
                    <a:chExt cx="484632" cy="808023"/>
                  </a:xfrm>
                </p:grpSpPr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4145780" y="2743200"/>
                      <a:ext cx="349520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4145780" y="1980896"/>
                      <a:ext cx="349520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4078224" y="2029968"/>
                      <a:ext cx="484632" cy="71323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3240907" y="1982572"/>
                    <a:ext cx="484632" cy="808023"/>
                    <a:chOff x="4078224" y="1980896"/>
                    <a:chExt cx="484632" cy="808023"/>
                  </a:xfrm>
                </p:grpSpPr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4145780" y="2743200"/>
                      <a:ext cx="349520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4145780" y="1980896"/>
                      <a:ext cx="349520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4078224" y="2029968"/>
                      <a:ext cx="484632" cy="71323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2403590" y="1982572"/>
                    <a:ext cx="484632" cy="808023"/>
                    <a:chOff x="4078224" y="1980896"/>
                    <a:chExt cx="484632" cy="808023"/>
                  </a:xfrm>
                </p:grpSpPr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4145780" y="2743200"/>
                      <a:ext cx="349520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4145780" y="1980896"/>
                      <a:ext cx="349520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4078224" y="2029968"/>
                      <a:ext cx="484632" cy="71323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" name="Rectangle 3"/>
                <p:cNvSpPr/>
                <p:nvPr/>
              </p:nvSpPr>
              <p:spPr>
                <a:xfrm>
                  <a:off x="6835694" y="6598614"/>
                  <a:ext cx="274253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6835694" y="5836310"/>
                  <a:ext cx="274253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6782686" y="5885382"/>
                  <a:ext cx="617246" cy="7132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6125680" y="5837986"/>
                  <a:ext cx="380270" cy="808023"/>
                  <a:chOff x="4078224" y="1980896"/>
                  <a:chExt cx="484632" cy="808023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5468673" y="5837986"/>
                  <a:ext cx="380270" cy="808023"/>
                  <a:chOff x="4078224" y="1980896"/>
                  <a:chExt cx="484632" cy="808023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2" name="Rectangle 31"/>
              <p:cNvSpPr/>
              <p:nvPr/>
            </p:nvSpPr>
            <p:spPr>
              <a:xfrm>
                <a:off x="3529017" y="5147353"/>
                <a:ext cx="5563612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499920" y="1200364"/>
                <a:ext cx="5563612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335640" y="1058238"/>
              <a:ext cx="6873412" cy="514735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13043" y="1756881"/>
              <a:ext cx="0" cy="21986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602769" y="4116551"/>
              <a:ext cx="0" cy="7091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602769" y="4962418"/>
              <a:ext cx="0" cy="6290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460452" y="562177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anose="030F0702030302020204" pitchFamily="66" charset="0"/>
                </a:rPr>
                <a:t>0V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37547" y="1252273"/>
              <a:ext cx="1704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omic Sans MS" panose="030F0702030302020204" pitchFamily="66" charset="0"/>
                </a:rPr>
                <a:t>-3500V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98550" y="4663862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anose="030F0702030302020204" pitchFamily="66" charset="0"/>
                </a:rPr>
                <a:t>-1000V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15223" y="3909025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anose="030F0702030302020204" pitchFamily="66" charset="0"/>
                </a:rPr>
                <a:t>-3000V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43855" y="506404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anose="030F0702030302020204" pitchFamily="66" charset="0"/>
                </a:rPr>
                <a:t>2mm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2291" y="4254521"/>
              <a:ext cx="647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anose="030F0702030302020204" pitchFamily="66" charset="0"/>
                </a:rPr>
                <a:t>1mm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61502" y="2650573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anose="030F0702030302020204" pitchFamily="66" charset="0"/>
                </a:rPr>
                <a:t>10mm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029795" y="5345621"/>
            <a:ext cx="450475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THGEM: 	1mm </a:t>
            </a:r>
            <a:r>
              <a:rPr lang="fr-FR" b="1" dirty="0" err="1">
                <a:latin typeface="Comic Sans MS" panose="030F0702030302020204" pitchFamily="66" charset="0"/>
              </a:rPr>
              <a:t>thick</a:t>
            </a:r>
            <a:endParaRPr lang="fr-FR" b="1" dirty="0">
              <a:latin typeface="Comic Sans MS" panose="030F0702030302020204" pitchFamily="66" charset="0"/>
            </a:endParaRPr>
          </a:p>
          <a:p>
            <a:r>
              <a:rPr lang="fr-FR" b="1" dirty="0">
                <a:latin typeface="Comic Sans MS" panose="030F0702030302020204" pitchFamily="66" charset="0"/>
              </a:rPr>
              <a:t>		0.8mm </a:t>
            </a:r>
            <a:r>
              <a:rPr lang="fr-FR" b="1" dirty="0" err="1">
                <a:latin typeface="Comic Sans MS" panose="030F0702030302020204" pitchFamily="66" charset="0"/>
              </a:rPr>
              <a:t>hole</a:t>
            </a:r>
            <a:r>
              <a:rPr lang="fr-FR" b="1" dirty="0">
                <a:latin typeface="Comic Sans MS" panose="030F0702030302020204" pitchFamily="66" charset="0"/>
              </a:rPr>
              <a:t> pitch </a:t>
            </a:r>
          </a:p>
          <a:p>
            <a:r>
              <a:rPr lang="fr-FR" b="1" dirty="0">
                <a:latin typeface="Comic Sans MS" panose="030F0702030302020204" pitchFamily="66" charset="0"/>
              </a:rPr>
              <a:t>		0.5mm </a:t>
            </a:r>
            <a:r>
              <a:rPr lang="fr-FR" b="1" dirty="0" err="1">
                <a:latin typeface="Comic Sans MS" panose="030F0702030302020204" pitchFamily="66" charset="0"/>
              </a:rPr>
              <a:t>hole</a:t>
            </a:r>
            <a:r>
              <a:rPr lang="fr-FR" b="1" dirty="0">
                <a:latin typeface="Comic Sans MS" panose="030F0702030302020204" pitchFamily="66" charset="0"/>
              </a:rPr>
              <a:t> </a:t>
            </a:r>
            <a:r>
              <a:rPr lang="fr-FR" b="1" dirty="0" err="1">
                <a:latin typeface="Comic Sans MS" panose="030F0702030302020204" pitchFamily="66" charset="0"/>
              </a:rPr>
              <a:t>diameter</a:t>
            </a:r>
            <a:r>
              <a:rPr lang="fr-FR" b="1" dirty="0">
                <a:latin typeface="Comic Sans MS" panose="030F0702030302020204" pitchFamily="66" charset="0"/>
              </a:rPr>
              <a:t> </a:t>
            </a:r>
          </a:p>
          <a:p>
            <a:r>
              <a:rPr lang="fr-FR" b="1" dirty="0">
                <a:latin typeface="Comic Sans MS" panose="030F0702030302020204" pitchFamily="66" charset="0"/>
              </a:rPr>
              <a:t>		40um RIM</a:t>
            </a:r>
            <a:endParaRPr lang="en-US" b="1" dirty="0">
              <a:latin typeface="Comic Sans MS" panose="030F0702030302020204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34156" y="1113599"/>
            <a:ext cx="4962418" cy="3951561"/>
            <a:chOff x="6493267" y="1113599"/>
            <a:chExt cx="4962418" cy="3951561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37986" t="11864" r="34469" b="10001"/>
            <a:stretch/>
          </p:blipFill>
          <p:spPr>
            <a:xfrm>
              <a:off x="6692626" y="1579134"/>
              <a:ext cx="3602079" cy="308899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77871" t="13720" r="15480" b="8144"/>
            <a:stretch/>
          </p:blipFill>
          <p:spPr>
            <a:xfrm rot="10800000">
              <a:off x="10520691" y="1512123"/>
              <a:ext cx="640080" cy="311519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716077" y="1113599"/>
              <a:ext cx="1481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anose="030F0702030302020204" pitchFamily="66" charset="0"/>
                </a:rPr>
                <a:t>Voltage plot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93267" y="1150705"/>
              <a:ext cx="4962418" cy="39144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555654" y="340976"/>
            <a:ext cx="3164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latin typeface="Comic Sans MS" panose="030F0702030302020204" pitchFamily="66" charset="0"/>
              </a:rPr>
              <a:t>COMSOL Simulation</a:t>
            </a:r>
          </a:p>
          <a:p>
            <a:pPr algn="ctr"/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02D56E5F-78D5-4A1A-8BEF-671EF83F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9321" y="1140431"/>
            <a:ext cx="5568594" cy="4378171"/>
            <a:chOff x="349321" y="1140431"/>
            <a:chExt cx="5568594" cy="4378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5874" y="1866520"/>
              <a:ext cx="4900530" cy="332420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49321" y="1140431"/>
              <a:ext cx="5568594" cy="43781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02957" y="1140431"/>
            <a:ext cx="5568594" cy="4378171"/>
            <a:chOff x="6039491" y="1140431"/>
            <a:chExt cx="5568594" cy="43781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8574" b="-8574"/>
            <a:stretch/>
          </p:blipFill>
          <p:spPr>
            <a:xfrm>
              <a:off x="6149156" y="1694209"/>
              <a:ext cx="5159724" cy="38243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709024" y="1212754"/>
              <a:ext cx="4354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anose="030F0702030302020204" pitchFamily="66" charset="0"/>
                </a:rPr>
                <a:t>The Fields are </a:t>
              </a:r>
              <a:r>
                <a:rPr lang="fr-FR" dirty="0" err="1">
                  <a:latin typeface="Comic Sans MS" panose="030F0702030302020204" pitchFamily="66" charset="0"/>
                </a:rPr>
                <a:t>really</a:t>
              </a:r>
              <a:r>
                <a:rPr lang="fr-FR" dirty="0">
                  <a:latin typeface="Comic Sans MS" panose="030F0702030302020204" pitchFamily="66" charset="0"/>
                </a:rPr>
                <a:t> high at the </a:t>
              </a:r>
              <a:r>
                <a:rPr lang="fr-FR" dirty="0" err="1">
                  <a:latin typeface="Comic Sans MS" panose="030F0702030302020204" pitchFamily="66" charset="0"/>
                </a:rPr>
                <a:t>edges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39491" y="1140431"/>
              <a:ext cx="5568594" cy="43781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99470" y="1312254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Field </a:t>
            </a:r>
            <a:r>
              <a:rPr lang="fr-FR" dirty="0" err="1">
                <a:latin typeface="Comic Sans MS" panose="030F0702030302020204" pitchFamily="66" charset="0"/>
              </a:rPr>
              <a:t>lines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01B4FFA-9FFF-4282-A300-4E3C8636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52">
            <a:extLst>
              <a:ext uri="{FF2B5EF4-FFF2-40B4-BE49-F238E27FC236}">
                <a16:creationId xmlns:a16="http://schemas.microsoft.com/office/drawing/2014/main" id="{EAE17F12-A195-49C7-880C-2C0796B78149}"/>
              </a:ext>
            </a:extLst>
          </p:cNvPr>
          <p:cNvSpPr txBox="1"/>
          <p:nvPr/>
        </p:nvSpPr>
        <p:spPr>
          <a:xfrm>
            <a:off x="4900299" y="340976"/>
            <a:ext cx="2475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latin typeface="Comic Sans MS" panose="030F0702030302020204" pitchFamily="66" charset="0"/>
              </a:rPr>
              <a:t>Field simulation</a:t>
            </a:r>
          </a:p>
          <a:p>
            <a:pPr algn="ctr"/>
            <a:endParaRPr lang="fr-F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532364" y="271657"/>
            <a:ext cx="712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The Fields are </a:t>
            </a:r>
            <a:r>
              <a:rPr lang="fr-FR" sz="2400" dirty="0" err="1">
                <a:latin typeface="Comic Sans MS" panose="030F0702030302020204" pitchFamily="66" charset="0"/>
              </a:rPr>
              <a:t>also</a:t>
            </a:r>
            <a:r>
              <a:rPr lang="fr-FR" sz="2400" dirty="0">
                <a:latin typeface="Comic Sans MS" panose="030F0702030302020204" pitchFamily="66" charset="0"/>
              </a:rPr>
              <a:t> high at the </a:t>
            </a:r>
            <a:r>
              <a:rPr lang="fr-FR" sz="2400" dirty="0" err="1">
                <a:latin typeface="Comic Sans MS" panose="030F0702030302020204" pitchFamily="66" charset="0"/>
              </a:rPr>
              <a:t>copper</a:t>
            </a:r>
            <a:r>
              <a:rPr lang="fr-FR" sz="2400" dirty="0">
                <a:latin typeface="Comic Sans MS" panose="030F0702030302020204" pitchFamily="66" charset="0"/>
              </a:rPr>
              <a:t> RIM </a:t>
            </a:r>
            <a:r>
              <a:rPr lang="fr-FR" sz="2400" dirty="0" err="1">
                <a:latin typeface="Comic Sans MS" panose="030F0702030302020204" pitchFamily="66" charset="0"/>
              </a:rPr>
              <a:t>edge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20180" y="1150705"/>
            <a:ext cx="8713227" cy="5198724"/>
            <a:chOff x="1613043" y="1109609"/>
            <a:chExt cx="8713227" cy="5198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94" t="34337" r="4628" b="663"/>
            <a:stretch/>
          </p:blipFill>
          <p:spPr>
            <a:xfrm>
              <a:off x="1822350" y="1452663"/>
              <a:ext cx="8503920" cy="3566160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748619" y="5142943"/>
              <a:ext cx="4612293" cy="815489"/>
              <a:chOff x="2787639" y="5830520"/>
              <a:chExt cx="4612293" cy="81548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787639" y="5830520"/>
                <a:ext cx="2351290" cy="809699"/>
                <a:chOff x="2403590" y="1980896"/>
                <a:chExt cx="2996583" cy="809699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078224" y="1980896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4915541" y="1980896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3240907" y="1982572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2403590" y="1982572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6" name="Rectangle 35"/>
              <p:cNvSpPr/>
              <p:nvPr/>
            </p:nvSpPr>
            <p:spPr>
              <a:xfrm>
                <a:off x="6835694" y="6598614"/>
                <a:ext cx="274253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835694" y="5836310"/>
                <a:ext cx="274253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782686" y="5885382"/>
                <a:ext cx="617246" cy="7132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6125680" y="5837986"/>
                <a:ext cx="380270" cy="808023"/>
                <a:chOff x="4078224" y="1980896"/>
                <a:chExt cx="484632" cy="808023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145780" y="2743200"/>
                  <a:ext cx="349520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145780" y="1980896"/>
                  <a:ext cx="349520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078224" y="2029968"/>
                  <a:ext cx="484632" cy="7132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5468673" y="5837986"/>
                <a:ext cx="380270" cy="808023"/>
                <a:chOff x="4078224" y="1980896"/>
                <a:chExt cx="484632" cy="80802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145780" y="2743200"/>
                  <a:ext cx="349520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145780" y="1980896"/>
                  <a:ext cx="349520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078224" y="2029968"/>
                  <a:ext cx="484632" cy="7132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" name="Straight Arrow Connector 2"/>
            <p:cNvCxnSpPr/>
            <p:nvPr/>
          </p:nvCxnSpPr>
          <p:spPr>
            <a:xfrm>
              <a:off x="2471606" y="5137304"/>
              <a:ext cx="5998139" cy="73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2619910" y="4839208"/>
              <a:ext cx="4096" cy="4504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13043" y="1109609"/>
              <a:ext cx="8435083" cy="51987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E26EF4-A440-4CCB-A4CF-F8BF2207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3045965" y="199701"/>
            <a:ext cx="686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Advanced Passivation to </a:t>
            </a:r>
            <a:r>
              <a:rPr lang="fr-FR" sz="2400" dirty="0" err="1">
                <a:latin typeface="Comic Sans MS" panose="030F0702030302020204" pitchFamily="66" charset="0"/>
              </a:rPr>
              <a:t>hide</a:t>
            </a:r>
            <a:r>
              <a:rPr lang="fr-FR" sz="2400" dirty="0">
                <a:latin typeface="Comic Sans MS" panose="030F0702030302020204" pitchFamily="66" charset="0"/>
              </a:rPr>
              <a:t> the high </a:t>
            </a:r>
            <a:r>
              <a:rPr lang="fr-FR" sz="2400" dirty="0" err="1">
                <a:latin typeface="Comic Sans MS" panose="030F0702030302020204" pitchFamily="66" charset="0"/>
              </a:rPr>
              <a:t>fields</a:t>
            </a:r>
            <a:r>
              <a:rPr lang="fr-FR" sz="2400" dirty="0">
                <a:latin typeface="Comic Sans MS" panose="030F0702030302020204" pitchFamily="66" charset="0"/>
              </a:rPr>
              <a:t> ?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93110" y="1005590"/>
            <a:ext cx="587681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     </a:t>
            </a:r>
            <a:r>
              <a:rPr lang="fr-FR" dirty="0" err="1">
                <a:latin typeface="Comic Sans MS" panose="030F0702030302020204" pitchFamily="66" charset="0"/>
              </a:rPr>
              <a:t>With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coverlay</a:t>
            </a:r>
            <a:r>
              <a:rPr lang="fr-FR" dirty="0">
                <a:latin typeface="Comic Sans MS" panose="030F0702030302020204" pitchFamily="66" charset="0"/>
              </a:rPr>
              <a:t> for </a:t>
            </a:r>
            <a:r>
              <a:rPr lang="fr-FR" dirty="0" err="1">
                <a:latin typeface="Comic Sans MS" panose="030F0702030302020204" pitchFamily="66" charset="0"/>
              </a:rPr>
              <a:t>thick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layers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	-</a:t>
            </a:r>
            <a:r>
              <a:rPr lang="fr-FR" dirty="0" err="1">
                <a:latin typeface="Comic Sans MS" panose="030F0702030302020204" pitchFamily="66" charset="0"/>
              </a:rPr>
              <a:t>outer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copper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edges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	-</a:t>
            </a:r>
            <a:r>
              <a:rPr lang="fr-FR" dirty="0" err="1">
                <a:latin typeface="Comic Sans MS" panose="030F0702030302020204" pitchFamily="66" charset="0"/>
              </a:rPr>
              <a:t>mechanical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holes</a:t>
            </a:r>
            <a:endParaRPr lang="fr-FR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     </a:t>
            </a:r>
            <a:r>
              <a:rPr lang="fr-FR" dirty="0" err="1">
                <a:latin typeface="Comic Sans MS" panose="030F0702030302020204" pitchFamily="66" charset="0"/>
              </a:rPr>
              <a:t>With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liquid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soldermask</a:t>
            </a:r>
            <a:r>
              <a:rPr lang="fr-FR" dirty="0">
                <a:latin typeface="Comic Sans MS" panose="030F0702030302020204" pitchFamily="66" charset="0"/>
              </a:rPr>
              <a:t> for </a:t>
            </a:r>
            <a:r>
              <a:rPr lang="fr-FR" dirty="0" err="1">
                <a:latin typeface="Comic Sans MS" panose="030F0702030302020204" pitchFamily="66" charset="0"/>
              </a:rPr>
              <a:t>complex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thin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layers</a:t>
            </a:r>
            <a:r>
              <a:rPr lang="fr-FR" dirty="0">
                <a:latin typeface="Comic Sans MS" panose="030F0702030302020204" pitchFamily="66" charset="0"/>
              </a:rPr>
              <a:t>:</a:t>
            </a:r>
          </a:p>
          <a:p>
            <a:r>
              <a:rPr lang="fr-FR" dirty="0">
                <a:latin typeface="Comic Sans MS" panose="030F0702030302020204" pitchFamily="66" charset="0"/>
              </a:rPr>
              <a:t>	-Copper </a:t>
            </a:r>
            <a:r>
              <a:rPr lang="fr-FR" dirty="0" err="1">
                <a:latin typeface="Comic Sans MS" panose="030F0702030302020204" pitchFamily="66" charset="0"/>
              </a:rPr>
              <a:t>edges</a:t>
            </a:r>
            <a:r>
              <a:rPr lang="fr-FR" dirty="0">
                <a:latin typeface="Comic Sans MS" panose="030F0702030302020204" pitchFamily="66" charset="0"/>
              </a:rPr>
              <a:t> in active area 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58075" y="1005590"/>
            <a:ext cx="5661061" cy="5398185"/>
            <a:chOff x="482885" y="1602769"/>
            <a:chExt cx="5661061" cy="4801006"/>
          </a:xfrm>
        </p:grpSpPr>
        <p:grpSp>
          <p:nvGrpSpPr>
            <p:cNvPr id="96" name="Group 95"/>
            <p:cNvGrpSpPr/>
            <p:nvPr/>
          </p:nvGrpSpPr>
          <p:grpSpPr>
            <a:xfrm>
              <a:off x="726636" y="1804464"/>
              <a:ext cx="5260182" cy="4356985"/>
              <a:chOff x="726636" y="1804464"/>
              <a:chExt cx="5260182" cy="4356985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2674190" y="1804464"/>
                <a:ext cx="3091641" cy="830882"/>
                <a:chOff x="2668798" y="686352"/>
                <a:chExt cx="3091641" cy="830882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4416755" y="686352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" name="Rectangle 1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5275807" y="686352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7" name="Rectangle 6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3528173" y="702376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2668798" y="709211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8" name="Group 87"/>
              <p:cNvGrpSpPr/>
              <p:nvPr/>
            </p:nvGrpSpPr>
            <p:grpSpPr>
              <a:xfrm>
                <a:off x="2530581" y="4268912"/>
                <a:ext cx="3456237" cy="1892537"/>
                <a:chOff x="2530581" y="4268912"/>
                <a:chExt cx="3456237" cy="1892537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4206" t="65827" r="46114" b="7509"/>
                <a:stretch/>
              </p:blipFill>
              <p:spPr>
                <a:xfrm>
                  <a:off x="2530581" y="4268912"/>
                  <a:ext cx="3456237" cy="1463040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3897716" y="5302454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537349" y="6064758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892324" y="6064758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534684" y="5302453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785179" y="5302455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4424812" y="6064759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779787" y="6064759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422147" y="5302454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641566" y="5302456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5281199" y="6064760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636174" y="6064760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278534" y="5302455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022095" y="5302453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661728" y="6064757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3016703" y="6064757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659063" y="5302452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4428205" y="5327101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5281927" y="5327102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543407" y="5328776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2663726" y="5328775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7" name="Group 86"/>
              <p:cNvGrpSpPr/>
              <p:nvPr/>
            </p:nvGrpSpPr>
            <p:grpSpPr>
              <a:xfrm>
                <a:off x="2659063" y="3230351"/>
                <a:ext cx="3112160" cy="858997"/>
                <a:chOff x="2653671" y="2692425"/>
                <a:chExt cx="3112160" cy="85899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892324" y="2692427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531957" y="3454731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886932" y="3454731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529292" y="2692426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779787" y="2692428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19420" y="3454732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4774395" y="3454732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4416755" y="2692427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636174" y="2692429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75807" y="3454733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630782" y="3454733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73142" y="2692428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016703" y="2692426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656336" y="3454730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3011311" y="3454730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2653671" y="2692425"/>
                  <a:ext cx="129657" cy="9668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4422813" y="2717074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5276535" y="2717075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3538015" y="2718749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2658334" y="2718748"/>
                  <a:ext cx="484632" cy="808023"/>
                  <a:chOff x="4078224" y="1980896"/>
                  <a:chExt cx="484632" cy="808023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4145780" y="2743200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4145780" y="1980896"/>
                    <a:ext cx="349520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4078224" y="2029968"/>
                    <a:ext cx="484632" cy="7132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1" name="TextBox 90"/>
              <p:cNvSpPr txBox="1"/>
              <p:nvPr/>
            </p:nvSpPr>
            <p:spPr>
              <a:xfrm>
                <a:off x="874918" y="2025486"/>
                <a:ext cx="1024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Comic Sans MS" panose="030F0702030302020204" pitchFamily="66" charset="0"/>
                  </a:rPr>
                  <a:t>THGEM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26636" y="3255000"/>
                <a:ext cx="13211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>
                    <a:latin typeface="Comic Sans MS" panose="030F0702030302020204" pitchFamily="66" charset="0"/>
                  </a:rPr>
                  <a:t>THGEM</a:t>
                </a:r>
              </a:p>
              <a:p>
                <a:pPr algn="ctr"/>
                <a:r>
                  <a:rPr lang="fr-FR" dirty="0">
                    <a:latin typeface="Comic Sans MS" panose="030F0702030302020204" pitchFamily="66" charset="0"/>
                  </a:rPr>
                  <a:t>+</a:t>
                </a:r>
                <a:r>
                  <a:rPr lang="fr-FR" dirty="0" err="1">
                    <a:latin typeface="Comic Sans MS" panose="030F0702030302020204" pitchFamily="66" charset="0"/>
                  </a:rPr>
                  <a:t>solerdask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482885" y="1602769"/>
              <a:ext cx="5661061" cy="48010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948B0B3-CC58-4A09-9AF0-15C9C7885132}"/>
              </a:ext>
            </a:extLst>
          </p:cNvPr>
          <p:cNvGrpSpPr/>
          <p:nvPr/>
        </p:nvGrpSpPr>
        <p:grpSpPr>
          <a:xfrm>
            <a:off x="6093110" y="2914743"/>
            <a:ext cx="5876818" cy="3494632"/>
            <a:chOff x="6093110" y="3042745"/>
            <a:chExt cx="5876818" cy="3366629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3"/>
            <a:srcRect l="7207" t="35093" r="23683" b="51124"/>
            <a:stretch/>
          </p:blipFill>
          <p:spPr>
            <a:xfrm>
              <a:off x="6264493" y="3300719"/>
              <a:ext cx="5583463" cy="82531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3"/>
            <a:srcRect l="7207" t="35093" r="23683" b="51124"/>
            <a:stretch/>
          </p:blipFill>
          <p:spPr>
            <a:xfrm>
              <a:off x="6276255" y="4849396"/>
              <a:ext cx="5583463" cy="825318"/>
            </a:xfrm>
            <a:prstGeom prst="rect">
              <a:avLst/>
            </a:prstGeom>
          </p:spPr>
        </p:pic>
        <p:sp>
          <p:nvSpPr>
            <p:cNvPr id="106" name="Rectangle 105"/>
            <p:cNvSpPr/>
            <p:nvPr/>
          </p:nvSpPr>
          <p:spPr>
            <a:xfrm>
              <a:off x="9364043" y="5070764"/>
              <a:ext cx="190143" cy="9682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9947082" y="4978401"/>
              <a:ext cx="429370" cy="195638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218218" y="5070176"/>
              <a:ext cx="184261" cy="102686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869941" y="5070176"/>
              <a:ext cx="190144" cy="102686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839685" y="6034443"/>
              <a:ext cx="1438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latin typeface="Comic Sans MS" panose="030F0702030302020204" pitchFamily="66" charset="0"/>
                </a:rPr>
                <a:t>Soldermask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911947" y="6038769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latin typeface="Comic Sans MS" panose="030F0702030302020204" pitchFamily="66" charset="0"/>
                </a:rPr>
                <a:t>Coverlay</a:t>
              </a:r>
              <a:r>
                <a:rPr lang="fr-FR" dirty="0">
                  <a:latin typeface="Comic Sans MS" panose="030F0702030302020204" pitchFamily="66" charset="0"/>
                </a:rPr>
                <a:t> ?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093110" y="3042745"/>
              <a:ext cx="5876818" cy="33666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4C57C6-6E92-493D-A209-9307CEB92023}"/>
                </a:ext>
              </a:extLst>
            </p:cNvPr>
            <p:cNvSpPr/>
            <p:nvPr/>
          </p:nvSpPr>
          <p:spPr>
            <a:xfrm>
              <a:off x="9364043" y="5173477"/>
              <a:ext cx="1616708" cy="49595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76FA10E-CB99-4B2E-B24D-0F595D5B489E}"/>
                </a:ext>
              </a:extLst>
            </p:cNvPr>
            <p:cNvSpPr/>
            <p:nvPr/>
          </p:nvSpPr>
          <p:spPr>
            <a:xfrm>
              <a:off x="7221331" y="5174039"/>
              <a:ext cx="838754" cy="49595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 flipV="1">
              <a:off x="7340464" y="5198540"/>
              <a:ext cx="4096" cy="75866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7550200" y="5262055"/>
              <a:ext cx="287005" cy="69514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cxnSpLocks/>
              <a:stCxn id="98" idx="0"/>
            </p:cNvCxnSpPr>
            <p:nvPr/>
          </p:nvCxnSpPr>
          <p:spPr>
            <a:xfrm flipH="1" flipV="1">
              <a:off x="10161767" y="5074757"/>
              <a:ext cx="393145" cy="964012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cxnSpLocks/>
            </p:cNvCxnSpPr>
            <p:nvPr/>
          </p:nvCxnSpPr>
          <p:spPr>
            <a:xfrm flipV="1">
              <a:off x="7775767" y="5174039"/>
              <a:ext cx="1496791" cy="783163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E95CD042-BEE7-45F7-B06F-D3E7B58C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numéro de diapositive 39">
            <a:extLst>
              <a:ext uri="{FF2B5EF4-FFF2-40B4-BE49-F238E27FC236}">
                <a16:creationId xmlns:a16="http://schemas.microsoft.com/office/drawing/2014/main" id="{4E63DF27-48F2-4BC9-8202-505790FB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16</a:t>
            </a:fld>
            <a:endParaRPr lang="en-US"/>
          </a:p>
        </p:txBody>
      </p:sp>
      <p:sp>
        <p:nvSpPr>
          <p:cNvPr id="144" name="TextBox 130">
            <a:extLst>
              <a:ext uri="{FF2B5EF4-FFF2-40B4-BE49-F238E27FC236}">
                <a16:creationId xmlns:a16="http://schemas.microsoft.com/office/drawing/2014/main" id="{388B8911-337D-42ED-9179-2D41AF8B31AB}"/>
              </a:ext>
            </a:extLst>
          </p:cNvPr>
          <p:cNvSpPr txBox="1"/>
          <p:nvPr/>
        </p:nvSpPr>
        <p:spPr>
          <a:xfrm>
            <a:off x="3469890" y="30473"/>
            <a:ext cx="544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Comic Sans MS" panose="030F0702030302020204" pitchFamily="66" charset="0"/>
              </a:rPr>
              <a:t>Precise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RIMs</a:t>
            </a:r>
            <a:r>
              <a:rPr lang="fr-FR" sz="2800" dirty="0">
                <a:latin typeface="Comic Sans MS" panose="030F0702030302020204" pitchFamily="66" charset="0"/>
              </a:rPr>
              <a:t> production option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0E8578D7-2766-4148-9459-8549DCB61188}"/>
              </a:ext>
            </a:extLst>
          </p:cNvPr>
          <p:cNvGrpSpPr/>
          <p:nvPr/>
        </p:nvGrpSpPr>
        <p:grpSpPr>
          <a:xfrm>
            <a:off x="1213316" y="668719"/>
            <a:ext cx="9709079" cy="3145729"/>
            <a:chOff x="1213316" y="668719"/>
            <a:chExt cx="9709079" cy="3145729"/>
          </a:xfrm>
        </p:grpSpPr>
        <p:grpSp>
          <p:nvGrpSpPr>
            <p:cNvPr id="138" name="Groupe 137">
              <a:extLst>
                <a:ext uri="{FF2B5EF4-FFF2-40B4-BE49-F238E27FC236}">
                  <a16:creationId xmlns:a16="http://schemas.microsoft.com/office/drawing/2014/main" id="{A4AACD1E-5910-4EBB-B894-AE7872030EEE}"/>
                </a:ext>
              </a:extLst>
            </p:cNvPr>
            <p:cNvGrpSpPr/>
            <p:nvPr/>
          </p:nvGrpSpPr>
          <p:grpSpPr>
            <a:xfrm>
              <a:off x="1213316" y="668719"/>
              <a:ext cx="9709079" cy="3145729"/>
              <a:chOff x="1213316" y="668719"/>
              <a:chExt cx="9709079" cy="3145729"/>
            </a:xfrm>
          </p:grpSpPr>
          <p:pic>
            <p:nvPicPr>
              <p:cNvPr id="126" name="Image 125" descr="kat_5_drills1.jpg">
                <a:extLst>
                  <a:ext uri="{FF2B5EF4-FFF2-40B4-BE49-F238E27FC236}">
                    <a16:creationId xmlns:a16="http://schemas.microsoft.com/office/drawing/2014/main" id="{9CFCF17C-BAF2-45E5-A0BC-EF227BC99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 l="49642" t="5727" r="40289" b="8590"/>
              <a:stretch>
                <a:fillRect/>
              </a:stretch>
            </p:blipFill>
            <p:spPr>
              <a:xfrm rot="10800000">
                <a:off x="8764246" y="710268"/>
                <a:ext cx="1017907" cy="2194856"/>
              </a:xfrm>
              <a:prstGeom prst="rect">
                <a:avLst/>
              </a:prstGeom>
            </p:spPr>
          </p:pic>
          <p:grpSp>
            <p:nvGrpSpPr>
              <p:cNvPr id="57" name="Group 52">
                <a:extLst>
                  <a:ext uri="{FF2B5EF4-FFF2-40B4-BE49-F238E27FC236}">
                    <a16:creationId xmlns:a16="http://schemas.microsoft.com/office/drawing/2014/main" id="{1305CD2B-010A-4743-818C-244D2D01BC8C}"/>
                  </a:ext>
                </a:extLst>
              </p:cNvPr>
              <p:cNvGrpSpPr/>
              <p:nvPr/>
            </p:nvGrpSpPr>
            <p:grpSpPr>
              <a:xfrm>
                <a:off x="1728738" y="1458319"/>
                <a:ext cx="3939055" cy="1334348"/>
                <a:chOff x="2675097" y="3094093"/>
                <a:chExt cx="1872208" cy="2241548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E596C3A-B355-4D07-BDC6-33074A23DA84}"/>
                    </a:ext>
                  </a:extLst>
                </p:cNvPr>
                <p:cNvSpPr/>
                <p:nvPr/>
              </p:nvSpPr>
              <p:spPr>
                <a:xfrm>
                  <a:off x="2675097" y="3537877"/>
                  <a:ext cx="1872208" cy="137152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88F75CB-2609-40D3-A218-9C9D53409CB6}"/>
                    </a:ext>
                  </a:extLst>
                </p:cNvPr>
                <p:cNvSpPr/>
                <p:nvPr/>
              </p:nvSpPr>
              <p:spPr>
                <a:xfrm>
                  <a:off x="2675097" y="4891857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592EA59-368D-4CAB-BCC8-022CC9C137C8}"/>
                    </a:ext>
                  </a:extLst>
                </p:cNvPr>
                <p:cNvSpPr/>
                <p:nvPr/>
              </p:nvSpPr>
              <p:spPr>
                <a:xfrm>
                  <a:off x="2675097" y="3389949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66FE0CED-279B-4679-83BE-98CB11016F20}"/>
                    </a:ext>
                  </a:extLst>
                </p:cNvPr>
                <p:cNvSpPr/>
                <p:nvPr/>
              </p:nvSpPr>
              <p:spPr>
                <a:xfrm>
                  <a:off x="2675097" y="3242021"/>
                  <a:ext cx="1872208" cy="14792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0BEA9EB7-5786-4660-80D8-A2158FEB2E00}"/>
                    </a:ext>
                  </a:extLst>
                </p:cNvPr>
                <p:cNvSpPr/>
                <p:nvPr/>
              </p:nvSpPr>
              <p:spPr>
                <a:xfrm>
                  <a:off x="2675097" y="5039785"/>
                  <a:ext cx="1872208" cy="14792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DBCBD8B-4889-4935-A93E-B104134E98BA}"/>
                    </a:ext>
                  </a:extLst>
                </p:cNvPr>
                <p:cNvSpPr/>
                <p:nvPr/>
              </p:nvSpPr>
              <p:spPr>
                <a:xfrm>
                  <a:off x="2675097" y="3094093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EA4D547-9BFE-45DE-88E5-554AD57A8E04}"/>
                    </a:ext>
                  </a:extLst>
                </p:cNvPr>
                <p:cNvSpPr/>
                <p:nvPr/>
              </p:nvSpPr>
              <p:spPr>
                <a:xfrm>
                  <a:off x="2675097" y="5187713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66" name="Connecteur droit avec flèche 19">
                <a:extLst>
                  <a:ext uri="{FF2B5EF4-FFF2-40B4-BE49-F238E27FC236}">
                    <a16:creationId xmlns:a16="http://schemas.microsoft.com/office/drawing/2014/main" id="{3698AA9E-6CAC-48FE-BB76-A2B5FD09C9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8271" y="2772994"/>
                <a:ext cx="0" cy="2248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114">
                <a:extLst>
                  <a:ext uri="{FF2B5EF4-FFF2-40B4-BE49-F238E27FC236}">
                    <a16:creationId xmlns:a16="http://schemas.microsoft.com/office/drawing/2014/main" id="{61651DA6-B43E-42A3-8F9F-7D4F3CF8605F}"/>
                  </a:ext>
                </a:extLst>
              </p:cNvPr>
              <p:cNvSpPr txBox="1"/>
              <p:nvPr/>
            </p:nvSpPr>
            <p:spPr>
              <a:xfrm>
                <a:off x="1599275" y="861277"/>
                <a:ext cx="4304057" cy="37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Base material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123">
                <a:extLst>
                  <a:ext uri="{FF2B5EF4-FFF2-40B4-BE49-F238E27FC236}">
                    <a16:creationId xmlns:a16="http://schemas.microsoft.com/office/drawing/2014/main" id="{4F6EF52E-31C0-466E-BB41-CA127C9AD141}"/>
                  </a:ext>
                </a:extLst>
              </p:cNvPr>
              <p:cNvSpPr txBox="1"/>
              <p:nvPr/>
            </p:nvSpPr>
            <p:spPr>
              <a:xfrm>
                <a:off x="7306428" y="861277"/>
                <a:ext cx="957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Drilling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BFBA21-8F28-4F2E-806B-262658A760EB}"/>
                  </a:ext>
                </a:extLst>
              </p:cNvPr>
              <p:cNvSpPr/>
              <p:nvPr/>
            </p:nvSpPr>
            <p:spPr>
              <a:xfrm>
                <a:off x="1213316" y="668719"/>
                <a:ext cx="9709079" cy="31457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52">
                <a:extLst>
                  <a:ext uri="{FF2B5EF4-FFF2-40B4-BE49-F238E27FC236}">
                    <a16:creationId xmlns:a16="http://schemas.microsoft.com/office/drawing/2014/main" id="{AB84944F-AC8D-43B8-924A-684DB06F5803}"/>
                  </a:ext>
                </a:extLst>
              </p:cNvPr>
              <p:cNvGrpSpPr/>
              <p:nvPr/>
            </p:nvGrpSpPr>
            <p:grpSpPr>
              <a:xfrm>
                <a:off x="6655244" y="1458319"/>
                <a:ext cx="850749" cy="1334348"/>
                <a:chOff x="2675097" y="3094093"/>
                <a:chExt cx="1872208" cy="2241548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5603E3B3-9C9B-44C2-AC13-E42F265BB50B}"/>
                    </a:ext>
                  </a:extLst>
                </p:cNvPr>
                <p:cNvSpPr/>
                <p:nvPr/>
              </p:nvSpPr>
              <p:spPr>
                <a:xfrm>
                  <a:off x="2675097" y="3537877"/>
                  <a:ext cx="1872208" cy="137152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03DCAC64-22B5-4AD9-BC49-ACA7FB2E51F3}"/>
                    </a:ext>
                  </a:extLst>
                </p:cNvPr>
                <p:cNvSpPr/>
                <p:nvPr/>
              </p:nvSpPr>
              <p:spPr>
                <a:xfrm>
                  <a:off x="2675097" y="4891857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5394F0FC-265D-4EFA-9DD5-F3873C44867A}"/>
                    </a:ext>
                  </a:extLst>
                </p:cNvPr>
                <p:cNvSpPr/>
                <p:nvPr/>
              </p:nvSpPr>
              <p:spPr>
                <a:xfrm>
                  <a:off x="2675097" y="3389949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3ED568D-86D9-42FE-BF06-7C60C37DDE15}"/>
                    </a:ext>
                  </a:extLst>
                </p:cNvPr>
                <p:cNvSpPr/>
                <p:nvPr/>
              </p:nvSpPr>
              <p:spPr>
                <a:xfrm>
                  <a:off x="2675097" y="3242021"/>
                  <a:ext cx="1872208" cy="14792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E53386DB-7279-4304-A24B-380C840EC9E3}"/>
                    </a:ext>
                  </a:extLst>
                </p:cNvPr>
                <p:cNvSpPr/>
                <p:nvPr/>
              </p:nvSpPr>
              <p:spPr>
                <a:xfrm>
                  <a:off x="2675097" y="5039785"/>
                  <a:ext cx="1872208" cy="14792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35C7246-5C5F-4FDE-9B76-FC609362B80E}"/>
                    </a:ext>
                  </a:extLst>
                </p:cNvPr>
                <p:cNvSpPr/>
                <p:nvPr/>
              </p:nvSpPr>
              <p:spPr>
                <a:xfrm>
                  <a:off x="2675097" y="3094093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944796B5-8C95-46D3-A99C-3DB64AF29AE3}"/>
                    </a:ext>
                  </a:extLst>
                </p:cNvPr>
                <p:cNvSpPr/>
                <p:nvPr/>
              </p:nvSpPr>
              <p:spPr>
                <a:xfrm>
                  <a:off x="2675097" y="5187713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99" name="Group 52">
                <a:extLst>
                  <a:ext uri="{FF2B5EF4-FFF2-40B4-BE49-F238E27FC236}">
                    <a16:creationId xmlns:a16="http://schemas.microsoft.com/office/drawing/2014/main" id="{ADFCF5DE-8763-4585-941B-9696C0FC930D}"/>
                  </a:ext>
                </a:extLst>
              </p:cNvPr>
              <p:cNvGrpSpPr/>
              <p:nvPr/>
            </p:nvGrpSpPr>
            <p:grpSpPr>
              <a:xfrm>
                <a:off x="8068069" y="1463540"/>
                <a:ext cx="850749" cy="1334348"/>
                <a:chOff x="2675097" y="3094093"/>
                <a:chExt cx="1872208" cy="2241548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B1FDB02-6259-48EC-B48A-1F4A95D8BE21}"/>
                    </a:ext>
                  </a:extLst>
                </p:cNvPr>
                <p:cNvSpPr/>
                <p:nvPr/>
              </p:nvSpPr>
              <p:spPr>
                <a:xfrm>
                  <a:off x="2675097" y="3537877"/>
                  <a:ext cx="1872208" cy="137152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4F8D50C-DD4E-4C8C-9696-FCABBFD13AA7}"/>
                    </a:ext>
                  </a:extLst>
                </p:cNvPr>
                <p:cNvSpPr/>
                <p:nvPr/>
              </p:nvSpPr>
              <p:spPr>
                <a:xfrm>
                  <a:off x="2675097" y="4891857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AA5A3657-56D0-49F7-9194-525531CD43B2}"/>
                    </a:ext>
                  </a:extLst>
                </p:cNvPr>
                <p:cNvSpPr/>
                <p:nvPr/>
              </p:nvSpPr>
              <p:spPr>
                <a:xfrm>
                  <a:off x="2675097" y="3389949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F1BFCB1-82F6-4EDC-8317-B874F29E6DF5}"/>
                    </a:ext>
                  </a:extLst>
                </p:cNvPr>
                <p:cNvSpPr/>
                <p:nvPr/>
              </p:nvSpPr>
              <p:spPr>
                <a:xfrm>
                  <a:off x="2675097" y="3242021"/>
                  <a:ext cx="1872208" cy="14792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FE34F2B-4BFC-438B-B122-79B8B5271316}"/>
                    </a:ext>
                  </a:extLst>
                </p:cNvPr>
                <p:cNvSpPr/>
                <p:nvPr/>
              </p:nvSpPr>
              <p:spPr>
                <a:xfrm>
                  <a:off x="2675097" y="5039785"/>
                  <a:ext cx="1872208" cy="14792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C19851D-F406-4935-8BD4-242135005FB7}"/>
                    </a:ext>
                  </a:extLst>
                </p:cNvPr>
                <p:cNvSpPr/>
                <p:nvPr/>
              </p:nvSpPr>
              <p:spPr>
                <a:xfrm>
                  <a:off x="2675097" y="3094093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B3EB7744-46C7-4D65-8B44-CD26A76DB177}"/>
                    </a:ext>
                  </a:extLst>
                </p:cNvPr>
                <p:cNvSpPr/>
                <p:nvPr/>
              </p:nvSpPr>
              <p:spPr>
                <a:xfrm>
                  <a:off x="2675097" y="5187713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7" name="Group 52">
                <a:extLst>
                  <a:ext uri="{FF2B5EF4-FFF2-40B4-BE49-F238E27FC236}">
                    <a16:creationId xmlns:a16="http://schemas.microsoft.com/office/drawing/2014/main" id="{2372C874-13EF-4E34-9A8C-4E1566D0FF14}"/>
                  </a:ext>
                </a:extLst>
              </p:cNvPr>
              <p:cNvGrpSpPr/>
              <p:nvPr/>
            </p:nvGrpSpPr>
            <p:grpSpPr>
              <a:xfrm>
                <a:off x="9480894" y="1466126"/>
                <a:ext cx="850749" cy="1334348"/>
                <a:chOff x="2675097" y="3094093"/>
                <a:chExt cx="1872208" cy="2241548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3DF527E-5E75-4022-A347-3940994B1086}"/>
                    </a:ext>
                  </a:extLst>
                </p:cNvPr>
                <p:cNvSpPr/>
                <p:nvPr/>
              </p:nvSpPr>
              <p:spPr>
                <a:xfrm>
                  <a:off x="2675097" y="3537877"/>
                  <a:ext cx="1872208" cy="137152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08E0DDA-3F5B-423A-B0DB-7A5264B743F3}"/>
                    </a:ext>
                  </a:extLst>
                </p:cNvPr>
                <p:cNvSpPr/>
                <p:nvPr/>
              </p:nvSpPr>
              <p:spPr>
                <a:xfrm>
                  <a:off x="2675097" y="4891857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2B279EF2-308F-4C55-852A-0AA3A91E6584}"/>
                    </a:ext>
                  </a:extLst>
                </p:cNvPr>
                <p:cNvSpPr/>
                <p:nvPr/>
              </p:nvSpPr>
              <p:spPr>
                <a:xfrm>
                  <a:off x="2675097" y="3389949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EA67DD1-522E-4473-AC98-753F07A97A71}"/>
                    </a:ext>
                  </a:extLst>
                </p:cNvPr>
                <p:cNvSpPr/>
                <p:nvPr/>
              </p:nvSpPr>
              <p:spPr>
                <a:xfrm>
                  <a:off x="2675097" y="3242021"/>
                  <a:ext cx="1872208" cy="14792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05B8264-8631-4A8C-B111-20C9EAE300FC}"/>
                    </a:ext>
                  </a:extLst>
                </p:cNvPr>
                <p:cNvSpPr/>
                <p:nvPr/>
              </p:nvSpPr>
              <p:spPr>
                <a:xfrm>
                  <a:off x="2675097" y="5039785"/>
                  <a:ext cx="1872208" cy="14792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403101D-90B7-49B0-8DCA-EC43F15085B3}"/>
                    </a:ext>
                  </a:extLst>
                </p:cNvPr>
                <p:cNvSpPr/>
                <p:nvPr/>
              </p:nvSpPr>
              <p:spPr>
                <a:xfrm>
                  <a:off x="2675097" y="3094093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06D4181-E17B-4F7D-AD23-2788817CA749}"/>
                    </a:ext>
                  </a:extLst>
                </p:cNvPr>
                <p:cNvSpPr/>
                <p:nvPr/>
              </p:nvSpPr>
              <p:spPr>
                <a:xfrm>
                  <a:off x="2675097" y="5187713"/>
                  <a:ext cx="1872208" cy="1479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0FA9D5-6416-400C-A6E7-0A495AAA70B5}"/>
                  </a:ext>
                </a:extLst>
              </p:cNvPr>
              <p:cNvSpPr txBox="1"/>
              <p:nvPr/>
            </p:nvSpPr>
            <p:spPr>
              <a:xfrm>
                <a:off x="1728738" y="3118216"/>
                <a:ext cx="11190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Cu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17um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" name="TextBox 114">
                <a:extLst>
                  <a:ext uri="{FF2B5EF4-FFF2-40B4-BE49-F238E27FC236}">
                    <a16:creationId xmlns:a16="http://schemas.microsoft.com/office/drawing/2014/main" id="{A56BC58D-0013-451D-B36D-5FE52A35D2E8}"/>
                  </a:ext>
                </a:extLst>
              </p:cNvPr>
              <p:cNvSpPr txBox="1"/>
              <p:nvPr/>
            </p:nvSpPr>
            <p:spPr>
              <a:xfrm>
                <a:off x="4554051" y="3100266"/>
                <a:ext cx="12643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Cu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17um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" name="TextBox 114">
                <a:extLst>
                  <a:ext uri="{FF2B5EF4-FFF2-40B4-BE49-F238E27FC236}">
                    <a16:creationId xmlns:a16="http://schemas.microsoft.com/office/drawing/2014/main" id="{3248E564-CB6B-45F7-93B5-787CF257FA04}"/>
                  </a:ext>
                </a:extLst>
              </p:cNvPr>
              <p:cNvSpPr txBox="1"/>
              <p:nvPr/>
            </p:nvSpPr>
            <p:spPr>
              <a:xfrm>
                <a:off x="3128612" y="3100266"/>
                <a:ext cx="12828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Cast Glue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25um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19" name="Connecteur droit avec flèche 19">
                <a:extLst>
                  <a:ext uri="{FF2B5EF4-FFF2-40B4-BE49-F238E27FC236}">
                    <a16:creationId xmlns:a16="http://schemas.microsoft.com/office/drawing/2014/main" id="{6BE92376-7A40-470F-B0B3-DF11BEC24D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0018" y="2668386"/>
                <a:ext cx="0" cy="43188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avec flèche 19">
                <a:extLst>
                  <a:ext uri="{FF2B5EF4-FFF2-40B4-BE49-F238E27FC236}">
                    <a16:creationId xmlns:a16="http://schemas.microsoft.com/office/drawing/2014/main" id="{2E04F17C-20CC-48EA-AF76-EB37E6346D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8271" y="2772993"/>
                <a:ext cx="0" cy="2715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avec flèche 19">
                <a:extLst>
                  <a:ext uri="{FF2B5EF4-FFF2-40B4-BE49-F238E27FC236}">
                    <a16:creationId xmlns:a16="http://schemas.microsoft.com/office/drawing/2014/main" id="{9D8F1A51-B067-48D1-8ADB-F3B9316234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07153" y="2580327"/>
                <a:ext cx="0" cy="5378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14">
                <a:extLst>
                  <a:ext uri="{FF2B5EF4-FFF2-40B4-BE49-F238E27FC236}">
                    <a16:creationId xmlns:a16="http://schemas.microsoft.com/office/drawing/2014/main" id="{F8E9F5A8-8C1D-410B-94E3-ECEEF76977D3}"/>
                  </a:ext>
                </a:extLst>
              </p:cNvPr>
              <p:cNvSpPr txBox="1"/>
              <p:nvPr/>
            </p:nvSpPr>
            <p:spPr>
              <a:xfrm>
                <a:off x="3137819" y="1948575"/>
                <a:ext cx="1264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PCB 1mm</a:t>
                </a:r>
              </a:p>
            </p:txBody>
          </p:sp>
        </p:grpSp>
        <p:cxnSp>
          <p:nvCxnSpPr>
            <p:cNvPr id="145" name="Connecteur droit avec flèche 19">
              <a:extLst>
                <a:ext uri="{FF2B5EF4-FFF2-40B4-BE49-F238E27FC236}">
                  <a16:creationId xmlns:a16="http://schemas.microsoft.com/office/drawing/2014/main" id="{F012759E-4AA4-478E-8F1A-F87C0D38173C}"/>
                </a:ext>
              </a:extLst>
            </p:cNvPr>
            <p:cNvCxnSpPr>
              <a:cxnSpLocks/>
            </p:cNvCxnSpPr>
            <p:nvPr/>
          </p:nvCxnSpPr>
          <p:spPr>
            <a:xfrm>
              <a:off x="5943883" y="2138521"/>
              <a:ext cx="450067" cy="51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Connecteur droit avec flèche 19">
            <a:extLst>
              <a:ext uri="{FF2B5EF4-FFF2-40B4-BE49-F238E27FC236}">
                <a16:creationId xmlns:a16="http://schemas.microsoft.com/office/drawing/2014/main" id="{7839C7CE-CFF9-4B21-90AE-837ECE3449F5}"/>
              </a:ext>
            </a:extLst>
          </p:cNvPr>
          <p:cNvCxnSpPr>
            <a:cxnSpLocks/>
          </p:cNvCxnSpPr>
          <p:nvPr/>
        </p:nvCxnSpPr>
        <p:spPr>
          <a:xfrm>
            <a:off x="10767703" y="2125556"/>
            <a:ext cx="450067" cy="51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9">
            <a:extLst>
              <a:ext uri="{FF2B5EF4-FFF2-40B4-BE49-F238E27FC236}">
                <a16:creationId xmlns:a16="http://schemas.microsoft.com/office/drawing/2014/main" id="{A092595E-C8E4-40F4-9376-3343F9867E0A}"/>
              </a:ext>
            </a:extLst>
          </p:cNvPr>
          <p:cNvCxnSpPr>
            <a:cxnSpLocks/>
          </p:cNvCxnSpPr>
          <p:nvPr/>
        </p:nvCxnSpPr>
        <p:spPr>
          <a:xfrm>
            <a:off x="1044571" y="4942381"/>
            <a:ext cx="450067" cy="51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3688EFB3-0096-48D6-9046-7AFDF89613C4}"/>
              </a:ext>
            </a:extLst>
          </p:cNvPr>
          <p:cNvGrpSpPr/>
          <p:nvPr/>
        </p:nvGrpSpPr>
        <p:grpSpPr>
          <a:xfrm>
            <a:off x="1213316" y="4006512"/>
            <a:ext cx="9709079" cy="2209043"/>
            <a:chOff x="1213316" y="4006512"/>
            <a:chExt cx="9709079" cy="2209043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BE868F39-DB79-430D-8B7D-C66D0E6B9368}"/>
                </a:ext>
              </a:extLst>
            </p:cNvPr>
            <p:cNvGrpSpPr/>
            <p:nvPr/>
          </p:nvGrpSpPr>
          <p:grpSpPr>
            <a:xfrm>
              <a:off x="6803171" y="4489580"/>
              <a:ext cx="1069163" cy="982115"/>
              <a:chOff x="7979908" y="4451316"/>
              <a:chExt cx="1069163" cy="982115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BB6F280-CE7C-40BE-A402-F60FEA59D179}"/>
                  </a:ext>
                </a:extLst>
              </p:cNvPr>
              <p:cNvSpPr/>
              <p:nvPr/>
            </p:nvSpPr>
            <p:spPr>
              <a:xfrm>
                <a:off x="7979908" y="4539375"/>
                <a:ext cx="1069163" cy="81643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Produced</a:t>
                </a:r>
                <a:r>
                  <a:rPr lang="fr-FR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on a </a:t>
                </a:r>
                <a:r>
                  <a:rPr lang="fr-FR" sz="12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regular</a:t>
                </a:r>
                <a:r>
                  <a:rPr lang="fr-FR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basis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21DC68E-FA74-4D92-B1BD-261DD8CFC408}"/>
                  </a:ext>
                </a:extLst>
              </p:cNvPr>
              <p:cNvSpPr/>
              <p:nvPr/>
            </p:nvSpPr>
            <p:spPr>
              <a:xfrm>
                <a:off x="8117041" y="5345372"/>
                <a:ext cx="793724" cy="880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BEA9E0F-D70B-4F33-A167-3B4DA590AC1A}"/>
                  </a:ext>
                </a:extLst>
              </p:cNvPr>
              <p:cNvSpPr/>
              <p:nvPr/>
            </p:nvSpPr>
            <p:spPr>
              <a:xfrm>
                <a:off x="8117041" y="4451316"/>
                <a:ext cx="793724" cy="9850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67" name="Connecteur droit avec flèche 19">
              <a:extLst>
                <a:ext uri="{FF2B5EF4-FFF2-40B4-BE49-F238E27FC236}">
                  <a16:creationId xmlns:a16="http://schemas.microsoft.com/office/drawing/2014/main" id="{62E8ECD9-289A-4965-B03C-DA0CD71E5184}"/>
                </a:ext>
              </a:extLst>
            </p:cNvPr>
            <p:cNvCxnSpPr>
              <a:cxnSpLocks/>
            </p:cNvCxnSpPr>
            <p:nvPr/>
          </p:nvCxnSpPr>
          <p:spPr>
            <a:xfrm>
              <a:off x="5814829" y="5005059"/>
              <a:ext cx="450067" cy="51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7400BCB-C056-4BF4-A892-7C2E982A2209}"/>
                </a:ext>
              </a:extLst>
            </p:cNvPr>
            <p:cNvGrpSpPr/>
            <p:nvPr/>
          </p:nvGrpSpPr>
          <p:grpSpPr>
            <a:xfrm>
              <a:off x="3948990" y="4095504"/>
              <a:ext cx="1596736" cy="1799040"/>
              <a:chOff x="4550644" y="4080825"/>
              <a:chExt cx="1596736" cy="17990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09894E4-A38D-4F10-AD1B-4825194A6914}"/>
                  </a:ext>
                </a:extLst>
              </p:cNvPr>
              <p:cNvSpPr/>
              <p:nvPr/>
            </p:nvSpPr>
            <p:spPr>
              <a:xfrm>
                <a:off x="4810287" y="4599419"/>
                <a:ext cx="1069163" cy="81643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5C1F4D-1F87-400D-A536-05CC10C3E8F1}"/>
                  </a:ext>
                </a:extLst>
              </p:cNvPr>
              <p:cNvSpPr/>
              <p:nvPr/>
            </p:nvSpPr>
            <p:spPr>
              <a:xfrm>
                <a:off x="4947420" y="5405415"/>
                <a:ext cx="793724" cy="880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023F8AE-B9E4-433E-B4D2-F56551198593}"/>
                  </a:ext>
                </a:extLst>
              </p:cNvPr>
              <p:cNvSpPr/>
              <p:nvPr/>
            </p:nvSpPr>
            <p:spPr>
              <a:xfrm>
                <a:off x="4947420" y="4511359"/>
                <a:ext cx="793724" cy="9850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24428B8-D1A7-480F-9859-D0A62A1D77F7}"/>
                  </a:ext>
                </a:extLst>
              </p:cNvPr>
              <p:cNvSpPr/>
              <p:nvPr/>
            </p:nvSpPr>
            <p:spPr>
              <a:xfrm>
                <a:off x="4810287" y="4423301"/>
                <a:ext cx="1069163" cy="8805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FC1B2E1-FD7B-4913-B6A5-B34DD3398BC8}"/>
                  </a:ext>
                </a:extLst>
              </p:cNvPr>
              <p:cNvSpPr/>
              <p:nvPr/>
            </p:nvSpPr>
            <p:spPr>
              <a:xfrm>
                <a:off x="4810287" y="5493474"/>
                <a:ext cx="1069163" cy="8805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8" name="Connecteur droit avec flèche 19">
                <a:extLst>
                  <a:ext uri="{FF2B5EF4-FFF2-40B4-BE49-F238E27FC236}">
                    <a16:creationId xmlns:a16="http://schemas.microsoft.com/office/drawing/2014/main" id="{B226F8C5-41A8-4B9D-8B1F-FB74DEEBF1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8825" y="4080825"/>
                <a:ext cx="5458" cy="25963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avec flèche 19">
                <a:extLst>
                  <a:ext uri="{FF2B5EF4-FFF2-40B4-BE49-F238E27FC236}">
                    <a16:creationId xmlns:a16="http://schemas.microsoft.com/office/drawing/2014/main" id="{B89C7432-B2A3-4ED1-8161-209B1E15D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8719" y="4560609"/>
                <a:ext cx="248661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19">
                <a:extLst>
                  <a:ext uri="{FF2B5EF4-FFF2-40B4-BE49-F238E27FC236}">
                    <a16:creationId xmlns:a16="http://schemas.microsoft.com/office/drawing/2014/main" id="{B886F503-4163-4348-A753-B7C2EC0CD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0644" y="4551824"/>
                <a:ext cx="241253" cy="35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19">
                <a:extLst>
                  <a:ext uri="{FF2B5EF4-FFF2-40B4-BE49-F238E27FC236}">
                    <a16:creationId xmlns:a16="http://schemas.microsoft.com/office/drawing/2014/main" id="{77A278B4-639A-4CC3-BE24-F9960B7959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98719" y="5465802"/>
                <a:ext cx="248661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avec flèche 19">
                <a:extLst>
                  <a:ext uri="{FF2B5EF4-FFF2-40B4-BE49-F238E27FC236}">
                    <a16:creationId xmlns:a16="http://schemas.microsoft.com/office/drawing/2014/main" id="{4AFA563B-C63C-4483-8D2A-5E1FD1466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0644" y="5457016"/>
                <a:ext cx="241253" cy="35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avec flèche 19">
                <a:extLst>
                  <a:ext uri="{FF2B5EF4-FFF2-40B4-BE49-F238E27FC236}">
                    <a16:creationId xmlns:a16="http://schemas.microsoft.com/office/drawing/2014/main" id="{CD532B6E-33F4-438B-B074-222933077F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38825" y="5630782"/>
                <a:ext cx="1" cy="24908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CC6586E9-C1A6-49E7-8226-4CC6F0ACC21F}"/>
                </a:ext>
              </a:extLst>
            </p:cNvPr>
            <p:cNvGrpSpPr/>
            <p:nvPr/>
          </p:nvGrpSpPr>
          <p:grpSpPr>
            <a:xfrm>
              <a:off x="1907371" y="4363257"/>
              <a:ext cx="1067040" cy="1263961"/>
              <a:chOff x="1907371" y="4363257"/>
              <a:chExt cx="1067040" cy="12639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BE62C96-FEFE-4BBD-B8AC-AA8A058A459A}"/>
                  </a:ext>
                </a:extLst>
              </p:cNvPr>
              <p:cNvSpPr/>
              <p:nvPr/>
            </p:nvSpPr>
            <p:spPr>
              <a:xfrm>
                <a:off x="1907371" y="4613497"/>
                <a:ext cx="1067040" cy="77337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3FD41B14-7C82-43D7-A2DC-CDD8C0F4EB54}"/>
                  </a:ext>
                </a:extLst>
              </p:cNvPr>
              <p:cNvSpPr/>
              <p:nvPr/>
            </p:nvSpPr>
            <p:spPr>
              <a:xfrm>
                <a:off x="1907371" y="5376978"/>
                <a:ext cx="1067040" cy="834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C91B1D2-7E73-45DB-99C3-A8050B956872}"/>
                  </a:ext>
                </a:extLst>
              </p:cNvPr>
              <p:cNvSpPr/>
              <p:nvPr/>
            </p:nvSpPr>
            <p:spPr>
              <a:xfrm>
                <a:off x="1907371" y="4530084"/>
                <a:ext cx="1067040" cy="834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1D13DB4-D9B3-4A24-BA26-304F8C03ECB9}"/>
                  </a:ext>
                </a:extLst>
              </p:cNvPr>
              <p:cNvSpPr/>
              <p:nvPr/>
            </p:nvSpPr>
            <p:spPr>
              <a:xfrm>
                <a:off x="1907371" y="4446670"/>
                <a:ext cx="1067040" cy="8341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E94F801-85E6-4DCC-9DCE-CEC44D192ECE}"/>
                  </a:ext>
                </a:extLst>
              </p:cNvPr>
              <p:cNvSpPr/>
              <p:nvPr/>
            </p:nvSpPr>
            <p:spPr>
              <a:xfrm>
                <a:off x="1907371" y="5460391"/>
                <a:ext cx="1067040" cy="8341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EDE9A4B-4EDA-4B1D-A3DC-3E72FB43C208}"/>
                  </a:ext>
                </a:extLst>
              </p:cNvPr>
              <p:cNvSpPr/>
              <p:nvPr/>
            </p:nvSpPr>
            <p:spPr>
              <a:xfrm>
                <a:off x="1907371" y="4363257"/>
                <a:ext cx="1067040" cy="834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DCB9766-2CB8-4536-ACF5-5F1FBA93CB6D}"/>
                  </a:ext>
                </a:extLst>
              </p:cNvPr>
              <p:cNvSpPr/>
              <p:nvPr/>
            </p:nvSpPr>
            <p:spPr>
              <a:xfrm>
                <a:off x="1907371" y="5543805"/>
                <a:ext cx="1067040" cy="834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36" name="Connecteur droit avec flèche 19">
              <a:extLst>
                <a:ext uri="{FF2B5EF4-FFF2-40B4-BE49-F238E27FC236}">
                  <a16:creationId xmlns:a16="http://schemas.microsoft.com/office/drawing/2014/main" id="{B1655DFA-48DE-4BDA-A921-CB18D9017F0C}"/>
                </a:ext>
              </a:extLst>
            </p:cNvPr>
            <p:cNvCxnSpPr>
              <a:cxnSpLocks/>
            </p:cNvCxnSpPr>
            <p:nvPr/>
          </p:nvCxnSpPr>
          <p:spPr>
            <a:xfrm>
              <a:off x="3319951" y="5005059"/>
              <a:ext cx="450067" cy="51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708E682-E57C-4516-AC5E-2B979A636CE5}"/>
                </a:ext>
              </a:extLst>
            </p:cNvPr>
            <p:cNvSpPr/>
            <p:nvPr/>
          </p:nvSpPr>
          <p:spPr>
            <a:xfrm>
              <a:off x="1213316" y="4006512"/>
              <a:ext cx="9709079" cy="21967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14">
              <a:extLst>
                <a:ext uri="{FF2B5EF4-FFF2-40B4-BE49-F238E27FC236}">
                  <a16:creationId xmlns:a16="http://schemas.microsoft.com/office/drawing/2014/main" id="{B1466EC3-2DB9-471E-AAB3-A979829BFCEB}"/>
                </a:ext>
              </a:extLst>
            </p:cNvPr>
            <p:cNvSpPr txBox="1"/>
            <p:nvPr/>
          </p:nvSpPr>
          <p:spPr>
            <a:xfrm>
              <a:off x="3594785" y="5846223"/>
              <a:ext cx="2428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STD Cu</a:t>
              </a:r>
              <a:r>
                <a:rPr lang="en-US" dirty="0">
                  <a:latin typeface="Comic Sans MS" panose="030F0702030302020204" pitchFamily="66" charset="0"/>
                </a:rPr>
                <a:t> spray etch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42" name="TextBox 114">
              <a:extLst>
                <a:ext uri="{FF2B5EF4-FFF2-40B4-BE49-F238E27FC236}">
                  <a16:creationId xmlns:a16="http://schemas.microsoft.com/office/drawing/2014/main" id="{96B73552-25F7-4FDF-B7EB-BEF4554610A1}"/>
                </a:ext>
              </a:extLst>
            </p:cNvPr>
            <p:cNvSpPr txBox="1"/>
            <p:nvPr/>
          </p:nvSpPr>
          <p:spPr>
            <a:xfrm>
              <a:off x="6168580" y="5575170"/>
              <a:ext cx="2428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Cast glue stripping</a:t>
              </a:r>
            </a:p>
          </p:txBody>
        </p:sp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00000000-0008-0000-0000-00000D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814" y="4316565"/>
              <a:ext cx="2102124" cy="1576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67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3031054" y="127246"/>
            <a:ext cx="6312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RIM production </a:t>
            </a:r>
            <a:r>
              <a:rPr lang="fr-FR" sz="2800" dirty="0" err="1">
                <a:latin typeface="Comic Sans MS" panose="030F0702030302020204" pitchFamily="66" charset="0"/>
              </a:rPr>
              <a:t>methods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comparison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A47A1AA1-DAC7-49CA-B7BF-B738AC9B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17</a:t>
            </a:fld>
            <a:endParaRPr lang="en-US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9895A9F-532E-4FB5-B615-01295C7B33A8}"/>
              </a:ext>
            </a:extLst>
          </p:cNvPr>
          <p:cNvGrpSpPr/>
          <p:nvPr/>
        </p:nvGrpSpPr>
        <p:grpSpPr>
          <a:xfrm>
            <a:off x="1266974" y="836439"/>
            <a:ext cx="9745561" cy="2659334"/>
            <a:chOff x="1316639" y="835946"/>
            <a:chExt cx="9745561" cy="2537717"/>
          </a:xfrm>
        </p:grpSpPr>
        <p:grpSp>
          <p:nvGrpSpPr>
            <p:cNvPr id="138" name="Group 137"/>
            <p:cNvGrpSpPr/>
            <p:nvPr/>
          </p:nvGrpSpPr>
          <p:grpSpPr>
            <a:xfrm>
              <a:off x="1353121" y="835946"/>
              <a:ext cx="9709079" cy="2537717"/>
              <a:chOff x="1353121" y="1027466"/>
              <a:chExt cx="9709079" cy="2537717"/>
            </a:xfrm>
          </p:grpSpPr>
          <p:cxnSp>
            <p:nvCxnSpPr>
              <p:cNvPr id="2" name="Connecteur droit avec flèche 19"/>
              <p:cNvCxnSpPr/>
              <p:nvPr/>
            </p:nvCxnSpPr>
            <p:spPr>
              <a:xfrm>
                <a:off x="5138357" y="2397824"/>
                <a:ext cx="33121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3815869" y="1756216"/>
                <a:ext cx="1041286" cy="1283219"/>
                <a:chOff x="8293687" y="650307"/>
                <a:chExt cx="1800201" cy="2218075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8293688" y="1082354"/>
                  <a:ext cx="1800199" cy="13539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8293688" y="650307"/>
                  <a:ext cx="1800200" cy="432048"/>
                  <a:chOff x="7666964" y="980728"/>
                  <a:chExt cx="1800200" cy="432048"/>
                </a:xfrm>
              </p:grpSpPr>
              <p:sp>
                <p:nvSpPr>
                  <p:cNvPr id="12" name="Arrondir un rectangle à un seul coin 14"/>
                  <p:cNvSpPr/>
                  <p:nvPr/>
                </p:nvSpPr>
                <p:spPr>
                  <a:xfrm>
                    <a:off x="7890552" y="980728"/>
                    <a:ext cx="1373799" cy="432048"/>
                  </a:xfrm>
                  <a:prstGeom prst="round1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" name="Ellipse 17"/>
                  <p:cNvSpPr/>
                  <p:nvPr/>
                </p:nvSpPr>
                <p:spPr>
                  <a:xfrm>
                    <a:off x="9035116" y="980728"/>
                    <a:ext cx="432048" cy="43204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9107124" y="1196752"/>
                    <a:ext cx="360040" cy="21602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" name="Ellipse 17"/>
                  <p:cNvSpPr/>
                  <p:nvPr/>
                </p:nvSpPr>
                <p:spPr>
                  <a:xfrm>
                    <a:off x="7666964" y="980728"/>
                    <a:ext cx="432048" cy="43204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7666964" y="1196752"/>
                    <a:ext cx="360040" cy="21602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6" name="Group 5"/>
                <p:cNvGrpSpPr/>
                <p:nvPr/>
              </p:nvGrpSpPr>
              <p:grpSpPr>
                <a:xfrm rot="10800000">
                  <a:off x="8293687" y="2436334"/>
                  <a:ext cx="1800200" cy="432048"/>
                  <a:chOff x="7666964" y="980728"/>
                  <a:chExt cx="1800200" cy="432048"/>
                </a:xfrm>
              </p:grpSpPr>
              <p:sp>
                <p:nvSpPr>
                  <p:cNvPr id="7" name="Arrondir un rectangle à un seul coin 14"/>
                  <p:cNvSpPr/>
                  <p:nvPr/>
                </p:nvSpPr>
                <p:spPr>
                  <a:xfrm>
                    <a:off x="7890552" y="980728"/>
                    <a:ext cx="1373799" cy="432048"/>
                  </a:xfrm>
                  <a:prstGeom prst="round1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" name="Ellipse 17"/>
                  <p:cNvSpPr/>
                  <p:nvPr/>
                </p:nvSpPr>
                <p:spPr>
                  <a:xfrm>
                    <a:off x="9035116" y="980728"/>
                    <a:ext cx="432048" cy="43204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9107124" y="1196752"/>
                    <a:ext cx="360040" cy="21602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" name="Ellipse 17"/>
                  <p:cNvSpPr/>
                  <p:nvPr/>
                </p:nvSpPr>
                <p:spPr>
                  <a:xfrm>
                    <a:off x="7666964" y="980728"/>
                    <a:ext cx="432048" cy="43204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7666964" y="1196752"/>
                    <a:ext cx="360040" cy="21602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5665400" y="1910313"/>
                <a:ext cx="1041285" cy="1034334"/>
                <a:chOff x="8518918" y="843046"/>
                <a:chExt cx="1800199" cy="1787871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8725245" y="843046"/>
                  <a:ext cx="1387544" cy="216774"/>
                  <a:chOff x="7876808" y="980728"/>
                  <a:chExt cx="1387544" cy="216774"/>
                </a:xfrm>
              </p:grpSpPr>
              <p:sp>
                <p:nvSpPr>
                  <p:cNvPr id="26" name="Arrondir un rectangle à un seul coin 15"/>
                  <p:cNvSpPr/>
                  <p:nvPr/>
                </p:nvSpPr>
                <p:spPr>
                  <a:xfrm>
                    <a:off x="8064500" y="980728"/>
                    <a:ext cx="1017062" cy="216024"/>
                  </a:xfrm>
                  <a:prstGeom prst="round1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" name="Ellipse 16"/>
                  <p:cNvSpPr/>
                  <p:nvPr/>
                </p:nvSpPr>
                <p:spPr>
                  <a:xfrm>
                    <a:off x="7876808" y="980728"/>
                    <a:ext cx="365579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8959703" y="1088740"/>
                    <a:ext cx="304649" cy="10801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Ellipse 16"/>
                  <p:cNvSpPr/>
                  <p:nvPr/>
                </p:nvSpPr>
                <p:spPr>
                  <a:xfrm>
                    <a:off x="8898772" y="980728"/>
                    <a:ext cx="365579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7876808" y="1089490"/>
                    <a:ext cx="304649" cy="10801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8518918" y="1059820"/>
                  <a:ext cx="1800199" cy="13539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 rot="10800000">
                  <a:off x="8725244" y="2414143"/>
                  <a:ext cx="1387544" cy="216774"/>
                  <a:chOff x="7876808" y="980728"/>
                  <a:chExt cx="1387544" cy="216774"/>
                </a:xfrm>
              </p:grpSpPr>
              <p:sp>
                <p:nvSpPr>
                  <p:cNvPr id="21" name="Arrondir un rectangle à un seul coin 15"/>
                  <p:cNvSpPr/>
                  <p:nvPr/>
                </p:nvSpPr>
                <p:spPr>
                  <a:xfrm>
                    <a:off x="8064500" y="980728"/>
                    <a:ext cx="1017062" cy="216024"/>
                  </a:xfrm>
                  <a:prstGeom prst="round1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2" name="Ellipse 16"/>
                  <p:cNvSpPr/>
                  <p:nvPr/>
                </p:nvSpPr>
                <p:spPr>
                  <a:xfrm>
                    <a:off x="7876808" y="980728"/>
                    <a:ext cx="365579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8959703" y="1088740"/>
                    <a:ext cx="304649" cy="10801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" name="Ellipse 16"/>
                  <p:cNvSpPr/>
                  <p:nvPr/>
                </p:nvSpPr>
                <p:spPr>
                  <a:xfrm>
                    <a:off x="8898772" y="980728"/>
                    <a:ext cx="365579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7876808" y="1089490"/>
                    <a:ext cx="304649" cy="10801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74" name="TextBox 73"/>
              <p:cNvSpPr txBox="1"/>
              <p:nvPr/>
            </p:nvSpPr>
            <p:spPr>
              <a:xfrm>
                <a:off x="1743672" y="1233446"/>
                <a:ext cx="4644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Conventional process to create large RIM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8206472" y="1851768"/>
                <a:ext cx="1041285" cy="1034334"/>
                <a:chOff x="8518918" y="843046"/>
                <a:chExt cx="1800199" cy="1787871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8725245" y="843046"/>
                  <a:ext cx="1387544" cy="216774"/>
                  <a:chOff x="7876808" y="980728"/>
                  <a:chExt cx="1387544" cy="216774"/>
                </a:xfrm>
              </p:grpSpPr>
              <p:sp>
                <p:nvSpPr>
                  <p:cNvPr id="99" name="Arrondir un rectangle à un seul coin 15"/>
                  <p:cNvSpPr/>
                  <p:nvPr/>
                </p:nvSpPr>
                <p:spPr>
                  <a:xfrm>
                    <a:off x="8064500" y="980728"/>
                    <a:ext cx="1017062" cy="216024"/>
                  </a:xfrm>
                  <a:prstGeom prst="round1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0" name="Ellipse 16"/>
                  <p:cNvSpPr/>
                  <p:nvPr/>
                </p:nvSpPr>
                <p:spPr>
                  <a:xfrm>
                    <a:off x="7876808" y="980728"/>
                    <a:ext cx="365579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8959703" y="1088740"/>
                    <a:ext cx="304649" cy="10801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2" name="Ellipse 16"/>
                  <p:cNvSpPr/>
                  <p:nvPr/>
                </p:nvSpPr>
                <p:spPr>
                  <a:xfrm>
                    <a:off x="8898772" y="980728"/>
                    <a:ext cx="365579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7876808" y="1089490"/>
                    <a:ext cx="304649" cy="10801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92" name="Rectangle 91"/>
                <p:cNvSpPr/>
                <p:nvPr/>
              </p:nvSpPr>
              <p:spPr>
                <a:xfrm>
                  <a:off x="8518918" y="1059820"/>
                  <a:ext cx="1800199" cy="135397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dirty="0" err="1">
                      <a:solidFill>
                        <a:schemeClr val="tx1"/>
                      </a:solidFill>
                      <a:latin typeface="Comic Sans MS" panose="030F0702030302020204" pitchFamily="66" charset="0"/>
                    </a:rPr>
                    <a:t>Produced</a:t>
                  </a:r>
                  <a:endParaRPr lang="fr-FR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 rot="10800000">
                  <a:off x="8725244" y="2414143"/>
                  <a:ext cx="1387544" cy="216774"/>
                  <a:chOff x="7876808" y="980728"/>
                  <a:chExt cx="1387544" cy="216774"/>
                </a:xfrm>
              </p:grpSpPr>
              <p:sp>
                <p:nvSpPr>
                  <p:cNvPr id="94" name="Arrondir un rectangle à un seul coin 15"/>
                  <p:cNvSpPr/>
                  <p:nvPr/>
                </p:nvSpPr>
                <p:spPr>
                  <a:xfrm>
                    <a:off x="8064500" y="980728"/>
                    <a:ext cx="1017062" cy="216024"/>
                  </a:xfrm>
                  <a:prstGeom prst="round1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5" name="Ellipse 16"/>
                  <p:cNvSpPr/>
                  <p:nvPr/>
                </p:nvSpPr>
                <p:spPr>
                  <a:xfrm>
                    <a:off x="7876808" y="980728"/>
                    <a:ext cx="365579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8959703" y="1088740"/>
                    <a:ext cx="304649" cy="10801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7" name="Ellipse 16"/>
                  <p:cNvSpPr/>
                  <p:nvPr/>
                </p:nvSpPr>
                <p:spPr>
                  <a:xfrm>
                    <a:off x="8898772" y="980728"/>
                    <a:ext cx="365579" cy="21602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7876808" y="1089490"/>
                    <a:ext cx="304649" cy="10801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cxnSp>
            <p:nvCxnSpPr>
              <p:cNvPr id="106" name="Straight Connector 105"/>
              <p:cNvCxnSpPr/>
              <p:nvPr/>
            </p:nvCxnSpPr>
            <p:spPr>
              <a:xfrm>
                <a:off x="8241717" y="1976545"/>
                <a:ext cx="954593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248399" y="2760493"/>
                <a:ext cx="95459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/>
            </p:nvSpPr>
            <p:spPr>
              <a:xfrm>
                <a:off x="6975552" y="1254952"/>
                <a:ext cx="3882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Copper remains in THGEM corners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10" name="Connecteur droit avec flèche 19"/>
              <p:cNvCxnSpPr/>
              <p:nvPr/>
            </p:nvCxnSpPr>
            <p:spPr>
              <a:xfrm>
                <a:off x="7865555" y="1738038"/>
                <a:ext cx="365341" cy="1849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avec flèche 19"/>
              <p:cNvCxnSpPr/>
              <p:nvPr/>
            </p:nvCxnSpPr>
            <p:spPr>
              <a:xfrm flipV="1">
                <a:off x="8005819" y="2814651"/>
                <a:ext cx="260325" cy="40322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1353121" y="1027466"/>
                <a:ext cx="9709079" cy="25377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1847587" y="1766203"/>
                <a:ext cx="1125889" cy="1283220"/>
                <a:chOff x="4778508" y="650307"/>
                <a:chExt cx="1872208" cy="2218075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4778508" y="650307"/>
                  <a:ext cx="1872208" cy="43204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4778508" y="1082354"/>
                  <a:ext cx="1872208" cy="137152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4778508" y="2436334"/>
                  <a:ext cx="1872208" cy="43204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137" name="Connecteur droit avec flèche 19"/>
              <p:cNvCxnSpPr/>
              <p:nvPr/>
            </p:nvCxnSpPr>
            <p:spPr>
              <a:xfrm>
                <a:off x="3208610" y="2397824"/>
                <a:ext cx="33121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4">
              <a:extLst>
                <a:ext uri="{FF2B5EF4-FFF2-40B4-BE49-F238E27FC236}">
                  <a16:creationId xmlns:a16="http://schemas.microsoft.com/office/drawing/2014/main" id="{AB2B1844-4F2B-4F39-AA40-8E486FAF1953}"/>
                </a:ext>
              </a:extLst>
            </p:cNvPr>
            <p:cNvSpPr txBox="1"/>
            <p:nvPr/>
          </p:nvSpPr>
          <p:spPr>
            <a:xfrm>
              <a:off x="3273097" y="3008487"/>
              <a:ext cx="21388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Comic Sans MS" panose="030F0702030302020204" pitchFamily="66" charset="0"/>
                </a:rPr>
                <a:t>Scrub</a:t>
              </a:r>
              <a:endParaRPr lang="en-US" sz="1100" dirty="0">
                <a:latin typeface="Comic Sans MS" panose="030F0702030302020204" pitchFamily="66" charset="0"/>
              </a:endParaRPr>
            </a:p>
          </p:txBody>
        </p:sp>
        <p:sp>
          <p:nvSpPr>
            <p:cNvPr id="113" name="TextBox 114">
              <a:extLst>
                <a:ext uri="{FF2B5EF4-FFF2-40B4-BE49-F238E27FC236}">
                  <a16:creationId xmlns:a16="http://schemas.microsoft.com/office/drawing/2014/main" id="{09F220C3-C527-402F-9501-3F7C64E6370A}"/>
                </a:ext>
              </a:extLst>
            </p:cNvPr>
            <p:cNvSpPr txBox="1"/>
            <p:nvPr/>
          </p:nvSpPr>
          <p:spPr>
            <a:xfrm>
              <a:off x="5094648" y="2962027"/>
              <a:ext cx="21388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Comic Sans MS" panose="030F0702030302020204" pitchFamily="66" charset="0"/>
                </a:rPr>
                <a:t>Soft etching</a:t>
              </a:r>
              <a:endParaRPr lang="en-US" sz="1100" dirty="0">
                <a:latin typeface="Comic Sans MS" panose="030F0702030302020204" pitchFamily="66" charset="0"/>
              </a:endParaRPr>
            </a:p>
          </p:txBody>
        </p:sp>
        <p:sp>
          <p:nvSpPr>
            <p:cNvPr id="114" name="TextBox 114">
              <a:extLst>
                <a:ext uri="{FF2B5EF4-FFF2-40B4-BE49-F238E27FC236}">
                  <a16:creationId xmlns:a16="http://schemas.microsoft.com/office/drawing/2014/main" id="{716335EE-DD76-4ADE-93BF-B21B909B394F}"/>
                </a:ext>
              </a:extLst>
            </p:cNvPr>
            <p:cNvSpPr txBox="1"/>
            <p:nvPr/>
          </p:nvSpPr>
          <p:spPr>
            <a:xfrm>
              <a:off x="1316639" y="3008487"/>
              <a:ext cx="21388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Comic Sans MS" panose="030F0702030302020204" pitchFamily="66" charset="0"/>
                </a:rPr>
                <a:t>Base material</a:t>
              </a:r>
              <a:endParaRPr lang="en-US" sz="11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E3C6310-274C-4D28-AFCA-EA71F618F4AD}"/>
              </a:ext>
            </a:extLst>
          </p:cNvPr>
          <p:cNvGrpSpPr/>
          <p:nvPr/>
        </p:nvGrpSpPr>
        <p:grpSpPr>
          <a:xfrm>
            <a:off x="1285843" y="3663635"/>
            <a:ext cx="9726692" cy="2981997"/>
            <a:chOff x="1285843" y="3663635"/>
            <a:chExt cx="9726692" cy="2981997"/>
          </a:xfrm>
        </p:grpSpPr>
        <p:grpSp>
          <p:nvGrpSpPr>
            <p:cNvPr id="125" name="Group 124"/>
            <p:cNvGrpSpPr/>
            <p:nvPr/>
          </p:nvGrpSpPr>
          <p:grpSpPr>
            <a:xfrm>
              <a:off x="1845507" y="3742559"/>
              <a:ext cx="9094624" cy="2766104"/>
              <a:chOff x="1877691" y="3894475"/>
              <a:chExt cx="9094624" cy="2719497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9113743" y="4942287"/>
                <a:ext cx="241825" cy="14526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8286405" y="5854282"/>
                <a:ext cx="241825" cy="14526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113743" y="5852644"/>
                <a:ext cx="241825" cy="14526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8287578" y="4938837"/>
                <a:ext cx="241825" cy="14526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1877691" y="4602131"/>
                <a:ext cx="4893049" cy="1768728"/>
                <a:chOff x="1877691" y="3912881"/>
                <a:chExt cx="4893049" cy="176872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877691" y="4168145"/>
                  <a:ext cx="1069163" cy="1311866"/>
                  <a:chOff x="2675097" y="3094093"/>
                  <a:chExt cx="1872208" cy="2241548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2675097" y="3537877"/>
                    <a:ext cx="1872208" cy="1371521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2675097" y="4891857"/>
                    <a:ext cx="1872208" cy="1479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2675097" y="3389949"/>
                    <a:ext cx="1872208" cy="1479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2675097" y="3242021"/>
                    <a:ext cx="1872208" cy="14792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2675097" y="5039785"/>
                    <a:ext cx="1872208" cy="147928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2675097" y="3094093"/>
                    <a:ext cx="1872208" cy="1479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2675097" y="5187713"/>
                    <a:ext cx="1872208" cy="1479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1" name="Rectangle 40"/>
                <p:cNvSpPr/>
                <p:nvPr/>
              </p:nvSpPr>
              <p:spPr>
                <a:xfrm>
                  <a:off x="3827124" y="4422737"/>
                  <a:ext cx="1069163" cy="8026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964257" y="5215153"/>
                  <a:ext cx="793724" cy="865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964257" y="4336161"/>
                  <a:ext cx="793724" cy="968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827124" y="4249587"/>
                  <a:ext cx="1069163" cy="8657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3827124" y="5301728"/>
                  <a:ext cx="1069163" cy="8657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701577" y="4417603"/>
                  <a:ext cx="1069163" cy="8026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5838710" y="5210020"/>
                  <a:ext cx="793724" cy="865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838710" y="4331028"/>
                  <a:ext cx="793724" cy="9684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4" name="Connecteur droit avec flèche 19"/>
                <p:cNvCxnSpPr/>
                <p:nvPr/>
              </p:nvCxnSpPr>
              <p:spPr>
                <a:xfrm>
                  <a:off x="3149184" y="4766420"/>
                  <a:ext cx="450067" cy="507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avec flèche 19"/>
                <p:cNvCxnSpPr/>
                <p:nvPr/>
              </p:nvCxnSpPr>
              <p:spPr>
                <a:xfrm>
                  <a:off x="5078931" y="4753944"/>
                  <a:ext cx="450067" cy="507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avec flèche 19"/>
                <p:cNvCxnSpPr/>
                <p:nvPr/>
              </p:nvCxnSpPr>
              <p:spPr>
                <a:xfrm>
                  <a:off x="4355662" y="3912881"/>
                  <a:ext cx="5458" cy="25526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avec flèche 19"/>
                <p:cNvCxnSpPr/>
                <p:nvPr/>
              </p:nvCxnSpPr>
              <p:spPr>
                <a:xfrm flipH="1">
                  <a:off x="4915556" y="4384581"/>
                  <a:ext cx="248661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avec flèche 19"/>
                <p:cNvCxnSpPr/>
                <p:nvPr/>
              </p:nvCxnSpPr>
              <p:spPr>
                <a:xfrm>
                  <a:off x="3567481" y="4375944"/>
                  <a:ext cx="241253" cy="350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avec flèche 19"/>
                <p:cNvCxnSpPr/>
                <p:nvPr/>
              </p:nvCxnSpPr>
              <p:spPr>
                <a:xfrm flipH="1">
                  <a:off x="4915556" y="5274523"/>
                  <a:ext cx="248661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avec flèche 19"/>
                <p:cNvCxnSpPr/>
                <p:nvPr/>
              </p:nvCxnSpPr>
              <p:spPr>
                <a:xfrm>
                  <a:off x="3567481" y="5265885"/>
                  <a:ext cx="241253" cy="350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avec flèche 19"/>
                <p:cNvCxnSpPr/>
                <p:nvPr/>
              </p:nvCxnSpPr>
              <p:spPr>
                <a:xfrm flipH="1" flipV="1">
                  <a:off x="4355662" y="5436723"/>
                  <a:ext cx="1" cy="24488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TextBox 114"/>
              <p:cNvSpPr txBox="1"/>
              <p:nvPr/>
            </p:nvSpPr>
            <p:spPr>
              <a:xfrm>
                <a:off x="3305281" y="6356770"/>
                <a:ext cx="2138846" cy="25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latin typeface="Comic Sans MS" panose="030F0702030302020204" pitchFamily="66" charset="0"/>
                  </a:rPr>
                  <a:t>STD Copper spray etching</a:t>
                </a:r>
                <a:endParaRPr lang="en-US" sz="11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8287578" y="5073831"/>
                <a:ext cx="1069163" cy="80268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Produced</a:t>
                </a:r>
                <a:endParaRPr lang="fr-FR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8424711" y="5866248"/>
                <a:ext cx="793724" cy="865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8424711" y="4987256"/>
                <a:ext cx="793724" cy="9684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7031813" y="3894475"/>
                <a:ext cx="3940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Sharp edges 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Should be hidden with solder-mask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1303456" y="3663635"/>
              <a:ext cx="9709079" cy="2981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Connecteur droit avec flèche 19"/>
            <p:cNvCxnSpPr/>
            <p:nvPr/>
          </p:nvCxnSpPr>
          <p:spPr>
            <a:xfrm>
              <a:off x="8009792" y="4617244"/>
              <a:ext cx="365341" cy="1881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14">
              <a:extLst>
                <a:ext uri="{FF2B5EF4-FFF2-40B4-BE49-F238E27FC236}">
                  <a16:creationId xmlns:a16="http://schemas.microsoft.com/office/drawing/2014/main" id="{1A2B2B48-AAC9-43C6-80A0-9C02F270C80E}"/>
                </a:ext>
              </a:extLst>
            </p:cNvPr>
            <p:cNvSpPr txBox="1"/>
            <p:nvPr/>
          </p:nvSpPr>
          <p:spPr>
            <a:xfrm>
              <a:off x="1909009" y="4103589"/>
              <a:ext cx="4304057" cy="37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Large precise RIM in thin copper layer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105" name="TextBox 114">
              <a:extLst>
                <a:ext uri="{FF2B5EF4-FFF2-40B4-BE49-F238E27FC236}">
                  <a16:creationId xmlns:a16="http://schemas.microsoft.com/office/drawing/2014/main" id="{722F6754-FECA-4B75-AFDD-F1D4645CBC1E}"/>
                </a:ext>
              </a:extLst>
            </p:cNvPr>
            <p:cNvSpPr txBox="1"/>
            <p:nvPr/>
          </p:nvSpPr>
          <p:spPr>
            <a:xfrm>
              <a:off x="5115201" y="6061080"/>
              <a:ext cx="21388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Comic Sans MS" panose="030F0702030302020204" pitchFamily="66" charset="0"/>
                </a:rPr>
                <a:t>Stripping</a:t>
              </a:r>
              <a:endParaRPr lang="en-US" sz="1100" dirty="0">
                <a:latin typeface="Comic Sans MS" panose="030F0702030302020204" pitchFamily="66" charset="0"/>
              </a:endParaRPr>
            </a:p>
          </p:txBody>
        </p:sp>
        <p:sp>
          <p:nvSpPr>
            <p:cNvPr id="126" name="TextBox 114">
              <a:extLst>
                <a:ext uri="{FF2B5EF4-FFF2-40B4-BE49-F238E27FC236}">
                  <a16:creationId xmlns:a16="http://schemas.microsoft.com/office/drawing/2014/main" id="{997F8A75-BEE4-4C37-B5D3-1F60A8E02F13}"/>
                </a:ext>
              </a:extLst>
            </p:cNvPr>
            <p:cNvSpPr txBox="1"/>
            <p:nvPr/>
          </p:nvSpPr>
          <p:spPr>
            <a:xfrm>
              <a:off x="1285843" y="6247053"/>
              <a:ext cx="21388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Comic Sans MS" panose="030F0702030302020204" pitchFamily="66" charset="0"/>
                </a:rPr>
                <a:t>Base material</a:t>
              </a:r>
              <a:endParaRPr lang="en-US" sz="11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39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496844" y="361510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latin typeface="Comic Sans MS" panose="030F0702030302020204" pitchFamily="66" charset="0"/>
              </a:rPr>
              <a:t>Resistive</a:t>
            </a:r>
            <a:r>
              <a:rPr lang="fr-FR" sz="3200" dirty="0"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latin typeface="Comic Sans MS" panose="030F0702030302020204" pitchFamily="66" charset="0"/>
              </a:rPr>
              <a:t>layers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8966FB-12A5-4ED6-AAC2-417978936AFE}"/>
              </a:ext>
            </a:extLst>
          </p:cNvPr>
          <p:cNvSpPr txBox="1"/>
          <p:nvPr/>
        </p:nvSpPr>
        <p:spPr>
          <a:xfrm>
            <a:off x="556045" y="4119937"/>
            <a:ext cx="21387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-No RIM</a:t>
            </a:r>
          </a:p>
          <a:p>
            <a:r>
              <a:rPr lang="en-GB" dirty="0">
                <a:latin typeface="Comic Sans MS" panose="030F0702030302020204" pitchFamily="66" charset="0"/>
              </a:rPr>
              <a:t>-Simplest version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-HV limitation</a:t>
            </a:r>
          </a:p>
          <a:p>
            <a:r>
              <a:rPr lang="en-GB" dirty="0">
                <a:latin typeface="Comic Sans MS" panose="030F0702030302020204" pitchFamily="66" charset="0"/>
              </a:rPr>
              <a:t>-Rough DLC edges</a:t>
            </a:r>
          </a:p>
          <a:p>
            <a:r>
              <a:rPr lang="en-GB" dirty="0">
                <a:latin typeface="Comic Sans MS" panose="030F0702030302020204" pitchFamily="66" charset="0"/>
              </a:rPr>
              <a:t>-Spark protected </a:t>
            </a:r>
          </a:p>
          <a:p>
            <a:endParaRPr lang="en-GB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59B5919-68FF-4ECE-AADE-3424E01793AE}"/>
              </a:ext>
            </a:extLst>
          </p:cNvPr>
          <p:cNvSpPr txBox="1"/>
          <p:nvPr/>
        </p:nvSpPr>
        <p:spPr>
          <a:xfrm>
            <a:off x="3516627" y="4119937"/>
            <a:ext cx="2408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-RIM in Copper</a:t>
            </a:r>
          </a:p>
          <a:p>
            <a:r>
              <a:rPr lang="en-GB" dirty="0">
                <a:latin typeface="Comic Sans MS" panose="030F0702030302020204" pitchFamily="66" charset="0"/>
              </a:rPr>
              <a:t>-No RIM on DLC</a:t>
            </a:r>
          </a:p>
          <a:p>
            <a:r>
              <a:rPr lang="en-GB" dirty="0">
                <a:latin typeface="Comic Sans MS" panose="030F0702030302020204" pitchFamily="66" charset="0"/>
              </a:rPr>
              <a:t>-Rough DLC edges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-Still HV limitation ?</a:t>
            </a:r>
          </a:p>
          <a:p>
            <a:r>
              <a:rPr lang="en-GB" dirty="0">
                <a:latin typeface="Comic Sans MS" panose="030F0702030302020204" pitchFamily="66" charset="0"/>
              </a:rPr>
              <a:t>-Spark protected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8D3C064-91BB-4E7B-AB85-7B99D9C3CBFC}"/>
              </a:ext>
            </a:extLst>
          </p:cNvPr>
          <p:cNvSpPr txBox="1"/>
          <p:nvPr/>
        </p:nvSpPr>
        <p:spPr>
          <a:xfrm>
            <a:off x="6533800" y="4119937"/>
            <a:ext cx="21130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-RIM in Copper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-RIM on DLC</a:t>
            </a:r>
          </a:p>
          <a:p>
            <a:r>
              <a:rPr lang="en-GB" dirty="0">
                <a:latin typeface="Comic Sans MS" panose="030F0702030302020204" pitchFamily="66" charset="0"/>
              </a:rPr>
              <a:t>-good DLC edges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-higher HV ?</a:t>
            </a:r>
          </a:p>
          <a:p>
            <a:r>
              <a:rPr lang="en-GB" dirty="0">
                <a:latin typeface="Comic Sans MS" panose="030F0702030302020204" pitchFamily="66" charset="0"/>
              </a:rPr>
              <a:t>-Spark protected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656E948-C1A0-4995-BEC0-54F00B0A88A1}"/>
              </a:ext>
            </a:extLst>
          </p:cNvPr>
          <p:cNvSpPr txBox="1"/>
          <p:nvPr/>
        </p:nvSpPr>
        <p:spPr>
          <a:xfrm>
            <a:off x="9517441" y="4115549"/>
            <a:ext cx="21130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-No Copper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-RIM on DLC</a:t>
            </a:r>
          </a:p>
          <a:p>
            <a:r>
              <a:rPr lang="en-GB" dirty="0">
                <a:latin typeface="Comic Sans MS" panose="030F0702030302020204" pitchFamily="66" charset="0"/>
              </a:rPr>
              <a:t>-good DLC edges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-Higher HV ?</a:t>
            </a:r>
          </a:p>
          <a:p>
            <a:r>
              <a:rPr lang="en-GB" dirty="0">
                <a:latin typeface="Comic Sans MS" panose="030F0702030302020204" pitchFamily="66" charset="0"/>
              </a:rPr>
              <a:t>-Spark protected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74188-11F3-4276-95F9-E5FC09F4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11587" y="1642972"/>
            <a:ext cx="1800199" cy="135397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 rot="10800000">
            <a:off x="3917913" y="2997470"/>
            <a:ext cx="1387544" cy="216774"/>
            <a:chOff x="7876808" y="980728"/>
            <a:chExt cx="1387544" cy="216774"/>
          </a:xfrm>
        </p:grpSpPr>
        <p:sp>
          <p:nvSpPr>
            <p:cNvPr id="6" name="Arrondir un rectangle à un seul coin 15"/>
            <p:cNvSpPr/>
            <p:nvPr/>
          </p:nvSpPr>
          <p:spPr>
            <a:xfrm>
              <a:off x="8064500" y="980728"/>
              <a:ext cx="1017062" cy="216024"/>
            </a:xfrm>
            <a:prstGeom prst="round1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16"/>
            <p:cNvSpPr/>
            <p:nvPr/>
          </p:nvSpPr>
          <p:spPr>
            <a:xfrm>
              <a:off x="7876808" y="980728"/>
              <a:ext cx="365579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959703" y="1088740"/>
              <a:ext cx="304649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16"/>
            <p:cNvSpPr/>
            <p:nvPr/>
          </p:nvSpPr>
          <p:spPr>
            <a:xfrm>
              <a:off x="8898772" y="980728"/>
              <a:ext cx="365579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76808" y="1089490"/>
              <a:ext cx="304649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651080" y="1642974"/>
            <a:ext cx="1800199" cy="135397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19"/>
          <p:cNvGrpSpPr/>
          <p:nvPr/>
        </p:nvGrpSpPr>
        <p:grpSpPr>
          <a:xfrm rot="10800000">
            <a:off x="6857406" y="2997297"/>
            <a:ext cx="1387544" cy="216774"/>
            <a:chOff x="7876808" y="980728"/>
            <a:chExt cx="1387544" cy="216774"/>
          </a:xfrm>
        </p:grpSpPr>
        <p:sp>
          <p:nvSpPr>
            <p:cNvPr id="21" name="Arrondir un rectangle à un seul coin 15"/>
            <p:cNvSpPr/>
            <p:nvPr/>
          </p:nvSpPr>
          <p:spPr>
            <a:xfrm>
              <a:off x="8064500" y="980728"/>
              <a:ext cx="1017062" cy="216024"/>
            </a:xfrm>
            <a:prstGeom prst="round1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16"/>
            <p:cNvSpPr/>
            <p:nvPr/>
          </p:nvSpPr>
          <p:spPr>
            <a:xfrm>
              <a:off x="7876808" y="980728"/>
              <a:ext cx="365579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959703" y="1088740"/>
              <a:ext cx="304649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16"/>
            <p:cNvSpPr/>
            <p:nvPr/>
          </p:nvSpPr>
          <p:spPr>
            <a:xfrm>
              <a:off x="8898772" y="980728"/>
              <a:ext cx="365579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76808" y="1089490"/>
              <a:ext cx="304649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3711587" y="1630873"/>
            <a:ext cx="180019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889243" y="1642224"/>
            <a:ext cx="1355707" cy="49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AC0A9FC-3CA2-465A-9908-D795831250EB}"/>
              </a:ext>
            </a:extLst>
          </p:cNvPr>
          <p:cNvGrpSpPr/>
          <p:nvPr/>
        </p:nvGrpSpPr>
        <p:grpSpPr>
          <a:xfrm>
            <a:off x="9643249" y="1637233"/>
            <a:ext cx="1800199" cy="1359720"/>
            <a:chOff x="9643249" y="1637233"/>
            <a:chExt cx="1800199" cy="1359720"/>
          </a:xfrm>
        </p:grpSpPr>
        <p:sp>
          <p:nvSpPr>
            <p:cNvPr id="33" name="Rectangle 32"/>
            <p:cNvSpPr/>
            <p:nvPr/>
          </p:nvSpPr>
          <p:spPr>
            <a:xfrm>
              <a:off x="9643249" y="1642974"/>
              <a:ext cx="1800199" cy="13539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9874487" y="1637233"/>
              <a:ext cx="1355707" cy="499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9865494" y="2991962"/>
              <a:ext cx="1355707" cy="499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748553" y="1642972"/>
            <a:ext cx="1800199" cy="135397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 56"/>
          <p:cNvGrpSpPr/>
          <p:nvPr/>
        </p:nvGrpSpPr>
        <p:grpSpPr>
          <a:xfrm rot="10800000">
            <a:off x="748552" y="2996952"/>
            <a:ext cx="1800200" cy="432048"/>
            <a:chOff x="7666964" y="980728"/>
            <a:chExt cx="1800200" cy="432048"/>
          </a:xfrm>
        </p:grpSpPr>
        <p:sp>
          <p:nvSpPr>
            <p:cNvPr id="58" name="Arrondir un rectangle à un seul coin 14"/>
            <p:cNvSpPr/>
            <p:nvPr/>
          </p:nvSpPr>
          <p:spPr>
            <a:xfrm>
              <a:off x="7890552" y="980728"/>
              <a:ext cx="1373799" cy="432048"/>
            </a:xfrm>
            <a:prstGeom prst="round1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17"/>
            <p:cNvSpPr/>
            <p:nvPr/>
          </p:nvSpPr>
          <p:spPr>
            <a:xfrm>
              <a:off x="9035116" y="980728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107124" y="1196752"/>
              <a:ext cx="360040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17"/>
            <p:cNvSpPr/>
            <p:nvPr/>
          </p:nvSpPr>
          <p:spPr>
            <a:xfrm>
              <a:off x="7666964" y="980728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66964" y="1196752"/>
              <a:ext cx="360040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748553" y="1650343"/>
            <a:ext cx="180019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DC99418-B085-4EA6-A272-5ECEB6070E2E}"/>
              </a:ext>
            </a:extLst>
          </p:cNvPr>
          <p:cNvSpPr txBox="1"/>
          <p:nvPr/>
        </p:nvSpPr>
        <p:spPr>
          <a:xfrm>
            <a:off x="2800325" y="195275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17B1857-A653-4903-AA1A-5DD6C6A5B6DA}"/>
              </a:ext>
            </a:extLst>
          </p:cNvPr>
          <p:cNvSpPr txBox="1"/>
          <p:nvPr/>
        </p:nvSpPr>
        <p:spPr>
          <a:xfrm>
            <a:off x="1403232" y="300444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Cu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A8121DF-7E6F-49C9-9C38-AE86387CA747}"/>
              </a:ext>
            </a:extLst>
          </p:cNvPr>
          <p:cNvSpPr txBox="1"/>
          <p:nvPr/>
        </p:nvSpPr>
        <p:spPr>
          <a:xfrm>
            <a:off x="1033788" y="2178482"/>
            <a:ext cx="129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Produced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041800B-B497-4885-AC49-3357BA8F950C}"/>
              </a:ext>
            </a:extLst>
          </p:cNvPr>
          <p:cNvSpPr txBox="1"/>
          <p:nvPr/>
        </p:nvSpPr>
        <p:spPr>
          <a:xfrm>
            <a:off x="4476561" y="2023074"/>
            <a:ext cx="7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A0E506B-C741-4720-BDCC-69990B72B650}"/>
              </a:ext>
            </a:extLst>
          </p:cNvPr>
          <p:cNvSpPr txBox="1"/>
          <p:nvPr/>
        </p:nvSpPr>
        <p:spPr>
          <a:xfrm>
            <a:off x="7357348" y="2029696"/>
            <a:ext cx="7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E15869E-30C5-465B-A11D-67A7D348FA3C}"/>
              </a:ext>
            </a:extLst>
          </p:cNvPr>
          <p:cNvSpPr txBox="1"/>
          <p:nvPr/>
        </p:nvSpPr>
        <p:spPr>
          <a:xfrm>
            <a:off x="10397765" y="2014610"/>
            <a:ext cx="7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cxnSp>
        <p:nvCxnSpPr>
          <p:cNvPr id="43" name="Connecteur droit avec flèche 19">
            <a:extLst>
              <a:ext uri="{FF2B5EF4-FFF2-40B4-BE49-F238E27FC236}">
                <a16:creationId xmlns:a16="http://schemas.microsoft.com/office/drawing/2014/main" id="{4AACFD48-3761-4753-86E6-8F96002591E0}"/>
              </a:ext>
            </a:extLst>
          </p:cNvPr>
          <p:cNvCxnSpPr>
            <a:cxnSpLocks/>
          </p:cNvCxnSpPr>
          <p:nvPr/>
        </p:nvCxnSpPr>
        <p:spPr>
          <a:xfrm flipH="1" flipV="1">
            <a:off x="2367166" y="1714500"/>
            <a:ext cx="411284" cy="3734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24ED9F3-4B41-4C9A-9EB3-2215B0D509A3}"/>
              </a:ext>
            </a:extLst>
          </p:cNvPr>
          <p:cNvSpPr txBox="1"/>
          <p:nvPr/>
        </p:nvSpPr>
        <p:spPr>
          <a:xfrm>
            <a:off x="1108592" y="1123958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Option 1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9912CC7-BC99-416B-ADD7-AF9281BD80DD}"/>
              </a:ext>
            </a:extLst>
          </p:cNvPr>
          <p:cNvSpPr txBox="1"/>
          <p:nvPr/>
        </p:nvSpPr>
        <p:spPr>
          <a:xfrm>
            <a:off x="4037020" y="1140131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Option 2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5AEC6F5-9758-4935-94E1-3D329B83A227}"/>
              </a:ext>
            </a:extLst>
          </p:cNvPr>
          <p:cNvSpPr txBox="1"/>
          <p:nvPr/>
        </p:nvSpPr>
        <p:spPr>
          <a:xfrm>
            <a:off x="6976513" y="113844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Option 3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7877B31-4D2D-42A2-91B0-2A2FF272CBED}"/>
              </a:ext>
            </a:extLst>
          </p:cNvPr>
          <p:cNvSpPr txBox="1"/>
          <p:nvPr/>
        </p:nvSpPr>
        <p:spPr>
          <a:xfrm>
            <a:off x="9916006" y="112395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Option 4</a:t>
            </a:r>
          </a:p>
        </p:txBody>
      </p:sp>
    </p:spTree>
    <p:extLst>
      <p:ext uri="{BB962C8B-B14F-4D97-AF65-F5344CB8AC3E}">
        <p14:creationId xmlns:p14="http://schemas.microsoft.com/office/powerpoint/2010/main" val="182933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67714" y="307270"/>
            <a:ext cx="9244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Comic Sans MS" panose="030F0702030302020204" pitchFamily="66" charset="0"/>
              </a:rPr>
              <a:t>Combining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Resistive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layers</a:t>
            </a:r>
            <a:r>
              <a:rPr lang="fr-FR" sz="2800" dirty="0">
                <a:latin typeface="Comic Sans MS" panose="030F0702030302020204" pitchFamily="66" charset="0"/>
              </a:rPr>
              <a:t> and Advanced passivation ?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4CE0419-7094-475D-9C7F-5BE709DAEB82}"/>
              </a:ext>
            </a:extLst>
          </p:cNvPr>
          <p:cNvGrpSpPr/>
          <p:nvPr/>
        </p:nvGrpSpPr>
        <p:grpSpPr>
          <a:xfrm>
            <a:off x="2209140" y="1203775"/>
            <a:ext cx="1800199" cy="1571847"/>
            <a:chOff x="2262188" y="1751471"/>
            <a:chExt cx="1800199" cy="1571847"/>
          </a:xfrm>
        </p:grpSpPr>
        <p:sp>
          <p:nvSpPr>
            <p:cNvPr id="19" name="Rectangle 18"/>
            <p:cNvSpPr/>
            <p:nvPr/>
          </p:nvSpPr>
          <p:spPr>
            <a:xfrm>
              <a:off x="2262188" y="1752221"/>
              <a:ext cx="1800199" cy="13539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 19"/>
            <p:cNvGrpSpPr/>
            <p:nvPr/>
          </p:nvGrpSpPr>
          <p:grpSpPr>
            <a:xfrm rot="10800000">
              <a:off x="2468514" y="3106544"/>
              <a:ext cx="1387544" cy="216774"/>
              <a:chOff x="7876808" y="980728"/>
              <a:chExt cx="1387544" cy="216774"/>
            </a:xfrm>
          </p:grpSpPr>
          <p:sp>
            <p:nvSpPr>
              <p:cNvPr id="21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2500351" y="1751471"/>
              <a:ext cx="1355707" cy="499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08D3C064-91BB-4E7B-AB85-7B99D9C3CBFC}"/>
              </a:ext>
            </a:extLst>
          </p:cNvPr>
          <p:cNvSpPr txBox="1"/>
          <p:nvPr/>
        </p:nvSpPr>
        <p:spPr>
          <a:xfrm>
            <a:off x="2059488" y="4921968"/>
            <a:ext cx="21130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-RIM in Copper</a:t>
            </a:r>
          </a:p>
          <a:p>
            <a:r>
              <a:rPr lang="en-GB" dirty="0">
                <a:latin typeface="Comic Sans MS" panose="030F0702030302020204" pitchFamily="66" charset="0"/>
              </a:rPr>
              <a:t>-RIM on DLC</a:t>
            </a:r>
          </a:p>
          <a:p>
            <a:r>
              <a:rPr lang="en-GB" dirty="0">
                <a:latin typeface="Comic Sans MS" panose="030F0702030302020204" pitchFamily="66" charset="0"/>
              </a:rPr>
              <a:t>-good DLC edges 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-Higher HV ?</a:t>
            </a:r>
          </a:p>
          <a:p>
            <a:r>
              <a:rPr lang="en-GB" dirty="0">
                <a:latin typeface="Comic Sans MS" panose="030F0702030302020204" pitchFamily="66" charset="0"/>
              </a:rPr>
              <a:t>-Spark protected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11E8B4B-2D81-4C55-BFAF-0DBB9BF449B1}"/>
              </a:ext>
            </a:extLst>
          </p:cNvPr>
          <p:cNvGrpSpPr/>
          <p:nvPr/>
        </p:nvGrpSpPr>
        <p:grpSpPr>
          <a:xfrm>
            <a:off x="7806324" y="1074186"/>
            <a:ext cx="1800202" cy="1701437"/>
            <a:chOff x="7806321" y="1673502"/>
            <a:chExt cx="1800202" cy="17014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BEC700-8414-4139-93FA-8E7016A6224C}"/>
                </a:ext>
              </a:extLst>
            </p:cNvPr>
            <p:cNvSpPr/>
            <p:nvPr/>
          </p:nvSpPr>
          <p:spPr>
            <a:xfrm>
              <a:off x="7806324" y="1674596"/>
              <a:ext cx="304005" cy="6962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8835717-8341-4472-BA9D-8CA0AEF5391E}"/>
                </a:ext>
              </a:extLst>
            </p:cNvPr>
            <p:cNvSpPr/>
            <p:nvPr/>
          </p:nvSpPr>
          <p:spPr>
            <a:xfrm>
              <a:off x="9302518" y="1673502"/>
              <a:ext cx="304005" cy="6962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46131101-3120-4087-9B84-DA78B87907A8}"/>
                </a:ext>
              </a:extLst>
            </p:cNvPr>
            <p:cNvGrpSpPr/>
            <p:nvPr/>
          </p:nvGrpSpPr>
          <p:grpSpPr>
            <a:xfrm flipH="1">
              <a:off x="9220400" y="3106200"/>
              <a:ext cx="386123" cy="268739"/>
              <a:chOff x="5655704" y="3068157"/>
              <a:chExt cx="406735" cy="26873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E13FBA3-0DCA-4E3D-A9FC-CAA406DA4256}"/>
                  </a:ext>
                </a:extLst>
              </p:cNvPr>
              <p:cNvSpPr/>
              <p:nvPr/>
            </p:nvSpPr>
            <p:spPr>
              <a:xfrm>
                <a:off x="5808689" y="3193991"/>
                <a:ext cx="253750" cy="14290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35344A-EBF2-4B68-A1D4-3FDCA583609F}"/>
                  </a:ext>
                </a:extLst>
              </p:cNvPr>
              <p:cNvSpPr/>
              <p:nvPr/>
            </p:nvSpPr>
            <p:spPr>
              <a:xfrm>
                <a:off x="5655704" y="3068157"/>
                <a:ext cx="219043" cy="6475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2830749-AA8E-4E4A-B828-8B4A94ED3136}"/>
                  </a:ext>
                </a:extLst>
              </p:cNvPr>
              <p:cNvSpPr/>
              <p:nvPr/>
            </p:nvSpPr>
            <p:spPr>
              <a:xfrm>
                <a:off x="5808689" y="3137777"/>
                <a:ext cx="66058" cy="6962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F693E73E-C076-4F64-AFAF-AAD2ED7A7395}"/>
                </a:ext>
              </a:extLst>
            </p:cNvPr>
            <p:cNvGrpSpPr/>
            <p:nvPr/>
          </p:nvGrpSpPr>
          <p:grpSpPr>
            <a:xfrm>
              <a:off x="7806321" y="3101330"/>
              <a:ext cx="389119" cy="268739"/>
              <a:chOff x="5673320" y="3068157"/>
              <a:chExt cx="389119" cy="26873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1B3286-EDE2-493D-AEAA-0D445C3C0121}"/>
                  </a:ext>
                </a:extLst>
              </p:cNvPr>
              <p:cNvSpPr/>
              <p:nvPr/>
            </p:nvSpPr>
            <p:spPr>
              <a:xfrm>
                <a:off x="5808689" y="3193991"/>
                <a:ext cx="253750" cy="14290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ED4795-20E2-493E-A7D4-6BB96A2E54E2}"/>
                  </a:ext>
                </a:extLst>
              </p:cNvPr>
              <p:cNvSpPr/>
              <p:nvPr/>
            </p:nvSpPr>
            <p:spPr>
              <a:xfrm>
                <a:off x="5673320" y="3068157"/>
                <a:ext cx="201427" cy="6962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3A3A09-C833-4586-95F5-303F1D918641}"/>
                  </a:ext>
                </a:extLst>
              </p:cNvPr>
              <p:cNvSpPr/>
              <p:nvPr/>
            </p:nvSpPr>
            <p:spPr>
              <a:xfrm>
                <a:off x="5808689" y="3137777"/>
                <a:ext cx="66058" cy="6962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31B8B4E-504B-4AD9-9871-E21A1E094263}"/>
                </a:ext>
              </a:extLst>
            </p:cNvPr>
            <p:cNvSpPr/>
            <p:nvPr/>
          </p:nvSpPr>
          <p:spPr>
            <a:xfrm>
              <a:off x="7806324" y="1744966"/>
              <a:ext cx="1800199" cy="13539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7" name="Group 19">
              <a:extLst>
                <a:ext uri="{FF2B5EF4-FFF2-40B4-BE49-F238E27FC236}">
                  <a16:creationId xmlns:a16="http://schemas.microsoft.com/office/drawing/2014/main" id="{EFB37496-F8AF-4EDF-ACA8-8FEEBC3B68BD}"/>
                </a:ext>
              </a:extLst>
            </p:cNvPr>
            <p:cNvGrpSpPr/>
            <p:nvPr/>
          </p:nvGrpSpPr>
          <p:grpSpPr>
            <a:xfrm rot="10800000">
              <a:off x="8007748" y="3106200"/>
              <a:ext cx="1387544" cy="216774"/>
              <a:chOff x="7876808" y="980728"/>
              <a:chExt cx="1387544" cy="216774"/>
            </a:xfrm>
          </p:grpSpPr>
          <p:sp>
            <p:nvSpPr>
              <p:cNvPr id="38" name="Arrondir un rectangle à un seul coin 15">
                <a:extLst>
                  <a:ext uri="{FF2B5EF4-FFF2-40B4-BE49-F238E27FC236}">
                    <a16:creationId xmlns:a16="http://schemas.microsoft.com/office/drawing/2014/main" id="{019254AA-A393-4C97-AF74-70A53FD7AFF7}"/>
                  </a:ext>
                </a:extLst>
              </p:cNvPr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16">
                <a:extLst>
                  <a:ext uri="{FF2B5EF4-FFF2-40B4-BE49-F238E27FC236}">
                    <a16:creationId xmlns:a16="http://schemas.microsoft.com/office/drawing/2014/main" id="{2F98C0C0-8B9F-4985-B1EF-99ADD4514939}"/>
                  </a:ext>
                </a:extLst>
              </p:cNvPr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851BD99-7FEE-458B-AEDA-41417D21276F}"/>
                  </a:ext>
                </a:extLst>
              </p:cNvPr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16">
                <a:extLst>
                  <a:ext uri="{FF2B5EF4-FFF2-40B4-BE49-F238E27FC236}">
                    <a16:creationId xmlns:a16="http://schemas.microsoft.com/office/drawing/2014/main" id="{D0A24B6D-1AE7-4008-963E-DFF4190E8925}"/>
                  </a:ext>
                </a:extLst>
              </p:cNvPr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B32A8CC-81CE-4485-B197-6D4EEDBD86C3}"/>
                  </a:ext>
                </a:extLst>
              </p:cNvPr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3" name="Straight Connector 46">
              <a:extLst>
                <a:ext uri="{FF2B5EF4-FFF2-40B4-BE49-F238E27FC236}">
                  <a16:creationId xmlns:a16="http://schemas.microsoft.com/office/drawing/2014/main" id="{B2084C0A-0BD0-4306-9ECA-1E9D76B222D9}"/>
                </a:ext>
              </a:extLst>
            </p:cNvPr>
            <p:cNvCxnSpPr/>
            <p:nvPr/>
          </p:nvCxnSpPr>
          <p:spPr>
            <a:xfrm flipV="1">
              <a:off x="8044487" y="1744216"/>
              <a:ext cx="1355707" cy="499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28D52D2E-116F-4002-9645-49C540B010FA}"/>
              </a:ext>
            </a:extLst>
          </p:cNvPr>
          <p:cNvSpPr txBox="1"/>
          <p:nvPr/>
        </p:nvSpPr>
        <p:spPr>
          <a:xfrm>
            <a:off x="7660591" y="5321055"/>
            <a:ext cx="2797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-Edge passivation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-Maximum possible HV ?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-Spark protected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DBBAEA-4C8B-4925-AF89-F8F26529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19</a:t>
            </a:fld>
            <a:endParaRPr lang="en-US"/>
          </a:p>
        </p:txBody>
      </p:sp>
      <p:cxnSp>
        <p:nvCxnSpPr>
          <p:cNvPr id="35" name="Connecteur droit avec flèche 19">
            <a:extLst>
              <a:ext uri="{FF2B5EF4-FFF2-40B4-BE49-F238E27FC236}">
                <a16:creationId xmlns:a16="http://schemas.microsoft.com/office/drawing/2014/main" id="{3A6635F1-E456-4C5E-80B4-D46BD54D0AF2}"/>
              </a:ext>
            </a:extLst>
          </p:cNvPr>
          <p:cNvCxnSpPr>
            <a:cxnSpLocks/>
          </p:cNvCxnSpPr>
          <p:nvPr/>
        </p:nvCxnSpPr>
        <p:spPr>
          <a:xfrm>
            <a:off x="5449156" y="3076940"/>
            <a:ext cx="99355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9D675F4-6501-4F58-AF92-320176AFDC17}"/>
              </a:ext>
            </a:extLst>
          </p:cNvPr>
          <p:cNvGrpSpPr/>
          <p:nvPr/>
        </p:nvGrpSpPr>
        <p:grpSpPr>
          <a:xfrm>
            <a:off x="2206686" y="3319078"/>
            <a:ext cx="1800199" cy="1359720"/>
            <a:chOff x="9643249" y="1637233"/>
            <a:chExt cx="1800199" cy="135972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1670662-F243-494A-910F-7A2D19CEA66B}"/>
                </a:ext>
              </a:extLst>
            </p:cNvPr>
            <p:cNvSpPr/>
            <p:nvPr/>
          </p:nvSpPr>
          <p:spPr>
            <a:xfrm>
              <a:off x="9643249" y="1642974"/>
              <a:ext cx="1800199" cy="13539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Straight Connector 48">
              <a:extLst>
                <a:ext uri="{FF2B5EF4-FFF2-40B4-BE49-F238E27FC236}">
                  <a16:creationId xmlns:a16="http://schemas.microsoft.com/office/drawing/2014/main" id="{66CCEC12-4CE7-473B-9A2F-9D038E33AF08}"/>
                </a:ext>
              </a:extLst>
            </p:cNvPr>
            <p:cNvCxnSpPr/>
            <p:nvPr/>
          </p:nvCxnSpPr>
          <p:spPr>
            <a:xfrm flipV="1">
              <a:off x="9874487" y="1637233"/>
              <a:ext cx="1355707" cy="499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9">
              <a:extLst>
                <a:ext uri="{FF2B5EF4-FFF2-40B4-BE49-F238E27FC236}">
                  <a16:creationId xmlns:a16="http://schemas.microsoft.com/office/drawing/2014/main" id="{3EC123A6-DE0F-4F38-8AD0-42F852418619}"/>
                </a:ext>
              </a:extLst>
            </p:cNvPr>
            <p:cNvCxnSpPr/>
            <p:nvPr/>
          </p:nvCxnSpPr>
          <p:spPr>
            <a:xfrm flipV="1">
              <a:off x="9865494" y="2991962"/>
              <a:ext cx="1355707" cy="499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99A64948-06EC-4C67-9786-5E86DE3B0BBA}"/>
              </a:ext>
            </a:extLst>
          </p:cNvPr>
          <p:cNvGrpSpPr/>
          <p:nvPr/>
        </p:nvGrpSpPr>
        <p:grpSpPr>
          <a:xfrm>
            <a:off x="7806325" y="3076940"/>
            <a:ext cx="1800201" cy="1584021"/>
            <a:chOff x="8626903" y="3484598"/>
            <a:chExt cx="1800201" cy="158402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43D0789-D2C2-468A-8023-6E44CCEF7B2A}"/>
                </a:ext>
              </a:extLst>
            </p:cNvPr>
            <p:cNvSpPr/>
            <p:nvPr/>
          </p:nvSpPr>
          <p:spPr>
            <a:xfrm>
              <a:off x="8629625" y="3484598"/>
              <a:ext cx="300253" cy="1511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08A2D3B-FAEE-4899-9B47-C647FEE62058}"/>
                </a:ext>
              </a:extLst>
            </p:cNvPr>
            <p:cNvSpPr/>
            <p:nvPr/>
          </p:nvSpPr>
          <p:spPr>
            <a:xfrm>
              <a:off x="10126851" y="3484598"/>
              <a:ext cx="300253" cy="15199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5DE4EA-F2E2-4E3E-B1F5-302D687C861C}"/>
                </a:ext>
              </a:extLst>
            </p:cNvPr>
            <p:cNvSpPr/>
            <p:nvPr/>
          </p:nvSpPr>
          <p:spPr>
            <a:xfrm>
              <a:off x="8626903" y="4916620"/>
              <a:ext cx="300253" cy="15114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3360DA8-72AD-4031-BB48-FFBFFB898DD3}"/>
                </a:ext>
              </a:extLst>
            </p:cNvPr>
            <p:cNvSpPr/>
            <p:nvPr/>
          </p:nvSpPr>
          <p:spPr>
            <a:xfrm>
              <a:off x="10126851" y="4916621"/>
              <a:ext cx="300253" cy="15199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10">
              <a:extLst>
                <a:ext uri="{FF2B5EF4-FFF2-40B4-BE49-F238E27FC236}">
                  <a16:creationId xmlns:a16="http://schemas.microsoft.com/office/drawing/2014/main" id="{945F2AA1-B356-4ED7-8ECD-CF5FB1C9B803}"/>
                </a:ext>
              </a:extLst>
            </p:cNvPr>
            <p:cNvGrpSpPr/>
            <p:nvPr/>
          </p:nvGrpSpPr>
          <p:grpSpPr>
            <a:xfrm>
              <a:off x="8626905" y="3593878"/>
              <a:ext cx="1800199" cy="1359720"/>
              <a:chOff x="4952089" y="2832654"/>
              <a:chExt cx="1800199" cy="135972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822734E-7DD4-4321-87EA-6666B32097BC}"/>
                  </a:ext>
                </a:extLst>
              </p:cNvPr>
              <p:cNvSpPr/>
              <p:nvPr/>
            </p:nvSpPr>
            <p:spPr>
              <a:xfrm>
                <a:off x="4952089" y="2838395"/>
                <a:ext cx="1800199" cy="13539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4" name="Straight Connector 48">
                <a:extLst>
                  <a:ext uri="{FF2B5EF4-FFF2-40B4-BE49-F238E27FC236}">
                    <a16:creationId xmlns:a16="http://schemas.microsoft.com/office/drawing/2014/main" id="{646A9DAB-1761-494C-9C9F-BE166782BF73}"/>
                  </a:ext>
                </a:extLst>
              </p:cNvPr>
              <p:cNvCxnSpPr/>
              <p:nvPr/>
            </p:nvCxnSpPr>
            <p:spPr>
              <a:xfrm flipV="1">
                <a:off x="5183327" y="2832654"/>
                <a:ext cx="1355707" cy="499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49">
                <a:extLst>
                  <a:ext uri="{FF2B5EF4-FFF2-40B4-BE49-F238E27FC236}">
                    <a16:creationId xmlns:a16="http://schemas.microsoft.com/office/drawing/2014/main" id="{0E02A296-66BF-4D5C-BAB7-C77D4A5A9F04}"/>
                  </a:ext>
                </a:extLst>
              </p:cNvPr>
              <p:cNvCxnSpPr/>
              <p:nvPr/>
            </p:nvCxnSpPr>
            <p:spPr>
              <a:xfrm flipV="1">
                <a:off x="5174334" y="4187383"/>
                <a:ext cx="1355707" cy="499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3D1B0774-F13D-4CF3-9459-32EA78F0C771}"/>
              </a:ext>
            </a:extLst>
          </p:cNvPr>
          <p:cNvSpPr txBox="1"/>
          <p:nvPr/>
        </p:nvSpPr>
        <p:spPr>
          <a:xfrm>
            <a:off x="2893252" y="1591247"/>
            <a:ext cx="7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84B35415-AD50-45F9-BF84-D3EA37043AEA}"/>
              </a:ext>
            </a:extLst>
          </p:cNvPr>
          <p:cNvSpPr txBox="1"/>
          <p:nvPr/>
        </p:nvSpPr>
        <p:spPr>
          <a:xfrm>
            <a:off x="2893252" y="3655517"/>
            <a:ext cx="7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CAE64B0-109F-472D-B461-4940A203833A}"/>
              </a:ext>
            </a:extLst>
          </p:cNvPr>
          <p:cNvSpPr txBox="1"/>
          <p:nvPr/>
        </p:nvSpPr>
        <p:spPr>
          <a:xfrm>
            <a:off x="8541315" y="1544884"/>
            <a:ext cx="7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8C14F20-3015-44C5-B60A-51C225EC95FB}"/>
              </a:ext>
            </a:extLst>
          </p:cNvPr>
          <p:cNvSpPr txBox="1"/>
          <p:nvPr/>
        </p:nvSpPr>
        <p:spPr>
          <a:xfrm>
            <a:off x="8485537" y="3546558"/>
            <a:ext cx="7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A0FCA36-CB60-4844-A416-6E6229AC4115}"/>
              </a:ext>
            </a:extLst>
          </p:cNvPr>
          <p:cNvSpPr txBox="1"/>
          <p:nvPr/>
        </p:nvSpPr>
        <p:spPr>
          <a:xfrm>
            <a:off x="2567790" y="2131012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Option 3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F5CE549-4827-4663-9739-1060999174CE}"/>
              </a:ext>
            </a:extLst>
          </p:cNvPr>
          <p:cNvSpPr txBox="1"/>
          <p:nvPr/>
        </p:nvSpPr>
        <p:spPr>
          <a:xfrm>
            <a:off x="2585474" y="4234399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Option 4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DD7E582F-FF15-425D-B8A4-342BB4366158}"/>
              </a:ext>
            </a:extLst>
          </p:cNvPr>
          <p:cNvSpPr txBox="1"/>
          <p:nvPr/>
        </p:nvSpPr>
        <p:spPr>
          <a:xfrm>
            <a:off x="8118032" y="2111369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Option 3.1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D21E4EE9-D55F-40A0-8781-DD9534BEAD72}"/>
              </a:ext>
            </a:extLst>
          </p:cNvPr>
          <p:cNvSpPr txBox="1"/>
          <p:nvPr/>
        </p:nvSpPr>
        <p:spPr>
          <a:xfrm>
            <a:off x="8090945" y="413389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Option 4.1</a:t>
            </a:r>
          </a:p>
        </p:txBody>
      </p:sp>
    </p:spTree>
    <p:extLst>
      <p:ext uri="{BB962C8B-B14F-4D97-AF65-F5344CB8AC3E}">
        <p14:creationId xmlns:p14="http://schemas.microsoft.com/office/powerpoint/2010/main" val="295415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225" y="2187574"/>
            <a:ext cx="6715125" cy="4351338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STD THGEM Production </a:t>
            </a:r>
            <a:r>
              <a:rPr lang="fr-FR" dirty="0" err="1">
                <a:latin typeface="Comic Sans MS" panose="030F0702030302020204" pitchFamily="66" charset="0"/>
              </a:rPr>
              <a:t>processes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COMSOL Simulation</a:t>
            </a:r>
          </a:p>
          <a:p>
            <a:r>
              <a:rPr lang="fr-FR" dirty="0" err="1">
                <a:latin typeface="Comic Sans MS" panose="030F0702030302020204" pitchFamily="66" charset="0"/>
              </a:rPr>
              <a:t>Improved</a:t>
            </a:r>
            <a:r>
              <a:rPr lang="fr-FR" dirty="0">
                <a:latin typeface="Comic Sans MS" panose="030F0702030302020204" pitchFamily="66" charset="0"/>
              </a:rPr>
              <a:t> Rim </a:t>
            </a:r>
            <a:r>
              <a:rPr lang="fr-FR" dirty="0" err="1">
                <a:latin typeface="Comic Sans MS" panose="030F0702030302020204" pitchFamily="66" charset="0"/>
              </a:rPr>
              <a:t>uniformity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process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 err="1">
                <a:latin typeface="Comic Sans MS" panose="030F0702030302020204" pitchFamily="66" charset="0"/>
              </a:rPr>
              <a:t>Resistive</a:t>
            </a:r>
            <a:r>
              <a:rPr lang="fr-FR" dirty="0">
                <a:latin typeface="Comic Sans MS" panose="030F0702030302020204" pitchFamily="66" charset="0"/>
              </a:rPr>
              <a:t> Electrodes</a:t>
            </a:r>
          </a:p>
          <a:p>
            <a:r>
              <a:rPr lang="fr-FR" dirty="0">
                <a:latin typeface="Comic Sans MS" panose="030F0702030302020204" pitchFamily="66" charset="0"/>
              </a:rPr>
              <a:t>Embedded </a:t>
            </a:r>
            <a:r>
              <a:rPr lang="fr-FR" dirty="0" err="1">
                <a:latin typeface="Comic Sans MS" panose="030F0702030302020204" pitchFamily="66" charset="0"/>
              </a:rPr>
              <a:t>electrodes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B89059-4D63-4705-8A3A-9756AE3F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98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numéro de diapositive 39">
            <a:extLst>
              <a:ext uri="{FF2B5EF4-FFF2-40B4-BE49-F238E27FC236}">
                <a16:creationId xmlns:a16="http://schemas.microsoft.com/office/drawing/2014/main" id="{4E63DF27-48F2-4BC9-8202-505790FB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20</a:t>
            </a:fld>
            <a:endParaRPr lang="en-US"/>
          </a:p>
        </p:txBody>
      </p:sp>
      <p:sp>
        <p:nvSpPr>
          <p:cNvPr id="144" name="TextBox 130">
            <a:extLst>
              <a:ext uri="{FF2B5EF4-FFF2-40B4-BE49-F238E27FC236}">
                <a16:creationId xmlns:a16="http://schemas.microsoft.com/office/drawing/2014/main" id="{388B8911-337D-42ED-9179-2D41AF8B31AB}"/>
              </a:ext>
            </a:extLst>
          </p:cNvPr>
          <p:cNvSpPr txBox="1"/>
          <p:nvPr/>
        </p:nvSpPr>
        <p:spPr>
          <a:xfrm>
            <a:off x="2283416" y="29399"/>
            <a:ext cx="83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Option 4.1 : </a:t>
            </a:r>
            <a:r>
              <a:rPr lang="fr-FR" sz="2800" dirty="0" err="1">
                <a:latin typeface="Comic Sans MS" panose="030F0702030302020204" pitchFamily="66" charset="0"/>
              </a:rPr>
              <a:t>Fully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resistive</a:t>
            </a:r>
            <a:r>
              <a:rPr lang="fr-FR" sz="2800" dirty="0">
                <a:latin typeface="Comic Sans MS" panose="030F0702030302020204" pitchFamily="66" charset="0"/>
              </a:rPr>
              <a:t> but simple to </a:t>
            </a:r>
            <a:r>
              <a:rPr lang="fr-FR" sz="2800" dirty="0" err="1">
                <a:latin typeface="Comic Sans MS" panose="030F0702030302020204" pitchFamily="66" charset="0"/>
              </a:rPr>
              <a:t>produce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cxnSp>
        <p:nvCxnSpPr>
          <p:cNvPr id="147" name="Connecteur droit avec flèche 19">
            <a:extLst>
              <a:ext uri="{FF2B5EF4-FFF2-40B4-BE49-F238E27FC236}">
                <a16:creationId xmlns:a16="http://schemas.microsoft.com/office/drawing/2014/main" id="{7839C7CE-CFF9-4B21-90AE-837ECE3449F5}"/>
              </a:ext>
            </a:extLst>
          </p:cNvPr>
          <p:cNvCxnSpPr>
            <a:cxnSpLocks/>
          </p:cNvCxnSpPr>
          <p:nvPr/>
        </p:nvCxnSpPr>
        <p:spPr>
          <a:xfrm>
            <a:off x="10767703" y="2125556"/>
            <a:ext cx="450067" cy="51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9">
            <a:extLst>
              <a:ext uri="{FF2B5EF4-FFF2-40B4-BE49-F238E27FC236}">
                <a16:creationId xmlns:a16="http://schemas.microsoft.com/office/drawing/2014/main" id="{A092595E-C8E4-40F4-9376-3343F9867E0A}"/>
              </a:ext>
            </a:extLst>
          </p:cNvPr>
          <p:cNvCxnSpPr>
            <a:cxnSpLocks/>
          </p:cNvCxnSpPr>
          <p:nvPr/>
        </p:nvCxnSpPr>
        <p:spPr>
          <a:xfrm>
            <a:off x="1044571" y="4942381"/>
            <a:ext cx="450067" cy="51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9AFA01-8847-4323-B39A-199AF2203B2D}"/>
              </a:ext>
            </a:extLst>
          </p:cNvPr>
          <p:cNvGrpSpPr/>
          <p:nvPr/>
        </p:nvGrpSpPr>
        <p:grpSpPr>
          <a:xfrm>
            <a:off x="131387" y="668719"/>
            <a:ext cx="10791008" cy="3145729"/>
            <a:chOff x="131387" y="668719"/>
            <a:chExt cx="10791008" cy="3145729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59B25C8A-179B-43DC-A9D8-E3527575FA72}"/>
                </a:ext>
              </a:extLst>
            </p:cNvPr>
            <p:cNvGrpSpPr/>
            <p:nvPr/>
          </p:nvGrpSpPr>
          <p:grpSpPr>
            <a:xfrm>
              <a:off x="131387" y="668719"/>
              <a:ext cx="10791008" cy="3145729"/>
              <a:chOff x="131387" y="668719"/>
              <a:chExt cx="10791008" cy="3145729"/>
            </a:xfrm>
          </p:grpSpPr>
          <p:pic>
            <p:nvPicPr>
              <p:cNvPr id="126" name="Image 125" descr="kat_5_drills1.jpg">
                <a:extLst>
                  <a:ext uri="{FF2B5EF4-FFF2-40B4-BE49-F238E27FC236}">
                    <a16:creationId xmlns:a16="http://schemas.microsoft.com/office/drawing/2014/main" id="{9CFCF17C-BAF2-45E5-A0BC-EF227BC99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 l="49642" t="5727" r="40289" b="8590"/>
              <a:stretch>
                <a:fillRect/>
              </a:stretch>
            </p:blipFill>
            <p:spPr>
              <a:xfrm rot="10800000">
                <a:off x="8764246" y="710268"/>
                <a:ext cx="1017907" cy="2194856"/>
              </a:xfrm>
              <a:prstGeom prst="rect">
                <a:avLst/>
              </a:prstGeom>
            </p:spPr>
          </p:pic>
          <p:sp>
            <p:nvSpPr>
              <p:cNvPr id="52" name="TextBox 114">
                <a:extLst>
                  <a:ext uri="{FF2B5EF4-FFF2-40B4-BE49-F238E27FC236}">
                    <a16:creationId xmlns:a16="http://schemas.microsoft.com/office/drawing/2014/main" id="{61651DA6-B43E-42A3-8F9F-7D4F3CF8605F}"/>
                  </a:ext>
                </a:extLst>
              </p:cNvPr>
              <p:cNvSpPr txBox="1"/>
              <p:nvPr/>
            </p:nvSpPr>
            <p:spPr>
              <a:xfrm>
                <a:off x="131387" y="909502"/>
                <a:ext cx="4304057" cy="37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Base material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TextBox 123">
                <a:extLst>
                  <a:ext uri="{FF2B5EF4-FFF2-40B4-BE49-F238E27FC236}">
                    <a16:creationId xmlns:a16="http://schemas.microsoft.com/office/drawing/2014/main" id="{4F6EF52E-31C0-466E-BB41-CA127C9AD141}"/>
                  </a:ext>
                </a:extLst>
              </p:cNvPr>
              <p:cNvSpPr txBox="1"/>
              <p:nvPr/>
            </p:nvSpPr>
            <p:spPr>
              <a:xfrm>
                <a:off x="7306428" y="861277"/>
                <a:ext cx="957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Drilling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DBFBA21-8F28-4F2E-806B-262658A760EB}"/>
                  </a:ext>
                </a:extLst>
              </p:cNvPr>
              <p:cNvSpPr/>
              <p:nvPr/>
            </p:nvSpPr>
            <p:spPr>
              <a:xfrm>
                <a:off x="1213316" y="668719"/>
                <a:ext cx="9709079" cy="31457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0FA9D5-6416-400C-A6E7-0A495AAA70B5}"/>
                  </a:ext>
                </a:extLst>
              </p:cNvPr>
              <p:cNvSpPr txBox="1"/>
              <p:nvPr/>
            </p:nvSpPr>
            <p:spPr>
              <a:xfrm>
                <a:off x="3169576" y="2873600"/>
                <a:ext cx="11190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DLC</a:t>
                </a:r>
              </a:p>
              <a:p>
                <a:pPr algn="ctr"/>
                <a:endParaRPr lang="en-US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22" name="Connecteur droit avec flèche 19">
                <a:extLst>
                  <a:ext uri="{FF2B5EF4-FFF2-40B4-BE49-F238E27FC236}">
                    <a16:creationId xmlns:a16="http://schemas.microsoft.com/office/drawing/2014/main" id="{2E04F17C-20CC-48EA-AF76-EB37E6346D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9110" y="2573379"/>
                <a:ext cx="0" cy="2715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cteur droit avec flèche 19">
                <a:extLst>
                  <a:ext uri="{FF2B5EF4-FFF2-40B4-BE49-F238E27FC236}">
                    <a16:creationId xmlns:a16="http://schemas.microsoft.com/office/drawing/2014/main" id="{F012759E-4AA4-478E-8F1A-F87C0D381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3883" y="2138521"/>
                <a:ext cx="450067" cy="51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9550454A-E54C-4742-B56A-2D523EDED266}"/>
                  </a:ext>
                </a:extLst>
              </p:cNvPr>
              <p:cNvGrpSpPr/>
              <p:nvPr/>
            </p:nvGrpSpPr>
            <p:grpSpPr>
              <a:xfrm>
                <a:off x="1728738" y="1722495"/>
                <a:ext cx="3939055" cy="836194"/>
                <a:chOff x="1728738" y="1722495"/>
                <a:chExt cx="3939055" cy="836194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E596C3A-B355-4D07-BDC6-33074A23DA84}"/>
                    </a:ext>
                  </a:extLst>
                </p:cNvPr>
                <p:cNvSpPr/>
                <p:nvPr/>
              </p:nvSpPr>
              <p:spPr>
                <a:xfrm>
                  <a:off x="1728738" y="1722495"/>
                  <a:ext cx="3939055" cy="81643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5" name="TextBox 114">
                  <a:extLst>
                    <a:ext uri="{FF2B5EF4-FFF2-40B4-BE49-F238E27FC236}">
                      <a16:creationId xmlns:a16="http://schemas.microsoft.com/office/drawing/2014/main" id="{F8E9F5A8-8C1D-410B-94E3-ECEEF76977D3}"/>
                    </a:ext>
                  </a:extLst>
                </p:cNvPr>
                <p:cNvSpPr txBox="1"/>
                <p:nvPr/>
              </p:nvSpPr>
              <p:spPr>
                <a:xfrm>
                  <a:off x="3137819" y="1948575"/>
                  <a:ext cx="12643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latin typeface="Comic Sans MS" panose="030F0702030302020204" pitchFamily="66" charset="0"/>
                    </a:rPr>
                    <a:t>PCB 1mm</a:t>
                  </a:r>
                </a:p>
              </p:txBody>
            </p:sp>
            <p:cxnSp>
              <p:nvCxnSpPr>
                <p:cNvPr id="5" name="Connecteur droit 4">
                  <a:extLst>
                    <a:ext uri="{FF2B5EF4-FFF2-40B4-BE49-F238E27FC236}">
                      <a16:creationId xmlns:a16="http://schemas.microsoft.com/office/drawing/2014/main" id="{B5B7975C-3B7F-40BB-BCA2-F0B11AA5695E}"/>
                    </a:ext>
                  </a:extLst>
                </p:cNvPr>
                <p:cNvCxnSpPr/>
                <p:nvPr/>
              </p:nvCxnSpPr>
              <p:spPr>
                <a:xfrm>
                  <a:off x="1728738" y="1722495"/>
                  <a:ext cx="39390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86">
                  <a:extLst>
                    <a:ext uri="{FF2B5EF4-FFF2-40B4-BE49-F238E27FC236}">
                      <a16:creationId xmlns:a16="http://schemas.microsoft.com/office/drawing/2014/main" id="{B1FD5628-EF31-470B-ADD8-75ACFA919637}"/>
                    </a:ext>
                  </a:extLst>
                </p:cNvPr>
                <p:cNvCxnSpPr/>
                <p:nvPr/>
              </p:nvCxnSpPr>
              <p:spPr>
                <a:xfrm>
                  <a:off x="1728738" y="2558689"/>
                  <a:ext cx="39390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e 117">
                <a:extLst>
                  <a:ext uri="{FF2B5EF4-FFF2-40B4-BE49-F238E27FC236}">
                    <a16:creationId xmlns:a16="http://schemas.microsoft.com/office/drawing/2014/main" id="{86636D5C-336A-4018-B698-9B3DD9201817}"/>
                  </a:ext>
                </a:extLst>
              </p:cNvPr>
              <p:cNvGrpSpPr/>
              <p:nvPr/>
            </p:nvGrpSpPr>
            <p:grpSpPr>
              <a:xfrm>
                <a:off x="8038089" y="1715144"/>
                <a:ext cx="866646" cy="836194"/>
                <a:chOff x="1728738" y="1722495"/>
                <a:chExt cx="3939055" cy="836194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6EB4683F-628C-46D5-AF13-E89992DD421F}"/>
                    </a:ext>
                  </a:extLst>
                </p:cNvPr>
                <p:cNvSpPr/>
                <p:nvPr/>
              </p:nvSpPr>
              <p:spPr>
                <a:xfrm>
                  <a:off x="1728738" y="1722495"/>
                  <a:ext cx="3939055" cy="81643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4" name="Connecteur droit 123">
                  <a:extLst>
                    <a:ext uri="{FF2B5EF4-FFF2-40B4-BE49-F238E27FC236}">
                      <a16:creationId xmlns:a16="http://schemas.microsoft.com/office/drawing/2014/main" id="{4B7A19CE-DF5C-4C79-B513-F7B7ACBA62B7}"/>
                    </a:ext>
                  </a:extLst>
                </p:cNvPr>
                <p:cNvCxnSpPr/>
                <p:nvPr/>
              </p:nvCxnSpPr>
              <p:spPr>
                <a:xfrm>
                  <a:off x="1728738" y="1722495"/>
                  <a:ext cx="39390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cteur droit 126">
                  <a:extLst>
                    <a:ext uri="{FF2B5EF4-FFF2-40B4-BE49-F238E27FC236}">
                      <a16:creationId xmlns:a16="http://schemas.microsoft.com/office/drawing/2014/main" id="{62FB7A47-8307-4AA7-BA3F-0ABBE02E40F4}"/>
                    </a:ext>
                  </a:extLst>
                </p:cNvPr>
                <p:cNvCxnSpPr/>
                <p:nvPr/>
              </p:nvCxnSpPr>
              <p:spPr>
                <a:xfrm>
                  <a:off x="1728738" y="2558689"/>
                  <a:ext cx="39390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Groupe 136">
                <a:extLst>
                  <a:ext uri="{FF2B5EF4-FFF2-40B4-BE49-F238E27FC236}">
                    <a16:creationId xmlns:a16="http://schemas.microsoft.com/office/drawing/2014/main" id="{3F4A8C7B-80CB-4CC6-9E33-F00F5EFC564C}"/>
                  </a:ext>
                </a:extLst>
              </p:cNvPr>
              <p:cNvGrpSpPr/>
              <p:nvPr/>
            </p:nvGrpSpPr>
            <p:grpSpPr>
              <a:xfrm>
                <a:off x="9517719" y="1712617"/>
                <a:ext cx="866646" cy="836194"/>
                <a:chOff x="1728738" y="1722495"/>
                <a:chExt cx="3939055" cy="836194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DAB0C075-DB03-47FB-A749-83666BAAE34E}"/>
                    </a:ext>
                  </a:extLst>
                </p:cNvPr>
                <p:cNvSpPr/>
                <p:nvPr/>
              </p:nvSpPr>
              <p:spPr>
                <a:xfrm>
                  <a:off x="1728738" y="1722495"/>
                  <a:ext cx="3939055" cy="81643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49" name="Connecteur droit 148">
                  <a:extLst>
                    <a:ext uri="{FF2B5EF4-FFF2-40B4-BE49-F238E27FC236}">
                      <a16:creationId xmlns:a16="http://schemas.microsoft.com/office/drawing/2014/main" id="{A4FB3EB5-ED05-460E-A3EF-BBE9A0C7DF4E}"/>
                    </a:ext>
                  </a:extLst>
                </p:cNvPr>
                <p:cNvCxnSpPr/>
                <p:nvPr/>
              </p:nvCxnSpPr>
              <p:spPr>
                <a:xfrm>
                  <a:off x="1728738" y="1722495"/>
                  <a:ext cx="39390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necteur droit 149">
                  <a:extLst>
                    <a:ext uri="{FF2B5EF4-FFF2-40B4-BE49-F238E27FC236}">
                      <a16:creationId xmlns:a16="http://schemas.microsoft.com/office/drawing/2014/main" id="{E5AF7E74-14A4-4711-AE3F-70E682E78B36}"/>
                    </a:ext>
                  </a:extLst>
                </p:cNvPr>
                <p:cNvCxnSpPr/>
                <p:nvPr/>
              </p:nvCxnSpPr>
              <p:spPr>
                <a:xfrm>
                  <a:off x="1728738" y="2558689"/>
                  <a:ext cx="39390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e 150">
                <a:extLst>
                  <a:ext uri="{FF2B5EF4-FFF2-40B4-BE49-F238E27FC236}">
                    <a16:creationId xmlns:a16="http://schemas.microsoft.com/office/drawing/2014/main" id="{0B5448B2-3BB1-4D3F-9DB9-DF4C75A4F4E3}"/>
                  </a:ext>
                </a:extLst>
              </p:cNvPr>
              <p:cNvGrpSpPr/>
              <p:nvPr/>
            </p:nvGrpSpPr>
            <p:grpSpPr>
              <a:xfrm>
                <a:off x="6587316" y="1725582"/>
                <a:ext cx="866646" cy="836194"/>
                <a:chOff x="1728738" y="1722495"/>
                <a:chExt cx="3939055" cy="836194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5651E389-2240-4F74-A791-19D02394F05D}"/>
                    </a:ext>
                  </a:extLst>
                </p:cNvPr>
                <p:cNvSpPr/>
                <p:nvPr/>
              </p:nvSpPr>
              <p:spPr>
                <a:xfrm>
                  <a:off x="1728738" y="1722495"/>
                  <a:ext cx="3939055" cy="81643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53" name="Connecteur droit 152">
                  <a:extLst>
                    <a:ext uri="{FF2B5EF4-FFF2-40B4-BE49-F238E27FC236}">
                      <a16:creationId xmlns:a16="http://schemas.microsoft.com/office/drawing/2014/main" id="{5C59E70C-F69D-46BB-8187-879DBCAD89CD}"/>
                    </a:ext>
                  </a:extLst>
                </p:cNvPr>
                <p:cNvCxnSpPr/>
                <p:nvPr/>
              </p:nvCxnSpPr>
              <p:spPr>
                <a:xfrm>
                  <a:off x="1728738" y="1722495"/>
                  <a:ext cx="39390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necteur droit 153">
                  <a:extLst>
                    <a:ext uri="{FF2B5EF4-FFF2-40B4-BE49-F238E27FC236}">
                      <a16:creationId xmlns:a16="http://schemas.microsoft.com/office/drawing/2014/main" id="{7F7F0B43-78FD-4971-98A4-B68F64D0F51A}"/>
                    </a:ext>
                  </a:extLst>
                </p:cNvPr>
                <p:cNvCxnSpPr/>
                <p:nvPr/>
              </p:nvCxnSpPr>
              <p:spPr>
                <a:xfrm>
                  <a:off x="1728738" y="2558689"/>
                  <a:ext cx="39390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0E658BB-3F7C-4E94-BD22-FB6AD58EAC1E}"/>
                </a:ext>
              </a:extLst>
            </p:cNvPr>
            <p:cNvSpPr txBox="1"/>
            <p:nvPr/>
          </p:nvSpPr>
          <p:spPr>
            <a:xfrm>
              <a:off x="6531344" y="3190659"/>
              <a:ext cx="4158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No Copper </a:t>
              </a:r>
              <a:r>
                <a:rPr lang="en-GB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 </a:t>
              </a:r>
              <a:r>
                <a:rPr lang="en-GB" dirty="0">
                  <a:latin typeface="Comic Sans MS" panose="030F0702030302020204" pitchFamily="66" charset="0"/>
                </a:rPr>
                <a:t>Easier/faster drilling ?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D382E47F-E3D9-4695-AAA4-870888B47B40}"/>
                </a:ext>
              </a:extLst>
            </p:cNvPr>
            <p:cNvSpPr txBox="1"/>
            <p:nvPr/>
          </p:nvSpPr>
          <p:spPr>
            <a:xfrm>
              <a:off x="8235866" y="1940348"/>
              <a:ext cx="757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OK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5212966-3C3E-4CB0-9BF8-36559E1ABBFB}"/>
              </a:ext>
            </a:extLst>
          </p:cNvPr>
          <p:cNvGrpSpPr/>
          <p:nvPr/>
        </p:nvGrpSpPr>
        <p:grpSpPr>
          <a:xfrm>
            <a:off x="1213316" y="3994321"/>
            <a:ext cx="9709079" cy="2203710"/>
            <a:chOff x="1213316" y="3994321"/>
            <a:chExt cx="9709079" cy="2203710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2FA7C829-40ED-4FB7-B023-B73A2C9EF5F1}"/>
                </a:ext>
              </a:extLst>
            </p:cNvPr>
            <p:cNvGrpSpPr/>
            <p:nvPr/>
          </p:nvGrpSpPr>
          <p:grpSpPr>
            <a:xfrm>
              <a:off x="1213316" y="3994321"/>
              <a:ext cx="9709079" cy="2203710"/>
              <a:chOff x="1213316" y="3994321"/>
              <a:chExt cx="9709079" cy="2203710"/>
            </a:xfrm>
          </p:grpSpPr>
          <p:cxnSp>
            <p:nvCxnSpPr>
              <p:cNvPr id="67" name="Connecteur droit avec flèche 19">
                <a:extLst>
                  <a:ext uri="{FF2B5EF4-FFF2-40B4-BE49-F238E27FC236}">
                    <a16:creationId xmlns:a16="http://schemas.microsoft.com/office/drawing/2014/main" id="{62E8ECD9-289A-4965-B03C-DA0CD71E5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148" y="4988053"/>
                <a:ext cx="450067" cy="51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avec flèche 19">
                <a:extLst>
                  <a:ext uri="{FF2B5EF4-FFF2-40B4-BE49-F238E27FC236}">
                    <a16:creationId xmlns:a16="http://schemas.microsoft.com/office/drawing/2014/main" id="{B1655DFA-48DE-4BDA-A921-CB18D9017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8265" y="4993381"/>
                <a:ext cx="450067" cy="51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708E682-E57C-4516-AC5E-2B979A636CE5}"/>
                  </a:ext>
                </a:extLst>
              </p:cNvPr>
              <p:cNvSpPr/>
              <p:nvPr/>
            </p:nvSpPr>
            <p:spPr>
              <a:xfrm>
                <a:off x="1213316" y="3994321"/>
                <a:ext cx="9709079" cy="21967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TextBox 114">
                <a:extLst>
                  <a:ext uri="{FF2B5EF4-FFF2-40B4-BE49-F238E27FC236}">
                    <a16:creationId xmlns:a16="http://schemas.microsoft.com/office/drawing/2014/main" id="{B1466EC3-2DB9-471E-AAB3-A979829BFCEB}"/>
                  </a:ext>
                </a:extLst>
              </p:cNvPr>
              <p:cNvSpPr txBox="1"/>
              <p:nvPr/>
            </p:nvSpPr>
            <p:spPr>
              <a:xfrm>
                <a:off x="3888601" y="5821691"/>
                <a:ext cx="24286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Resist + jet Scrub</a:t>
                </a:r>
              </a:p>
            </p:txBody>
          </p:sp>
          <p:sp>
            <p:nvSpPr>
              <p:cNvPr id="142" name="TextBox 114">
                <a:extLst>
                  <a:ext uri="{FF2B5EF4-FFF2-40B4-BE49-F238E27FC236}">
                    <a16:creationId xmlns:a16="http://schemas.microsoft.com/office/drawing/2014/main" id="{96B73552-25F7-4FDF-B7EB-BEF4554610A1}"/>
                  </a:ext>
                </a:extLst>
              </p:cNvPr>
              <p:cNvSpPr txBox="1"/>
              <p:nvPr/>
            </p:nvSpPr>
            <p:spPr>
              <a:xfrm>
                <a:off x="6271541" y="5519482"/>
                <a:ext cx="24286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Resist stripping</a:t>
                </a:r>
              </a:p>
            </p:txBody>
          </p:sp>
          <p:grpSp>
            <p:nvGrpSpPr>
              <p:cNvPr id="155" name="Groupe 154">
                <a:extLst>
                  <a:ext uri="{FF2B5EF4-FFF2-40B4-BE49-F238E27FC236}">
                    <a16:creationId xmlns:a16="http://schemas.microsoft.com/office/drawing/2014/main" id="{8222FA75-0322-46CF-8101-90383A322860}"/>
                  </a:ext>
                </a:extLst>
              </p:cNvPr>
              <p:cNvGrpSpPr/>
              <p:nvPr/>
            </p:nvGrpSpPr>
            <p:grpSpPr>
              <a:xfrm>
                <a:off x="2574685" y="4575006"/>
                <a:ext cx="866646" cy="836194"/>
                <a:chOff x="1728738" y="1722495"/>
                <a:chExt cx="3939055" cy="836194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4322FB8E-F38E-4FE6-8AF3-3D189215E947}"/>
                    </a:ext>
                  </a:extLst>
                </p:cNvPr>
                <p:cNvSpPr/>
                <p:nvPr/>
              </p:nvSpPr>
              <p:spPr>
                <a:xfrm>
                  <a:off x="1728738" y="1722495"/>
                  <a:ext cx="3939055" cy="81643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57" name="Connecteur droit 156">
                  <a:extLst>
                    <a:ext uri="{FF2B5EF4-FFF2-40B4-BE49-F238E27FC236}">
                      <a16:creationId xmlns:a16="http://schemas.microsoft.com/office/drawing/2014/main" id="{14960582-AE95-4512-8AA3-6F7989598A9A}"/>
                    </a:ext>
                  </a:extLst>
                </p:cNvPr>
                <p:cNvCxnSpPr/>
                <p:nvPr/>
              </p:nvCxnSpPr>
              <p:spPr>
                <a:xfrm>
                  <a:off x="1728738" y="1722495"/>
                  <a:ext cx="39390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Connecteur droit 157">
                  <a:extLst>
                    <a:ext uri="{FF2B5EF4-FFF2-40B4-BE49-F238E27FC236}">
                      <a16:creationId xmlns:a16="http://schemas.microsoft.com/office/drawing/2014/main" id="{215B421A-4D09-428B-B6A2-BF9EA04AF028}"/>
                    </a:ext>
                  </a:extLst>
                </p:cNvPr>
                <p:cNvCxnSpPr/>
                <p:nvPr/>
              </p:nvCxnSpPr>
              <p:spPr>
                <a:xfrm>
                  <a:off x="1728738" y="2558689"/>
                  <a:ext cx="393905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53969D70-9233-46A1-A3BD-EA000C204539}"/>
                  </a:ext>
                </a:extLst>
              </p:cNvPr>
              <p:cNvGrpSpPr/>
              <p:nvPr/>
            </p:nvGrpSpPr>
            <p:grpSpPr>
              <a:xfrm>
                <a:off x="4640623" y="4157591"/>
                <a:ext cx="866646" cy="1647422"/>
                <a:chOff x="5505103" y="4163207"/>
                <a:chExt cx="866646" cy="1647422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85C1F4D-1F87-400D-A536-05CC10C3E8F1}"/>
                    </a:ext>
                  </a:extLst>
                </p:cNvPr>
                <p:cNvSpPr/>
                <p:nvPr/>
              </p:nvSpPr>
              <p:spPr>
                <a:xfrm>
                  <a:off x="5605041" y="5405361"/>
                  <a:ext cx="677111" cy="10641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023F8AE-B9E4-433E-B4D2-F56551198593}"/>
                    </a:ext>
                  </a:extLst>
                </p:cNvPr>
                <p:cNvSpPr/>
                <p:nvPr/>
              </p:nvSpPr>
              <p:spPr>
                <a:xfrm>
                  <a:off x="5605041" y="4492952"/>
                  <a:ext cx="671653" cy="11685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8" name="Connecteur droit avec flèche 19">
                  <a:extLst>
                    <a:ext uri="{FF2B5EF4-FFF2-40B4-BE49-F238E27FC236}">
                      <a16:creationId xmlns:a16="http://schemas.microsoft.com/office/drawing/2014/main" id="{B226F8C5-41A8-4B9D-8B1F-FB74DEEBF1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47329" y="4163207"/>
                  <a:ext cx="5458" cy="25963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avec flèche 19">
                  <a:extLst>
                    <a:ext uri="{FF2B5EF4-FFF2-40B4-BE49-F238E27FC236}">
                      <a16:creationId xmlns:a16="http://schemas.microsoft.com/office/drawing/2014/main" id="{CD532B6E-33F4-438B-B074-222933077F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52787" y="5561546"/>
                  <a:ext cx="1" cy="24908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0" name="Groupe 159">
                  <a:extLst>
                    <a:ext uri="{FF2B5EF4-FFF2-40B4-BE49-F238E27FC236}">
                      <a16:creationId xmlns:a16="http://schemas.microsoft.com/office/drawing/2014/main" id="{1D08A68E-173F-42A5-B3A5-E3EC38D57E02}"/>
                    </a:ext>
                  </a:extLst>
                </p:cNvPr>
                <p:cNvGrpSpPr/>
                <p:nvPr/>
              </p:nvGrpSpPr>
              <p:grpSpPr>
                <a:xfrm>
                  <a:off x="5505103" y="4584265"/>
                  <a:ext cx="866646" cy="836194"/>
                  <a:chOff x="1728738" y="1722495"/>
                  <a:chExt cx="3939055" cy="836194"/>
                </a:xfrm>
              </p:grpSpPr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CEDB1521-9C47-4BA4-9338-75E91023D76E}"/>
                      </a:ext>
                    </a:extLst>
                  </p:cNvPr>
                  <p:cNvSpPr/>
                  <p:nvPr/>
                </p:nvSpPr>
                <p:spPr>
                  <a:xfrm>
                    <a:off x="1728738" y="1722495"/>
                    <a:ext cx="3939055" cy="81643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62" name="Connecteur droit 161">
                    <a:extLst>
                      <a:ext uri="{FF2B5EF4-FFF2-40B4-BE49-F238E27FC236}">
                        <a16:creationId xmlns:a16="http://schemas.microsoft.com/office/drawing/2014/main" id="{595C15BE-A45D-4302-8EF6-DB29F7DD0271}"/>
                      </a:ext>
                    </a:extLst>
                  </p:cNvPr>
                  <p:cNvCxnSpPr/>
                  <p:nvPr/>
                </p:nvCxnSpPr>
                <p:spPr>
                  <a:xfrm>
                    <a:off x="1728738" y="1722495"/>
                    <a:ext cx="3939055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Connecteur droit 162">
                    <a:extLst>
                      <a:ext uri="{FF2B5EF4-FFF2-40B4-BE49-F238E27FC236}">
                        <a16:creationId xmlns:a16="http://schemas.microsoft.com/office/drawing/2014/main" id="{A05987E7-B915-4260-BA78-8F728587F5E3}"/>
                      </a:ext>
                    </a:extLst>
                  </p:cNvPr>
                  <p:cNvCxnSpPr/>
                  <p:nvPr/>
                </p:nvCxnSpPr>
                <p:spPr>
                  <a:xfrm>
                    <a:off x="1728738" y="2558689"/>
                    <a:ext cx="3939055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" name="Groupe 163">
                <a:extLst>
                  <a:ext uri="{FF2B5EF4-FFF2-40B4-BE49-F238E27FC236}">
                    <a16:creationId xmlns:a16="http://schemas.microsoft.com/office/drawing/2014/main" id="{D96A9A81-378B-4519-9626-D642DB585E69}"/>
                  </a:ext>
                </a:extLst>
              </p:cNvPr>
              <p:cNvGrpSpPr/>
              <p:nvPr/>
            </p:nvGrpSpPr>
            <p:grpSpPr>
              <a:xfrm>
                <a:off x="7020639" y="4560277"/>
                <a:ext cx="866646" cy="834811"/>
                <a:chOff x="1728738" y="1722495"/>
                <a:chExt cx="3939055" cy="834811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7A49C9C7-B351-4668-9FEC-D19CDBDBFA84}"/>
                    </a:ext>
                  </a:extLst>
                </p:cNvPr>
                <p:cNvSpPr/>
                <p:nvPr/>
              </p:nvSpPr>
              <p:spPr>
                <a:xfrm>
                  <a:off x="1728738" y="1722495"/>
                  <a:ext cx="3939055" cy="81643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66" name="Connecteur droit 165">
                  <a:extLst>
                    <a:ext uri="{FF2B5EF4-FFF2-40B4-BE49-F238E27FC236}">
                      <a16:creationId xmlns:a16="http://schemas.microsoft.com/office/drawing/2014/main" id="{84871D82-02CB-4C75-ABD3-07DB25B6DA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6369" y="1722495"/>
                  <a:ext cx="302501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necteur droit 166">
                  <a:extLst>
                    <a:ext uri="{FF2B5EF4-FFF2-40B4-BE49-F238E27FC236}">
                      <a16:creationId xmlns:a16="http://schemas.microsoft.com/office/drawing/2014/main" id="{7C684DD4-42BD-496C-8838-4CD3B00D9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6369" y="2553663"/>
                  <a:ext cx="3077586" cy="3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2" name="TextBox 114">
                <a:extLst>
                  <a:ext uri="{FF2B5EF4-FFF2-40B4-BE49-F238E27FC236}">
                    <a16:creationId xmlns:a16="http://schemas.microsoft.com/office/drawing/2014/main" id="{BC6507C0-8900-4A81-BBC1-BD7924C1F2D2}"/>
                  </a:ext>
                </a:extLst>
              </p:cNvPr>
              <p:cNvSpPr txBox="1"/>
              <p:nvPr/>
            </p:nvSpPr>
            <p:spPr>
              <a:xfrm>
                <a:off x="8339066" y="5551700"/>
                <a:ext cx="24286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Easier passivation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Flat object</a:t>
                </a:r>
              </a:p>
            </p:txBody>
          </p:sp>
          <p:grpSp>
            <p:nvGrpSpPr>
              <p:cNvPr id="173" name="Groupe 172">
                <a:extLst>
                  <a:ext uri="{FF2B5EF4-FFF2-40B4-BE49-F238E27FC236}">
                    <a16:creationId xmlns:a16="http://schemas.microsoft.com/office/drawing/2014/main" id="{34E074AB-C078-4777-ABCA-0F21B3F3DCDE}"/>
                  </a:ext>
                </a:extLst>
              </p:cNvPr>
              <p:cNvGrpSpPr/>
              <p:nvPr/>
            </p:nvGrpSpPr>
            <p:grpSpPr>
              <a:xfrm>
                <a:off x="9034514" y="4514259"/>
                <a:ext cx="934594" cy="908473"/>
                <a:chOff x="8626903" y="3484598"/>
                <a:chExt cx="1800201" cy="1584021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0ED4A284-1B4D-488B-9AF0-DE3836FAD6B8}"/>
                    </a:ext>
                  </a:extLst>
                </p:cNvPr>
                <p:cNvSpPr/>
                <p:nvPr/>
              </p:nvSpPr>
              <p:spPr>
                <a:xfrm>
                  <a:off x="8629625" y="3484598"/>
                  <a:ext cx="300253" cy="15115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2CFE17F3-2001-4ABD-8A5B-58EA111F6FD7}"/>
                    </a:ext>
                  </a:extLst>
                </p:cNvPr>
                <p:cNvSpPr/>
                <p:nvPr/>
              </p:nvSpPr>
              <p:spPr>
                <a:xfrm>
                  <a:off x="10126851" y="3484598"/>
                  <a:ext cx="300253" cy="15199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C80D9642-1C67-4ACB-9B36-46A4D928590C}"/>
                    </a:ext>
                  </a:extLst>
                </p:cNvPr>
                <p:cNvSpPr/>
                <p:nvPr/>
              </p:nvSpPr>
              <p:spPr>
                <a:xfrm>
                  <a:off x="8626903" y="4916620"/>
                  <a:ext cx="300253" cy="15114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E3B8293D-7241-40A9-948D-09FEC7998144}"/>
                    </a:ext>
                  </a:extLst>
                </p:cNvPr>
                <p:cNvSpPr/>
                <p:nvPr/>
              </p:nvSpPr>
              <p:spPr>
                <a:xfrm>
                  <a:off x="10126851" y="4916621"/>
                  <a:ext cx="300253" cy="15199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8" name="Group 10">
                  <a:extLst>
                    <a:ext uri="{FF2B5EF4-FFF2-40B4-BE49-F238E27FC236}">
                      <a16:creationId xmlns:a16="http://schemas.microsoft.com/office/drawing/2014/main" id="{20E4D757-C4DD-419D-BA89-EFB990F3B11D}"/>
                    </a:ext>
                  </a:extLst>
                </p:cNvPr>
                <p:cNvGrpSpPr/>
                <p:nvPr/>
              </p:nvGrpSpPr>
              <p:grpSpPr>
                <a:xfrm>
                  <a:off x="8626905" y="3593878"/>
                  <a:ext cx="1800199" cy="1359720"/>
                  <a:chOff x="4952089" y="2832654"/>
                  <a:chExt cx="1800199" cy="1359720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DAE0E148-80E6-4CE8-96AD-A02B0019E3D1}"/>
                      </a:ext>
                    </a:extLst>
                  </p:cNvPr>
                  <p:cNvSpPr/>
                  <p:nvPr/>
                </p:nvSpPr>
                <p:spPr>
                  <a:xfrm>
                    <a:off x="4952089" y="2838395"/>
                    <a:ext cx="1800199" cy="135397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80" name="Straight Connector 48">
                    <a:extLst>
                      <a:ext uri="{FF2B5EF4-FFF2-40B4-BE49-F238E27FC236}">
                        <a16:creationId xmlns:a16="http://schemas.microsoft.com/office/drawing/2014/main" id="{85608186-44CA-4692-8ECE-D9EB7B12527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183327" y="2832654"/>
                    <a:ext cx="1355707" cy="4991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49">
                    <a:extLst>
                      <a:ext uri="{FF2B5EF4-FFF2-40B4-BE49-F238E27FC236}">
                        <a16:creationId xmlns:a16="http://schemas.microsoft.com/office/drawing/2014/main" id="{416CA4D6-7576-4976-A311-D7F0F23AE2C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174334" y="4187383"/>
                    <a:ext cx="1355707" cy="4991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82" name="Connecteur droit avec flèche 19">
                <a:extLst>
                  <a:ext uri="{FF2B5EF4-FFF2-40B4-BE49-F238E27FC236}">
                    <a16:creationId xmlns:a16="http://schemas.microsoft.com/office/drawing/2014/main" id="{02176D01-4759-4FB9-BD7C-C876A31F4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5866" y="4968496"/>
                <a:ext cx="450067" cy="51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Connecteur droit avec flèche 19">
              <a:extLst>
                <a:ext uri="{FF2B5EF4-FFF2-40B4-BE49-F238E27FC236}">
                  <a16:creationId xmlns:a16="http://schemas.microsoft.com/office/drawing/2014/main" id="{AEFDAE10-8AC4-42F8-BDA0-929A87D44B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562" y="5543960"/>
              <a:ext cx="1" cy="2490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avec flèche 19">
              <a:extLst>
                <a:ext uri="{FF2B5EF4-FFF2-40B4-BE49-F238E27FC236}">
                  <a16:creationId xmlns:a16="http://schemas.microsoft.com/office/drawing/2014/main" id="{E72027E1-729F-4A7A-A7DF-E37CF37F04B5}"/>
                </a:ext>
              </a:extLst>
            </p:cNvPr>
            <p:cNvCxnSpPr>
              <a:cxnSpLocks/>
            </p:cNvCxnSpPr>
            <p:nvPr/>
          </p:nvCxnSpPr>
          <p:spPr>
            <a:xfrm>
              <a:off x="5457562" y="4146855"/>
              <a:ext cx="5458" cy="2596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CCEE2E7E-3282-4C3B-B5A1-7940A9679FCE}"/>
                </a:ext>
              </a:extLst>
            </p:cNvPr>
            <p:cNvSpPr txBox="1"/>
            <p:nvPr/>
          </p:nvSpPr>
          <p:spPr>
            <a:xfrm>
              <a:off x="9380420" y="4798290"/>
              <a:ext cx="757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6D98A314-E0BD-4E6A-902F-6B3C57F4E3F7}"/>
                </a:ext>
              </a:extLst>
            </p:cNvPr>
            <p:cNvSpPr txBox="1"/>
            <p:nvPr/>
          </p:nvSpPr>
          <p:spPr>
            <a:xfrm>
              <a:off x="4826237" y="4817660"/>
              <a:ext cx="757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OK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7086C8FD-F60F-47D4-83E8-1234EC68DB26}"/>
                </a:ext>
              </a:extLst>
            </p:cNvPr>
            <p:cNvSpPr txBox="1"/>
            <p:nvPr/>
          </p:nvSpPr>
          <p:spPr>
            <a:xfrm>
              <a:off x="7165407" y="4808513"/>
              <a:ext cx="757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OK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B94F3C93-0BF4-48D5-95EC-97DD1CD303D0}"/>
                </a:ext>
              </a:extLst>
            </p:cNvPr>
            <p:cNvSpPr txBox="1"/>
            <p:nvPr/>
          </p:nvSpPr>
          <p:spPr>
            <a:xfrm>
              <a:off x="9062793" y="5083785"/>
              <a:ext cx="9140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Option 4.1</a:t>
              </a:r>
            </a:p>
          </p:txBody>
        </p:sp>
      </p:grpSp>
      <p:sp>
        <p:nvSpPr>
          <p:cNvPr id="77" name="TextBox 114">
            <a:extLst>
              <a:ext uri="{FF2B5EF4-FFF2-40B4-BE49-F238E27FC236}">
                <a16:creationId xmlns:a16="http://schemas.microsoft.com/office/drawing/2014/main" id="{A14FDBC9-E482-4403-9710-901791FE7683}"/>
              </a:ext>
            </a:extLst>
          </p:cNvPr>
          <p:cNvSpPr txBox="1"/>
          <p:nvPr/>
        </p:nvSpPr>
        <p:spPr>
          <a:xfrm>
            <a:off x="3169576" y="1119550"/>
            <a:ext cx="111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DLC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78" name="Connecteur droit avec flèche 19">
            <a:extLst>
              <a:ext uri="{FF2B5EF4-FFF2-40B4-BE49-F238E27FC236}">
                <a16:creationId xmlns:a16="http://schemas.microsoft.com/office/drawing/2014/main" id="{3B6B67EF-BE6D-4266-9930-D71D12607F19}"/>
              </a:ext>
            </a:extLst>
          </p:cNvPr>
          <p:cNvCxnSpPr>
            <a:cxnSpLocks/>
          </p:cNvCxnSpPr>
          <p:nvPr/>
        </p:nvCxnSpPr>
        <p:spPr>
          <a:xfrm>
            <a:off x="3729109" y="1479071"/>
            <a:ext cx="0" cy="2335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510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74214" y="58051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Multi </a:t>
            </a:r>
            <a:r>
              <a:rPr lang="fr-FR" sz="2800" dirty="0" err="1">
                <a:latin typeface="Comic Sans MS" panose="030F0702030302020204" pitchFamily="66" charset="0"/>
              </a:rPr>
              <a:t>electrodes</a:t>
            </a:r>
            <a:r>
              <a:rPr lang="fr-FR" sz="2800" dirty="0">
                <a:latin typeface="Comic Sans MS" panose="030F0702030302020204" pitchFamily="66" charset="0"/>
              </a:rPr>
              <a:t> ?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56736" y="2535056"/>
            <a:ext cx="1811970" cy="1795063"/>
            <a:chOff x="3859491" y="2403569"/>
            <a:chExt cx="1811970" cy="1795063"/>
          </a:xfrm>
        </p:grpSpPr>
        <p:sp>
          <p:nvSpPr>
            <p:cNvPr id="4" name="Rectangle 3"/>
            <p:cNvSpPr/>
            <p:nvPr/>
          </p:nvSpPr>
          <p:spPr>
            <a:xfrm>
              <a:off x="3871262" y="3616503"/>
              <a:ext cx="1800199" cy="3650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 4"/>
            <p:cNvGrpSpPr/>
            <p:nvPr/>
          </p:nvGrpSpPr>
          <p:grpSpPr>
            <a:xfrm rot="10800000">
              <a:off x="4077588" y="3981858"/>
              <a:ext cx="1387544" cy="216774"/>
              <a:chOff x="7876808" y="980728"/>
              <a:chExt cx="1387544" cy="216774"/>
            </a:xfrm>
          </p:grpSpPr>
          <p:sp>
            <p:nvSpPr>
              <p:cNvPr id="6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075134" y="2403569"/>
              <a:ext cx="1387544" cy="216774"/>
              <a:chOff x="7876808" y="980728"/>
              <a:chExt cx="1387544" cy="216774"/>
            </a:xfrm>
          </p:grpSpPr>
          <p:sp>
            <p:nvSpPr>
              <p:cNvPr id="32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075136" y="3462391"/>
              <a:ext cx="1387543" cy="154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68807" y="3120887"/>
              <a:ext cx="1800199" cy="34150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Produced</a:t>
              </a:r>
              <a:endParaRPr lang="fr-FR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75134" y="2965682"/>
              <a:ext cx="1387543" cy="154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59491" y="2621621"/>
              <a:ext cx="1800199" cy="34150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53406" y="2535056"/>
            <a:ext cx="1800199" cy="1795063"/>
            <a:chOff x="1260128" y="3976350"/>
            <a:chExt cx="1800199" cy="1795063"/>
          </a:xfrm>
        </p:grpSpPr>
        <p:grpSp>
          <p:nvGrpSpPr>
            <p:cNvPr id="44" name="Group 43"/>
            <p:cNvGrpSpPr/>
            <p:nvPr/>
          </p:nvGrpSpPr>
          <p:grpSpPr>
            <a:xfrm rot="10800000">
              <a:off x="1487542" y="5554639"/>
              <a:ext cx="1387544" cy="216774"/>
              <a:chOff x="7876808" y="980728"/>
              <a:chExt cx="1387544" cy="216774"/>
            </a:xfrm>
          </p:grpSpPr>
          <p:sp>
            <p:nvSpPr>
              <p:cNvPr id="45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485088" y="3976350"/>
              <a:ext cx="1387544" cy="216774"/>
              <a:chOff x="7876808" y="980728"/>
              <a:chExt cx="1387544" cy="216774"/>
            </a:xfrm>
          </p:grpSpPr>
          <p:sp>
            <p:nvSpPr>
              <p:cNvPr id="56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1260128" y="4192374"/>
              <a:ext cx="1800199" cy="13598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34699" y="4480047"/>
              <a:ext cx="451055" cy="13372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34698" y="5121961"/>
              <a:ext cx="451055" cy="13372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32080" y="1593041"/>
            <a:ext cx="1800199" cy="1359720"/>
            <a:chOff x="4952089" y="2832654"/>
            <a:chExt cx="1800199" cy="1359720"/>
          </a:xfrm>
        </p:grpSpPr>
        <p:sp>
          <p:nvSpPr>
            <p:cNvPr id="33" name="Rectangle 32"/>
            <p:cNvSpPr/>
            <p:nvPr/>
          </p:nvSpPr>
          <p:spPr>
            <a:xfrm>
              <a:off x="4952089" y="2838395"/>
              <a:ext cx="1800199" cy="13539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5183327" y="2832654"/>
              <a:ext cx="1355707" cy="499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174334" y="4187383"/>
              <a:ext cx="1355707" cy="499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5702139" y="3120730"/>
              <a:ext cx="269460" cy="1983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02139" y="3716633"/>
              <a:ext cx="269461" cy="1983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C35C8115-5D5B-41A0-82C2-20CB42580F82}"/>
              </a:ext>
            </a:extLst>
          </p:cNvPr>
          <p:cNvSpPr txBox="1"/>
          <p:nvPr/>
        </p:nvSpPr>
        <p:spPr>
          <a:xfrm>
            <a:off x="1832854" y="4870382"/>
            <a:ext cx="2448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-RIMs everywhere</a:t>
            </a:r>
          </a:p>
          <a:p>
            <a:r>
              <a:rPr lang="en-GB" dirty="0">
                <a:latin typeface="Comic Sans MS" panose="030F0702030302020204" pitchFamily="66" charset="0"/>
              </a:rPr>
              <a:t>-4 electrodes</a:t>
            </a:r>
          </a:p>
          <a:p>
            <a:r>
              <a:rPr lang="en-GB" dirty="0">
                <a:latin typeface="Comic Sans MS" panose="030F0702030302020204" pitchFamily="66" charset="0"/>
              </a:rPr>
              <a:t>-regular productions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7760868-87B4-4B96-A368-A486F4F9B83D}"/>
              </a:ext>
            </a:extLst>
          </p:cNvPr>
          <p:cNvSpPr txBox="1"/>
          <p:nvPr/>
        </p:nvSpPr>
        <p:spPr>
          <a:xfrm>
            <a:off x="5077853" y="4916620"/>
            <a:ext cx="2258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- Useful ?</a:t>
            </a:r>
          </a:p>
          <a:p>
            <a:r>
              <a:rPr lang="en-GB" dirty="0">
                <a:latin typeface="Comic Sans MS" panose="030F0702030302020204" pitchFamily="66" charset="0"/>
              </a:rPr>
              <a:t>- COMSOL needed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AC45AD-AE45-41AA-A7AA-4715DE969619}"/>
              </a:ext>
            </a:extLst>
          </p:cNvPr>
          <p:cNvSpPr txBox="1"/>
          <p:nvPr/>
        </p:nvSpPr>
        <p:spPr>
          <a:xfrm>
            <a:off x="8380872" y="5462700"/>
            <a:ext cx="2190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- Useful ?</a:t>
            </a:r>
          </a:p>
          <a:p>
            <a:r>
              <a:rPr lang="en-GB" dirty="0">
                <a:latin typeface="Comic Sans MS" panose="030F0702030302020204" pitchFamily="66" charset="0"/>
              </a:rPr>
              <a:t>- COMSOL needed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A700D0D-2C68-4FD0-8192-B835E7CE23B7}"/>
              </a:ext>
            </a:extLst>
          </p:cNvPr>
          <p:cNvGrpSpPr/>
          <p:nvPr/>
        </p:nvGrpSpPr>
        <p:grpSpPr>
          <a:xfrm>
            <a:off x="8626903" y="3484598"/>
            <a:ext cx="1800201" cy="1584021"/>
            <a:chOff x="8626903" y="3484598"/>
            <a:chExt cx="1800201" cy="1584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7E219D-2B5B-4BDB-9001-9B52FB2CAA79}"/>
                </a:ext>
              </a:extLst>
            </p:cNvPr>
            <p:cNvSpPr/>
            <p:nvPr/>
          </p:nvSpPr>
          <p:spPr>
            <a:xfrm>
              <a:off x="8629625" y="3484598"/>
              <a:ext cx="300253" cy="1511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F4B9838-798A-44F8-A7B8-09DB13C91EEE}"/>
                </a:ext>
              </a:extLst>
            </p:cNvPr>
            <p:cNvSpPr/>
            <p:nvPr/>
          </p:nvSpPr>
          <p:spPr>
            <a:xfrm>
              <a:off x="10126851" y="3484598"/>
              <a:ext cx="300253" cy="15199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37EA3C8-8E54-4E4C-B064-0DB6B843DA79}"/>
                </a:ext>
              </a:extLst>
            </p:cNvPr>
            <p:cNvSpPr/>
            <p:nvPr/>
          </p:nvSpPr>
          <p:spPr>
            <a:xfrm>
              <a:off x="8626903" y="4916620"/>
              <a:ext cx="300253" cy="15114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1E31C72-6CC5-4A26-97B9-3E79175D5589}"/>
                </a:ext>
              </a:extLst>
            </p:cNvPr>
            <p:cNvSpPr/>
            <p:nvPr/>
          </p:nvSpPr>
          <p:spPr>
            <a:xfrm>
              <a:off x="10126851" y="4916621"/>
              <a:ext cx="300253" cy="15199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9E846A6D-D2B6-4ED8-9A56-C22B84B874E4}"/>
                </a:ext>
              </a:extLst>
            </p:cNvPr>
            <p:cNvGrpSpPr/>
            <p:nvPr/>
          </p:nvGrpSpPr>
          <p:grpSpPr>
            <a:xfrm>
              <a:off x="8626905" y="3593878"/>
              <a:ext cx="1800199" cy="1359720"/>
              <a:chOff x="4952089" y="2832654"/>
              <a:chExt cx="1800199" cy="135972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F80E158-206A-495D-80F0-4988F4038131}"/>
                  </a:ext>
                </a:extLst>
              </p:cNvPr>
              <p:cNvSpPr/>
              <p:nvPr/>
            </p:nvSpPr>
            <p:spPr>
              <a:xfrm>
                <a:off x="4952089" y="2838395"/>
                <a:ext cx="1800199" cy="135397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8" name="Straight Connector 48">
                <a:extLst>
                  <a:ext uri="{FF2B5EF4-FFF2-40B4-BE49-F238E27FC236}">
                    <a16:creationId xmlns:a16="http://schemas.microsoft.com/office/drawing/2014/main" id="{2E2F797D-5C92-4588-AE72-274E7002C3B5}"/>
                  </a:ext>
                </a:extLst>
              </p:cNvPr>
              <p:cNvCxnSpPr/>
              <p:nvPr/>
            </p:nvCxnSpPr>
            <p:spPr>
              <a:xfrm flipV="1">
                <a:off x="5183327" y="2832654"/>
                <a:ext cx="1355707" cy="499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49">
                <a:extLst>
                  <a:ext uri="{FF2B5EF4-FFF2-40B4-BE49-F238E27FC236}">
                    <a16:creationId xmlns:a16="http://schemas.microsoft.com/office/drawing/2014/main" id="{F252367C-01EF-4BA4-9C81-760BDE7B4C5B}"/>
                  </a:ext>
                </a:extLst>
              </p:cNvPr>
              <p:cNvCxnSpPr/>
              <p:nvPr/>
            </p:nvCxnSpPr>
            <p:spPr>
              <a:xfrm flipV="1">
                <a:off x="5174334" y="4187383"/>
                <a:ext cx="1355707" cy="499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181248A-57C6-4E5A-A837-F011A4B266FD}"/>
                  </a:ext>
                </a:extLst>
              </p:cNvPr>
              <p:cNvSpPr/>
              <p:nvPr/>
            </p:nvSpPr>
            <p:spPr>
              <a:xfrm>
                <a:off x="5702139" y="3120730"/>
                <a:ext cx="269460" cy="19838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0CC4CAD-8AC9-4319-884D-697F3F6E6BC7}"/>
                  </a:ext>
                </a:extLst>
              </p:cNvPr>
              <p:cNvSpPr/>
              <p:nvPr/>
            </p:nvSpPr>
            <p:spPr>
              <a:xfrm>
                <a:off x="5702139" y="3716633"/>
                <a:ext cx="269461" cy="1983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06712DC-4EFB-429D-A3EE-4C68F2A6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21</a:t>
            </a:fld>
            <a:endParaRPr lang="en-US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113D800-68DF-40C4-BA36-77532E1341F2}"/>
              </a:ext>
            </a:extLst>
          </p:cNvPr>
          <p:cNvSpPr txBox="1"/>
          <p:nvPr/>
        </p:nvSpPr>
        <p:spPr>
          <a:xfrm>
            <a:off x="6491775" y="3138639"/>
            <a:ext cx="7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31910081-DE14-4E89-9FD6-77E00859DE46}"/>
              </a:ext>
            </a:extLst>
          </p:cNvPr>
          <p:cNvSpPr txBox="1"/>
          <p:nvPr/>
        </p:nvSpPr>
        <p:spPr>
          <a:xfrm>
            <a:off x="9815405" y="1993708"/>
            <a:ext cx="7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AD978CAB-B44D-47DA-B6C0-2DEBE477FF00}"/>
              </a:ext>
            </a:extLst>
          </p:cNvPr>
          <p:cNvSpPr txBox="1"/>
          <p:nvPr/>
        </p:nvSpPr>
        <p:spPr>
          <a:xfrm>
            <a:off x="9826140" y="3935265"/>
            <a:ext cx="7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970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6E227CA-0D41-4210-9726-52AED708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C080-E9CB-4833-9F5B-5ADBD750B1AE}" type="slidenum">
              <a:rPr lang="en-US" smtClean="0"/>
              <a:t>22</a:t>
            </a:fld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7B9414-599C-43FD-AFCF-872D433F935B}"/>
              </a:ext>
            </a:extLst>
          </p:cNvPr>
          <p:cNvSpPr txBox="1"/>
          <p:nvPr/>
        </p:nvSpPr>
        <p:spPr>
          <a:xfrm>
            <a:off x="2134376" y="966787"/>
            <a:ext cx="899082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Conclusion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-There is still several options to improve the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THGEM performances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-No result yet with passivation but it seems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to be a good option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-Resistive layer could also bring flexibility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and production process simplification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8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-79111"/>
            <a:ext cx="20882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Base material 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Drilling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Brushing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Micro etching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Curing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Cleaning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Testing</a:t>
            </a: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59696" y="620689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8546-7AC5-46E9-927F-045826FB854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3113562" y="724039"/>
            <a:ext cx="8220520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Any base material can be used</a:t>
            </a:r>
          </a:p>
          <a:p>
            <a:pPr>
              <a:buFontTx/>
              <a:buChar char="-"/>
            </a:pPr>
            <a:endParaRPr lang="en-GB" b="1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The thickness uniformity have a large impact on gain</a:t>
            </a:r>
          </a:p>
          <a:p>
            <a:pPr lvl="1"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Must be Lower than 1%</a:t>
            </a:r>
            <a:endParaRPr lang="en-US" b="1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US" b="1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The technical reasons for a particular matrix choice are not yet clear</a:t>
            </a:r>
          </a:p>
          <a:p>
            <a:pPr lvl="1">
              <a:buFontTx/>
              <a:buChar char="-"/>
            </a:pPr>
            <a:r>
              <a:rPr lang="en-GB" b="1" dirty="0">
                <a:latin typeface="Comic Sans MS" panose="030F0702030302020204" pitchFamily="66" charset="0"/>
              </a:rPr>
              <a:t>But anti-CAF materials should be better </a:t>
            </a:r>
            <a:r>
              <a:rPr lang="en-GB" sz="1400" b="1" dirty="0">
                <a:latin typeface="Comic Sans MS" panose="030F0702030302020204" pitchFamily="66" charset="0"/>
              </a:rPr>
              <a:t>(Cathodic Anodic Filaments)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US" b="1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At CERN we use halogen free materials for security reasons</a:t>
            </a:r>
          </a:p>
          <a:p>
            <a:pPr>
              <a:buFontTx/>
              <a:buChar char="-"/>
            </a:pPr>
            <a:endParaRPr lang="en-US" b="1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The copper thickness should be at least 2 times larger than the RIM</a:t>
            </a:r>
          </a:p>
          <a:p>
            <a:pPr>
              <a:buFontTx/>
              <a:buChar char="-"/>
            </a:pPr>
            <a:endParaRPr lang="en-US" b="1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Possible Base material :</a:t>
            </a:r>
          </a:p>
          <a:p>
            <a:pPr lvl="1"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Glass epoxy</a:t>
            </a:r>
          </a:p>
          <a:p>
            <a:pPr lvl="1"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Glass Polyimide </a:t>
            </a:r>
          </a:p>
          <a:p>
            <a:pPr lvl="1"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Glass Teflon</a:t>
            </a:r>
          </a:p>
          <a:p>
            <a:pPr lvl="1"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Pure polyimide</a:t>
            </a:r>
          </a:p>
          <a:p>
            <a:pPr lvl="1"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Ceramic Teflon</a:t>
            </a:r>
          </a:p>
          <a:p>
            <a:pPr lvl="1"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Polyaramid epoxy</a:t>
            </a:r>
          </a:p>
          <a:p>
            <a:pPr lvl="1">
              <a:buFontTx/>
              <a:buChar char="-"/>
            </a:pPr>
            <a:r>
              <a:rPr lang="en-US" b="1" dirty="0">
                <a:latin typeface="Comic Sans MS" panose="030F0702030302020204" pitchFamily="66" charset="0"/>
              </a:rPr>
              <a:t>Polycarbonate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979506" y="493160"/>
            <a:ext cx="8507002" cy="5863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9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kat_5_drills1.jpg"/>
          <p:cNvPicPr>
            <a:picLocks noChangeAspect="1"/>
          </p:cNvPicPr>
          <p:nvPr/>
        </p:nvPicPr>
        <p:blipFill>
          <a:blip r:embed="rId2" cstate="print"/>
          <a:srcRect l="49642" t="5727" r="40289" b="8590"/>
          <a:stretch>
            <a:fillRect/>
          </a:stretch>
        </p:blipFill>
        <p:spPr>
          <a:xfrm rot="10800000">
            <a:off x="8551193" y="674290"/>
            <a:ext cx="1126206" cy="24966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8546-7AC5-46E9-927F-045826FB854A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18" name="Groupe 17"/>
          <p:cNvGrpSpPr/>
          <p:nvPr/>
        </p:nvGrpSpPr>
        <p:grpSpPr>
          <a:xfrm>
            <a:off x="7930120" y="1715588"/>
            <a:ext cx="792088" cy="936104"/>
            <a:chOff x="5940152" y="332656"/>
            <a:chExt cx="2088232" cy="936104"/>
          </a:xfrm>
        </p:grpSpPr>
        <p:sp>
          <p:nvSpPr>
            <p:cNvPr id="13" name="Rectangle 12"/>
            <p:cNvSpPr/>
            <p:nvPr/>
          </p:nvSpPr>
          <p:spPr>
            <a:xfrm>
              <a:off x="5940152" y="332656"/>
              <a:ext cx="20882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40152" y="1196752"/>
              <a:ext cx="20882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0152" y="404664"/>
              <a:ext cx="2088232" cy="79208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9370280" y="1715588"/>
            <a:ext cx="792088" cy="936104"/>
            <a:chOff x="5940152" y="332656"/>
            <a:chExt cx="2088232" cy="936104"/>
          </a:xfrm>
        </p:grpSpPr>
        <p:sp>
          <p:nvSpPr>
            <p:cNvPr id="20" name="Rectangle 19"/>
            <p:cNvSpPr/>
            <p:nvPr/>
          </p:nvSpPr>
          <p:spPr>
            <a:xfrm>
              <a:off x="5940152" y="332656"/>
              <a:ext cx="20882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40152" y="1196752"/>
              <a:ext cx="20882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40152" y="404664"/>
              <a:ext cx="2088232" cy="79208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0" y="-79111"/>
            <a:ext cx="20882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Base material 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Drilling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Brushing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Micro etching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Curing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Cleaning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Testing</a:t>
            </a: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5" name="Groupe 17"/>
          <p:cNvGrpSpPr/>
          <p:nvPr/>
        </p:nvGrpSpPr>
        <p:grpSpPr>
          <a:xfrm>
            <a:off x="6458518" y="1715588"/>
            <a:ext cx="792088" cy="936104"/>
            <a:chOff x="5940152" y="332656"/>
            <a:chExt cx="2088232" cy="936104"/>
          </a:xfrm>
        </p:grpSpPr>
        <p:sp>
          <p:nvSpPr>
            <p:cNvPr id="26" name="Rectangle 25"/>
            <p:cNvSpPr/>
            <p:nvPr/>
          </p:nvSpPr>
          <p:spPr>
            <a:xfrm>
              <a:off x="5940152" y="332656"/>
              <a:ext cx="20882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40152" y="1196752"/>
              <a:ext cx="20882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0152" y="404664"/>
              <a:ext cx="2088232" cy="79208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9" name="Pictur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5" y="3446812"/>
            <a:ext cx="3515715" cy="1895467"/>
          </a:xfrm>
          <a:prstGeom prst="rect">
            <a:avLst/>
          </a:prstGeom>
        </p:spPr>
      </p:pic>
      <p:pic>
        <p:nvPicPr>
          <p:cNvPr id="30" name="Picture 29" descr="Tv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8569" y="4928192"/>
            <a:ext cx="1582462" cy="1185855"/>
          </a:xfrm>
          <a:prstGeom prst="rect">
            <a:avLst/>
          </a:prstGeom>
        </p:spPr>
      </p:pic>
      <p:grpSp>
        <p:nvGrpSpPr>
          <p:cNvPr id="31" name="Groupe 17"/>
          <p:cNvGrpSpPr/>
          <p:nvPr/>
        </p:nvGrpSpPr>
        <p:grpSpPr>
          <a:xfrm>
            <a:off x="4986916" y="1715588"/>
            <a:ext cx="792088" cy="936104"/>
            <a:chOff x="5940152" y="332656"/>
            <a:chExt cx="2088232" cy="936104"/>
          </a:xfrm>
        </p:grpSpPr>
        <p:sp>
          <p:nvSpPr>
            <p:cNvPr id="32" name="Rectangle 31"/>
            <p:cNvSpPr/>
            <p:nvPr/>
          </p:nvSpPr>
          <p:spPr>
            <a:xfrm>
              <a:off x="5940152" y="332656"/>
              <a:ext cx="20882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40152" y="1196752"/>
              <a:ext cx="20882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40152" y="404664"/>
              <a:ext cx="2088232" cy="79208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80DB79A-4939-4622-8D55-B6FC7F377C86}"/>
              </a:ext>
            </a:extLst>
          </p:cNvPr>
          <p:cNvGrpSpPr/>
          <p:nvPr/>
        </p:nvGrpSpPr>
        <p:grpSpPr>
          <a:xfrm>
            <a:off x="4418499" y="3443780"/>
            <a:ext cx="7469806" cy="3235591"/>
            <a:chOff x="4543425" y="3207576"/>
            <a:chExt cx="7469806" cy="3235591"/>
          </a:xfrm>
        </p:grpSpPr>
        <p:sp>
          <p:nvSpPr>
            <p:cNvPr id="8" name="ZoneTexte 7"/>
            <p:cNvSpPr txBox="1"/>
            <p:nvPr/>
          </p:nvSpPr>
          <p:spPr>
            <a:xfrm>
              <a:off x="4639096" y="3303846"/>
              <a:ext cx="7374135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All the parameters from drill bit supplier should be respected:</a:t>
              </a:r>
            </a:p>
            <a:p>
              <a:pPr lvl="1"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Spindle speed</a:t>
              </a:r>
            </a:p>
            <a:p>
              <a:pPr lvl="1"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Z axis speed</a:t>
              </a:r>
            </a:p>
            <a:p>
              <a:pPr lvl="1"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Max hole count per drill bit divided by 2</a:t>
              </a:r>
            </a:p>
            <a:p>
              <a:pPr lvl="1">
                <a:buFontTx/>
                <a:buChar char="-"/>
              </a:pPr>
              <a:endParaRPr lang="en-US" b="1" dirty="0">
                <a:latin typeface="Comic Sans MS" panose="030F0702030302020204" pitchFamily="66" charset="0"/>
              </a:endParaRPr>
            </a:p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Correct entry and output foils/boards should be selected </a:t>
              </a:r>
            </a:p>
            <a:p>
              <a:pPr>
                <a:buFontTx/>
                <a:buChar char="-"/>
              </a:pPr>
              <a:endParaRPr lang="en-US" b="1" dirty="0">
                <a:latin typeface="Comic Sans MS" panose="030F0702030302020204" pitchFamily="66" charset="0"/>
              </a:endParaRPr>
            </a:p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Avoid stack drilling</a:t>
              </a:r>
            </a:p>
            <a:p>
              <a:pPr lvl="1">
                <a:buFontTx/>
                <a:buChar char="-"/>
              </a:pPr>
              <a:endParaRPr lang="en-US" dirty="0"/>
            </a:p>
            <a:p>
              <a:pPr lvl="1">
                <a:buFontTx/>
                <a:buChar char="-"/>
              </a:pPr>
              <a:endParaRPr lang="en-US" dirty="0"/>
            </a:p>
            <a:p>
              <a:pPr>
                <a:buFontTx/>
                <a:buChar char="-"/>
              </a:pPr>
              <a:endParaRPr lang="fr-FR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43425" y="3207576"/>
              <a:ext cx="7461779" cy="24966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47F263B2-57F9-4CC2-B68E-B4529CC19D5E}"/>
              </a:ext>
            </a:extLst>
          </p:cNvPr>
          <p:cNvSpPr/>
          <p:nvPr/>
        </p:nvSpPr>
        <p:spPr>
          <a:xfrm>
            <a:off x="4543425" y="1432231"/>
            <a:ext cx="1552575" cy="14603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37A3FFD-34A7-4462-9D7C-E76C92FCC536}"/>
              </a:ext>
            </a:extLst>
          </p:cNvPr>
          <p:cNvCxnSpPr/>
          <p:nvPr/>
        </p:nvCxnSpPr>
        <p:spPr>
          <a:xfrm flipH="1">
            <a:off x="5514975" y="760408"/>
            <a:ext cx="171450" cy="6782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53165ED-57DD-4069-B7E8-91C1B0779FC5}"/>
              </a:ext>
            </a:extLst>
          </p:cNvPr>
          <p:cNvSpPr txBox="1"/>
          <p:nvPr/>
        </p:nvSpPr>
        <p:spPr>
          <a:xfrm>
            <a:off x="6549016" y="19983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PCB</a:t>
            </a:r>
          </a:p>
        </p:txBody>
      </p:sp>
    </p:spTree>
    <p:extLst>
      <p:ext uri="{BB962C8B-B14F-4D97-AF65-F5344CB8AC3E}">
        <p14:creationId xmlns:p14="http://schemas.microsoft.com/office/powerpoint/2010/main" val="270419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59696" y="620689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8546-7AC5-46E9-927F-045826FB854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-79111"/>
            <a:ext cx="20882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Base material 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Drilling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Brushing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Micro etching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Curing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Cleaning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Testing</a:t>
            </a: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1" y="3801439"/>
            <a:ext cx="3668791" cy="2095928"/>
          </a:xfrm>
          <a:prstGeom prst="rect">
            <a:avLst/>
          </a:prstGeom>
        </p:spPr>
      </p:pic>
      <p:cxnSp>
        <p:nvCxnSpPr>
          <p:cNvPr id="30" name="Connecteur droit avec flèche 13"/>
          <p:cNvCxnSpPr/>
          <p:nvPr/>
        </p:nvCxnSpPr>
        <p:spPr>
          <a:xfrm>
            <a:off x="7001272" y="1768114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EB5A80C2-B94A-4304-9098-7241D804CEE9}"/>
              </a:ext>
            </a:extLst>
          </p:cNvPr>
          <p:cNvGrpSpPr/>
          <p:nvPr/>
        </p:nvGrpSpPr>
        <p:grpSpPr>
          <a:xfrm>
            <a:off x="8404888" y="654409"/>
            <a:ext cx="1872208" cy="2218075"/>
            <a:chOff x="8404888" y="654409"/>
            <a:chExt cx="1872208" cy="2218075"/>
          </a:xfrm>
        </p:grpSpPr>
        <p:sp>
          <p:nvSpPr>
            <p:cNvPr id="44" name="Rectangle 43"/>
            <p:cNvSpPr/>
            <p:nvPr/>
          </p:nvSpPr>
          <p:spPr>
            <a:xfrm>
              <a:off x="8404888" y="654409"/>
              <a:ext cx="1872208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404888" y="1086456"/>
              <a:ext cx="1872208" cy="137152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404888" y="2440436"/>
              <a:ext cx="1872208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4DBCA82A-C005-4FC2-AE11-187892706CF0}"/>
              </a:ext>
            </a:extLst>
          </p:cNvPr>
          <p:cNvGrpSpPr/>
          <p:nvPr/>
        </p:nvGrpSpPr>
        <p:grpSpPr>
          <a:xfrm>
            <a:off x="4732789" y="650307"/>
            <a:ext cx="1963646" cy="2218075"/>
            <a:chOff x="4732789" y="650307"/>
            <a:chExt cx="1963646" cy="2218075"/>
          </a:xfrm>
        </p:grpSpPr>
        <p:sp>
          <p:nvSpPr>
            <p:cNvPr id="28" name="Rectangle 27"/>
            <p:cNvSpPr/>
            <p:nvPr/>
          </p:nvSpPr>
          <p:spPr>
            <a:xfrm>
              <a:off x="4778508" y="650307"/>
              <a:ext cx="1872208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78508" y="1082354"/>
              <a:ext cx="1872208" cy="137152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78508" y="2436334"/>
              <a:ext cx="1872208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50716" y="650307"/>
              <a:ext cx="45719" cy="213399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32789" y="734392"/>
              <a:ext cx="45719" cy="213399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Connecteur droit avec flèche 13"/>
          <p:cNvCxnSpPr>
            <a:cxnSpLocks/>
            <a:stCxn id="8" idx="0"/>
          </p:cNvCxnSpPr>
          <p:nvPr/>
        </p:nvCxnSpPr>
        <p:spPr>
          <a:xfrm flipH="1" flipV="1">
            <a:off x="6766299" y="2652359"/>
            <a:ext cx="1536076" cy="5678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C03ECCFC-DD37-4A79-94AF-279E72D9F128}"/>
              </a:ext>
            </a:extLst>
          </p:cNvPr>
          <p:cNvGrpSpPr/>
          <p:nvPr/>
        </p:nvGrpSpPr>
        <p:grpSpPr>
          <a:xfrm>
            <a:off x="4636948" y="3133618"/>
            <a:ext cx="7330853" cy="4056931"/>
            <a:chOff x="4636948" y="3133618"/>
            <a:chExt cx="7330853" cy="4056931"/>
          </a:xfrm>
        </p:grpSpPr>
        <p:sp>
          <p:nvSpPr>
            <p:cNvPr id="8" name="ZoneTexte 7"/>
            <p:cNvSpPr txBox="1"/>
            <p:nvPr/>
          </p:nvSpPr>
          <p:spPr>
            <a:xfrm>
              <a:off x="4636948" y="3220231"/>
              <a:ext cx="7330853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This step is needed to remove thin layers of epoxy deposited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on copper edges during drill bit escape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-Horizontal line: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Ethylene Glycol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	DI water rinse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Potassium Permanganate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	DI water rinse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Acid Neutralizer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	DI water rinse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endParaRPr lang="en-US" dirty="0"/>
            </a:p>
            <a:p>
              <a:pPr lvl="1">
                <a:buFontTx/>
                <a:buChar char="-"/>
              </a:pPr>
              <a:endParaRPr lang="en-US" dirty="0"/>
            </a:p>
            <a:p>
              <a:pPr>
                <a:buFontTx/>
                <a:buChar char="-"/>
              </a:pPr>
              <a:endParaRPr lang="fr-FR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36948" y="3133618"/>
              <a:ext cx="7157785" cy="30719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Connecteur droit avec flèche 13">
            <a:extLst>
              <a:ext uri="{FF2B5EF4-FFF2-40B4-BE49-F238E27FC236}">
                <a16:creationId xmlns:a16="http://schemas.microsoft.com/office/drawing/2014/main" id="{37D8018D-52BF-4E4D-A661-9740A40D99D7}"/>
              </a:ext>
            </a:extLst>
          </p:cNvPr>
          <p:cNvCxnSpPr>
            <a:cxnSpLocks/>
          </p:cNvCxnSpPr>
          <p:nvPr/>
        </p:nvCxnSpPr>
        <p:spPr>
          <a:xfrm flipH="1">
            <a:off x="2476072" y="4295775"/>
            <a:ext cx="2256717" cy="481708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9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59696" y="620689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8546-7AC5-46E9-927F-045826FB854A}" type="slidenum">
              <a:rPr lang="en-GB" smtClean="0"/>
              <a:pPr/>
              <a:t>6</a:t>
            </a:fld>
            <a:endParaRPr lang="en-GB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866740" y="1771257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images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3573016"/>
            <a:ext cx="1567916" cy="19442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8508" y="650307"/>
            <a:ext cx="1872208" cy="2218075"/>
            <a:chOff x="4778508" y="650307"/>
            <a:chExt cx="1872208" cy="2218075"/>
          </a:xfrm>
        </p:grpSpPr>
        <p:sp>
          <p:nvSpPr>
            <p:cNvPr id="11" name="Rectangle 10"/>
            <p:cNvSpPr/>
            <p:nvPr/>
          </p:nvSpPr>
          <p:spPr>
            <a:xfrm>
              <a:off x="4778508" y="650307"/>
              <a:ext cx="1872208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78508" y="1082354"/>
              <a:ext cx="1872208" cy="137152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78508" y="2436334"/>
              <a:ext cx="1872208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93687" y="650307"/>
            <a:ext cx="1800201" cy="2218075"/>
            <a:chOff x="8293687" y="650307"/>
            <a:chExt cx="1800201" cy="2218075"/>
          </a:xfrm>
        </p:grpSpPr>
        <p:sp>
          <p:nvSpPr>
            <p:cNvPr id="10" name="Rectangle 9"/>
            <p:cNvSpPr/>
            <p:nvPr/>
          </p:nvSpPr>
          <p:spPr>
            <a:xfrm>
              <a:off x="8293688" y="1082354"/>
              <a:ext cx="1800199" cy="13539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293688" y="650307"/>
              <a:ext cx="1800200" cy="432048"/>
              <a:chOff x="7666964" y="980728"/>
              <a:chExt cx="1800200" cy="432048"/>
            </a:xfrm>
          </p:grpSpPr>
          <p:sp>
            <p:nvSpPr>
              <p:cNvPr id="15" name="Arrondir un rectangle à un seul coin 14"/>
              <p:cNvSpPr/>
              <p:nvPr/>
            </p:nvSpPr>
            <p:spPr>
              <a:xfrm>
                <a:off x="7890552" y="980728"/>
                <a:ext cx="1373799" cy="432048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9035116" y="980728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107124" y="1196752"/>
                <a:ext cx="360040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7"/>
              <p:cNvSpPr/>
              <p:nvPr/>
            </p:nvSpPr>
            <p:spPr>
              <a:xfrm>
                <a:off x="7666964" y="980728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66964" y="1196752"/>
                <a:ext cx="360040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0800000">
              <a:off x="8293687" y="2436334"/>
              <a:ext cx="1800200" cy="432048"/>
              <a:chOff x="7666964" y="980728"/>
              <a:chExt cx="1800200" cy="432048"/>
            </a:xfrm>
          </p:grpSpPr>
          <p:sp>
            <p:nvSpPr>
              <p:cNvPr id="23" name="Arrondir un rectangle à un seul coin 14"/>
              <p:cNvSpPr/>
              <p:nvPr/>
            </p:nvSpPr>
            <p:spPr>
              <a:xfrm>
                <a:off x="7890552" y="980728"/>
                <a:ext cx="1373799" cy="432048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17"/>
              <p:cNvSpPr/>
              <p:nvPr/>
            </p:nvSpPr>
            <p:spPr>
              <a:xfrm>
                <a:off x="9035116" y="980728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107124" y="1196752"/>
                <a:ext cx="360040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17"/>
              <p:cNvSpPr/>
              <p:nvPr/>
            </p:nvSpPr>
            <p:spPr>
              <a:xfrm>
                <a:off x="7666964" y="980728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66964" y="1196752"/>
                <a:ext cx="360040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0" y="-79111"/>
            <a:ext cx="20882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Base material 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Drilling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Brushing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Micro etching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Curing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Cleaning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Testing</a:t>
            </a: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D38525F-C9AD-4854-B906-09F29D9AD0E7}"/>
              </a:ext>
            </a:extLst>
          </p:cNvPr>
          <p:cNvGrpSpPr/>
          <p:nvPr/>
        </p:nvGrpSpPr>
        <p:grpSpPr>
          <a:xfrm>
            <a:off x="4315146" y="3439131"/>
            <a:ext cx="6493957" cy="3016913"/>
            <a:chOff x="4324671" y="3162906"/>
            <a:chExt cx="6493957" cy="3016913"/>
          </a:xfrm>
        </p:grpSpPr>
        <p:sp>
          <p:nvSpPr>
            <p:cNvPr id="8" name="ZoneTexte 7"/>
            <p:cNvSpPr txBox="1"/>
            <p:nvPr/>
          </p:nvSpPr>
          <p:spPr>
            <a:xfrm>
              <a:off x="4480033" y="3317497"/>
              <a:ext cx="6338595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This step is needed to round the metal edges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-At CERN we use a horizontal jet scrubbing machine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-we scrub the pieces in the 4 directions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-many times till we see the rounding effect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- The abrasive agent is neutral pumice</a:t>
              </a:r>
            </a:p>
            <a:p>
              <a:pPr lvl="1">
                <a:buFontTx/>
                <a:buChar char="-"/>
              </a:pPr>
              <a:endParaRPr lang="en-US" dirty="0"/>
            </a:p>
            <a:p>
              <a:pPr lvl="1">
                <a:buFontTx/>
                <a:buChar char="-"/>
              </a:pPr>
              <a:endParaRPr lang="en-US" dirty="0"/>
            </a:p>
            <a:p>
              <a:pPr>
                <a:buFontTx/>
                <a:buChar char="-"/>
              </a:pP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24671" y="3162906"/>
              <a:ext cx="6462445" cy="2434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437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59696" y="620689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8546-7AC5-46E9-927F-045826FB854A}" type="slidenum">
              <a:rPr lang="en-GB" smtClean="0"/>
              <a:pPr/>
              <a:t>7</a:t>
            </a:fld>
            <a:endParaRPr lang="en-GB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528048" y="1700808"/>
            <a:ext cx="1362505" cy="149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339048" y="627774"/>
            <a:ext cx="1800201" cy="2218075"/>
            <a:chOff x="8293687" y="650307"/>
            <a:chExt cx="1800201" cy="2218075"/>
          </a:xfrm>
        </p:grpSpPr>
        <p:sp>
          <p:nvSpPr>
            <p:cNvPr id="26" name="Rectangle 25"/>
            <p:cNvSpPr/>
            <p:nvPr/>
          </p:nvSpPr>
          <p:spPr>
            <a:xfrm>
              <a:off x="8293688" y="1082354"/>
              <a:ext cx="1800199" cy="13539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293688" y="650307"/>
              <a:ext cx="1800200" cy="432048"/>
              <a:chOff x="7666964" y="980728"/>
              <a:chExt cx="1800200" cy="432048"/>
            </a:xfrm>
          </p:grpSpPr>
          <p:sp>
            <p:nvSpPr>
              <p:cNvPr id="34" name="Arrondir un rectangle à un seul coin 14"/>
              <p:cNvSpPr/>
              <p:nvPr/>
            </p:nvSpPr>
            <p:spPr>
              <a:xfrm>
                <a:off x="7890552" y="980728"/>
                <a:ext cx="1373799" cy="432048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17"/>
              <p:cNvSpPr/>
              <p:nvPr/>
            </p:nvSpPr>
            <p:spPr>
              <a:xfrm>
                <a:off x="9035116" y="980728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107124" y="1196752"/>
                <a:ext cx="360040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Ellipse 17"/>
              <p:cNvSpPr/>
              <p:nvPr/>
            </p:nvSpPr>
            <p:spPr>
              <a:xfrm>
                <a:off x="7666964" y="980728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666964" y="1196752"/>
                <a:ext cx="360040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10800000">
              <a:off x="8293687" y="2436334"/>
              <a:ext cx="1800200" cy="432048"/>
              <a:chOff x="7666964" y="980728"/>
              <a:chExt cx="1800200" cy="432048"/>
            </a:xfrm>
          </p:grpSpPr>
          <p:sp>
            <p:nvSpPr>
              <p:cNvPr id="29" name="Arrondir un rectangle à un seul coin 14"/>
              <p:cNvSpPr/>
              <p:nvPr/>
            </p:nvSpPr>
            <p:spPr>
              <a:xfrm>
                <a:off x="7890552" y="980728"/>
                <a:ext cx="1373799" cy="432048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17"/>
              <p:cNvSpPr/>
              <p:nvPr/>
            </p:nvSpPr>
            <p:spPr>
              <a:xfrm>
                <a:off x="9035116" y="980728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107124" y="1196752"/>
                <a:ext cx="360040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17"/>
              <p:cNvSpPr/>
              <p:nvPr/>
            </p:nvSpPr>
            <p:spPr>
              <a:xfrm>
                <a:off x="7666964" y="980728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666964" y="1196752"/>
                <a:ext cx="360040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130781" y="851521"/>
            <a:ext cx="1800199" cy="1787871"/>
            <a:chOff x="8518918" y="843046"/>
            <a:chExt cx="1800199" cy="1787871"/>
          </a:xfrm>
        </p:grpSpPr>
        <p:grpSp>
          <p:nvGrpSpPr>
            <p:cNvPr id="7" name="Group 6"/>
            <p:cNvGrpSpPr/>
            <p:nvPr/>
          </p:nvGrpSpPr>
          <p:grpSpPr>
            <a:xfrm>
              <a:off x="8725245" y="843046"/>
              <a:ext cx="1387544" cy="216774"/>
              <a:chOff x="7876808" y="980728"/>
              <a:chExt cx="1387544" cy="216774"/>
            </a:xfrm>
          </p:grpSpPr>
          <p:sp>
            <p:nvSpPr>
              <p:cNvPr id="16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8518918" y="1059820"/>
              <a:ext cx="1800199" cy="13539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 39"/>
            <p:cNvGrpSpPr/>
            <p:nvPr/>
          </p:nvGrpSpPr>
          <p:grpSpPr>
            <a:xfrm rot="10800000">
              <a:off x="8725244" y="2414143"/>
              <a:ext cx="1387544" cy="216774"/>
              <a:chOff x="7876808" y="980728"/>
              <a:chExt cx="1387544" cy="216774"/>
            </a:xfrm>
          </p:grpSpPr>
          <p:sp>
            <p:nvSpPr>
              <p:cNvPr id="41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0" y="-79111"/>
            <a:ext cx="20882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Base material 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Drilling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Brushing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Micro etching</a:t>
            </a:r>
            <a:r>
              <a:rPr lang="en-US" sz="1600" b="1" i="1" dirty="0"/>
              <a:t>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Curing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Cleaning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Testing</a:t>
            </a: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E2C8E19-EE1C-4D8D-A9DE-AD46691CEA53}"/>
              </a:ext>
            </a:extLst>
          </p:cNvPr>
          <p:cNvGrpSpPr/>
          <p:nvPr/>
        </p:nvGrpSpPr>
        <p:grpSpPr>
          <a:xfrm>
            <a:off x="3781706" y="3102796"/>
            <a:ext cx="8295994" cy="3895678"/>
            <a:chOff x="3781706" y="3102796"/>
            <a:chExt cx="8295994" cy="3895678"/>
          </a:xfrm>
        </p:grpSpPr>
        <p:sp>
          <p:nvSpPr>
            <p:cNvPr id="8" name="ZoneTexte 7"/>
            <p:cNvSpPr txBox="1"/>
            <p:nvPr/>
          </p:nvSpPr>
          <p:spPr>
            <a:xfrm>
              <a:off x="3781706" y="3305155"/>
              <a:ext cx="8283037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This step is needed to reduce the copper thickness to create the RIM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-Different chemistries can be used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In Bath </a:t>
              </a:r>
            </a:p>
            <a:p>
              <a:r>
                <a:rPr lang="fr-FR" b="1" dirty="0">
                  <a:latin typeface="Comic Sans MS" panose="030F0702030302020204" pitchFamily="66" charset="0"/>
                </a:rPr>
                <a:t>		</a:t>
              </a:r>
              <a:r>
                <a:rPr lang="en-US" b="1" dirty="0">
                  <a:latin typeface="Comic Sans MS" panose="030F0702030302020204" pitchFamily="66" charset="0"/>
                </a:rPr>
                <a:t>-Chromic Acid (Rim up to 10um)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With Horizontal machines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	-Ammonium persulfate (Rim up to 50um)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	-Ferric per-chloride (Rim up to 100um)</a:t>
              </a:r>
            </a:p>
            <a:p>
              <a:pPr>
                <a:buFontTx/>
                <a:buChar char="-"/>
              </a:pPr>
              <a:endParaRPr lang="en-US" b="1" dirty="0">
                <a:latin typeface="Comic Sans MS" panose="030F0702030302020204" pitchFamily="66" charset="0"/>
              </a:endParaRPr>
            </a:p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Test patterns should be first etched to define the parameters</a:t>
              </a:r>
            </a:p>
            <a:p>
              <a:pPr lvl="1">
                <a:buFontTx/>
                <a:buChar char="-"/>
              </a:pPr>
              <a:endParaRPr lang="en-US" dirty="0"/>
            </a:p>
            <a:p>
              <a:pPr lvl="1">
                <a:buFontTx/>
                <a:buChar char="-"/>
              </a:pPr>
              <a:endParaRPr lang="en-US" dirty="0"/>
            </a:p>
            <a:p>
              <a:pPr>
                <a:buFontTx/>
                <a:buChar char="-"/>
              </a:pPr>
              <a:endParaRPr lang="fr-FR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81706" y="3102796"/>
              <a:ext cx="8295994" cy="3253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218FDAE8-1FE4-466A-B016-DCB79FDA0F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 t="6302" r="27634" b="7087"/>
          <a:stretch/>
        </p:blipFill>
        <p:spPr>
          <a:xfrm>
            <a:off x="555338" y="3358555"/>
            <a:ext cx="2539088" cy="22645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F3A86E-87DD-4ED4-A912-ED8CD8763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0" t="22572" r="49501" b="35956"/>
          <a:stretch/>
        </p:blipFill>
        <p:spPr>
          <a:xfrm>
            <a:off x="2128036" y="4242672"/>
            <a:ext cx="1166696" cy="1881000"/>
          </a:xfrm>
          <a:prstGeom prst="rect">
            <a:avLst/>
          </a:prstGeom>
        </p:spPr>
      </p:pic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F9C1D88-0CC2-442F-93FA-4FA85436E824}"/>
              </a:ext>
            </a:extLst>
          </p:cNvPr>
          <p:cNvCxnSpPr>
            <a:cxnSpLocks/>
          </p:cNvCxnSpPr>
          <p:nvPr/>
        </p:nvCxnSpPr>
        <p:spPr>
          <a:xfrm flipH="1" flipV="1">
            <a:off x="838200" y="4366517"/>
            <a:ext cx="1759289" cy="71919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41345A7F-7B5B-405B-91EA-45C13B8BF720}"/>
              </a:ext>
            </a:extLst>
          </p:cNvPr>
          <p:cNvCxnSpPr>
            <a:cxnSpLocks/>
          </p:cNvCxnSpPr>
          <p:nvPr/>
        </p:nvCxnSpPr>
        <p:spPr>
          <a:xfrm flipH="1" flipV="1">
            <a:off x="3084464" y="5295901"/>
            <a:ext cx="697242" cy="5841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5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59696" y="620689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8546-7AC5-46E9-927F-045826FB854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-79111"/>
            <a:ext cx="20882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Base material 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Drilling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Brushing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Micro etching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Curing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Cleaning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Testing</a:t>
            </a: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F7915AF-2E90-4413-B385-360617BB2E61}"/>
              </a:ext>
            </a:extLst>
          </p:cNvPr>
          <p:cNvGrpSpPr/>
          <p:nvPr/>
        </p:nvGrpSpPr>
        <p:grpSpPr>
          <a:xfrm>
            <a:off x="2681632" y="2299966"/>
            <a:ext cx="7176743" cy="3288819"/>
            <a:chOff x="3624607" y="2271391"/>
            <a:chExt cx="7176743" cy="3288819"/>
          </a:xfrm>
        </p:grpSpPr>
        <p:sp>
          <p:nvSpPr>
            <p:cNvPr id="8" name="ZoneTexte 7"/>
            <p:cNvSpPr txBox="1"/>
            <p:nvPr/>
          </p:nvSpPr>
          <p:spPr>
            <a:xfrm>
              <a:off x="3719736" y="2420889"/>
              <a:ext cx="6973384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A lot of thin base material are not fully polymerized</a:t>
              </a:r>
            </a:p>
            <a:p>
              <a:pPr lvl="1"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Material producers think that they will be anyway cure</a:t>
              </a:r>
            </a:p>
            <a:p>
              <a:pPr lvl="1"/>
              <a:r>
                <a:rPr lang="en-US" b="1" dirty="0">
                  <a:latin typeface="Comic Sans MS" panose="030F0702030302020204" pitchFamily="66" charset="0"/>
                </a:rPr>
                <a:t>during the multilayer PCB production gluing step.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-To complete this curing :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180 deg in air during 3 hours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 curing horizontally or vertically</a:t>
              </a:r>
            </a:p>
            <a:p>
              <a:endParaRPr lang="en-US" dirty="0"/>
            </a:p>
            <a:p>
              <a:pPr lvl="1">
                <a:buFontTx/>
                <a:buChar char="-"/>
              </a:pPr>
              <a:endParaRPr lang="en-US" dirty="0"/>
            </a:p>
            <a:p>
              <a:pPr lvl="1">
                <a:buFontTx/>
                <a:buChar char="-"/>
              </a:pPr>
              <a:endParaRPr lang="en-US" dirty="0"/>
            </a:p>
            <a:p>
              <a:pPr>
                <a:buFontTx/>
                <a:buChar char="-"/>
              </a:pP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24607" y="2271391"/>
              <a:ext cx="7176743" cy="23152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60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59696" y="620689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8546-7AC5-46E9-927F-045826FB854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-79111"/>
            <a:ext cx="20882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defRPr/>
            </a:pP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Base material 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Drilling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Brushing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Micro etching 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Curing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De-smearing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Cleaning</a:t>
            </a:r>
          </a:p>
          <a:p>
            <a:pPr lvl="1">
              <a:buFontTx/>
              <a:buChar char="•"/>
              <a:defRPr/>
            </a:pPr>
            <a:r>
              <a:rPr lang="en-US" sz="1600" b="1" i="1" dirty="0"/>
              <a:t>Testing</a:t>
            </a: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Tx/>
              <a:buChar char="•"/>
              <a:defRPr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5" y="4075873"/>
            <a:ext cx="3668791" cy="2095928"/>
          </a:xfrm>
          <a:prstGeom prst="rect">
            <a:avLst/>
          </a:prstGeom>
        </p:spPr>
      </p:pic>
      <p:cxnSp>
        <p:nvCxnSpPr>
          <p:cNvPr id="30" name="Connecteur droit avec flèche 13"/>
          <p:cNvCxnSpPr/>
          <p:nvPr/>
        </p:nvCxnSpPr>
        <p:spPr>
          <a:xfrm>
            <a:off x="7001272" y="1768114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13"/>
          <p:cNvCxnSpPr/>
          <p:nvPr/>
        </p:nvCxnSpPr>
        <p:spPr>
          <a:xfrm flipH="1" flipV="1">
            <a:off x="6268081" y="2368542"/>
            <a:ext cx="338202" cy="5801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428162" y="831932"/>
            <a:ext cx="1800199" cy="1787871"/>
            <a:chOff x="8518918" y="843046"/>
            <a:chExt cx="1800199" cy="1787871"/>
          </a:xfrm>
        </p:grpSpPr>
        <p:grpSp>
          <p:nvGrpSpPr>
            <p:cNvPr id="20" name="Group 19"/>
            <p:cNvGrpSpPr/>
            <p:nvPr/>
          </p:nvGrpSpPr>
          <p:grpSpPr>
            <a:xfrm>
              <a:off x="8725245" y="843046"/>
              <a:ext cx="1387544" cy="216774"/>
              <a:chOff x="7876808" y="980728"/>
              <a:chExt cx="1387544" cy="216774"/>
            </a:xfrm>
          </p:grpSpPr>
          <p:sp>
            <p:nvSpPr>
              <p:cNvPr id="31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518918" y="1059820"/>
              <a:ext cx="1800199" cy="13539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 21"/>
            <p:cNvGrpSpPr/>
            <p:nvPr/>
          </p:nvGrpSpPr>
          <p:grpSpPr>
            <a:xfrm rot="10800000">
              <a:off x="8725244" y="2414143"/>
              <a:ext cx="1387544" cy="216774"/>
              <a:chOff x="7876808" y="980728"/>
              <a:chExt cx="1387544" cy="216774"/>
            </a:xfrm>
          </p:grpSpPr>
          <p:sp>
            <p:nvSpPr>
              <p:cNvPr id="23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8690153" y="831759"/>
            <a:ext cx="1800199" cy="1787871"/>
            <a:chOff x="8518918" y="843046"/>
            <a:chExt cx="1800199" cy="1787871"/>
          </a:xfrm>
        </p:grpSpPr>
        <p:grpSp>
          <p:nvGrpSpPr>
            <p:cNvPr id="38" name="Group 37"/>
            <p:cNvGrpSpPr/>
            <p:nvPr/>
          </p:nvGrpSpPr>
          <p:grpSpPr>
            <a:xfrm>
              <a:off x="8725245" y="843046"/>
              <a:ext cx="1387544" cy="216774"/>
              <a:chOff x="7876808" y="980728"/>
              <a:chExt cx="1387544" cy="216774"/>
            </a:xfrm>
          </p:grpSpPr>
          <p:sp>
            <p:nvSpPr>
              <p:cNvPr id="52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8518918" y="1059820"/>
              <a:ext cx="1800199" cy="135397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 39"/>
            <p:cNvGrpSpPr/>
            <p:nvPr/>
          </p:nvGrpSpPr>
          <p:grpSpPr>
            <a:xfrm rot="10800000">
              <a:off x="8725244" y="2414143"/>
              <a:ext cx="1387544" cy="216774"/>
              <a:chOff x="7876808" y="980728"/>
              <a:chExt cx="1387544" cy="216774"/>
            </a:xfrm>
          </p:grpSpPr>
          <p:sp>
            <p:nvSpPr>
              <p:cNvPr id="41" name="Arrondir un rectangle à un seul coin 15"/>
              <p:cNvSpPr/>
              <p:nvPr/>
            </p:nvSpPr>
            <p:spPr>
              <a:xfrm>
                <a:off x="8064500" y="980728"/>
                <a:ext cx="1017062" cy="216024"/>
              </a:xfrm>
              <a:prstGeom prst="round1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Ellipse 16"/>
              <p:cNvSpPr/>
              <p:nvPr/>
            </p:nvSpPr>
            <p:spPr>
              <a:xfrm>
                <a:off x="7876808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59703" y="108874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Ellipse 16"/>
              <p:cNvSpPr/>
              <p:nvPr/>
            </p:nvSpPr>
            <p:spPr>
              <a:xfrm>
                <a:off x="8898772" y="980728"/>
                <a:ext cx="365579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876808" y="1089490"/>
                <a:ext cx="304649" cy="108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7" name="Straight Connector 6"/>
          <p:cNvCxnSpPr/>
          <p:nvPr/>
        </p:nvCxnSpPr>
        <p:spPr>
          <a:xfrm>
            <a:off x="6022032" y="1047783"/>
            <a:ext cx="2063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228358" y="1045273"/>
            <a:ext cx="3502" cy="13572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22032" y="2402512"/>
            <a:ext cx="2063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 rot="10800000">
            <a:off x="4430196" y="1045273"/>
            <a:ext cx="209828" cy="1357239"/>
            <a:chOff x="3440088" y="930299"/>
            <a:chExt cx="209828" cy="1357239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440088" y="932809"/>
              <a:ext cx="2063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3646414" y="930299"/>
              <a:ext cx="3502" cy="1357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440088" y="2287538"/>
              <a:ext cx="20632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3031C31-C891-4C36-BD6A-0373A6183880}"/>
              </a:ext>
            </a:extLst>
          </p:cNvPr>
          <p:cNvGrpSpPr/>
          <p:nvPr/>
        </p:nvGrpSpPr>
        <p:grpSpPr>
          <a:xfrm>
            <a:off x="4634488" y="3133618"/>
            <a:ext cx="6719312" cy="3779932"/>
            <a:chOff x="4634488" y="3133618"/>
            <a:chExt cx="6719312" cy="3779932"/>
          </a:xfrm>
        </p:grpSpPr>
        <p:sp>
          <p:nvSpPr>
            <p:cNvPr id="8" name="ZoneTexte 7"/>
            <p:cNvSpPr txBox="1"/>
            <p:nvPr/>
          </p:nvSpPr>
          <p:spPr>
            <a:xfrm>
              <a:off x="4636948" y="3220231"/>
              <a:ext cx="6431569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b="1" dirty="0">
                  <a:latin typeface="Comic Sans MS" panose="030F0702030302020204" pitchFamily="66" charset="0"/>
                </a:rPr>
                <a:t>This step is needed to remove the thin Epoxy layer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polluted by all the previous chemical baths</a:t>
              </a:r>
            </a:p>
            <a:p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-Horizontal Line: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Ethylene Glycol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	DI water rinse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Potassium Permanganate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	DI water rinse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Neutralizer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		DI water rinse</a:t>
              </a:r>
            </a:p>
            <a:p>
              <a:endParaRPr lang="en-US" dirty="0"/>
            </a:p>
            <a:p>
              <a:pPr lvl="1">
                <a:buFontTx/>
                <a:buChar char="-"/>
              </a:pPr>
              <a:endParaRPr lang="en-US" dirty="0"/>
            </a:p>
            <a:p>
              <a:pPr>
                <a:buFontTx/>
                <a:buChar char="-"/>
              </a:pPr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34488" y="3133618"/>
              <a:ext cx="6719312" cy="32227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92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1052</Words>
  <Application>Microsoft Office PowerPoint</Application>
  <PresentationFormat>Grand écran</PresentationFormat>
  <Paragraphs>401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Office Theme</vt:lpstr>
      <vt:lpstr>THGEM</vt:lpstr>
      <vt:lpstr>OUTLINE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De Oliveira</dc:creator>
  <cp:lastModifiedBy>Rui De Oliveira</cp:lastModifiedBy>
  <cp:revision>79</cp:revision>
  <dcterms:created xsi:type="dcterms:W3CDTF">2020-04-04T07:53:12Z</dcterms:created>
  <dcterms:modified xsi:type="dcterms:W3CDTF">2020-04-05T14:26:07Z</dcterms:modified>
</cp:coreProperties>
</file>