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E3250-D94F-437D-B3DC-9327B718FB3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96AE-B3D1-4BEC-91F3-32086D85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8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E3250-D94F-437D-B3DC-9327B718FB3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96AE-B3D1-4BEC-91F3-32086D85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9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E3250-D94F-437D-B3DC-9327B718FB3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96AE-B3D1-4BEC-91F3-32086D85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E3250-D94F-437D-B3DC-9327B718FB3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96AE-B3D1-4BEC-91F3-32086D85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6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E3250-D94F-437D-B3DC-9327B718FB3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96AE-B3D1-4BEC-91F3-32086D85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7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E3250-D94F-437D-B3DC-9327B718FB3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96AE-B3D1-4BEC-91F3-32086D85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4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E3250-D94F-437D-B3DC-9327B718FB3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96AE-B3D1-4BEC-91F3-32086D85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8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E3250-D94F-437D-B3DC-9327B718FB3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96AE-B3D1-4BEC-91F3-32086D85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9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E3250-D94F-437D-B3DC-9327B718FB3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96AE-B3D1-4BEC-91F3-32086D85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6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E3250-D94F-437D-B3DC-9327B718FB3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96AE-B3D1-4BEC-91F3-32086D85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2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E3250-D94F-437D-B3DC-9327B718FB3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96AE-B3D1-4BEC-91F3-32086D85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E3250-D94F-437D-B3DC-9327B718FB3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96AE-B3D1-4BEC-91F3-32086D85E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3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Near Detector Motion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2080" y="4281307"/>
            <a:ext cx="9144000" cy="1655762"/>
          </a:xfrm>
        </p:spPr>
        <p:txBody>
          <a:bodyPr/>
          <a:lstStyle/>
          <a:p>
            <a:r>
              <a:rPr lang="en-US" dirty="0" smtClean="0"/>
              <a:t>Victor Guarino -- ANL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98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at three systems:</a:t>
            </a:r>
          </a:p>
          <a:p>
            <a:pPr lvl="1"/>
            <a:r>
              <a:rPr lang="en-US" dirty="0" smtClean="0"/>
              <a:t>Air pads with hydraulic pushing system (designed system for Atlas/CERN)</a:t>
            </a:r>
          </a:p>
          <a:p>
            <a:pPr lvl="1"/>
            <a:r>
              <a:rPr lang="en-US" dirty="0" err="1" smtClean="0"/>
              <a:t>Hilman</a:t>
            </a:r>
            <a:r>
              <a:rPr lang="en-US" dirty="0" smtClean="0"/>
              <a:t> rollers with hydraulic pushing system </a:t>
            </a:r>
          </a:p>
          <a:p>
            <a:pPr lvl="1"/>
            <a:r>
              <a:rPr lang="en-US" dirty="0" smtClean="0"/>
              <a:t>Hydraulic driven wheels</a:t>
            </a:r>
          </a:p>
          <a:p>
            <a:pPr lvl="1"/>
            <a:endParaRPr lang="en-US" dirty="0"/>
          </a:p>
          <a:p>
            <a:r>
              <a:rPr lang="en-US" dirty="0" smtClean="0"/>
              <a:t>What are requirements for speed/frequency/positioning/cost/???</a:t>
            </a:r>
          </a:p>
          <a:p>
            <a:r>
              <a:rPr lang="en-US" dirty="0" smtClean="0"/>
              <a:t>Spectrometer requirement was only that the detector had to be moved out of beam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36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1458"/>
            <a:ext cx="10515600" cy="1325563"/>
          </a:xfrm>
        </p:spPr>
        <p:txBody>
          <a:bodyPr/>
          <a:lstStyle/>
          <a:p>
            <a:r>
              <a:rPr lang="en-US" dirty="0" err="1" smtClean="0"/>
              <a:t>Airpads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08" y="728345"/>
            <a:ext cx="7234646" cy="4351338"/>
          </a:xfrm>
        </p:spPr>
        <p:txBody>
          <a:bodyPr/>
          <a:lstStyle/>
          <a:p>
            <a:r>
              <a:rPr lang="en-US" dirty="0" smtClean="0"/>
              <a:t>Designed a system for moving the 1800 ton Atlas </a:t>
            </a:r>
            <a:r>
              <a:rPr lang="en-US" dirty="0" err="1" smtClean="0"/>
              <a:t>Tilecal</a:t>
            </a:r>
            <a:r>
              <a:rPr lang="en-US" dirty="0" smtClean="0"/>
              <a:t> at CERN</a:t>
            </a:r>
          </a:p>
          <a:p>
            <a:r>
              <a:rPr lang="en-US" dirty="0" smtClean="0"/>
              <a:t>Height during move had to be maintained to 3mm because beam pipe was not removed</a:t>
            </a:r>
          </a:p>
          <a:p>
            <a:r>
              <a:rPr lang="en-US" dirty="0" smtClean="0"/>
              <a:t>Pushed into along rails with hydraulic cylinders – positioned to 2mm</a:t>
            </a:r>
          </a:p>
          <a:p>
            <a:r>
              <a:rPr lang="en-US" dirty="0" smtClean="0"/>
              <a:t>~$40k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1" y="3921443"/>
            <a:ext cx="74295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01" y="156754"/>
            <a:ext cx="4474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64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Airpads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05846" cy="4351338"/>
          </a:xfrm>
        </p:spPr>
        <p:txBody>
          <a:bodyPr/>
          <a:lstStyle/>
          <a:p>
            <a:r>
              <a:rPr lang="en-US" dirty="0" smtClean="0"/>
              <a:t>Atlas test setup of </a:t>
            </a:r>
            <a:r>
              <a:rPr lang="en-US" dirty="0" err="1" smtClean="0"/>
              <a:t>airpad</a:t>
            </a:r>
            <a:r>
              <a:rPr lang="en-US" dirty="0" smtClean="0"/>
              <a:t> system looks a lot like spectrometer</a:t>
            </a:r>
            <a:endParaRPr lang="en-US" dirty="0"/>
          </a:p>
        </p:txBody>
      </p:sp>
      <p:pic>
        <p:nvPicPr>
          <p:cNvPr id="4" name="Picture 4" descr="HF_1850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603" y="121893"/>
            <a:ext cx="4888591" cy="65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338" y="3095059"/>
            <a:ext cx="42195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4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83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Hilman</a:t>
            </a:r>
            <a:r>
              <a:rPr lang="en-US" dirty="0" smtClean="0"/>
              <a:t> 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1325563"/>
            <a:ext cx="10515600" cy="4351338"/>
          </a:xfrm>
        </p:spPr>
        <p:txBody>
          <a:bodyPr/>
          <a:lstStyle/>
          <a:p>
            <a:r>
              <a:rPr lang="en-US" dirty="0" smtClean="0"/>
              <a:t>Similar concept to </a:t>
            </a:r>
            <a:r>
              <a:rPr lang="en-US" dirty="0" err="1" smtClean="0"/>
              <a:t>airpads</a:t>
            </a:r>
            <a:r>
              <a:rPr lang="en-US" dirty="0" smtClean="0"/>
              <a:t> just larger cylinder for pushing</a:t>
            </a:r>
            <a:endParaRPr lang="en-US" dirty="0"/>
          </a:p>
          <a:p>
            <a:r>
              <a:rPr lang="en-US" dirty="0" smtClean="0"/>
              <a:t>125 ton guided rollers ~$2500 each</a:t>
            </a:r>
          </a:p>
          <a:p>
            <a:r>
              <a:rPr lang="en-US" dirty="0" smtClean="0"/>
              <a:t>Bosch Rexroth 8” double acting cylinder ~ $3500</a:t>
            </a:r>
          </a:p>
          <a:p>
            <a:r>
              <a:rPr lang="en-US" dirty="0" smtClean="0"/>
              <a:t>Need hardened rail and guide rollers</a:t>
            </a:r>
          </a:p>
          <a:p>
            <a:r>
              <a:rPr lang="en-US" dirty="0" smtClean="0"/>
              <a:t>CDF was installed using this method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024" y="3033025"/>
            <a:ext cx="5033690" cy="3711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6" y="3922122"/>
            <a:ext cx="4194048" cy="334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452" y="801657"/>
            <a:ext cx="2693262" cy="211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33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101202"/>
            <a:ext cx="10515600" cy="1325563"/>
          </a:xfrm>
        </p:spPr>
        <p:txBody>
          <a:bodyPr/>
          <a:lstStyle/>
          <a:p>
            <a:r>
              <a:rPr lang="en-US" dirty="0" smtClean="0"/>
              <a:t>Hydraulic Drive 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183" y="1398429"/>
            <a:ext cx="10515600" cy="4351338"/>
          </a:xfrm>
        </p:spPr>
        <p:txBody>
          <a:bodyPr/>
          <a:lstStyle/>
          <a:p>
            <a:r>
              <a:rPr lang="en-US" dirty="0" smtClean="0"/>
              <a:t>Bosch Rexroth hydraulic motor and gear box drive system</a:t>
            </a:r>
          </a:p>
          <a:p>
            <a:r>
              <a:rPr lang="en-US" dirty="0" smtClean="0"/>
              <a:t>Guide rollers on rails</a:t>
            </a:r>
          </a:p>
          <a:p>
            <a:r>
              <a:rPr lang="en-US" dirty="0" smtClean="0"/>
              <a:t>Common industrial method of moving large loads (</a:t>
            </a:r>
            <a:r>
              <a:rPr lang="en-US" dirty="0" err="1" smtClean="0"/>
              <a:t>NOvA</a:t>
            </a:r>
            <a:r>
              <a:rPr lang="en-US" dirty="0" smtClean="0"/>
              <a:t> Block raiser and ATLAS module mover)</a:t>
            </a:r>
          </a:p>
          <a:p>
            <a:r>
              <a:rPr lang="en-US" dirty="0" smtClean="0"/>
              <a:t>~Budget quote $60k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043" y="101202"/>
            <a:ext cx="1610176" cy="3352505"/>
          </a:xfrm>
          <a:prstGeom prst="rect">
            <a:avLst/>
          </a:prstGeom>
        </p:spPr>
      </p:pic>
      <p:pic>
        <p:nvPicPr>
          <p:cNvPr id="5" name="Content Placeholder 3" descr="10-0490-13D.jp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73737" y="3936610"/>
            <a:ext cx="3108960" cy="2155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03" y="3828389"/>
            <a:ext cx="1599448" cy="2825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154" y="3452255"/>
            <a:ext cx="3859542" cy="1645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6471" y="5014632"/>
            <a:ext cx="4209506" cy="180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Conceptual designs for three systems have been developed – each is proven </a:t>
            </a:r>
            <a:r>
              <a:rPr lang="en-US" smtClean="0"/>
              <a:t>industrial concepts</a:t>
            </a:r>
            <a:endParaRPr lang="en-US" dirty="0" smtClean="0"/>
          </a:p>
          <a:p>
            <a:r>
              <a:rPr lang="en-US" dirty="0" smtClean="0"/>
              <a:t>Each concept has pros/cons on simplicity, cost, accuracy.  </a:t>
            </a:r>
          </a:p>
          <a:p>
            <a:r>
              <a:rPr lang="en-US" dirty="0" smtClean="0"/>
              <a:t>Need well defined requirements in order to flesh out final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05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24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54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2836</TotalTime>
  <Words>224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Near Detector Motion System</vt:lpstr>
      <vt:lpstr>Introduction  </vt:lpstr>
      <vt:lpstr>Airpads</vt:lpstr>
      <vt:lpstr>Airpads</vt:lpstr>
      <vt:lpstr>Hilman Rollers</vt:lpstr>
      <vt:lpstr>Hydraulic Drive Wheels</vt:lpstr>
      <vt:lpstr>Conclusion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Guarino, Victor</dc:creator>
  <cp:lastModifiedBy>Guarino, Victor</cp:lastModifiedBy>
  <cp:revision>13</cp:revision>
  <dcterms:created xsi:type="dcterms:W3CDTF">2020-03-18T15:49:54Z</dcterms:created>
  <dcterms:modified xsi:type="dcterms:W3CDTF">2020-03-20T15:10:17Z</dcterms:modified>
</cp:coreProperties>
</file>