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2" r:id="rId2"/>
  </p:sldMasterIdLst>
  <p:notesMasterIdLst>
    <p:notesMasterId r:id="rId14"/>
  </p:notesMasterIdLst>
  <p:handoutMasterIdLst>
    <p:handoutMasterId r:id="rId15"/>
  </p:handoutMasterIdLst>
  <p:sldIdLst>
    <p:sldId id="1728" r:id="rId3"/>
    <p:sldId id="1730" r:id="rId4"/>
    <p:sldId id="1731" r:id="rId5"/>
    <p:sldId id="1732" r:id="rId6"/>
    <p:sldId id="1726" r:id="rId7"/>
    <p:sldId id="1725" r:id="rId8"/>
    <p:sldId id="1727" r:id="rId9"/>
    <p:sldId id="1733" r:id="rId10"/>
    <p:sldId id="1734" r:id="rId11"/>
    <p:sldId id="1735" r:id="rId12"/>
    <p:sldId id="172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C31310"/>
    <a:srgbClr val="000000"/>
    <a:srgbClr val="B53511"/>
    <a:srgbClr val="FF9300"/>
    <a:srgbClr val="21FFF5"/>
    <a:srgbClr val="115CA9"/>
    <a:srgbClr val="21FFF0"/>
    <a:srgbClr val="F400FF"/>
    <a:srgbClr val="16B7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1" autoAdjust="0"/>
    <p:restoredTop sz="88992" autoAdjust="0"/>
  </p:normalViewPr>
  <p:slideViewPr>
    <p:cSldViewPr snapToGrid="0" snapToObjects="1">
      <p:cViewPr varScale="1">
        <p:scale>
          <a:sx n="153" d="100"/>
          <a:sy n="153" d="100"/>
        </p:scale>
        <p:origin x="1744" y="176"/>
      </p:cViewPr>
      <p:guideLst>
        <p:guide orient="horz" pos="2160"/>
        <p:guide pos="2880"/>
      </p:guideLst>
    </p:cSldViewPr>
  </p:slideViewPr>
  <p:outlineViewPr>
    <p:cViewPr>
      <p:scale>
        <a:sx n="33" d="100"/>
        <a:sy n="33" d="100"/>
      </p:scale>
      <p:origin x="0" y="800"/>
    </p:cViewPr>
  </p:outlineViewPr>
  <p:notesTextViewPr>
    <p:cViewPr>
      <p:scale>
        <a:sx n="100" d="100"/>
        <a:sy n="100" d="100"/>
      </p:scale>
      <p:origin x="0" y="0"/>
    </p:cViewPr>
  </p:notesTextViewPr>
  <p:sorterViewPr>
    <p:cViewPr>
      <p:scale>
        <a:sx n="134" d="100"/>
        <a:sy n="134" d="100"/>
      </p:scale>
      <p:origin x="0" y="22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5433A4-C87D-204E-A6FB-BA3B5AE045B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E583118-3117-A14C-98BA-42DA97FAB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13E5EE-3063-A84B-8C71-E27CE0BB0F63}" type="datetimeFigureOut">
              <a:rPr lang="en-US" smtClean="0"/>
              <a:t>8/24/20</a:t>
            </a:fld>
            <a:endParaRPr lang="en-US"/>
          </a:p>
        </p:txBody>
      </p:sp>
      <p:sp>
        <p:nvSpPr>
          <p:cNvPr id="4" name="Footer Placeholder 3">
            <a:extLst>
              <a:ext uri="{FF2B5EF4-FFF2-40B4-BE49-F238E27FC236}">
                <a16:creationId xmlns:a16="http://schemas.microsoft.com/office/drawing/2014/main" id="{D1A707AF-0688-824F-A29C-D793648085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EC45689-833C-3C49-A421-FF40C18F34F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567444F-994F-F547-AFF7-212BE49D2BE7}" type="slidenum">
              <a:rPr lang="en-US" smtClean="0"/>
              <a:t>‹#›</a:t>
            </a:fld>
            <a:endParaRPr lang="en-US"/>
          </a:p>
        </p:txBody>
      </p:sp>
    </p:spTree>
    <p:extLst>
      <p:ext uri="{BB962C8B-B14F-4D97-AF65-F5344CB8AC3E}">
        <p14:creationId xmlns:p14="http://schemas.microsoft.com/office/powerpoint/2010/main" val="3720536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E616E7-6442-8C42-AB7D-1A52A9F103E5}" type="datetimeFigureOut">
              <a:rPr lang="en-US" smtClean="0"/>
              <a:t>8/24/20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5C62E9-0A14-0247-BAF3-2DD368B97050}" type="slidenum">
              <a:rPr lang="en-US" smtClean="0"/>
              <a:t>‹#›</a:t>
            </a:fld>
            <a:endParaRPr lang="en-US"/>
          </a:p>
        </p:txBody>
      </p:sp>
    </p:spTree>
    <p:extLst>
      <p:ext uri="{BB962C8B-B14F-4D97-AF65-F5344CB8AC3E}">
        <p14:creationId xmlns:p14="http://schemas.microsoft.com/office/powerpoint/2010/main" val="1256373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2324271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2655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632658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Young-Kee Kim (U.Chicago), DPF Chair</a:t>
            </a:r>
            <a:endParaRPr lang="en-US" dirty="0"/>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1984748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Young-Kee Kim (U.Chicago), DPF Chair</a:t>
            </a:r>
            <a:endParaRPr lang="en-US" dirty="0"/>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58990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r>
              <a:rPr lang="en-US"/>
              <a:t>4/18/20</a:t>
            </a: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r>
              <a:rPr lang="en-US"/>
              <a:t>Young-Kee Kim (U.Chicago), DPF Chair</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8A7BBD36-3257-8E4A-8984-B9E452B60DAC}" type="slidenum">
              <a:rPr lang="en-US"/>
              <a:pPr/>
              <a:t>‹#›</a:t>
            </a:fld>
            <a:endParaRPr lang="en-US"/>
          </a:p>
        </p:txBody>
      </p:sp>
    </p:spTree>
    <p:extLst>
      <p:ext uri="{BB962C8B-B14F-4D97-AF65-F5344CB8AC3E}">
        <p14:creationId xmlns:p14="http://schemas.microsoft.com/office/powerpoint/2010/main" val="3630370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5662"/>
          </a:xfrm>
        </p:spPr>
        <p:txBody>
          <a:bodyPr/>
          <a:lstStyle/>
          <a:p>
            <a:r>
              <a:rPr lang="en-US"/>
              <a:t>Click to edit Master title style</a:t>
            </a:r>
          </a:p>
        </p:txBody>
      </p:sp>
      <p:sp>
        <p:nvSpPr>
          <p:cNvPr id="3" name="Text Placeholder 2"/>
          <p:cNvSpPr>
            <a:spLocks noGrp="1"/>
          </p:cNvSpPr>
          <p:nvPr>
            <p:ph type="body" sz="half" idx="1"/>
          </p:nvPr>
        </p:nvSpPr>
        <p:spPr>
          <a:xfrm>
            <a:off x="457200" y="1312863"/>
            <a:ext cx="4038600" cy="481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2863"/>
            <a:ext cx="4038600" cy="481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4/18/20</a:t>
            </a:r>
          </a:p>
        </p:txBody>
      </p:sp>
      <p:sp>
        <p:nvSpPr>
          <p:cNvPr id="6" name="Footer Placeholder 5"/>
          <p:cNvSpPr>
            <a:spLocks noGrp="1" noChangeArrowheads="1"/>
          </p:cNvSpPr>
          <p:nvPr>
            <p:ph type="ftr" sz="quarter" idx="11"/>
          </p:nvPr>
        </p:nvSpPr>
        <p:spPr>
          <a:xfrm>
            <a:off x="3124200" y="6356350"/>
            <a:ext cx="2895600" cy="365125"/>
          </a:xfrm>
          <a:prstGeom prst="rect">
            <a:avLst/>
          </a:prstGeom>
          <a:ln/>
        </p:spPr>
        <p:txBody>
          <a:bodyPr/>
          <a:lstStyle>
            <a:lvl1pPr>
              <a:defRPr/>
            </a:lvl1pPr>
          </a:lstStyle>
          <a:p>
            <a:pPr>
              <a:defRPr/>
            </a:pPr>
            <a:r>
              <a:rPr lang="en-US"/>
              <a:t>Young-Kee Kim (U.Chicago), DPF Chair</a:t>
            </a:r>
          </a:p>
        </p:txBody>
      </p:sp>
      <p:sp>
        <p:nvSpPr>
          <p:cNvPr id="7" name="Rectangle 6"/>
          <p:cNvSpPr>
            <a:spLocks noGrp="1" noChangeArrowheads="1"/>
          </p:cNvSpPr>
          <p:nvPr>
            <p:ph type="sldNum" sz="quarter" idx="12"/>
          </p:nvPr>
        </p:nvSpPr>
        <p:spPr>
          <a:ln/>
        </p:spPr>
        <p:txBody>
          <a:bodyPr/>
          <a:lstStyle>
            <a:lvl1pPr>
              <a:defRPr/>
            </a:lvl1pPr>
          </a:lstStyle>
          <a:p>
            <a:fld id="{C1E73930-EDB2-5B4C-99D8-72732A3B2E2F}" type="slidenum">
              <a:rPr lang="en-US"/>
              <a:pPr/>
              <a:t>‹#›</a:t>
            </a:fld>
            <a:endParaRPr lang="en-US"/>
          </a:p>
        </p:txBody>
      </p:sp>
    </p:spTree>
    <p:extLst>
      <p:ext uri="{BB962C8B-B14F-4D97-AF65-F5344CB8AC3E}">
        <p14:creationId xmlns:p14="http://schemas.microsoft.com/office/powerpoint/2010/main" val="839205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Logo Bottom: Picture &amp; Caption">
  <p:cSld name="Logo Bottom: Picture &amp; Caption">
    <p:spTree>
      <p:nvGrpSpPr>
        <p:cNvPr id="1" name="Shape 21"/>
        <p:cNvGrpSpPr/>
        <p:nvPr/>
      </p:nvGrpSpPr>
      <p:grpSpPr>
        <a:xfrm>
          <a:off x="0" y="0"/>
          <a:ext cx="0" cy="0"/>
          <a:chOff x="0" y="0"/>
          <a:chExt cx="0" cy="0"/>
        </a:xfrm>
      </p:grpSpPr>
      <p:sp>
        <p:nvSpPr>
          <p:cNvPr id="22" name="Google Shape;22;p3"/>
          <p:cNvSpPr>
            <a:spLocks noGrp="1"/>
          </p:cNvSpPr>
          <p:nvPr>
            <p:ph type="pic" idx="2"/>
          </p:nvPr>
        </p:nvSpPr>
        <p:spPr>
          <a:xfrm>
            <a:off x="224073" y="971550"/>
            <a:ext cx="8686800" cy="3726717"/>
          </a:xfrm>
          <a:prstGeom prst="rect">
            <a:avLst/>
          </a:prstGeom>
          <a:noFill/>
          <a:ln>
            <a:noFill/>
          </a:ln>
        </p:spPr>
        <p:txBody>
          <a:bodyPr spcFirstLastPara="1" wrap="square" lIns="0" tIns="0" rIns="0" bIns="0" anchor="t" anchorCtr="0"/>
          <a:lstStyle>
            <a:lvl1pPr marR="0" lvl="0" algn="l" rtl="0">
              <a:lnSpc>
                <a:spcPct val="100000"/>
              </a:lnSpc>
              <a:spcBef>
                <a:spcPts val="320"/>
              </a:spcBef>
              <a:spcAft>
                <a:spcPts val="0"/>
              </a:spcAft>
              <a:buClr>
                <a:srgbClr val="505050"/>
              </a:buClr>
              <a:buSzPts val="1600"/>
              <a:buFont typeface="Arial"/>
              <a:buNone/>
              <a:defRPr sz="1600" b="0" i="0" u="none" strike="noStrike" cap="none">
                <a:solidFill>
                  <a:srgbClr val="505050"/>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body" idx="1"/>
          </p:nvPr>
        </p:nvSpPr>
        <p:spPr>
          <a:xfrm>
            <a:off x="224073" y="4943005"/>
            <a:ext cx="8686800" cy="1091259"/>
          </a:xfrm>
          <a:prstGeom prst="rect">
            <a:avLst/>
          </a:prstGeom>
          <a:noFill/>
          <a:ln>
            <a:noFill/>
          </a:ln>
        </p:spPr>
        <p:txBody>
          <a:bodyPr spcFirstLastPara="1" wrap="square" lIns="0" tIns="0" rIns="0" bIns="0" anchor="t" anchorCtr="0"/>
          <a:lstStyle>
            <a:lvl1pPr marL="457200" lvl="0" indent="-228600" algn="l">
              <a:lnSpc>
                <a:spcPct val="100000"/>
              </a:lnSpc>
              <a:spcBef>
                <a:spcPts val="320"/>
              </a:spcBef>
              <a:spcAft>
                <a:spcPts val="0"/>
              </a:spcAft>
              <a:buClr>
                <a:srgbClr val="004C97"/>
              </a:buClr>
              <a:buSzPts val="1600"/>
              <a:buNone/>
              <a:defRPr sz="1600" b="1" i="0">
                <a:solidFill>
                  <a:srgbClr val="004C97"/>
                </a:solidFill>
              </a:defRPr>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24" name="Google Shape;24;p3"/>
          <p:cNvSpPr txBox="1">
            <a:spLocks noGrp="1"/>
          </p:cNvSpPr>
          <p:nvPr>
            <p:ph type="dt" idx="10"/>
          </p:nvPr>
        </p:nvSpPr>
        <p:spPr>
          <a:xfrm>
            <a:off x="736827" y="6504213"/>
            <a:ext cx="675368" cy="2413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SzPts val="1400"/>
              <a:buNone/>
              <a:defRPr sz="1200">
                <a:solidFill>
                  <a:srgbClr val="004C97"/>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4/18/20</a:t>
            </a:r>
            <a:endParaRPr/>
          </a:p>
        </p:txBody>
      </p:sp>
      <p:sp>
        <p:nvSpPr>
          <p:cNvPr id="25" name="Google Shape;25;p3"/>
          <p:cNvSpPr txBox="1">
            <a:spLocks noGrp="1"/>
          </p:cNvSpPr>
          <p:nvPr>
            <p:ph type="ftr" idx="11"/>
          </p:nvPr>
        </p:nvSpPr>
        <p:spPr>
          <a:xfrm>
            <a:off x="1530603" y="6504213"/>
            <a:ext cx="6251958" cy="242873"/>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SzPts val="1400"/>
              <a:buNone/>
              <a:defRPr sz="1200">
                <a:solidFill>
                  <a:srgbClr val="004C97"/>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Young-Kee Kim (U.Chicago), DPF Chair</a:t>
            </a:r>
            <a:endParaRPr/>
          </a:p>
        </p:txBody>
      </p:sp>
      <p:sp>
        <p:nvSpPr>
          <p:cNvPr id="26" name="Google Shape;26;p3"/>
          <p:cNvSpPr txBox="1">
            <a:spLocks noGrp="1"/>
          </p:cNvSpPr>
          <p:nvPr>
            <p:ph type="sldNum" idx="12"/>
          </p:nvPr>
        </p:nvSpPr>
        <p:spPr>
          <a:xfrm>
            <a:off x="222250" y="6504213"/>
            <a:ext cx="414338" cy="237285"/>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
        <p:nvSpPr>
          <p:cNvPr id="27" name="Google Shape;27;p3"/>
          <p:cNvSpPr txBox="1">
            <a:spLocks noGrp="1"/>
          </p:cNvSpPr>
          <p:nvPr>
            <p:ph type="title"/>
          </p:nvPr>
        </p:nvSpPr>
        <p:spPr>
          <a:xfrm>
            <a:off x="228600" y="251752"/>
            <a:ext cx="8686800" cy="427877"/>
          </a:xfrm>
          <a:prstGeom prst="rect">
            <a:avLst/>
          </a:prstGeom>
          <a:noFill/>
          <a:ln>
            <a:noFill/>
          </a:ln>
        </p:spPr>
        <p:txBody>
          <a:bodyPr spcFirstLastPara="1" wrap="square" lIns="0" tIns="0" rIns="0" bIns="0" anchor="b" anchorCtr="0"/>
          <a:lstStyle>
            <a:lvl1pPr lvl="0" algn="ctr">
              <a:lnSpc>
                <a:spcPct val="100000"/>
              </a:lnSpc>
              <a:spcBef>
                <a:spcPts val="0"/>
              </a:spcBef>
              <a:spcAft>
                <a:spcPts val="0"/>
              </a:spcAft>
              <a:buClr>
                <a:srgbClr val="004C97"/>
              </a:buClr>
              <a:buSzPts val="2800"/>
              <a:buFont typeface="Calibri"/>
              <a:buNone/>
              <a:defRPr sz="2800">
                <a:solidFill>
                  <a:srgbClr val="004C9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774367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41488605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797945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41180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1938785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3088858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4/18/20</a:t>
            </a:r>
          </a:p>
        </p:txBody>
      </p:sp>
      <p:sp>
        <p:nvSpPr>
          <p:cNvPr id="8" name="Footer Placeholder 7"/>
          <p:cNvSpPr>
            <a:spLocks noGrp="1"/>
          </p:cNvSpPr>
          <p:nvPr>
            <p:ph type="ftr" sz="quarter" idx="11"/>
          </p:nvPr>
        </p:nvSpPr>
        <p:spPr/>
        <p:txBody>
          <a:bodyPr/>
          <a:lstStyle/>
          <a:p>
            <a:r>
              <a:rPr lang="en-US"/>
              <a:t>Young-Kee Kim (U.Chicago), DPF Chair</a:t>
            </a:r>
          </a:p>
        </p:txBody>
      </p:sp>
      <p:sp>
        <p:nvSpPr>
          <p:cNvPr id="9" name="Slide Number Placeholder 8"/>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24925462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p:txBody>
          <a:bodyPr/>
          <a:lstStyle/>
          <a:p>
            <a:r>
              <a:rPr lang="en-US"/>
              <a:t>Young-Kee Kim (U.Chicago), DPF Chair</a:t>
            </a:r>
          </a:p>
        </p:txBody>
      </p:sp>
      <p:sp>
        <p:nvSpPr>
          <p:cNvPr id="5" name="Slide Number Placeholder 4"/>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384380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4/18/20</a:t>
            </a:r>
          </a:p>
        </p:txBody>
      </p:sp>
      <p:sp>
        <p:nvSpPr>
          <p:cNvPr id="3" name="Footer Placeholder 2"/>
          <p:cNvSpPr>
            <a:spLocks noGrp="1"/>
          </p:cNvSpPr>
          <p:nvPr>
            <p:ph type="ftr" sz="quarter" idx="11"/>
          </p:nvPr>
        </p:nvSpPr>
        <p:spPr/>
        <p:txBody>
          <a:bodyPr/>
          <a:lstStyle/>
          <a:p>
            <a:r>
              <a:rPr lang="en-US"/>
              <a:t>Young-Kee Kim (U.Chicago), DPF Chair</a:t>
            </a:r>
          </a:p>
        </p:txBody>
      </p:sp>
      <p:sp>
        <p:nvSpPr>
          <p:cNvPr id="4" name="Slide Number Placeholder 3"/>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24071578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36783697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1927543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37351643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47452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7573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691978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4/18/20</a:t>
            </a: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9" name="Slide Number Placeholder 8"/>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58603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90234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4/18/20</a:t>
            </a: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4" name="Slide Number Placeholder 3"/>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246352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39341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244719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68792"/>
            <a:ext cx="9144000" cy="83207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181958"/>
            <a:ext cx="8229600" cy="51743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4/18/20</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81E7D-5A17-EB4A-B013-04381A7C357D}" type="slidenum">
              <a:rPr lang="en-US" smtClean="0"/>
              <a:t>‹#›</a:t>
            </a:fld>
            <a:endParaRPr lang="en-US"/>
          </a:p>
        </p:txBody>
      </p:sp>
      <p:sp>
        <p:nvSpPr>
          <p:cNvPr id="7" name="Footer Placeholder 6">
            <a:extLst>
              <a:ext uri="{FF2B5EF4-FFF2-40B4-BE49-F238E27FC236}">
                <a16:creationId xmlns:a16="http://schemas.microsoft.com/office/drawing/2014/main" id="{68075663-5F42-8241-B1B1-982C249CF90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Young-</a:t>
            </a:r>
            <a:r>
              <a:rPr lang="en-US" dirty="0" err="1"/>
              <a:t>Kee</a:t>
            </a:r>
            <a:r>
              <a:rPr lang="en-US" dirty="0"/>
              <a:t> Kim (</a:t>
            </a:r>
            <a:r>
              <a:rPr lang="en-US" dirty="0" err="1"/>
              <a:t>U.Chicago</a:t>
            </a:r>
            <a:r>
              <a:rPr lang="en-US" dirty="0"/>
              <a:t>), DPF Chair</a:t>
            </a:r>
          </a:p>
        </p:txBody>
      </p:sp>
    </p:spTree>
    <p:extLst>
      <p:ext uri="{BB962C8B-B14F-4D97-AF65-F5344CB8AC3E}">
        <p14:creationId xmlns:p14="http://schemas.microsoft.com/office/powerpoint/2010/main" val="262780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 id="2147483676" r:id="rId14"/>
    <p:sldLayoutId id="2147483677" r:id="rId15"/>
    <p:sldLayoutId id="2147483678" r:id="rId16"/>
  </p:sldLayoutIdLst>
  <p:hf hdr="0"/>
  <p:txStyles>
    <p:titleStyle>
      <a:lvl1pPr algn="ctr" defTabSz="457200" rtl="0" eaLnBrk="1" latinLnBrk="0" hangingPunct="1">
        <a:spcBef>
          <a:spcPct val="0"/>
        </a:spcBef>
        <a:buNone/>
        <a:defRPr sz="3400" kern="1200">
          <a:solidFill>
            <a:schemeClr val="bg2">
              <a:lumMod val="50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4/18/20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Young-Kee Kim (U.Chicago), DPF Chair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9032D-4BF8-2E4C-A9D5-B04F356B7598}" type="slidenum">
              <a:rPr lang="en-US" smtClean="0"/>
              <a:t>‹#›</a:t>
            </a:fld>
            <a:endParaRPr lang="en-US"/>
          </a:p>
        </p:txBody>
      </p:sp>
    </p:spTree>
    <p:extLst>
      <p:ext uri="{BB962C8B-B14F-4D97-AF65-F5344CB8AC3E}">
        <p14:creationId xmlns:p14="http://schemas.microsoft.com/office/powerpoint/2010/main" val="238077074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spreadsheets/d/1qEY63fbtqg1_CqY3cXCwaxbIpE1s1mr2X-Mdp-yHlKk/edit#gid=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ndico.fnal.gov/event/4487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hyperlink" Target="https://urldefense.proofpoint.com/v2/url?u=https-3A__docs.google.com_spreadsheets_d_19H-5FFuoaXoT26p-2DjJxe6kcTlPkaq7statcUTbp2c0R40_edit-23gid-3D0&amp;d=DwMFAg&amp;c=gRgGjJ3BkIsb5y6s49QqsA&amp;r=MyQhCkN1-LXrIRMfetgAEMcKFHm4GTjOtXw3Ig0081Z2PoUO2svtH-r6df4XyzNi&amp;m=e6UNePsiFeO6GcG-lgx3QJ5X5x-OoHmMeSx-rcqP-yk&amp;s=TFa2swOBoXEsnHS7Av_tqfHuFm4v2NHF147-yw7hKsQ&amp;e=" TargetMode="External"/><Relationship Id="rId2" Type="http://schemas.openxmlformats.org/officeDocument/2006/relationships/hyperlink" Target="https://urldefense.proofpoint.com/v2/url?u=https-3A__docs.google.com_spreadsheets_d_1kZtox3foIKtr-5FGP5hgNUrVYpwRdEsYFy2CvBLYPhQLk_edit-23gid-3D0&amp;d=DwMFAg&amp;c=gRgGjJ3BkIsb5y6s49QqsA&amp;r=MyQhCkN1-LXrIRMfetgAEMcKFHm4GTjOtXw3Ig0081Z2PoUO2svtH-r6df4XyzNi&amp;m=e6UNePsiFeO6GcG-lgx3QJ5X5x-OoHmMeSx-rcqP-yk&amp;s=9ZqMy58XZAIMU8sKRZpyqeQse4ksS8iSvWkJpChWwX8&amp;e=" TargetMode="External"/><Relationship Id="rId1" Type="http://schemas.openxmlformats.org/officeDocument/2006/relationships/slideLayout" Target="../slideLayouts/slideLayout2.xml"/><Relationship Id="rId4" Type="http://schemas.openxmlformats.org/officeDocument/2006/relationships/hyperlink" Target="https://urldefense.proofpoint.com/v2/url?u=https-3A__docs.google.com_spreadsheets_d_1WebQNffS6KLxAPAzQITeMNh1cx2DjzYVtZQdl9vdCbw_edit-23gid-3D0&amp;d=DwMFAg&amp;c=gRgGjJ3BkIsb5y6s49QqsA&amp;r=MyQhCkN1-LXrIRMfetgAEMcKFHm4GTjOtXw3Ig0081Z2PoUO2svtH-r6df4XyzNi&amp;m=e6UNePsiFeO6GcG-lgx3QJ5X5x-OoHmMeSx-rcqP-yk&amp;s=xY1Dp_MisUKL-xD3_getIkxcBuE9Ek-ZYSH5vuMvCXo&amp;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411F4FC-C61D-A448-9A84-4A33BD8B6566}"/>
              </a:ext>
            </a:extLst>
          </p:cNvPr>
          <p:cNvSpPr>
            <a:spLocks noGrp="1"/>
          </p:cNvSpPr>
          <p:nvPr>
            <p:ph type="ctrTitle"/>
          </p:nvPr>
        </p:nvSpPr>
        <p:spPr/>
        <p:txBody>
          <a:bodyPr/>
          <a:lstStyle/>
          <a:p>
            <a:r>
              <a:rPr lang="en-US" dirty="0"/>
              <a:t>Snowmass All Frontier Conveners Meeting</a:t>
            </a:r>
          </a:p>
        </p:txBody>
      </p:sp>
      <p:sp>
        <p:nvSpPr>
          <p:cNvPr id="8" name="Subtitle 7">
            <a:extLst>
              <a:ext uri="{FF2B5EF4-FFF2-40B4-BE49-F238E27FC236}">
                <a16:creationId xmlns:a16="http://schemas.microsoft.com/office/drawing/2014/main" id="{CDBCD764-718D-E741-B6C8-10E2A4A57912}"/>
              </a:ext>
            </a:extLst>
          </p:cNvPr>
          <p:cNvSpPr>
            <a:spLocks noGrp="1"/>
          </p:cNvSpPr>
          <p:nvPr>
            <p:ph type="subTitle" idx="1"/>
          </p:nvPr>
        </p:nvSpPr>
        <p:spPr/>
        <p:txBody>
          <a:bodyPr/>
          <a:lstStyle/>
          <a:p>
            <a:r>
              <a:rPr lang="en-US" dirty="0"/>
              <a:t>Monday, August 24</a:t>
            </a:r>
          </a:p>
        </p:txBody>
      </p:sp>
    </p:spTree>
    <p:extLst>
      <p:ext uri="{BB962C8B-B14F-4D97-AF65-F5344CB8AC3E}">
        <p14:creationId xmlns:p14="http://schemas.microsoft.com/office/powerpoint/2010/main" val="1474342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C344766-C9EC-C34E-8176-88B53D2CFBC1}"/>
              </a:ext>
            </a:extLst>
          </p:cNvPr>
          <p:cNvGraphicFramePr>
            <a:graphicFrameLocks noGrp="1"/>
          </p:cNvGraphicFramePr>
          <p:nvPr>
            <p:extLst>
              <p:ext uri="{D42A27DB-BD31-4B8C-83A1-F6EECF244321}">
                <p14:modId xmlns:p14="http://schemas.microsoft.com/office/powerpoint/2010/main" val="1648863903"/>
              </p:ext>
            </p:extLst>
          </p:nvPr>
        </p:nvGraphicFramePr>
        <p:xfrm>
          <a:off x="141316" y="1041370"/>
          <a:ext cx="9094128" cy="5233988"/>
        </p:xfrm>
        <a:graphic>
          <a:graphicData uri="http://schemas.openxmlformats.org/drawingml/2006/table">
            <a:tbl>
              <a:tblPr/>
              <a:tblGrid>
                <a:gridCol w="568383">
                  <a:extLst>
                    <a:ext uri="{9D8B030D-6E8A-4147-A177-3AD203B41FA5}">
                      <a16:colId xmlns:a16="http://schemas.microsoft.com/office/drawing/2014/main" val="996691984"/>
                    </a:ext>
                  </a:extLst>
                </a:gridCol>
                <a:gridCol w="568383">
                  <a:extLst>
                    <a:ext uri="{9D8B030D-6E8A-4147-A177-3AD203B41FA5}">
                      <a16:colId xmlns:a16="http://schemas.microsoft.com/office/drawing/2014/main" val="3503172982"/>
                    </a:ext>
                  </a:extLst>
                </a:gridCol>
                <a:gridCol w="568383">
                  <a:extLst>
                    <a:ext uri="{9D8B030D-6E8A-4147-A177-3AD203B41FA5}">
                      <a16:colId xmlns:a16="http://schemas.microsoft.com/office/drawing/2014/main" val="297189760"/>
                    </a:ext>
                  </a:extLst>
                </a:gridCol>
                <a:gridCol w="568383">
                  <a:extLst>
                    <a:ext uri="{9D8B030D-6E8A-4147-A177-3AD203B41FA5}">
                      <a16:colId xmlns:a16="http://schemas.microsoft.com/office/drawing/2014/main" val="3873596131"/>
                    </a:ext>
                  </a:extLst>
                </a:gridCol>
                <a:gridCol w="568383">
                  <a:extLst>
                    <a:ext uri="{9D8B030D-6E8A-4147-A177-3AD203B41FA5}">
                      <a16:colId xmlns:a16="http://schemas.microsoft.com/office/drawing/2014/main" val="4003883896"/>
                    </a:ext>
                  </a:extLst>
                </a:gridCol>
                <a:gridCol w="568383">
                  <a:extLst>
                    <a:ext uri="{9D8B030D-6E8A-4147-A177-3AD203B41FA5}">
                      <a16:colId xmlns:a16="http://schemas.microsoft.com/office/drawing/2014/main" val="2264659049"/>
                    </a:ext>
                  </a:extLst>
                </a:gridCol>
                <a:gridCol w="568383">
                  <a:extLst>
                    <a:ext uri="{9D8B030D-6E8A-4147-A177-3AD203B41FA5}">
                      <a16:colId xmlns:a16="http://schemas.microsoft.com/office/drawing/2014/main" val="969912372"/>
                    </a:ext>
                  </a:extLst>
                </a:gridCol>
                <a:gridCol w="568383">
                  <a:extLst>
                    <a:ext uri="{9D8B030D-6E8A-4147-A177-3AD203B41FA5}">
                      <a16:colId xmlns:a16="http://schemas.microsoft.com/office/drawing/2014/main" val="838185565"/>
                    </a:ext>
                  </a:extLst>
                </a:gridCol>
                <a:gridCol w="568383">
                  <a:extLst>
                    <a:ext uri="{9D8B030D-6E8A-4147-A177-3AD203B41FA5}">
                      <a16:colId xmlns:a16="http://schemas.microsoft.com/office/drawing/2014/main" val="344742796"/>
                    </a:ext>
                  </a:extLst>
                </a:gridCol>
                <a:gridCol w="568383">
                  <a:extLst>
                    <a:ext uri="{9D8B030D-6E8A-4147-A177-3AD203B41FA5}">
                      <a16:colId xmlns:a16="http://schemas.microsoft.com/office/drawing/2014/main" val="3882153917"/>
                    </a:ext>
                  </a:extLst>
                </a:gridCol>
                <a:gridCol w="568383">
                  <a:extLst>
                    <a:ext uri="{9D8B030D-6E8A-4147-A177-3AD203B41FA5}">
                      <a16:colId xmlns:a16="http://schemas.microsoft.com/office/drawing/2014/main" val="1429131156"/>
                    </a:ext>
                  </a:extLst>
                </a:gridCol>
                <a:gridCol w="568383">
                  <a:extLst>
                    <a:ext uri="{9D8B030D-6E8A-4147-A177-3AD203B41FA5}">
                      <a16:colId xmlns:a16="http://schemas.microsoft.com/office/drawing/2014/main" val="2925688114"/>
                    </a:ext>
                  </a:extLst>
                </a:gridCol>
                <a:gridCol w="568383">
                  <a:extLst>
                    <a:ext uri="{9D8B030D-6E8A-4147-A177-3AD203B41FA5}">
                      <a16:colId xmlns:a16="http://schemas.microsoft.com/office/drawing/2014/main" val="2672939061"/>
                    </a:ext>
                  </a:extLst>
                </a:gridCol>
                <a:gridCol w="568383">
                  <a:extLst>
                    <a:ext uri="{9D8B030D-6E8A-4147-A177-3AD203B41FA5}">
                      <a16:colId xmlns:a16="http://schemas.microsoft.com/office/drawing/2014/main" val="1624074281"/>
                    </a:ext>
                  </a:extLst>
                </a:gridCol>
                <a:gridCol w="568383">
                  <a:extLst>
                    <a:ext uri="{9D8B030D-6E8A-4147-A177-3AD203B41FA5}">
                      <a16:colId xmlns:a16="http://schemas.microsoft.com/office/drawing/2014/main" val="1990482883"/>
                    </a:ext>
                  </a:extLst>
                </a:gridCol>
                <a:gridCol w="568383">
                  <a:extLst>
                    <a:ext uri="{9D8B030D-6E8A-4147-A177-3AD203B41FA5}">
                      <a16:colId xmlns:a16="http://schemas.microsoft.com/office/drawing/2014/main" val="1430289652"/>
                    </a:ext>
                  </a:extLst>
                </a:gridCol>
              </a:tblGrid>
              <a:tr h="240191">
                <a:tc>
                  <a:txBody>
                    <a:bodyPr/>
                    <a:lstStyle/>
                    <a:p>
                      <a:pPr rtl="0" fontAlgn="b"/>
                      <a:r>
                        <a:rPr lang="en-US" sz="700" b="1">
                          <a:effectLst/>
                        </a:rPr>
                        <a:t>CPM Breakout Schedule</a:t>
                      </a:r>
                    </a:p>
                  </a:txBody>
                  <a:tcPr marL="0" marR="0" marT="5314" marB="5314" anchor="ctr">
                    <a:lnL w="9525" cap="flat" cmpd="sng" algn="ctr">
                      <a:solidFill>
                        <a:srgbClr val="2043C3"/>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2043C3"/>
                      </a:solidFill>
                      <a:prstDash val="solid"/>
                      <a:round/>
                      <a:headEnd type="none" w="med" len="med"/>
                      <a:tailEnd type="none" w="med" len="med"/>
                    </a:lnT>
                    <a:lnB w="9525" cap="flat" cmpd="sng" algn="ctr">
                      <a:solidFill>
                        <a:srgbClr val="E073C3"/>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2142"/>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409C62"/>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E088C3"/>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203622"/>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606AC2"/>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08569949"/>
                  </a:ext>
                </a:extLst>
              </a:tr>
              <a:tr h="1158441">
                <a:tc>
                  <a:txBody>
                    <a:bodyPr/>
                    <a:lstStyle/>
                    <a:p>
                      <a:pPr rtl="0" fontAlgn="b"/>
                      <a:r>
                        <a:rPr lang="en-US" sz="700">
                          <a:effectLst/>
                        </a:rPr>
                        <a:t>NOTE: chat rooms will be provided all the time (a small group of people can have "hallway" discussions at any time)</a:t>
                      </a:r>
                    </a:p>
                  </a:txBody>
                  <a:tcPr marL="0" marR="0" marT="5314" marB="5314" anchor="ctr">
                    <a:lnL w="9525" cap="flat" cmpd="sng" algn="ctr">
                      <a:solidFill>
                        <a:srgbClr val="E073C3"/>
                      </a:solidFill>
                      <a:prstDash val="solid"/>
                      <a:round/>
                      <a:headEnd type="none" w="med" len="med"/>
                      <a:tailEnd type="none" w="med" len="med"/>
                    </a:lnL>
                    <a:lnR w="9525" cap="flat" cmpd="sng" algn="ctr">
                      <a:solidFill>
                        <a:srgbClr val="002142"/>
                      </a:solidFill>
                      <a:prstDash val="solid"/>
                      <a:round/>
                      <a:headEnd type="none" w="med" len="med"/>
                      <a:tailEnd type="none" w="med" len="med"/>
                    </a:lnR>
                    <a:lnT w="9525" cap="flat" cmpd="sng" algn="ctr">
                      <a:solidFill>
                        <a:srgbClr val="E073C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002142"/>
                      </a:solidFill>
                      <a:prstDash val="solid"/>
                      <a:round/>
                      <a:headEnd type="none" w="med" len="med"/>
                      <a:tailEnd type="none" w="med" len="med"/>
                    </a:lnL>
                    <a:lnR w="9525" cap="flat" cmpd="sng" algn="ctr">
                      <a:solidFill>
                        <a:srgbClr val="409C62"/>
                      </a:solidFill>
                      <a:prstDash val="solid"/>
                      <a:round/>
                      <a:headEnd type="none" w="med" len="med"/>
                      <a:tailEnd type="none" w="med" len="med"/>
                    </a:lnR>
                    <a:lnT w="9525" cap="flat" cmpd="sng" algn="ctr">
                      <a:solidFill>
                        <a:srgbClr val="002142"/>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409C62"/>
                      </a:solidFill>
                      <a:prstDash val="solid"/>
                      <a:round/>
                      <a:headEnd type="none" w="med" len="med"/>
                      <a:tailEnd type="none" w="med" len="med"/>
                    </a:lnL>
                    <a:lnR w="9525" cap="flat" cmpd="sng" algn="ctr">
                      <a:solidFill>
                        <a:srgbClr val="E088C3"/>
                      </a:solidFill>
                      <a:prstDash val="solid"/>
                      <a:round/>
                      <a:headEnd type="none" w="med" len="med"/>
                      <a:tailEnd type="none" w="med" len="med"/>
                    </a:lnR>
                    <a:lnT w="9525" cap="flat" cmpd="sng" algn="ctr">
                      <a:solidFill>
                        <a:srgbClr val="409C62"/>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dirty="0">
                        <a:effectLst/>
                      </a:endParaRPr>
                    </a:p>
                  </a:txBody>
                  <a:tcPr marL="7971" marR="7971" marT="5314" marB="5314" anchor="ctr">
                    <a:lnL w="9525" cap="flat" cmpd="sng" algn="ctr">
                      <a:solidFill>
                        <a:srgbClr val="E088C3"/>
                      </a:solidFill>
                      <a:prstDash val="solid"/>
                      <a:round/>
                      <a:headEnd type="none" w="med" len="med"/>
                      <a:tailEnd type="none" w="med" len="med"/>
                    </a:lnL>
                    <a:lnR w="9525" cap="flat" cmpd="sng" algn="ctr">
                      <a:solidFill>
                        <a:srgbClr val="203622"/>
                      </a:solidFill>
                      <a:prstDash val="solid"/>
                      <a:round/>
                      <a:headEnd type="none" w="med" len="med"/>
                      <a:tailEnd type="none" w="med" len="med"/>
                    </a:lnR>
                    <a:lnT w="9525" cap="flat" cmpd="sng" algn="ctr">
                      <a:solidFill>
                        <a:srgbClr val="E088C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203622"/>
                      </a:solidFill>
                      <a:prstDash val="solid"/>
                      <a:round/>
                      <a:headEnd type="none" w="med" len="med"/>
                      <a:tailEnd type="none" w="med" len="med"/>
                    </a:lnL>
                    <a:lnR w="9525" cap="flat" cmpd="sng" algn="ctr">
                      <a:solidFill>
                        <a:srgbClr val="606AC2"/>
                      </a:solidFill>
                      <a:prstDash val="solid"/>
                      <a:round/>
                      <a:headEnd type="none" w="med" len="med"/>
                      <a:tailEnd type="none" w="med" len="med"/>
                    </a:lnR>
                    <a:lnT w="9525" cap="flat" cmpd="sng" algn="ctr">
                      <a:solidFill>
                        <a:srgbClr val="203622"/>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606AC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606AC2"/>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23577365"/>
                  </a:ext>
                </a:extLst>
              </a:tr>
              <a:tr h="87149">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1346409"/>
                  </a:ext>
                </a:extLst>
              </a:tr>
              <a:tr h="163670">
                <a:tc>
                  <a:txBody>
                    <a:bodyPr/>
                    <a:lstStyle/>
                    <a:p>
                      <a:pPr rtl="0" fontAlgn="b"/>
                      <a:r>
                        <a:rPr lang="en-US" sz="700" b="1" dirty="0">
                          <a:effectLst/>
                        </a:rPr>
                        <a:t>Tues, Oct. 6</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80753777"/>
                  </a:ext>
                </a:extLst>
              </a:tr>
              <a:tr h="163670">
                <a:tc>
                  <a:txBody>
                    <a:bodyPr/>
                    <a:lstStyle/>
                    <a:p>
                      <a:pPr rtl="0" fontAlgn="b"/>
                      <a:r>
                        <a:rPr lang="en-US" sz="700" b="1">
                          <a:effectLst/>
                        </a:rPr>
                        <a:t>Time</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2</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3</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dirty="0">
                          <a:effectLst/>
                        </a:rPr>
                        <a:t>Breakout 4</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5</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6</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7</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8</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9</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11</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12</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13</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14</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15</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5933098"/>
                  </a:ext>
                </a:extLst>
              </a:tr>
              <a:tr h="163670">
                <a:tc>
                  <a:txBody>
                    <a:bodyPr/>
                    <a:lstStyle/>
                    <a:p>
                      <a:pPr rtl="0" fontAlgn="b"/>
                      <a:r>
                        <a:rPr lang="en-US" sz="700">
                          <a:effectLst/>
                        </a:rPr>
                        <a:t>12:00 - 12:30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dirty="0">
                          <a:solidFill>
                            <a:srgbClr val="0432FF"/>
                          </a:solidFill>
                          <a:effectLst/>
                        </a:rPr>
                        <a:t>EF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NF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RF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CF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TF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AF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IF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CompF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UF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dirty="0">
                          <a:solidFill>
                            <a:srgbClr val="0432FF"/>
                          </a:solidFill>
                          <a:effectLst/>
                        </a:rPr>
                        <a:t>CEF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5046352"/>
                  </a:ext>
                </a:extLst>
              </a:tr>
              <a:tr h="163670">
                <a:tc>
                  <a:txBody>
                    <a:bodyPr/>
                    <a:lstStyle/>
                    <a:p>
                      <a:pPr rtl="0" fontAlgn="ctr"/>
                      <a:r>
                        <a:rPr lang="en-US" sz="500">
                          <a:effectLst/>
                        </a:rPr>
                        <a:t>12:30 - 13:00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EF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NF(LOI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RF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CF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TF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AF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IF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err="1">
                          <a:solidFill>
                            <a:srgbClr val="0432FF"/>
                          </a:solidFill>
                          <a:effectLst/>
                        </a:rPr>
                        <a:t>CompF</a:t>
                      </a:r>
                      <a:r>
                        <a:rPr lang="en-US" sz="500" b="1" dirty="0">
                          <a:solidFill>
                            <a:srgbClr val="0432FF"/>
                          </a:solidFill>
                          <a:effectLst/>
                        </a:rPr>
                        <a:t> (LOI sum)</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UF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CEF (LOI summary)</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09997361"/>
                  </a:ext>
                </a:extLst>
              </a:tr>
              <a:tr h="163670">
                <a:tc>
                  <a:txBody>
                    <a:bodyPr/>
                    <a:lstStyle/>
                    <a:p>
                      <a:pPr rtl="0" fontAlgn="ctr"/>
                      <a:r>
                        <a:rPr lang="en-US" sz="700">
                          <a:effectLst/>
                        </a:rPr>
                        <a:t>13:00 - 13:30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dirty="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ctr"/>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55436938"/>
                  </a:ext>
                </a:extLst>
              </a:tr>
              <a:tr h="163670">
                <a:tc>
                  <a:txBody>
                    <a:bodyPr/>
                    <a:lstStyle/>
                    <a:p>
                      <a:pPr rtl="0" fontAlgn="b"/>
                      <a:r>
                        <a:rPr lang="en-US" sz="700">
                          <a:effectLst/>
                        </a:rPr>
                        <a:t>13:30 - 14:00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dirty="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extLst>
                  <a:ext uri="{0D108BD9-81ED-4DB2-BD59-A6C34878D82A}">
                    <a16:rowId xmlns:a16="http://schemas.microsoft.com/office/drawing/2014/main" val="2826419718"/>
                  </a:ext>
                </a:extLst>
              </a:tr>
              <a:tr h="163670">
                <a:tc>
                  <a:txBody>
                    <a:bodyPr/>
                    <a:lstStyle/>
                    <a:p>
                      <a:pPr rtl="0" fontAlgn="ctr"/>
                      <a:r>
                        <a:rPr lang="en-US" sz="700">
                          <a:effectLst/>
                        </a:rPr>
                        <a:t>14:00 - 14:30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000775583"/>
                  </a:ext>
                </a:extLst>
              </a:tr>
              <a:tr h="163670">
                <a:tc>
                  <a:txBody>
                    <a:bodyPr/>
                    <a:lstStyle/>
                    <a:p>
                      <a:pPr rtl="0" fontAlgn="ctr"/>
                      <a:r>
                        <a:rPr lang="en-US" sz="700">
                          <a:effectLst/>
                        </a:rPr>
                        <a:t>14:30 - 15:00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91316263"/>
                  </a:ext>
                </a:extLst>
              </a:tr>
              <a:tr h="163670">
                <a:tc>
                  <a:txBody>
                    <a:bodyPr/>
                    <a:lstStyle/>
                    <a:p>
                      <a:pPr rtl="0" fontAlgn="ctr"/>
                      <a:r>
                        <a:rPr lang="en-US" sz="700">
                          <a:effectLst/>
                        </a:rPr>
                        <a:t>15:00 - 15:30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11954499"/>
                  </a:ext>
                </a:extLst>
              </a:tr>
              <a:tr h="163670">
                <a:tc>
                  <a:txBody>
                    <a:bodyPr/>
                    <a:lstStyle/>
                    <a:p>
                      <a:pPr rtl="0" fontAlgn="b"/>
                      <a:r>
                        <a:rPr lang="en-US" sz="700">
                          <a:effectLst/>
                        </a:rPr>
                        <a:t>15:30 - 16:00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extLst>
                  <a:ext uri="{0D108BD9-81ED-4DB2-BD59-A6C34878D82A}">
                    <a16:rowId xmlns:a16="http://schemas.microsoft.com/office/drawing/2014/main" val="2668455632"/>
                  </a:ext>
                </a:extLst>
              </a:tr>
              <a:tr h="163670">
                <a:tc>
                  <a:txBody>
                    <a:bodyPr/>
                    <a:lstStyle/>
                    <a:p>
                      <a:pPr rtl="0" fontAlgn="b"/>
                      <a:r>
                        <a:rPr lang="en-US" sz="700">
                          <a:effectLst/>
                        </a:rPr>
                        <a:t>16:00 - 16:30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73254139"/>
                  </a:ext>
                </a:extLst>
              </a:tr>
              <a:tr h="163670">
                <a:tc>
                  <a:txBody>
                    <a:bodyPr/>
                    <a:lstStyle/>
                    <a:p>
                      <a:pPr rtl="0" fontAlgn="b"/>
                      <a:r>
                        <a:rPr lang="en-US" sz="700">
                          <a:effectLst/>
                        </a:rPr>
                        <a:t>16:30 - 17:00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dirty="0">
                          <a:solidFill>
                            <a:srgbClr val="0432FF"/>
                          </a:solidFill>
                          <a:effectLst/>
                        </a:rPr>
                        <a:t>EF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NF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RF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CF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TF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AF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IF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CompF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UF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dirty="0">
                          <a:solidFill>
                            <a:srgbClr val="0432FF"/>
                          </a:solidFill>
                          <a:effectLst/>
                        </a:rPr>
                        <a:t>CEF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04034629"/>
                  </a:ext>
                </a:extLst>
              </a:tr>
              <a:tr h="87149">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dirty="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53955148"/>
                  </a:ext>
                </a:extLst>
              </a:tr>
              <a:tr h="163670">
                <a:tc>
                  <a:txBody>
                    <a:bodyPr/>
                    <a:lstStyle/>
                    <a:p>
                      <a:pPr rtl="0" fontAlgn="b"/>
                      <a:r>
                        <a:rPr lang="en-US" sz="700" b="1">
                          <a:effectLst/>
                        </a:rPr>
                        <a:t>Wed., Oct. 7</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096769462"/>
                  </a:ext>
                </a:extLst>
              </a:tr>
              <a:tr h="163670">
                <a:tc>
                  <a:txBody>
                    <a:bodyPr/>
                    <a:lstStyle/>
                    <a:p>
                      <a:pPr rtl="0" fontAlgn="b"/>
                      <a:r>
                        <a:rPr lang="en-US" sz="700" b="1">
                          <a:effectLst/>
                        </a:rPr>
                        <a:t>Time</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2</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3</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4</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5</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6</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7</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8</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9</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11</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12</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13</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14</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effectLst/>
                        </a:rPr>
                        <a:t>Breakout 15</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832462108"/>
                  </a:ext>
                </a:extLst>
              </a:tr>
              <a:tr h="163670">
                <a:tc>
                  <a:txBody>
                    <a:bodyPr/>
                    <a:lstStyle/>
                    <a:p>
                      <a:pPr rtl="0" fontAlgn="ctr"/>
                      <a:r>
                        <a:rPr lang="en-US" sz="700">
                          <a:effectLst/>
                        </a:rPr>
                        <a:t>12:00 - 13:15</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gridSpan="15">
                  <a:txBody>
                    <a:bodyPr/>
                    <a:lstStyle/>
                    <a:p>
                      <a:pPr algn="ctr" rtl="0" fontAlgn="ctr"/>
                      <a:r>
                        <a:rPr lang="en-US" sz="700" b="1" dirty="0">
                          <a:solidFill>
                            <a:srgbClr val="0432FF"/>
                          </a:solidFill>
                          <a:effectLst/>
                        </a:rPr>
                        <a:t>Community Engagement Workshop with all frontiers (75')</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68037577"/>
                  </a:ext>
                </a:extLst>
              </a:tr>
              <a:tr h="163670">
                <a:tc>
                  <a:txBody>
                    <a:bodyPr/>
                    <a:lstStyle/>
                    <a:p>
                      <a:pPr rtl="0" fontAlgn="b"/>
                      <a:r>
                        <a:rPr lang="en-US" sz="700">
                          <a:effectLst/>
                        </a:rPr>
                        <a:t>13:15 - 14:00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extLst>
                  <a:ext uri="{0D108BD9-81ED-4DB2-BD59-A6C34878D82A}">
                    <a16:rowId xmlns:a16="http://schemas.microsoft.com/office/drawing/2014/main" val="748741215"/>
                  </a:ext>
                </a:extLst>
              </a:tr>
              <a:tr h="163670">
                <a:tc>
                  <a:txBody>
                    <a:bodyPr/>
                    <a:lstStyle/>
                    <a:p>
                      <a:pPr rtl="0" fontAlgn="b"/>
                      <a:r>
                        <a:rPr lang="en-US" sz="700">
                          <a:effectLst/>
                        </a:rPr>
                        <a:t>14:00 - 14:30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56781451"/>
                  </a:ext>
                </a:extLst>
              </a:tr>
              <a:tr h="163670">
                <a:tc>
                  <a:txBody>
                    <a:bodyPr/>
                    <a:lstStyle/>
                    <a:p>
                      <a:pPr rtl="0" fontAlgn="b"/>
                      <a:r>
                        <a:rPr lang="en-US" sz="700">
                          <a:effectLst/>
                        </a:rPr>
                        <a:t>14:30 - 15:00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50122594"/>
                  </a:ext>
                </a:extLst>
              </a:tr>
              <a:tr h="163670">
                <a:tc>
                  <a:txBody>
                    <a:bodyPr/>
                    <a:lstStyle/>
                    <a:p>
                      <a:pPr rtl="0" fontAlgn="b"/>
                      <a:r>
                        <a:rPr lang="en-US" sz="700">
                          <a:effectLst/>
                        </a:rPr>
                        <a:t>15:00 - 15:30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98646969"/>
                  </a:ext>
                </a:extLst>
              </a:tr>
              <a:tr h="163670">
                <a:tc>
                  <a:txBody>
                    <a:bodyPr/>
                    <a:lstStyle/>
                    <a:p>
                      <a:pPr rtl="0" fontAlgn="b"/>
                      <a:r>
                        <a:rPr lang="en-US" sz="700">
                          <a:effectLst/>
                        </a:rPr>
                        <a:t>15:30 - 16:00</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r>
                        <a:rPr lang="en-US" sz="700">
                          <a:effectLst/>
                        </a:rPr>
                        <a:t>Break / Chat</a:t>
                      </a: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extLst>
                  <a:ext uri="{0D108BD9-81ED-4DB2-BD59-A6C34878D82A}">
                    <a16:rowId xmlns:a16="http://schemas.microsoft.com/office/drawing/2014/main" val="3043515965"/>
                  </a:ext>
                </a:extLst>
              </a:tr>
              <a:tr h="163670">
                <a:tc>
                  <a:txBody>
                    <a:bodyPr/>
                    <a:lstStyle/>
                    <a:p>
                      <a:pPr rtl="0" fontAlgn="b"/>
                      <a:r>
                        <a:rPr lang="en-US" sz="700">
                          <a:effectLst/>
                        </a:rPr>
                        <a:t>16:00 - 16:30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dirty="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b="1" dirty="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714456743"/>
                  </a:ext>
                </a:extLst>
              </a:tr>
              <a:tr h="163670">
                <a:tc>
                  <a:txBody>
                    <a:bodyPr/>
                    <a:lstStyle/>
                    <a:p>
                      <a:pPr rtl="0" fontAlgn="b"/>
                      <a:r>
                        <a:rPr lang="en-US" sz="700">
                          <a:effectLst/>
                        </a:rPr>
                        <a:t>16:30 - 17:00</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EF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NF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RF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CF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TF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AF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IF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CompF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a:solidFill>
                            <a:srgbClr val="0432FF"/>
                          </a:solidFill>
                          <a:effectLst/>
                        </a:rPr>
                        <a:t>UF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700" b="1" dirty="0">
                          <a:solidFill>
                            <a:srgbClr val="0432FF"/>
                          </a:solidFill>
                          <a:effectLst/>
                        </a:rPr>
                        <a:t>CEF</a:t>
                      </a:r>
                    </a:p>
                  </a:txBody>
                  <a:tcPr marL="0" marR="0"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700" dirty="0">
                        <a:effectLst/>
                      </a:endParaRPr>
                    </a:p>
                  </a:txBody>
                  <a:tcPr marL="7971" marR="7971" marT="5314" marB="531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55276589"/>
                  </a:ext>
                </a:extLst>
              </a:tr>
            </a:tbl>
          </a:graphicData>
        </a:graphic>
      </p:graphicFrame>
      <p:sp>
        <p:nvSpPr>
          <p:cNvPr id="7" name="Title 6">
            <a:extLst>
              <a:ext uri="{FF2B5EF4-FFF2-40B4-BE49-F238E27FC236}">
                <a16:creationId xmlns:a16="http://schemas.microsoft.com/office/drawing/2014/main" id="{1688A641-3342-D14F-B45F-46B028C835B5}"/>
              </a:ext>
            </a:extLst>
          </p:cNvPr>
          <p:cNvSpPr>
            <a:spLocks noGrp="1"/>
          </p:cNvSpPr>
          <p:nvPr>
            <p:ph type="title"/>
          </p:nvPr>
        </p:nvSpPr>
        <p:spPr/>
        <p:txBody>
          <a:bodyPr/>
          <a:lstStyle/>
          <a:p>
            <a:r>
              <a:rPr lang="en-US" dirty="0"/>
              <a:t>Breakout Sessions (Day 2 and Day 3)</a:t>
            </a:r>
          </a:p>
        </p:txBody>
      </p:sp>
      <p:sp>
        <p:nvSpPr>
          <p:cNvPr id="8" name="Date Placeholder 3">
            <a:extLst>
              <a:ext uri="{FF2B5EF4-FFF2-40B4-BE49-F238E27FC236}">
                <a16:creationId xmlns:a16="http://schemas.microsoft.com/office/drawing/2014/main" id="{46F4BA52-DEF2-3E4C-A682-BD3139CEC55A}"/>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9" name="Footer Placeholder 4">
            <a:extLst>
              <a:ext uri="{FF2B5EF4-FFF2-40B4-BE49-F238E27FC236}">
                <a16:creationId xmlns:a16="http://schemas.microsoft.com/office/drawing/2014/main" id="{6B9847CF-7C33-5945-8F99-1C35F6B28E8F}"/>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10" name="Slide Number Placeholder 5">
            <a:extLst>
              <a:ext uri="{FF2B5EF4-FFF2-40B4-BE49-F238E27FC236}">
                <a16:creationId xmlns:a16="http://schemas.microsoft.com/office/drawing/2014/main" id="{93D9B9F5-B574-4C48-8D9E-33584BA6A0F0}"/>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10</a:t>
            </a:fld>
            <a:endParaRPr lang="en-US"/>
          </a:p>
        </p:txBody>
      </p:sp>
    </p:spTree>
    <p:extLst>
      <p:ext uri="{BB962C8B-B14F-4D97-AF65-F5344CB8AC3E}">
        <p14:creationId xmlns:p14="http://schemas.microsoft.com/office/powerpoint/2010/main" val="1214869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98D5F-A460-8D43-B1D1-A9C712BEB8BD}"/>
              </a:ext>
            </a:extLst>
          </p:cNvPr>
          <p:cNvSpPr>
            <a:spLocks noGrp="1"/>
          </p:cNvSpPr>
          <p:nvPr>
            <p:ph type="title"/>
          </p:nvPr>
        </p:nvSpPr>
        <p:spPr/>
        <p:txBody>
          <a:bodyPr/>
          <a:lstStyle/>
          <a:p>
            <a:r>
              <a:rPr lang="en-US" dirty="0"/>
              <a:t>Letters of Interest</a:t>
            </a:r>
          </a:p>
        </p:txBody>
      </p:sp>
      <p:sp>
        <p:nvSpPr>
          <p:cNvPr id="9" name="TextBox 8">
            <a:extLst>
              <a:ext uri="{FF2B5EF4-FFF2-40B4-BE49-F238E27FC236}">
                <a16:creationId xmlns:a16="http://schemas.microsoft.com/office/drawing/2014/main" id="{7130065E-D2ED-BF48-9D33-BB673197140D}"/>
              </a:ext>
            </a:extLst>
          </p:cNvPr>
          <p:cNvSpPr txBox="1"/>
          <p:nvPr/>
        </p:nvSpPr>
        <p:spPr>
          <a:xfrm>
            <a:off x="0" y="909822"/>
            <a:ext cx="9143999" cy="430887"/>
          </a:xfrm>
          <a:prstGeom prst="rect">
            <a:avLst/>
          </a:prstGeom>
          <a:noFill/>
        </p:spPr>
        <p:txBody>
          <a:bodyPr wrap="square" rtlCol="0">
            <a:spAutoFit/>
          </a:bodyPr>
          <a:lstStyle/>
          <a:p>
            <a:pPr algn="ctr"/>
            <a:r>
              <a:rPr lang="en-US" sz="2200" dirty="0"/>
              <a:t>LOIs submitted so far (112 in total)</a:t>
            </a:r>
          </a:p>
        </p:txBody>
      </p:sp>
      <p:pic>
        <p:nvPicPr>
          <p:cNvPr id="10" name="Picture 9">
            <a:extLst>
              <a:ext uri="{FF2B5EF4-FFF2-40B4-BE49-F238E27FC236}">
                <a16:creationId xmlns:a16="http://schemas.microsoft.com/office/drawing/2014/main" id="{FB5AAAEC-E817-7841-8C3E-F89CE98C1462}"/>
              </a:ext>
            </a:extLst>
          </p:cNvPr>
          <p:cNvPicPr>
            <a:picLocks noChangeAspect="1"/>
          </p:cNvPicPr>
          <p:nvPr/>
        </p:nvPicPr>
        <p:blipFill>
          <a:blip r:embed="rId2"/>
          <a:stretch>
            <a:fillRect/>
          </a:stretch>
        </p:blipFill>
        <p:spPr>
          <a:xfrm>
            <a:off x="2064561" y="1451549"/>
            <a:ext cx="5014876" cy="2915626"/>
          </a:xfrm>
          <a:prstGeom prst="rect">
            <a:avLst/>
          </a:prstGeom>
        </p:spPr>
      </p:pic>
      <p:sp>
        <p:nvSpPr>
          <p:cNvPr id="11" name="TextBox 10">
            <a:extLst>
              <a:ext uri="{FF2B5EF4-FFF2-40B4-BE49-F238E27FC236}">
                <a16:creationId xmlns:a16="http://schemas.microsoft.com/office/drawing/2014/main" id="{9EEB9614-BC5C-AB4E-A4D9-7F280A781B31}"/>
              </a:ext>
            </a:extLst>
          </p:cNvPr>
          <p:cNvSpPr txBox="1"/>
          <p:nvPr/>
        </p:nvSpPr>
        <p:spPr>
          <a:xfrm>
            <a:off x="1" y="4532601"/>
            <a:ext cx="9143999" cy="1754326"/>
          </a:xfrm>
          <a:prstGeom prst="rect">
            <a:avLst/>
          </a:prstGeom>
          <a:noFill/>
        </p:spPr>
        <p:txBody>
          <a:bodyPr wrap="square" rtlCol="0">
            <a:spAutoFit/>
          </a:bodyPr>
          <a:lstStyle/>
          <a:p>
            <a:pPr marL="342900" indent="-342900">
              <a:buFont typeface="Arial" panose="020B0604020202020204" pitchFamily="34" charset="0"/>
              <a:buChar char="•"/>
            </a:pPr>
            <a:r>
              <a:rPr lang="en-US" dirty="0"/>
              <a:t>Sergei C.: Tools – sorting, … </a:t>
            </a:r>
          </a:p>
          <a:p>
            <a:pPr marL="342900" indent="-342900">
              <a:buFont typeface="Arial" panose="020B0604020202020204" pitchFamily="34" charset="0"/>
              <a:buChar char="•"/>
            </a:pPr>
            <a:r>
              <a:rPr lang="en-US" dirty="0"/>
              <a:t>Conveners: </a:t>
            </a:r>
          </a:p>
          <a:p>
            <a:pPr marL="800100" lvl="1" indent="-342900">
              <a:buFont typeface="Arial" panose="020B0604020202020204" pitchFamily="34" charset="0"/>
              <a:buChar char="•"/>
            </a:pPr>
            <a:r>
              <a:rPr lang="en-US" dirty="0"/>
              <a:t>What are new (not included in the current / planned activities)?</a:t>
            </a:r>
          </a:p>
          <a:p>
            <a:pPr marL="800100" lvl="1" indent="-342900">
              <a:buFont typeface="Arial" panose="020B0604020202020204" pitchFamily="34" charset="0"/>
              <a:buChar char="•"/>
            </a:pPr>
            <a:r>
              <a:rPr lang="en-US" dirty="0"/>
              <a:t>How shall we make authors feel that their LOIs are properly included in the process? </a:t>
            </a:r>
          </a:p>
          <a:p>
            <a:pPr marL="1257300" lvl="2" indent="-342900">
              <a:buFont typeface="Arial" panose="020B0604020202020204" pitchFamily="34" charset="0"/>
              <a:buChar char="•"/>
            </a:pPr>
            <a:r>
              <a:rPr lang="en-US" dirty="0"/>
              <a:t>Before CPM: Presentations or communication </a:t>
            </a:r>
            <a:r>
              <a:rPr lang="en-US" dirty="0">
                <a:sym typeface="Wingdings" pitchFamily="2" charset="2"/>
              </a:rPr>
              <a:t> select topics to discuss at CPM</a:t>
            </a:r>
          </a:p>
          <a:p>
            <a:pPr marL="1257300" lvl="2" indent="-342900">
              <a:buFont typeface="Arial" panose="020B0604020202020204" pitchFamily="34" charset="0"/>
              <a:buChar char="•"/>
            </a:pPr>
            <a:r>
              <a:rPr lang="en-US" dirty="0">
                <a:sym typeface="Wingdings" pitchFamily="2" charset="2"/>
              </a:rPr>
              <a:t>During CPM: LOI overview + Presentations/Discussions for selected topics </a:t>
            </a:r>
            <a:endParaRPr lang="en-US" dirty="0"/>
          </a:p>
        </p:txBody>
      </p:sp>
      <p:sp>
        <p:nvSpPr>
          <p:cNvPr id="12" name="Date Placeholder 3">
            <a:extLst>
              <a:ext uri="{FF2B5EF4-FFF2-40B4-BE49-F238E27FC236}">
                <a16:creationId xmlns:a16="http://schemas.microsoft.com/office/drawing/2014/main" id="{40601302-C33F-6F4F-B8B7-C69ED8FAA4F9}"/>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13" name="Footer Placeholder 4">
            <a:extLst>
              <a:ext uri="{FF2B5EF4-FFF2-40B4-BE49-F238E27FC236}">
                <a16:creationId xmlns:a16="http://schemas.microsoft.com/office/drawing/2014/main" id="{50BB9A0B-B80E-674F-968E-189DA5DD9C6E}"/>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14" name="Slide Number Placeholder 5">
            <a:extLst>
              <a:ext uri="{FF2B5EF4-FFF2-40B4-BE49-F238E27FC236}">
                <a16:creationId xmlns:a16="http://schemas.microsoft.com/office/drawing/2014/main" id="{7879F360-D9A1-8943-8F4A-4C810373E565}"/>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11</a:t>
            </a:fld>
            <a:endParaRPr lang="en-US"/>
          </a:p>
        </p:txBody>
      </p:sp>
    </p:spTree>
    <p:extLst>
      <p:ext uri="{BB962C8B-B14F-4D97-AF65-F5344CB8AC3E}">
        <p14:creationId xmlns:p14="http://schemas.microsoft.com/office/powerpoint/2010/main" val="411235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B452-254C-1847-86E6-B84ED07B12B8}"/>
              </a:ext>
            </a:extLst>
          </p:cNvPr>
          <p:cNvSpPr>
            <a:spLocks noGrp="1"/>
          </p:cNvSpPr>
          <p:nvPr>
            <p:ph type="title"/>
          </p:nvPr>
        </p:nvSpPr>
        <p:spPr/>
        <p:txBody>
          <a:bodyPr/>
          <a:lstStyle/>
          <a:p>
            <a:r>
              <a:rPr lang="en-US" dirty="0"/>
              <a:t>Guidelines for the workshop times</a:t>
            </a:r>
          </a:p>
        </p:txBody>
      </p:sp>
      <p:sp>
        <p:nvSpPr>
          <p:cNvPr id="3" name="Content Placeholder 2">
            <a:extLst>
              <a:ext uri="{FF2B5EF4-FFF2-40B4-BE49-F238E27FC236}">
                <a16:creationId xmlns:a16="http://schemas.microsoft.com/office/drawing/2014/main" id="{3445D80C-DE24-9445-A974-A13FA69E8071}"/>
              </a:ext>
            </a:extLst>
          </p:cNvPr>
          <p:cNvSpPr>
            <a:spLocks noGrp="1"/>
          </p:cNvSpPr>
          <p:nvPr>
            <p:ph idx="1"/>
          </p:nvPr>
        </p:nvSpPr>
        <p:spPr>
          <a:xfrm>
            <a:off x="457200" y="1181958"/>
            <a:ext cx="8229600" cy="4813893"/>
          </a:xfrm>
        </p:spPr>
        <p:txBody>
          <a:bodyPr>
            <a:normAutofit fontScale="85000" lnSpcReduction="20000"/>
          </a:bodyPr>
          <a:lstStyle/>
          <a:p>
            <a:r>
              <a:rPr lang="en-US" dirty="0"/>
              <a:t>Snowmass process from now to next summer</a:t>
            </a:r>
          </a:p>
          <a:p>
            <a:pPr lvl="1"/>
            <a:r>
              <a:rPr lang="en-US" dirty="0"/>
              <a:t>Community-wide meetings / workshops</a:t>
            </a:r>
          </a:p>
          <a:p>
            <a:pPr lvl="1"/>
            <a:r>
              <a:rPr lang="en-US" dirty="0"/>
              <a:t>Frontier workshops</a:t>
            </a:r>
          </a:p>
          <a:p>
            <a:pPr lvl="1"/>
            <a:r>
              <a:rPr lang="en-US" dirty="0"/>
              <a:t>Topical group workshops</a:t>
            </a:r>
          </a:p>
          <a:p>
            <a:endParaRPr lang="en-US" dirty="0"/>
          </a:p>
          <a:p>
            <a:r>
              <a:rPr lang="en-US" dirty="0"/>
              <a:t>The meeting times chosen to accommodate all of the US scientists and not to disenfranchise (mostly early career) researchers with families who need childcare</a:t>
            </a:r>
          </a:p>
          <a:p>
            <a:endParaRPr lang="en-US" dirty="0"/>
          </a:p>
          <a:p>
            <a:r>
              <a:rPr lang="en-US" dirty="0"/>
              <a:t>Suggested time (virtual meeting)</a:t>
            </a:r>
          </a:p>
          <a:p>
            <a:pPr lvl="1"/>
            <a:r>
              <a:rPr lang="en-US" dirty="0"/>
              <a:t>12:00 – 17:00 ET</a:t>
            </a:r>
          </a:p>
          <a:p>
            <a:pPr lvl="1"/>
            <a:r>
              <a:rPr lang="en-US" dirty="0"/>
              <a:t>11:00 – 16:00 CT</a:t>
            </a:r>
          </a:p>
          <a:p>
            <a:pPr lvl="1"/>
            <a:r>
              <a:rPr lang="en-US" dirty="0"/>
              <a:t>10:00 – 15:00 MT</a:t>
            </a:r>
          </a:p>
          <a:p>
            <a:pPr lvl="1"/>
            <a:r>
              <a:rPr lang="en-US" dirty="0"/>
              <a:t>09:00 – 14:00 PT</a:t>
            </a:r>
          </a:p>
        </p:txBody>
      </p:sp>
      <p:sp>
        <p:nvSpPr>
          <p:cNvPr id="4" name="Date Placeholder 3">
            <a:extLst>
              <a:ext uri="{FF2B5EF4-FFF2-40B4-BE49-F238E27FC236}">
                <a16:creationId xmlns:a16="http://schemas.microsoft.com/office/drawing/2014/main" id="{AFE92BB4-EAC2-A949-8F88-AE329242B189}"/>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5" name="Footer Placeholder 4">
            <a:extLst>
              <a:ext uri="{FF2B5EF4-FFF2-40B4-BE49-F238E27FC236}">
                <a16:creationId xmlns:a16="http://schemas.microsoft.com/office/drawing/2014/main" id="{132DE522-9755-A342-9568-9DAD18ECD355}"/>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6" name="Slide Number Placeholder 5">
            <a:extLst>
              <a:ext uri="{FF2B5EF4-FFF2-40B4-BE49-F238E27FC236}">
                <a16:creationId xmlns:a16="http://schemas.microsoft.com/office/drawing/2014/main" id="{711132E2-3A7E-484F-B1CC-AC865301A3D7}"/>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2</a:t>
            </a:fld>
            <a:endParaRPr lang="en-US"/>
          </a:p>
        </p:txBody>
      </p:sp>
    </p:spTree>
    <p:extLst>
      <p:ext uri="{BB962C8B-B14F-4D97-AF65-F5344CB8AC3E}">
        <p14:creationId xmlns:p14="http://schemas.microsoft.com/office/powerpoint/2010/main" val="1295977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DD1AD-E538-C442-833D-43CB499D5566}"/>
              </a:ext>
            </a:extLst>
          </p:cNvPr>
          <p:cNvSpPr>
            <a:spLocks noGrp="1"/>
          </p:cNvSpPr>
          <p:nvPr>
            <p:ph type="title"/>
          </p:nvPr>
        </p:nvSpPr>
        <p:spPr/>
        <p:txBody>
          <a:bodyPr/>
          <a:lstStyle/>
          <a:p>
            <a:r>
              <a:rPr lang="en-US" dirty="0"/>
              <a:t>Funding Requests for in-person Workshops</a:t>
            </a:r>
          </a:p>
        </p:txBody>
      </p:sp>
      <p:sp>
        <p:nvSpPr>
          <p:cNvPr id="3" name="Content Placeholder 2">
            <a:extLst>
              <a:ext uri="{FF2B5EF4-FFF2-40B4-BE49-F238E27FC236}">
                <a16:creationId xmlns:a16="http://schemas.microsoft.com/office/drawing/2014/main" id="{B35F2FDA-784D-774F-BA3C-38E833ABB4F9}"/>
              </a:ext>
            </a:extLst>
          </p:cNvPr>
          <p:cNvSpPr>
            <a:spLocks noGrp="1"/>
          </p:cNvSpPr>
          <p:nvPr>
            <p:ph idx="1"/>
          </p:nvPr>
        </p:nvSpPr>
        <p:spPr/>
        <p:txBody>
          <a:bodyPr>
            <a:normAutofit fontScale="70000" lnSpcReduction="20000"/>
          </a:bodyPr>
          <a:lstStyle/>
          <a:p>
            <a:r>
              <a:rPr lang="en-US" dirty="0"/>
              <a:t>We need to collect all and inform DOE/NSF</a:t>
            </a:r>
          </a:p>
          <a:p>
            <a:endParaRPr lang="en-US" dirty="0"/>
          </a:p>
          <a:p>
            <a:r>
              <a:rPr lang="en-US" dirty="0"/>
              <a:t>Workshop costs</a:t>
            </a:r>
          </a:p>
          <a:p>
            <a:pPr lvl="1"/>
            <a:r>
              <a:rPr lang="en-US" dirty="0"/>
              <a:t>Registration fees</a:t>
            </a:r>
          </a:p>
          <a:p>
            <a:pPr lvl="1"/>
            <a:r>
              <a:rPr lang="en-US" dirty="0"/>
              <a:t>Support by the local institutions</a:t>
            </a:r>
          </a:p>
          <a:p>
            <a:pPr lvl="1"/>
            <a:r>
              <a:rPr lang="en-US" dirty="0"/>
              <a:t>Requests to DOE/NSF</a:t>
            </a:r>
          </a:p>
          <a:p>
            <a:r>
              <a:rPr lang="en-US" dirty="0"/>
              <a:t>Traveling expenses / registration fees</a:t>
            </a:r>
          </a:p>
          <a:p>
            <a:pPr lvl="1"/>
            <a:r>
              <a:rPr lang="en-US" dirty="0"/>
              <a:t>Requests to DOE/NSF (who and why)</a:t>
            </a:r>
          </a:p>
          <a:p>
            <a:endParaRPr lang="en-US" dirty="0"/>
          </a:p>
          <a:p>
            <a:r>
              <a:rPr lang="en-US" dirty="0"/>
              <a:t>In-person Workshops</a:t>
            </a:r>
          </a:p>
          <a:p>
            <a:pPr lvl="1"/>
            <a:r>
              <a:rPr lang="en-US" dirty="0"/>
              <a:t>Instrumentation (w/ CPAD) mid March</a:t>
            </a:r>
          </a:p>
          <a:p>
            <a:pPr lvl="1"/>
            <a:r>
              <a:rPr lang="en-US" dirty="0"/>
              <a:t>Theory: March 17-19</a:t>
            </a:r>
          </a:p>
          <a:p>
            <a:pPr lvl="1"/>
            <a:r>
              <a:rPr lang="en-US" dirty="0"/>
              <a:t>Neutrino: Spring </a:t>
            </a:r>
          </a:p>
          <a:p>
            <a:pPr lvl="1"/>
            <a:r>
              <a:rPr lang="en-US" dirty="0"/>
              <a:t>Rare Processes and Precision Measurements Frontier Workshop (late Spring 2021)</a:t>
            </a:r>
          </a:p>
          <a:p>
            <a:pPr lvl="1"/>
            <a:r>
              <a:rPr lang="en-US" dirty="0"/>
              <a:t>Community Summer Study (July 2021)</a:t>
            </a:r>
          </a:p>
          <a:p>
            <a:pPr lvl="1"/>
            <a:endParaRPr lang="en-US" dirty="0"/>
          </a:p>
          <a:p>
            <a:r>
              <a:rPr lang="en-US" dirty="0">
                <a:hlinkClick r:id="rId2"/>
              </a:rPr>
              <a:t>Information sheet</a:t>
            </a:r>
            <a:endParaRPr lang="en-US" dirty="0"/>
          </a:p>
        </p:txBody>
      </p:sp>
      <p:sp>
        <p:nvSpPr>
          <p:cNvPr id="7" name="Date Placeholder 3">
            <a:extLst>
              <a:ext uri="{FF2B5EF4-FFF2-40B4-BE49-F238E27FC236}">
                <a16:creationId xmlns:a16="http://schemas.microsoft.com/office/drawing/2014/main" id="{4529DC60-71CF-6E4B-989C-033A8B8C89AF}"/>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8" name="Footer Placeholder 4">
            <a:extLst>
              <a:ext uri="{FF2B5EF4-FFF2-40B4-BE49-F238E27FC236}">
                <a16:creationId xmlns:a16="http://schemas.microsoft.com/office/drawing/2014/main" id="{5EC8908C-E16F-C94C-B619-67910E1380A4}"/>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9" name="Slide Number Placeholder 5">
            <a:extLst>
              <a:ext uri="{FF2B5EF4-FFF2-40B4-BE49-F238E27FC236}">
                <a16:creationId xmlns:a16="http://schemas.microsoft.com/office/drawing/2014/main" id="{996BB7F3-12DA-BE46-BA01-D20996DC915F}"/>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3</a:t>
            </a:fld>
            <a:endParaRPr lang="en-US"/>
          </a:p>
        </p:txBody>
      </p:sp>
    </p:spTree>
    <p:extLst>
      <p:ext uri="{BB962C8B-B14F-4D97-AF65-F5344CB8AC3E}">
        <p14:creationId xmlns:p14="http://schemas.microsoft.com/office/powerpoint/2010/main" val="3540617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95F4D-E792-4C45-BC3C-854DB059E135}"/>
              </a:ext>
            </a:extLst>
          </p:cNvPr>
          <p:cNvSpPr>
            <a:spLocks noGrp="1"/>
          </p:cNvSpPr>
          <p:nvPr>
            <p:ph type="title"/>
          </p:nvPr>
        </p:nvSpPr>
        <p:spPr/>
        <p:txBody>
          <a:bodyPr/>
          <a:lstStyle/>
          <a:p>
            <a:r>
              <a:rPr lang="en-US" dirty="0"/>
              <a:t>CPM (Oct. 5-8, 2020)</a:t>
            </a:r>
          </a:p>
        </p:txBody>
      </p:sp>
      <p:sp>
        <p:nvSpPr>
          <p:cNvPr id="3" name="Content Placeholder 2">
            <a:extLst>
              <a:ext uri="{FF2B5EF4-FFF2-40B4-BE49-F238E27FC236}">
                <a16:creationId xmlns:a16="http://schemas.microsoft.com/office/drawing/2014/main" id="{6D500F61-0F58-0F4E-AAE3-92E829643A4B}"/>
              </a:ext>
            </a:extLst>
          </p:cNvPr>
          <p:cNvSpPr>
            <a:spLocks noGrp="1"/>
          </p:cNvSpPr>
          <p:nvPr>
            <p:ph idx="1"/>
          </p:nvPr>
        </p:nvSpPr>
        <p:spPr/>
        <p:txBody>
          <a:bodyPr/>
          <a:lstStyle/>
          <a:p>
            <a:endParaRPr lang="en-US" dirty="0"/>
          </a:p>
          <a:p>
            <a:endParaRPr lang="en-US" dirty="0"/>
          </a:p>
          <a:p>
            <a:endParaRPr lang="en-US" dirty="0"/>
          </a:p>
          <a:p>
            <a:endParaRPr lang="en-US" dirty="0"/>
          </a:p>
          <a:p>
            <a:r>
              <a:rPr lang="en-US" dirty="0"/>
              <a:t>Registration is now open</a:t>
            </a:r>
          </a:p>
          <a:p>
            <a:pPr lvl="1"/>
            <a:r>
              <a:rPr lang="en-US" dirty="0">
                <a:hlinkClick r:id="rId2"/>
              </a:rPr>
              <a:t>https://indico.fnal.gov/event/44870/</a:t>
            </a:r>
            <a:endParaRPr lang="en-US" dirty="0"/>
          </a:p>
        </p:txBody>
      </p:sp>
      <p:sp>
        <p:nvSpPr>
          <p:cNvPr id="4" name="Date Placeholder 3">
            <a:extLst>
              <a:ext uri="{FF2B5EF4-FFF2-40B4-BE49-F238E27FC236}">
                <a16:creationId xmlns:a16="http://schemas.microsoft.com/office/drawing/2014/main" id="{04FA319F-70F2-6143-8A41-6A7A97AD8EDF}"/>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5" name="Footer Placeholder 4">
            <a:extLst>
              <a:ext uri="{FF2B5EF4-FFF2-40B4-BE49-F238E27FC236}">
                <a16:creationId xmlns:a16="http://schemas.microsoft.com/office/drawing/2014/main" id="{667F7E5F-8691-DD40-B51C-29EC26CBC6BF}"/>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6" name="Slide Number Placeholder 5">
            <a:extLst>
              <a:ext uri="{FF2B5EF4-FFF2-40B4-BE49-F238E27FC236}">
                <a16:creationId xmlns:a16="http://schemas.microsoft.com/office/drawing/2014/main" id="{FAFBC9B7-E287-0E45-812A-F21349174D54}"/>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4</a:t>
            </a:fld>
            <a:endParaRPr lang="en-US"/>
          </a:p>
        </p:txBody>
      </p:sp>
    </p:spTree>
    <p:extLst>
      <p:ext uri="{BB962C8B-B14F-4D97-AF65-F5344CB8AC3E}">
        <p14:creationId xmlns:p14="http://schemas.microsoft.com/office/powerpoint/2010/main" val="9028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673AFE-42ED-6A4B-BA4D-FDE89DA6E393}"/>
              </a:ext>
            </a:extLst>
          </p:cNvPr>
          <p:cNvSpPr>
            <a:spLocks noGrp="1"/>
          </p:cNvSpPr>
          <p:nvPr>
            <p:ph type="title"/>
          </p:nvPr>
        </p:nvSpPr>
        <p:spPr/>
        <p:txBody>
          <a:bodyPr/>
          <a:lstStyle/>
          <a:p>
            <a:r>
              <a:rPr lang="en-US" dirty="0"/>
              <a:t>Goals of CPM</a:t>
            </a:r>
          </a:p>
        </p:txBody>
      </p:sp>
      <p:sp>
        <p:nvSpPr>
          <p:cNvPr id="6" name="Content Placeholder 5">
            <a:extLst>
              <a:ext uri="{FF2B5EF4-FFF2-40B4-BE49-F238E27FC236}">
                <a16:creationId xmlns:a16="http://schemas.microsoft.com/office/drawing/2014/main" id="{B719CAD3-F633-1B42-9C4B-D4C9F47594EC}"/>
              </a:ext>
            </a:extLst>
          </p:cNvPr>
          <p:cNvSpPr>
            <a:spLocks noGrp="1"/>
          </p:cNvSpPr>
          <p:nvPr>
            <p:ph idx="1"/>
          </p:nvPr>
        </p:nvSpPr>
        <p:spPr/>
        <p:txBody>
          <a:bodyPr>
            <a:normAutofit fontScale="62500" lnSpcReduction="20000"/>
          </a:bodyPr>
          <a:lstStyle/>
          <a:p>
            <a:pPr fontAlgn="base"/>
            <a:r>
              <a:rPr lang="en-US" dirty="0"/>
              <a:t>Inspire the community about the field (particle, accelerator, and related research areas), and encourage them to engage broadly in the Snowmass process </a:t>
            </a:r>
          </a:p>
          <a:p>
            <a:pPr lvl="1" fontAlgn="base"/>
            <a:endParaRPr lang="en-US" dirty="0"/>
          </a:p>
          <a:p>
            <a:pPr fontAlgn="base"/>
            <a:r>
              <a:rPr lang="en-US" dirty="0"/>
              <a:t>Inform the community </a:t>
            </a:r>
          </a:p>
          <a:p>
            <a:pPr lvl="1" fontAlgn="base"/>
            <a:r>
              <a:rPr lang="en-US" dirty="0"/>
              <a:t>Plans from other regions and from related fields</a:t>
            </a:r>
          </a:p>
          <a:p>
            <a:pPr lvl="1" fontAlgn="base"/>
            <a:r>
              <a:rPr lang="en-US" dirty="0"/>
              <a:t>Snowmass activities and plans broadly (e.g., members of one frontier may not know activities in other frontiers)</a:t>
            </a:r>
          </a:p>
          <a:p>
            <a:pPr fontAlgn="base"/>
            <a:r>
              <a:rPr lang="en-US" dirty="0"/>
              <a:t>Listen to the community</a:t>
            </a:r>
          </a:p>
          <a:p>
            <a:pPr lvl="1" fontAlgn="base"/>
            <a:endParaRPr lang="en-US" dirty="0"/>
          </a:p>
          <a:p>
            <a:pPr fontAlgn="base"/>
            <a:r>
              <a:rPr lang="en-US" dirty="0"/>
              <a:t>Grassroot activities</a:t>
            </a:r>
          </a:p>
          <a:p>
            <a:pPr lvl="1" fontAlgn="base"/>
            <a:r>
              <a:rPr lang="en-US" dirty="0"/>
              <a:t>Provide space for members across the field to talk to each other</a:t>
            </a:r>
          </a:p>
          <a:p>
            <a:pPr lvl="1" fontAlgn="base"/>
            <a:r>
              <a:rPr lang="en-US" dirty="0"/>
              <a:t>Provide space to discuss, promote and develop new ideas</a:t>
            </a:r>
          </a:p>
          <a:p>
            <a:pPr fontAlgn="base"/>
            <a:endParaRPr lang="en-US" dirty="0"/>
          </a:p>
          <a:p>
            <a:pPr fontAlgn="base"/>
            <a:r>
              <a:rPr lang="en-US" dirty="0"/>
              <a:t>Organized activities (your own sessions &amp; joint sessions)</a:t>
            </a:r>
          </a:p>
          <a:p>
            <a:pPr lvl="1" fontAlgn="base"/>
            <a:r>
              <a:rPr lang="en-US" dirty="0"/>
              <a:t>Establish cross working-group connections</a:t>
            </a:r>
          </a:p>
          <a:p>
            <a:pPr lvl="1" fontAlgn="base"/>
            <a:r>
              <a:rPr lang="en-US" dirty="0"/>
              <a:t>Identify gaps</a:t>
            </a:r>
          </a:p>
          <a:p>
            <a:pPr lvl="1" fontAlgn="base"/>
            <a:r>
              <a:rPr lang="en-US" dirty="0"/>
              <a:t>Develop plans for your Frontier</a:t>
            </a:r>
          </a:p>
          <a:p>
            <a:pPr lvl="1" fontAlgn="base"/>
            <a:endParaRPr lang="en-US" dirty="0"/>
          </a:p>
          <a:p>
            <a:pPr fontAlgn="base"/>
            <a:r>
              <a:rPr lang="en-US" dirty="0"/>
              <a:t>Make a “work” plan between CPM 2020 and CSS 2021. This work plan can be finalized within a couple of weeks after CPM (by end of October 2020).</a:t>
            </a:r>
          </a:p>
          <a:p>
            <a:endParaRPr lang="en-US" dirty="0"/>
          </a:p>
        </p:txBody>
      </p:sp>
      <p:sp>
        <p:nvSpPr>
          <p:cNvPr id="4" name="Date Placeholder 3">
            <a:extLst>
              <a:ext uri="{FF2B5EF4-FFF2-40B4-BE49-F238E27FC236}">
                <a16:creationId xmlns:a16="http://schemas.microsoft.com/office/drawing/2014/main" id="{5A7D06B9-C7A5-554F-99D6-764E0EDE0D94}"/>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7" name="Footer Placeholder 4">
            <a:extLst>
              <a:ext uri="{FF2B5EF4-FFF2-40B4-BE49-F238E27FC236}">
                <a16:creationId xmlns:a16="http://schemas.microsoft.com/office/drawing/2014/main" id="{23FEECC3-25E1-2144-A5D7-5270E9CB9190}"/>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8" name="Slide Number Placeholder 5">
            <a:extLst>
              <a:ext uri="{FF2B5EF4-FFF2-40B4-BE49-F238E27FC236}">
                <a16:creationId xmlns:a16="http://schemas.microsoft.com/office/drawing/2014/main" id="{C8BC1A7E-AC84-0A4C-849C-1CDFCE574ABD}"/>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5</a:t>
            </a:fld>
            <a:endParaRPr lang="en-US"/>
          </a:p>
        </p:txBody>
      </p:sp>
    </p:spTree>
    <p:extLst>
      <p:ext uri="{BB962C8B-B14F-4D97-AF65-F5344CB8AC3E}">
        <p14:creationId xmlns:p14="http://schemas.microsoft.com/office/powerpoint/2010/main" val="317951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B094037-5E14-DE4F-A680-4AAB6FD4D8F5}"/>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5" name="Footer Placeholder 4">
            <a:extLst>
              <a:ext uri="{FF2B5EF4-FFF2-40B4-BE49-F238E27FC236}">
                <a16:creationId xmlns:a16="http://schemas.microsoft.com/office/drawing/2014/main" id="{C49ACE26-6424-1A41-815A-82E05595D7ED}"/>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6" name="Slide Number Placeholder 5">
            <a:extLst>
              <a:ext uri="{FF2B5EF4-FFF2-40B4-BE49-F238E27FC236}">
                <a16:creationId xmlns:a16="http://schemas.microsoft.com/office/drawing/2014/main" id="{BF1A246E-828F-5E46-8833-367DF4353AD1}"/>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6</a:t>
            </a:fld>
            <a:endParaRPr lang="en-US"/>
          </a:p>
        </p:txBody>
      </p:sp>
      <p:graphicFrame>
        <p:nvGraphicFramePr>
          <p:cNvPr id="7" name="Object 6">
            <a:extLst>
              <a:ext uri="{FF2B5EF4-FFF2-40B4-BE49-F238E27FC236}">
                <a16:creationId xmlns:a16="http://schemas.microsoft.com/office/drawing/2014/main" id="{0FE796F1-B723-FB43-B770-B1A33D12AF6C}"/>
              </a:ext>
            </a:extLst>
          </p:cNvPr>
          <p:cNvGraphicFramePr>
            <a:graphicFrameLocks noChangeAspect="1"/>
          </p:cNvGraphicFramePr>
          <p:nvPr>
            <p:extLst>
              <p:ext uri="{D42A27DB-BD31-4B8C-83A1-F6EECF244321}">
                <p14:modId xmlns:p14="http://schemas.microsoft.com/office/powerpoint/2010/main" val="2014131262"/>
              </p:ext>
            </p:extLst>
          </p:nvPr>
        </p:nvGraphicFramePr>
        <p:xfrm>
          <a:off x="248081" y="344053"/>
          <a:ext cx="8656108" cy="5987473"/>
        </p:xfrm>
        <a:graphic>
          <a:graphicData uri="http://schemas.openxmlformats.org/presentationml/2006/ole">
            <mc:AlternateContent xmlns:mc="http://schemas.openxmlformats.org/markup-compatibility/2006">
              <mc:Choice xmlns:v="urn:schemas-microsoft-com:vml" Requires="v">
                <p:oleObj spid="_x0000_s10450" name="Worksheet" r:id="rId3" imgW="11988800" imgH="8293100" progId="Excel.Sheet.12">
                  <p:embed/>
                </p:oleObj>
              </mc:Choice>
              <mc:Fallback>
                <p:oleObj name="Worksheet" r:id="rId3" imgW="11988800" imgH="8293100" progId="Excel.Sheet.12">
                  <p:embed/>
                  <p:pic>
                    <p:nvPicPr>
                      <p:cNvPr id="0" name=""/>
                      <p:cNvPicPr/>
                      <p:nvPr/>
                    </p:nvPicPr>
                    <p:blipFill>
                      <a:blip r:embed="rId4"/>
                      <a:stretch>
                        <a:fillRect/>
                      </a:stretch>
                    </p:blipFill>
                    <p:spPr>
                      <a:xfrm>
                        <a:off x="248081" y="344053"/>
                        <a:ext cx="8656108" cy="5987473"/>
                      </a:xfrm>
                      <a:prstGeom prst="rect">
                        <a:avLst/>
                      </a:prstGeom>
                    </p:spPr>
                  </p:pic>
                </p:oleObj>
              </mc:Fallback>
            </mc:AlternateContent>
          </a:graphicData>
        </a:graphic>
      </p:graphicFrame>
    </p:spTree>
    <p:extLst>
      <p:ext uri="{BB962C8B-B14F-4D97-AF65-F5344CB8AC3E}">
        <p14:creationId xmlns:p14="http://schemas.microsoft.com/office/powerpoint/2010/main" val="3689014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CF707C-5AFE-944F-9CB3-9EB93D3DAB0F}"/>
              </a:ext>
            </a:extLst>
          </p:cNvPr>
          <p:cNvSpPr>
            <a:spLocks noGrp="1"/>
          </p:cNvSpPr>
          <p:nvPr>
            <p:ph type="title"/>
          </p:nvPr>
        </p:nvSpPr>
        <p:spPr/>
        <p:txBody>
          <a:bodyPr/>
          <a:lstStyle/>
          <a:p>
            <a:r>
              <a:rPr lang="en-US" dirty="0"/>
              <a:t>Day 2 and Day 3</a:t>
            </a:r>
          </a:p>
        </p:txBody>
      </p:sp>
      <p:sp>
        <p:nvSpPr>
          <p:cNvPr id="6" name="Content Placeholder 5">
            <a:extLst>
              <a:ext uri="{FF2B5EF4-FFF2-40B4-BE49-F238E27FC236}">
                <a16:creationId xmlns:a16="http://schemas.microsoft.com/office/drawing/2014/main" id="{9EF76657-53EE-BA4E-8CCC-7BC01467E819}"/>
              </a:ext>
            </a:extLst>
          </p:cNvPr>
          <p:cNvSpPr>
            <a:spLocks noGrp="1"/>
          </p:cNvSpPr>
          <p:nvPr>
            <p:ph idx="1"/>
          </p:nvPr>
        </p:nvSpPr>
        <p:spPr>
          <a:xfrm>
            <a:off x="0" y="917530"/>
            <a:ext cx="9144000" cy="5676042"/>
          </a:xfrm>
        </p:spPr>
        <p:txBody>
          <a:bodyPr>
            <a:normAutofit fontScale="62500" lnSpcReduction="20000"/>
          </a:bodyPr>
          <a:lstStyle/>
          <a:p>
            <a:r>
              <a:rPr lang="en-US" dirty="0"/>
              <a:t>Joint sessions</a:t>
            </a:r>
          </a:p>
          <a:p>
            <a:pPr lvl="1"/>
            <a:r>
              <a:rPr lang="en-US" b="1" dirty="0"/>
              <a:t>Agreed</a:t>
            </a:r>
            <a:r>
              <a:rPr lang="en-US" dirty="0"/>
              <a:t>:</a:t>
            </a:r>
          </a:p>
          <a:p>
            <a:pPr lvl="2"/>
            <a:r>
              <a:rPr lang="en-US" dirty="0"/>
              <a:t>Proposed by frontier groups and agreed by relevant frontiers (some will be consolidated) </a:t>
            </a:r>
            <a:r>
              <a:rPr lang="en-US" dirty="0">
                <a:hlinkClick r:id="rId2"/>
              </a:rPr>
              <a:t>https://docs.google.com/spreadsheets/d/1kZtox3foIKtr_GP5hgNUrVYpwRdEsYFy2CvBLYPhQLk/edit#gid=0</a:t>
            </a:r>
            <a:endParaRPr lang="en-US" dirty="0"/>
          </a:p>
          <a:p>
            <a:pPr lvl="1"/>
            <a:r>
              <a:rPr lang="en-US" b="1" dirty="0"/>
              <a:t>Work in Progress:</a:t>
            </a:r>
            <a:endParaRPr lang="en-US" dirty="0"/>
          </a:p>
          <a:p>
            <a:pPr lvl="2"/>
            <a:r>
              <a:rPr lang="en-US" dirty="0"/>
              <a:t>Proposed by frontier groups; require further discussions </a:t>
            </a:r>
            <a:r>
              <a:rPr lang="en-US" dirty="0">
                <a:hlinkClick r:id="rId3"/>
              </a:rPr>
              <a:t>https://docs.google.com/spreadsheets/d/19H_FuoaXoT26p-jJxe6kcTlPkaq7statcUTbp2c0R40/edit#gid=0</a:t>
            </a:r>
            <a:endParaRPr lang="en-US" dirty="0"/>
          </a:p>
          <a:p>
            <a:pPr lvl="1"/>
            <a:r>
              <a:rPr lang="en-US" b="1" dirty="0"/>
              <a:t>To be added:</a:t>
            </a:r>
          </a:p>
          <a:p>
            <a:pPr lvl="2"/>
            <a:r>
              <a:rPr lang="en-US" dirty="0"/>
              <a:t>New ideas / suggestions by LOIs (to be submitted between now and Aug. 31)</a:t>
            </a:r>
          </a:p>
          <a:p>
            <a:pPr lvl="1"/>
            <a:r>
              <a:rPr lang="en-US" b="1" dirty="0"/>
              <a:t>Finalized ~mid September</a:t>
            </a:r>
          </a:p>
          <a:p>
            <a:endParaRPr lang="en-US" dirty="0"/>
          </a:p>
          <a:p>
            <a:r>
              <a:rPr lang="en-US" dirty="0"/>
              <a:t>Inform topical group conveners</a:t>
            </a:r>
          </a:p>
          <a:p>
            <a:endParaRPr lang="en-US" dirty="0"/>
          </a:p>
          <a:p>
            <a:r>
              <a:rPr lang="en-US" dirty="0"/>
              <a:t>Creating a breakout session schedule (continue to evolve)</a:t>
            </a:r>
          </a:p>
          <a:p>
            <a:pPr lvl="1"/>
            <a:r>
              <a:rPr lang="en-US" dirty="0">
                <a:hlinkClick r:id="rId4"/>
              </a:rPr>
              <a:t>https://docs.google.com/spreadsheets/d/1WebQNffS6KLxAPAzQITeMNh1cx2DjzYVtZQdl9vdCbw/edit#gid=0</a:t>
            </a:r>
            <a:endParaRPr lang="en-US" dirty="0"/>
          </a:p>
          <a:p>
            <a:pPr lvl="1"/>
            <a:r>
              <a:rPr lang="en-US" dirty="0"/>
              <a:t>3 30' sessions for each Frontier own meeting (2 on Tues + 1 on Wed) – no joint meetings during this time</a:t>
            </a:r>
          </a:p>
          <a:p>
            <a:pPr lvl="2"/>
            <a:r>
              <a:rPr lang="en-US" dirty="0"/>
              <a:t>Plus, topical group meetings as they are needed: in parallel with other joint meetings</a:t>
            </a:r>
          </a:p>
          <a:p>
            <a:pPr lvl="1"/>
            <a:r>
              <a:rPr lang="en-US" dirty="0"/>
              <a:t>4 "break/chat" sessions (2 on Tuesday and 2 on Wed)</a:t>
            </a:r>
          </a:p>
          <a:p>
            <a:pPr lvl="1"/>
            <a:r>
              <a:rPr lang="en-US" dirty="0"/>
              <a:t>Chat rooms will be available all the time</a:t>
            </a:r>
          </a:p>
        </p:txBody>
      </p:sp>
      <p:sp>
        <p:nvSpPr>
          <p:cNvPr id="4" name="Date Placeholder 3">
            <a:extLst>
              <a:ext uri="{FF2B5EF4-FFF2-40B4-BE49-F238E27FC236}">
                <a16:creationId xmlns:a16="http://schemas.microsoft.com/office/drawing/2014/main" id="{4B8F21AF-EDDF-A342-9F2F-FFA56BE602AC}"/>
              </a:ext>
            </a:extLst>
          </p:cNvPr>
          <p:cNvSpPr>
            <a:spLocks noGrp="1"/>
          </p:cNvSpPr>
          <p:nvPr>
            <p:ph type="dt" sz="half" idx="10"/>
          </p:nvPr>
        </p:nvSpPr>
        <p:spPr>
          <a:xfrm>
            <a:off x="0" y="6491287"/>
            <a:ext cx="2443163" cy="365125"/>
          </a:xfrm>
        </p:spPr>
        <p:txBody>
          <a:bodyPr/>
          <a:lstStyle/>
          <a:p>
            <a:r>
              <a:rPr lang="en-US" dirty="0"/>
              <a:t>8/24/20 Snowmass All Conveners</a:t>
            </a:r>
          </a:p>
        </p:txBody>
      </p:sp>
      <p:sp>
        <p:nvSpPr>
          <p:cNvPr id="7" name="Footer Placeholder 4">
            <a:extLst>
              <a:ext uri="{FF2B5EF4-FFF2-40B4-BE49-F238E27FC236}">
                <a16:creationId xmlns:a16="http://schemas.microsoft.com/office/drawing/2014/main" id="{0327D6B7-1C7D-0247-8782-E810C779FD30}"/>
              </a:ext>
            </a:extLst>
          </p:cNvPr>
          <p:cNvSpPr>
            <a:spLocks noGrp="1"/>
          </p:cNvSpPr>
          <p:nvPr>
            <p:ph type="ftr" sz="quarter" idx="11"/>
          </p:nvPr>
        </p:nvSpPr>
        <p:spPr>
          <a:xfrm>
            <a:off x="3810006" y="6491285"/>
            <a:ext cx="2895600" cy="365125"/>
          </a:xfrm>
        </p:spPr>
        <p:txBody>
          <a:bodyPr/>
          <a:lstStyle/>
          <a:p>
            <a:r>
              <a:rPr lang="en-US" dirty="0"/>
              <a:t>Young-</a:t>
            </a:r>
            <a:r>
              <a:rPr lang="en-US" dirty="0" err="1"/>
              <a:t>Kee</a:t>
            </a:r>
            <a:r>
              <a:rPr lang="en-US" dirty="0"/>
              <a:t> Kim (</a:t>
            </a:r>
            <a:r>
              <a:rPr lang="en-US" dirty="0" err="1"/>
              <a:t>U.Chicago</a:t>
            </a:r>
            <a:r>
              <a:rPr lang="en-US" dirty="0"/>
              <a:t>), DPF Chair</a:t>
            </a:r>
          </a:p>
        </p:txBody>
      </p:sp>
      <p:sp>
        <p:nvSpPr>
          <p:cNvPr id="8" name="Slide Number Placeholder 5">
            <a:extLst>
              <a:ext uri="{FF2B5EF4-FFF2-40B4-BE49-F238E27FC236}">
                <a16:creationId xmlns:a16="http://schemas.microsoft.com/office/drawing/2014/main" id="{954B2285-B42D-4848-8D59-87B68195C626}"/>
              </a:ext>
            </a:extLst>
          </p:cNvPr>
          <p:cNvSpPr>
            <a:spLocks noGrp="1"/>
          </p:cNvSpPr>
          <p:nvPr>
            <p:ph type="sldNum" sz="quarter" idx="12"/>
          </p:nvPr>
        </p:nvSpPr>
        <p:spPr>
          <a:xfrm>
            <a:off x="7010400" y="6491286"/>
            <a:ext cx="2133600" cy="365125"/>
          </a:xfrm>
        </p:spPr>
        <p:txBody>
          <a:bodyPr/>
          <a:lstStyle/>
          <a:p>
            <a:fld id="{FB881E7D-5A17-EB4A-B013-04381A7C357D}" type="slidenum">
              <a:rPr lang="en-US" smtClean="0"/>
              <a:t>7</a:t>
            </a:fld>
            <a:endParaRPr lang="en-US"/>
          </a:p>
        </p:txBody>
      </p:sp>
    </p:spTree>
    <p:extLst>
      <p:ext uri="{BB962C8B-B14F-4D97-AF65-F5344CB8AC3E}">
        <p14:creationId xmlns:p14="http://schemas.microsoft.com/office/powerpoint/2010/main" val="4219674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0BECB547-FA7A-324B-8571-529041CE11EB}"/>
              </a:ext>
            </a:extLst>
          </p:cNvPr>
          <p:cNvGraphicFramePr>
            <a:graphicFrameLocks noGrp="1"/>
          </p:cNvGraphicFramePr>
          <p:nvPr>
            <p:extLst>
              <p:ext uri="{D42A27DB-BD31-4B8C-83A1-F6EECF244321}">
                <p14:modId xmlns:p14="http://schemas.microsoft.com/office/powerpoint/2010/main" val="627487941"/>
              </p:ext>
            </p:extLst>
          </p:nvPr>
        </p:nvGraphicFramePr>
        <p:xfrm>
          <a:off x="1778923" y="80061"/>
          <a:ext cx="7198821" cy="6614563"/>
        </p:xfrm>
        <a:graphic>
          <a:graphicData uri="http://schemas.openxmlformats.org/drawingml/2006/table">
            <a:tbl>
              <a:tblPr/>
              <a:tblGrid>
                <a:gridCol w="931026">
                  <a:extLst>
                    <a:ext uri="{9D8B030D-6E8A-4147-A177-3AD203B41FA5}">
                      <a16:colId xmlns:a16="http://schemas.microsoft.com/office/drawing/2014/main" val="2340982344"/>
                    </a:ext>
                  </a:extLst>
                </a:gridCol>
                <a:gridCol w="1072342">
                  <a:extLst>
                    <a:ext uri="{9D8B030D-6E8A-4147-A177-3AD203B41FA5}">
                      <a16:colId xmlns:a16="http://schemas.microsoft.com/office/drawing/2014/main" val="142556854"/>
                    </a:ext>
                  </a:extLst>
                </a:gridCol>
                <a:gridCol w="1172094">
                  <a:extLst>
                    <a:ext uri="{9D8B030D-6E8A-4147-A177-3AD203B41FA5}">
                      <a16:colId xmlns:a16="http://schemas.microsoft.com/office/drawing/2014/main" val="3886248014"/>
                    </a:ext>
                  </a:extLst>
                </a:gridCol>
                <a:gridCol w="299259">
                  <a:extLst>
                    <a:ext uri="{9D8B030D-6E8A-4147-A177-3AD203B41FA5}">
                      <a16:colId xmlns:a16="http://schemas.microsoft.com/office/drawing/2014/main" val="3476431080"/>
                    </a:ext>
                  </a:extLst>
                </a:gridCol>
                <a:gridCol w="3724100">
                  <a:extLst>
                    <a:ext uri="{9D8B030D-6E8A-4147-A177-3AD203B41FA5}">
                      <a16:colId xmlns:a16="http://schemas.microsoft.com/office/drawing/2014/main" val="303287996"/>
                    </a:ext>
                  </a:extLst>
                </a:gridCol>
              </a:tblGrid>
              <a:tr h="518874">
                <a:tc>
                  <a:txBody>
                    <a:bodyPr/>
                    <a:lstStyle/>
                    <a:p>
                      <a:pPr rtl="0" fontAlgn="b"/>
                      <a:r>
                        <a:rPr lang="en-US" sz="500" dirty="0">
                          <a:solidFill>
                            <a:srgbClr val="FF0000"/>
                          </a:solidFill>
                          <a:effectLst/>
                        </a:rPr>
                        <a:t>Responses from Frontiers (Yes)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effectLst/>
                        </a:rPr>
                        <a:t>Inter Frontier Theme</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effectLst/>
                        </a:rPr>
                        <a:t>Topical Groups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b="1">
                          <a:effectLst/>
                        </a:rPr>
                        <a:t>Meeting time length</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effectLst/>
                        </a:rPr>
                        <a:t>Discussion Topics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80238719"/>
                  </a:ext>
                </a:extLst>
              </a:tr>
              <a:tr h="71967">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solidFill>
                            <a:srgbClr val="0432FF"/>
                          </a:solidFill>
                          <a:effectLst/>
                        </a:rPr>
                        <a:t>EF-focused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94916811"/>
                  </a:ext>
                </a:extLst>
              </a:tr>
              <a:tr h="71967">
                <a:tc>
                  <a:txBody>
                    <a:bodyPr/>
                    <a:lstStyle/>
                    <a:p>
                      <a:pPr rtl="0" fontAlgn="b"/>
                      <a:r>
                        <a:rPr lang="en-US" sz="500" dirty="0">
                          <a:solidFill>
                            <a:srgbClr val="FF0000"/>
                          </a:solidFill>
                          <a:effectLst/>
                        </a:rPr>
                        <a:t>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New contributions to EF studies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all EF topical groups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120'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studies which impact physics reach and designs or future colliders; theoretical advances; new ideas/proposals from LOI.</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611254761"/>
                  </a:ext>
                </a:extLst>
              </a:tr>
              <a:tr h="135811">
                <a:tc>
                  <a:txBody>
                    <a:bodyPr/>
                    <a:lstStyle/>
                    <a:p>
                      <a:pPr rtl="0" fontAlgn="b"/>
                      <a:r>
                        <a:rPr lang="en-US" sz="500" dirty="0">
                          <a:solidFill>
                            <a:srgbClr val="FF0000"/>
                          </a:solidFill>
                          <a:effectLst/>
                        </a:rPr>
                        <a:t>EF, IF,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Higgs and EWK requirements for future HEP detectors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EF01,EF02,EF03,EF04, IF, (AF),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focus on unique requirements that Higgs and EW physics places on future HEP detectors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4035E3"/>
                      </a:solidFill>
                      <a:prstDash val="solid"/>
                      <a:round/>
                      <a:headEnd type="none" w="med" len="med"/>
                      <a:tailEnd type="none" w="med" len="med"/>
                    </a:lnB>
                    <a:solidFill>
                      <a:srgbClr val="00FF00"/>
                    </a:solidFill>
                  </a:tcPr>
                </a:tc>
                <a:extLst>
                  <a:ext uri="{0D108BD9-81ED-4DB2-BD59-A6C34878D82A}">
                    <a16:rowId xmlns:a16="http://schemas.microsoft.com/office/drawing/2014/main" val="1325531180"/>
                  </a:ext>
                </a:extLst>
              </a:tr>
              <a:tr h="135811">
                <a:tc>
                  <a:txBody>
                    <a:bodyPr/>
                    <a:lstStyle/>
                    <a:p>
                      <a:pPr rtl="0" fontAlgn="b"/>
                      <a:r>
                        <a:rPr lang="en-US" sz="500" dirty="0">
                          <a:solidFill>
                            <a:srgbClr val="FF0000"/>
                          </a:solidFill>
                          <a:effectLst/>
                        </a:rPr>
                        <a:t>EF, IF,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BSM requirements for future HEP detectors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EF02,EF08, EF09, EF10, IF, (AF),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4035E3"/>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focus on unique requirements that BSM physics places on future HEP detectors. Examples include: ability to measure well very high-pT leptons, tracker/calorimeter/muon requirements for LLP searches - e.g. including position of first measurements -, critical role of MET, etc..</a:t>
                      </a:r>
                    </a:p>
                  </a:txBody>
                  <a:tcPr marL="5817" marR="5817" marT="3878" marB="3878" anchor="ctr">
                    <a:lnL w="9525" cap="flat" cmpd="sng" algn="ctr">
                      <a:solidFill>
                        <a:srgbClr val="4035E3"/>
                      </a:solidFill>
                      <a:prstDash val="solid"/>
                      <a:round/>
                      <a:headEnd type="none" w="med" len="med"/>
                      <a:tailEnd type="none" w="med" len="med"/>
                    </a:lnL>
                    <a:lnR w="9525" cap="flat" cmpd="sng" algn="ctr">
                      <a:solidFill>
                        <a:srgbClr val="4035E3"/>
                      </a:solidFill>
                      <a:prstDash val="solid"/>
                      <a:round/>
                      <a:headEnd type="none" w="med" len="med"/>
                      <a:tailEnd type="none" w="med" len="med"/>
                    </a:lnR>
                    <a:lnT w="9525" cap="flat" cmpd="sng" algn="ctr">
                      <a:solidFill>
                        <a:srgbClr val="4035E3"/>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471510308"/>
                  </a:ext>
                </a:extLst>
              </a:tr>
              <a:tr h="135811">
                <a:tc>
                  <a:txBody>
                    <a:bodyPr/>
                    <a:lstStyle/>
                    <a:p>
                      <a:pPr rtl="0" fontAlgn="b"/>
                      <a:r>
                        <a:rPr lang="en-US" sz="500" dirty="0">
                          <a:solidFill>
                            <a:srgbClr val="FF0000"/>
                          </a:solidFill>
                          <a:effectLst/>
                        </a:rPr>
                        <a:t>EF, IF, TF, 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Energy Frontier discovery machines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dirty="0">
                          <a:effectLst/>
                        </a:rPr>
                        <a:t>EF, AF, IF,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focus on very high energy muon colliders (30 TeV?) and pp colliders (200 TeV and beyond?); what are the technical issues in pushing the technology for very high energy colliders. Possibly discuss other options for Higgs factories. </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1086449215"/>
                  </a:ext>
                </a:extLst>
              </a:tr>
              <a:tr h="71967">
                <a:tc>
                  <a:txBody>
                    <a:bodyPr/>
                    <a:lstStyle/>
                    <a:p>
                      <a:pPr rtl="0" fontAlgn="b"/>
                      <a:r>
                        <a:rPr lang="en-US" sz="500" dirty="0">
                          <a:solidFill>
                            <a:srgbClr val="FF0000"/>
                          </a:solidFill>
                          <a:effectLst/>
                        </a:rPr>
                        <a:t>EF, TF, </a:t>
                      </a:r>
                      <a:r>
                        <a:rPr lang="en-US" sz="500" dirty="0" err="1">
                          <a:solidFill>
                            <a:srgbClr val="FF0000"/>
                          </a:solidFill>
                          <a:effectLst/>
                        </a:rPr>
                        <a:t>CompF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Theoretical uncertainties in experiments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EF, TF,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Identifying main sources of theoretical systematics and estimating progress/impact on future reach</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1544802526"/>
                  </a:ext>
                </a:extLst>
              </a:tr>
              <a:tr h="71967">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solidFill>
                            <a:srgbClr val="0432FF"/>
                          </a:solidFill>
                          <a:effectLst/>
                        </a:rPr>
                        <a:t>RF focused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171036314"/>
                  </a:ext>
                </a:extLst>
              </a:tr>
              <a:tr h="135811">
                <a:tc>
                  <a:txBody>
                    <a:bodyPr/>
                    <a:lstStyle/>
                    <a:p>
                      <a:pPr rtl="0" fontAlgn="b"/>
                      <a:r>
                        <a:rPr lang="en-US" sz="500" dirty="0">
                          <a:solidFill>
                            <a:srgbClr val="FF0000"/>
                          </a:solidFill>
                          <a:effectLst/>
                        </a:rPr>
                        <a:t>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new accelerator concepts for muon transitions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rf3, rf5 with 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623352380"/>
                  </a:ext>
                </a:extLst>
              </a:tr>
              <a:tr h="71967">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solidFill>
                            <a:srgbClr val="0432FF"/>
                          </a:solidFill>
                          <a:effectLst/>
                        </a:rPr>
                        <a:t>IF-focused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10662267"/>
                  </a:ext>
                </a:extLst>
              </a:tr>
              <a:tr h="135811">
                <a:tc>
                  <a:txBody>
                    <a:bodyPr/>
                    <a:lstStyle/>
                    <a:p>
                      <a:pPr rtl="0" fontAlgn="b"/>
                      <a:r>
                        <a:rPr lang="en-US" sz="500" dirty="0">
                          <a:solidFill>
                            <a:srgbClr val="FF0000"/>
                          </a:solidFill>
                          <a:effectLst/>
                        </a:rPr>
                        <a:t>IF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IF topical groups with LOIs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All IF topical groups in two parallel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solidFill>
                            <a:srgbClr val="000000"/>
                          </a:solidFill>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topical group matters with LOIs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420164896"/>
                  </a:ext>
                </a:extLst>
              </a:tr>
              <a:tr h="71967">
                <a:tc>
                  <a:txBody>
                    <a:bodyPr/>
                    <a:lstStyle/>
                    <a:p>
                      <a:pPr rtl="0" fontAlgn="b"/>
                      <a:r>
                        <a:rPr lang="en-US" sz="500" dirty="0">
                          <a:solidFill>
                            <a:srgbClr val="FF0000"/>
                          </a:solidFill>
                          <a:effectLst/>
                        </a:rPr>
                        <a:t>IF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Optimal detector design approach</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Most IF topical groups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solidFill>
                            <a:srgbClr val="000000"/>
                          </a:solidFill>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System Approach for data processing and transmission</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417771104"/>
                  </a:ext>
                </a:extLst>
              </a:tr>
              <a:tr h="135811">
                <a:tc>
                  <a:txBody>
                    <a:bodyPr/>
                    <a:lstStyle/>
                    <a:p>
                      <a:pPr rtl="0" fontAlgn="b"/>
                      <a:r>
                        <a:rPr lang="en-US" sz="500" dirty="0">
                          <a:solidFill>
                            <a:srgbClr val="FF0000"/>
                          </a:solidFill>
                          <a:effectLst/>
                        </a:rPr>
                        <a:t>IF,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Detector requirements with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IF02, IF03, IF04, IF05, IF06, IF07,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solidFill>
                            <a:srgbClr val="000000"/>
                          </a:solidFill>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detector requirements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659625632"/>
                  </a:ext>
                </a:extLst>
              </a:tr>
              <a:tr h="135811">
                <a:tc>
                  <a:txBody>
                    <a:bodyPr/>
                    <a:lstStyle/>
                    <a:p>
                      <a:pPr rtl="0" fontAlgn="b"/>
                      <a:r>
                        <a:rPr lang="en-US" sz="500" dirty="0">
                          <a:solidFill>
                            <a:srgbClr val="FF0000"/>
                          </a:solidFill>
                          <a:effectLst/>
                        </a:rPr>
                        <a:t>IF, NF (same as our session below)</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Detector requirements with NF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IF01, IF02, IF04, IF05, IF07, IF08, IF09, NF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solidFill>
                            <a:srgbClr val="000000"/>
                          </a:solidFill>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detector requirements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856292445"/>
                  </a:ext>
                </a:extLst>
              </a:tr>
              <a:tr h="135811">
                <a:tc>
                  <a:txBody>
                    <a:bodyPr/>
                    <a:lstStyle/>
                    <a:p>
                      <a:pPr rtl="0" fontAlgn="b"/>
                      <a:r>
                        <a:rPr lang="en-US" sz="500" dirty="0">
                          <a:solidFill>
                            <a:srgbClr val="FF0000"/>
                          </a:solidFill>
                          <a:effectLst/>
                        </a:rPr>
                        <a:t>IF, AF - focus on muon C</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Machine Detector Interface with 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IF03, IF04, IF05, IF06, IF07, 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solidFill>
                            <a:srgbClr val="000000"/>
                          </a:solidFill>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MDI</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1166680560"/>
                  </a:ext>
                </a:extLst>
              </a:tr>
              <a:tr h="71967">
                <a:tc>
                  <a:txBody>
                    <a:bodyPr/>
                    <a:lstStyle/>
                    <a:p>
                      <a:pPr rtl="0" fontAlgn="b"/>
                      <a:r>
                        <a:rPr lang="en-US" sz="500" dirty="0">
                          <a:solidFill>
                            <a:srgbClr val="FF0000"/>
                          </a:solidFill>
                          <a:effectLst/>
                        </a:rPr>
                        <a:t>IF, </a:t>
                      </a:r>
                      <a:r>
                        <a:rPr lang="en-US" sz="500" dirty="0" err="1">
                          <a:solidFill>
                            <a:srgbClr val="FF0000"/>
                          </a:solidFill>
                          <a:effectLst/>
                        </a:rPr>
                        <a:t>CompF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Overlap topics with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IF04, IF07,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solidFill>
                            <a:srgbClr val="000000"/>
                          </a:solidFill>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Data Handling and AI/ML</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652326580"/>
                  </a:ext>
                </a:extLst>
              </a:tr>
              <a:tr h="135811">
                <a:tc>
                  <a:txBody>
                    <a:bodyPr/>
                    <a:lstStyle/>
                    <a:p>
                      <a:pPr rtl="0" fontAlgn="b"/>
                      <a:r>
                        <a:rPr lang="en-US" sz="500" dirty="0">
                          <a:solidFill>
                            <a:srgbClr val="FF0000"/>
                          </a:solidFill>
                          <a:effectLst/>
                        </a:rPr>
                        <a:t>IF, </a:t>
                      </a:r>
                      <a:r>
                        <a:rPr lang="en-US" sz="500" dirty="0" err="1">
                          <a:solidFill>
                            <a:srgbClr val="FF0000"/>
                          </a:solidFill>
                          <a:effectLst/>
                        </a:rPr>
                        <a:t>CommF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Connection with industry and manufacture with CommF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IF01, IF02, IF03, IF04, IF07, CommF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solidFill>
                            <a:srgbClr val="000000"/>
                          </a:solidFill>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Connection with industry and manufacture</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969035445"/>
                  </a:ext>
                </a:extLst>
              </a:tr>
              <a:tr h="71967">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solidFill>
                            <a:srgbClr val="0432FF"/>
                          </a:solidFill>
                          <a:effectLst/>
                        </a:rPr>
                        <a:t>AF-focused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83576506"/>
                  </a:ext>
                </a:extLst>
              </a:tr>
              <a:tr h="135811">
                <a:tc>
                  <a:txBody>
                    <a:bodyPr/>
                    <a:lstStyle/>
                    <a:p>
                      <a:pPr rtl="0" fontAlgn="b"/>
                      <a:r>
                        <a:rPr lang="en-US" sz="500" dirty="0">
                          <a:solidFill>
                            <a:srgbClr val="FF0000"/>
                          </a:solidFill>
                          <a:effectLst/>
                        </a:rPr>
                        <a:t>TF, EF, 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Energy and luminosity for e+/e-, u+/u-, g/g, p/p, .. point designs at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AF1, AF3, AF4, AF6, AF7, EF,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90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4163281626"/>
                  </a:ext>
                </a:extLst>
              </a:tr>
              <a:tr h="135811">
                <a:tc>
                  <a:txBody>
                    <a:bodyPr/>
                    <a:lstStyle/>
                    <a:p>
                      <a:pPr rtl="0" fontAlgn="b"/>
                      <a:r>
                        <a:rPr lang="en-US" sz="500" dirty="0">
                          <a:solidFill>
                            <a:srgbClr val="FF0000"/>
                          </a:solidFill>
                          <a:effectLst/>
                        </a:rPr>
                        <a:t>AF, NF (same as #112)</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Energy and Power and Time structure goals for Neutrino Frontier programs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AF2, AF7, NF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90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851163233"/>
                  </a:ext>
                </a:extLst>
              </a:tr>
              <a:tr h="135811">
                <a:tc>
                  <a:txBody>
                    <a:bodyPr/>
                    <a:lstStyle/>
                    <a:p>
                      <a:pPr rtl="0" fontAlgn="b"/>
                      <a:r>
                        <a:rPr lang="en-US" sz="500" dirty="0">
                          <a:solidFill>
                            <a:srgbClr val="FF0000"/>
                          </a:solidFill>
                          <a:effectLst/>
                        </a:rPr>
                        <a:t>AF, </a:t>
                      </a:r>
                      <a:r>
                        <a:rPr lang="en-US" sz="500" dirty="0" err="1">
                          <a:solidFill>
                            <a:srgbClr val="FF0000"/>
                          </a:solidFill>
                          <a:effectLst/>
                        </a:rPr>
                        <a:t>CompF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Computation Frontier requirements from 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Af1, AF6,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464705133"/>
                  </a:ext>
                </a:extLst>
              </a:tr>
              <a:tr h="71967">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b="1">
                          <a:solidFill>
                            <a:srgbClr val="0000FF"/>
                          </a:solidFill>
                          <a:effectLst/>
                        </a:rPr>
                        <a:t>CF-focused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27847041"/>
                  </a:ext>
                </a:extLst>
              </a:tr>
              <a:tr h="135811">
                <a:tc>
                  <a:txBody>
                    <a:bodyPr/>
                    <a:lstStyle/>
                    <a:p>
                      <a:pPr rtl="0" fontAlgn="b"/>
                      <a:r>
                        <a:rPr lang="en-US" sz="500" dirty="0">
                          <a:solidFill>
                            <a:srgbClr val="FF0000"/>
                          </a:solidFill>
                          <a:effectLst/>
                        </a:rPr>
                        <a:t>CF, </a:t>
                      </a:r>
                      <a:r>
                        <a:rPr lang="en-US" sz="500" dirty="0" err="1">
                          <a:solidFill>
                            <a:srgbClr val="FF0000"/>
                          </a:solidFill>
                          <a:effectLst/>
                        </a:rPr>
                        <a:t>CompF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Computing in Cosmic Frontier</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CF,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30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Compute infrastructure dedicated to CF. Multiple experiments sharing the same workhorse machine would really improve ability to combine and cross-correlate data at pixel level and used common set of tools and environments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889495669"/>
                  </a:ext>
                </a:extLst>
              </a:tr>
              <a:tr h="135811">
                <a:tc>
                  <a:txBody>
                    <a:bodyPr/>
                    <a:lstStyle/>
                    <a:p>
                      <a:pPr rtl="0" fontAlgn="b"/>
                      <a:r>
                        <a:rPr lang="en-US" sz="500" dirty="0">
                          <a:solidFill>
                            <a:srgbClr val="FF0000"/>
                          </a:solidFill>
                          <a:effectLst/>
                        </a:rPr>
                        <a:t>CF, IF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Instrumentation for Future Optical Surveys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CF, InstF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30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CCD, Ge CCD, low noise readouts, Teledyne, synergies with other experiments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1118154669"/>
                  </a:ext>
                </a:extLst>
              </a:tr>
              <a:tr h="135811">
                <a:tc>
                  <a:txBody>
                    <a:bodyPr/>
                    <a:lstStyle/>
                    <a:p>
                      <a:pPr rtl="0" fontAlgn="b"/>
                      <a:r>
                        <a:rPr lang="en-US" sz="500" dirty="0">
                          <a:solidFill>
                            <a:srgbClr val="FF0000"/>
                          </a:solidFill>
                          <a:effectLst/>
                        </a:rPr>
                        <a:t>CF, IF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Instrumentation for Future sub-mm Surveys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CF, InstF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30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sub-mm wave detectors: TES, MKIDS, sub-mm spectrometers, synergies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058943130"/>
                  </a:ext>
                </a:extLst>
              </a:tr>
              <a:tr h="135811">
                <a:tc>
                  <a:txBody>
                    <a:bodyPr/>
                    <a:lstStyle/>
                    <a:p>
                      <a:pPr rtl="0" fontAlgn="b"/>
                      <a:r>
                        <a:rPr lang="en-US" sz="500" dirty="0">
                          <a:solidFill>
                            <a:srgbClr val="FF0000"/>
                          </a:solidFill>
                          <a:effectLst/>
                        </a:rPr>
                        <a:t>CF, IF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Instrumentation for Future radio intensity mapping surveys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CF, InstF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30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ps clock distribution, cost-efficient digital frontends (~GHz range), phase calibration, synergies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4019327391"/>
                  </a:ext>
                </a:extLst>
              </a:tr>
              <a:tr h="135811">
                <a:tc>
                  <a:txBody>
                    <a:bodyPr/>
                    <a:lstStyle/>
                    <a:p>
                      <a:pPr rtl="0" fontAlgn="b"/>
                      <a:r>
                        <a:rPr lang="en-US" sz="500" dirty="0">
                          <a:solidFill>
                            <a:srgbClr val="FF0000"/>
                          </a:solidFill>
                          <a:effectLst/>
                        </a:rPr>
                        <a:t>CF,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Cosmic Surveys and Fundamental Physics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CF, Theory</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inflationary constaints (non-gaussianity, features, B-modes) and fundamental physics; modified gravity and connections to dark energy, GW experiments; light relics (Neff) constraints and implications for fundamental theory; -&gt; your favorite oddball thing here &lt;-</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38554867"/>
                  </a:ext>
                </a:extLst>
              </a:tr>
              <a:tr h="71967">
                <a:tc>
                  <a:txBody>
                    <a:bodyPr/>
                    <a:lstStyle/>
                    <a:p>
                      <a:pPr rtl="0" fontAlgn="b"/>
                      <a:r>
                        <a:rPr lang="en-US" sz="500" dirty="0">
                          <a:solidFill>
                            <a:srgbClr val="FF0000"/>
                          </a:solidFill>
                          <a:effectLst/>
                        </a:rPr>
                        <a:t>CF,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Primordial black holes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CF1, CF2, CF3, CF7,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822347624"/>
                  </a:ext>
                </a:extLst>
              </a:tr>
              <a:tr h="135811">
                <a:tc>
                  <a:txBody>
                    <a:bodyPr/>
                    <a:lstStyle/>
                    <a:p>
                      <a:pPr rtl="0" fontAlgn="b"/>
                      <a:r>
                        <a:rPr lang="en-US" sz="500" dirty="0">
                          <a:solidFill>
                            <a:srgbClr val="FF0000"/>
                          </a:solidFill>
                          <a:effectLst/>
                        </a:rPr>
                        <a:t>CF,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1D1C1D"/>
                          </a:solidFill>
                          <a:effectLst/>
                        </a:rPr>
                        <a:t>early-universe probes of dark matter physics </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CF1, CF2, CF3,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CMB, BBN, 21cm</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1118519746"/>
                  </a:ext>
                </a:extLst>
              </a:tr>
              <a:tr h="71967">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b="1">
                          <a:solidFill>
                            <a:srgbClr val="0000FF"/>
                          </a:solidFill>
                          <a:effectLst/>
                        </a:rPr>
                        <a:t>Computing Frontier focussed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075855339"/>
                  </a:ext>
                </a:extLst>
              </a:tr>
              <a:tr h="135811">
                <a:tc>
                  <a:txBody>
                    <a:bodyPr/>
                    <a:lstStyle/>
                    <a:p>
                      <a:pPr rtl="0" fontAlgn="b"/>
                      <a:r>
                        <a:rPr lang="en-US" sz="500" dirty="0" err="1">
                          <a:solidFill>
                            <a:srgbClr val="FF0000"/>
                          </a:solidFill>
                          <a:effectLst/>
                        </a:rPr>
                        <a:t>CcmpF</a:t>
                      </a:r>
                      <a:r>
                        <a:rPr lang="en-US" sz="500" dirty="0">
                          <a:solidFill>
                            <a:srgbClr val="FF0000"/>
                          </a:solidFill>
                          <a:effectLst/>
                        </a:rPr>
                        <a:t>,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Computing Requirements/Opportunities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EF,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582560237"/>
                  </a:ext>
                </a:extLst>
              </a:tr>
              <a:tr h="135811">
                <a:tc>
                  <a:txBody>
                    <a:bodyPr/>
                    <a:lstStyle/>
                    <a:p>
                      <a:pPr rtl="0" fontAlgn="b"/>
                      <a:r>
                        <a:rPr lang="en-US" sz="500" dirty="0">
                          <a:solidFill>
                            <a:srgbClr val="FF0000"/>
                          </a:solidFill>
                          <a:effectLst/>
                        </a:rPr>
                        <a:t>NF (same as #114)</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Computing Requirements/Opportunities NF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NF,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401850555"/>
                  </a:ext>
                </a:extLst>
              </a:tr>
              <a:tr h="199655">
                <a:tc>
                  <a:txBody>
                    <a:bodyPr/>
                    <a:lstStyle/>
                    <a:p>
                      <a:pPr rtl="0" fontAlgn="b"/>
                      <a:r>
                        <a:rPr lang="en-US" sz="500" dirty="0" err="1">
                          <a:solidFill>
                            <a:srgbClr val="FF0000"/>
                          </a:solidFill>
                          <a:effectLst/>
                        </a:rPr>
                        <a:t>CompF</a:t>
                      </a:r>
                      <a:r>
                        <a:rPr lang="en-US" sz="500" dirty="0">
                          <a:solidFill>
                            <a:srgbClr val="FF0000"/>
                          </a:solidFill>
                          <a:effectLst/>
                        </a:rPr>
                        <a:t>, 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Computing Requirements/Opportunities Theory</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Theory (TF05,TF06,TF07,TF09,TF10,TF11),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155689827"/>
                  </a:ext>
                </a:extLst>
              </a:tr>
              <a:tr h="135811">
                <a:tc>
                  <a:txBody>
                    <a:bodyPr/>
                    <a:lstStyle/>
                    <a:p>
                      <a:pPr rtl="0" fontAlgn="b"/>
                      <a:r>
                        <a:rPr lang="en-US" sz="500" dirty="0" err="1">
                          <a:solidFill>
                            <a:srgbClr val="FF0000"/>
                          </a:solidFill>
                          <a:effectLst/>
                        </a:rPr>
                        <a:t>CompF</a:t>
                      </a:r>
                      <a:r>
                        <a:rPr lang="en-US" sz="500" dirty="0">
                          <a:solidFill>
                            <a:srgbClr val="FF0000"/>
                          </a:solidFill>
                          <a:effectLst/>
                        </a:rPr>
                        <a:t>, IF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Computing Requirements/Opportunities Inst</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IF,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maybe add underground?</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4114288543"/>
                  </a:ext>
                </a:extLst>
              </a:tr>
              <a:tr h="71967">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b="1">
                          <a:solidFill>
                            <a:srgbClr val="0000FF"/>
                          </a:solidFill>
                          <a:effectLst/>
                        </a:rPr>
                        <a:t>Theory Frontier focussed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65321969"/>
                  </a:ext>
                </a:extLst>
              </a:tr>
              <a:tr h="135811">
                <a:tc>
                  <a:txBody>
                    <a:bodyPr/>
                    <a:lstStyle/>
                    <a:p>
                      <a:pPr rtl="0" fontAlgn="b"/>
                      <a:r>
                        <a:rPr lang="en-US" sz="500" dirty="0">
                          <a:solidFill>
                            <a:srgbClr val="FF0000"/>
                          </a:solidFill>
                          <a:effectLst/>
                        </a:rPr>
                        <a:t>TF,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QCD/non-perturbative @ colliders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TF07, TF04, TF05, TF06, EF05, EF06</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QCD related issues at colliders, PDF, fragmentation,...</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625747560"/>
                  </a:ext>
                </a:extLst>
              </a:tr>
              <a:tr h="71967">
                <a:tc>
                  <a:txBody>
                    <a:bodyPr/>
                    <a:lstStyle/>
                    <a:p>
                      <a:pPr rtl="0" fontAlgn="b"/>
                      <a:r>
                        <a:rPr lang="en-US" sz="500" dirty="0">
                          <a:solidFill>
                            <a:srgbClr val="FF0000"/>
                          </a:solidFill>
                          <a:effectLst/>
                        </a:rPr>
                        <a:t>TF, EF </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BSM @ colliders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TF07, EF8/9/10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challenging/novel signatures of BSM @ colliders, exotic signals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127500009"/>
                  </a:ext>
                </a:extLst>
              </a:tr>
              <a:tr h="71967">
                <a:tc>
                  <a:txBody>
                    <a:bodyPr/>
                    <a:lstStyle/>
                    <a:p>
                      <a:pPr rtl="0" fontAlgn="b"/>
                      <a:r>
                        <a:rPr lang="en-US" sz="500" dirty="0">
                          <a:solidFill>
                            <a:srgbClr val="FF0000"/>
                          </a:solidFill>
                          <a:effectLst/>
                        </a:rPr>
                        <a:t>TF, EF, </a:t>
                      </a:r>
                      <a:r>
                        <a:rPr lang="en-US" sz="500" dirty="0" err="1">
                          <a:solidFill>
                            <a:srgbClr val="FF0000"/>
                          </a:solidFill>
                          <a:effectLst/>
                        </a:rPr>
                        <a:t>CompF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Collider data analyses strategies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TF07, EF, CompF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Collider data analyses strategies, algorithm, machine learning</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2180606078"/>
                  </a:ext>
                </a:extLst>
              </a:tr>
              <a:tr h="71967">
                <a:tc>
                  <a:txBody>
                    <a:bodyPr/>
                    <a:lstStyle/>
                    <a:p>
                      <a:pPr rtl="0" fontAlgn="b"/>
                      <a:r>
                        <a:rPr lang="en-US" sz="500" dirty="0">
                          <a:solidFill>
                            <a:srgbClr val="FF0000"/>
                          </a:solidFill>
                          <a:effectLst/>
                        </a:rPr>
                        <a:t>TF,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SMEFT at the LHC and future colliders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TF02, TF06, TF07,EF04</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dirty="0">
                          <a:effectLst/>
                        </a:rPr>
                        <a:t>Discussion of various aspects ranging from formal developments to precision and global fits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429633795"/>
                  </a:ext>
                </a:extLst>
              </a:tr>
              <a:tr h="135811">
                <a:tc>
                  <a:txBody>
                    <a:bodyPr/>
                    <a:lstStyle/>
                    <a:p>
                      <a:pPr rtl="0" fontAlgn="b"/>
                      <a:r>
                        <a:rPr lang="en-US" sz="500" dirty="0">
                          <a:solidFill>
                            <a:srgbClr val="FF0000"/>
                          </a:solidFill>
                          <a:effectLst/>
                        </a:rPr>
                        <a:t>TF,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From Amplitudes to Precision theory for future colliders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TF04, TF06, TF07, EF04, EF05, ...</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dirty="0">
                          <a:effectLst/>
                        </a:rPr>
                        <a:t>Techniques and needed progress to match precision benchmarks for future experiments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65819249"/>
                  </a:ext>
                </a:extLst>
              </a:tr>
              <a:tr h="71967">
                <a:tc>
                  <a:txBody>
                    <a:bodyPr/>
                    <a:lstStyle/>
                    <a:p>
                      <a:pPr rtl="0" fontAlgn="b"/>
                      <a:r>
                        <a:rPr lang="en-US" sz="500" dirty="0">
                          <a:solidFill>
                            <a:srgbClr val="FF0000"/>
                          </a:solidFill>
                          <a:effectLst/>
                        </a:rPr>
                        <a:t>TF, EF, </a:t>
                      </a:r>
                      <a:r>
                        <a:rPr lang="en-US" sz="500" dirty="0" err="1">
                          <a:solidFill>
                            <a:srgbClr val="FF0000"/>
                          </a:solidFill>
                          <a:effectLst/>
                        </a:rPr>
                        <a:t>CompF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Advances in event simulation</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TF07, EF05, COMPF2/3/4</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New strategies and techniques for accurate and effficient event simulation at colliders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451839527"/>
                  </a:ext>
                </a:extLst>
              </a:tr>
              <a:tr h="263498">
                <a:tc>
                  <a:txBody>
                    <a:bodyPr/>
                    <a:lstStyle/>
                    <a:p>
                      <a:pPr rtl="0" fontAlgn="b"/>
                      <a:r>
                        <a:rPr lang="en-US" sz="500" dirty="0">
                          <a:solidFill>
                            <a:srgbClr val="FF0000"/>
                          </a:solidFill>
                          <a:effectLst/>
                        </a:rPr>
                        <a:t>TF, EF, </a:t>
                      </a:r>
                      <a:r>
                        <a:rPr lang="en-US" sz="500" dirty="0" err="1">
                          <a:solidFill>
                            <a:srgbClr val="FF0000"/>
                          </a:solidFill>
                          <a:effectLst/>
                        </a:rPr>
                        <a:t>CompF</a:t>
                      </a:r>
                      <a:endParaRPr lang="en-US" sz="500" dirty="0">
                        <a:solidFill>
                          <a:srgbClr val="FF0000"/>
                        </a:solidFill>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solidFill>
                            <a:srgbClr val="000000"/>
                          </a:solidFill>
                          <a:effectLst/>
                        </a:rPr>
                        <a:t>The impact of Lattice Gauge Theory on HEP: New tools, new goals, new intersections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 TF05, TF07, TF08, TF10, TF11 [Others] EF05, EF06, EF07, NF06, All RFs, All CompF, all CommF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39481091"/>
                  </a:ext>
                </a:extLst>
              </a:tr>
              <a:tr h="135811">
                <a:tc>
                  <a:txBody>
                    <a:bodyPr/>
                    <a:lstStyle/>
                    <a:p>
                      <a:pPr rtl="0" fontAlgn="b"/>
                      <a:r>
                        <a:rPr lang="en-US" sz="500" dirty="0">
                          <a:solidFill>
                            <a:srgbClr val="FF0000"/>
                          </a:solidFill>
                          <a:effectLst/>
                        </a:rPr>
                        <a:t>TF, EF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Higgs as a probe of new physics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TF08, TF06, EF02, EF04, EF08, ...</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1322416604"/>
                  </a:ext>
                </a:extLst>
              </a:tr>
              <a:tr h="135811">
                <a:tc>
                  <a:txBody>
                    <a:bodyPr/>
                    <a:lstStyle/>
                    <a:p>
                      <a:pPr rtl="0" fontAlgn="b"/>
                      <a:r>
                        <a:rPr lang="en-US" sz="500" dirty="0">
                          <a:solidFill>
                            <a:srgbClr val="FF0000"/>
                          </a:solidFill>
                          <a:effectLst/>
                        </a:rPr>
                        <a:t>TF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Connections between TF01, TF02, TF03, TF04</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endParaRPr lang="en-US" sz="50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1900155749"/>
                  </a:ext>
                </a:extLst>
              </a:tr>
              <a:tr h="263498">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Neutrino focused sessions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60C16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note that we'd like the first 3 to be in parellel with the second four, to retain some NF planning time as well </a:t>
                      </a:r>
                    </a:p>
                  </a:txBody>
                  <a:tcPr marL="0" marR="0" marT="3878" marB="3878" anchor="ctr">
                    <a:lnL w="9525" cap="flat" cmpd="sng" algn="ctr">
                      <a:solidFill>
                        <a:srgbClr val="60C162"/>
                      </a:solidFill>
                      <a:prstDash val="solid"/>
                      <a:round/>
                      <a:headEnd type="none" w="med" len="med"/>
                      <a:tailEnd type="none" w="med" len="med"/>
                    </a:lnL>
                    <a:lnR w="9525" cap="flat" cmpd="sng" algn="ctr">
                      <a:solidFill>
                        <a:srgbClr val="80F2E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5817" marR="5817" marT="3878" marB="3878" anchor="ctr">
                    <a:lnL w="9525" cap="flat" cmpd="sng" algn="ctr">
                      <a:solidFill>
                        <a:srgbClr val="80F2E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30989800"/>
                  </a:ext>
                </a:extLst>
              </a:tr>
              <a:tr h="71967">
                <a:tc>
                  <a:txBody>
                    <a:bodyPr/>
                    <a:lstStyle/>
                    <a:p>
                      <a:pPr rtl="0" fontAlgn="b"/>
                      <a:r>
                        <a:rPr lang="en-US" sz="500">
                          <a:solidFill>
                            <a:srgbClr val="FF0000"/>
                          </a:solidFill>
                          <a:effectLst/>
                        </a:rPr>
                        <a:t>AF</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Neutrinos and accelerators</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AF2, AF7</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beam flux instrumnetation, neutral meson production for BSM searches, novel neutrino beams and relation to muon collider R&amp;D</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195434134"/>
                  </a:ext>
                </a:extLst>
              </a:tr>
              <a:tr h="71967">
                <a:tc>
                  <a:txBody>
                    <a:bodyPr/>
                    <a:lstStyle/>
                    <a:p>
                      <a:pPr rtl="0" fontAlgn="b"/>
                      <a:r>
                        <a:rPr lang="en-US" sz="500">
                          <a:solidFill>
                            <a:srgbClr val="FF0000"/>
                          </a:solidFill>
                          <a:effectLst/>
                        </a:rPr>
                        <a:t>(Same as #81)</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Neutrinos and computing</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a:effectLst/>
                        </a:rPr>
                        <a:t>CompF2, CompF3, CompF7</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algn="r" rtl="0" fontAlgn="b"/>
                      <a:r>
                        <a:rPr lang="en-US" sz="500">
                          <a:effectLst/>
                        </a:rPr>
                        <a:t>60</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tc>
                  <a:txBody>
                    <a:bodyPr/>
                    <a:lstStyle/>
                    <a:p>
                      <a:pPr rtl="0" fontAlgn="b"/>
                      <a:r>
                        <a:rPr lang="en-US" sz="500" dirty="0">
                          <a:effectLst/>
                        </a:rPr>
                        <a:t>machine learning and error quantification, data preservation</a:t>
                      </a:r>
                    </a:p>
                  </a:txBody>
                  <a:tcPr marL="5817" marR="5817" marT="3878" marB="387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FF00"/>
                    </a:solidFill>
                  </a:tcPr>
                </a:tc>
                <a:extLst>
                  <a:ext uri="{0D108BD9-81ED-4DB2-BD59-A6C34878D82A}">
                    <a16:rowId xmlns:a16="http://schemas.microsoft.com/office/drawing/2014/main" val="3620413408"/>
                  </a:ext>
                </a:extLst>
              </a:tr>
            </a:tbl>
          </a:graphicData>
        </a:graphic>
      </p:graphicFrame>
      <p:sp>
        <p:nvSpPr>
          <p:cNvPr id="10" name="TextBox 9">
            <a:extLst>
              <a:ext uri="{FF2B5EF4-FFF2-40B4-BE49-F238E27FC236}">
                <a16:creationId xmlns:a16="http://schemas.microsoft.com/office/drawing/2014/main" id="{7A8CF538-8242-9B49-99BA-04E8E4C6ADE8}"/>
              </a:ext>
            </a:extLst>
          </p:cNvPr>
          <p:cNvSpPr txBox="1"/>
          <p:nvPr/>
        </p:nvSpPr>
        <p:spPr>
          <a:xfrm>
            <a:off x="83128" y="631767"/>
            <a:ext cx="1479665" cy="923330"/>
          </a:xfrm>
          <a:prstGeom prst="rect">
            <a:avLst/>
          </a:prstGeom>
          <a:noFill/>
        </p:spPr>
        <p:txBody>
          <a:bodyPr wrap="square" rtlCol="0">
            <a:spAutoFit/>
          </a:bodyPr>
          <a:lstStyle/>
          <a:p>
            <a:r>
              <a:rPr lang="en-US" dirty="0"/>
              <a:t>Agreed</a:t>
            </a:r>
          </a:p>
          <a:p>
            <a:r>
              <a:rPr lang="en-US" dirty="0"/>
              <a:t>(some will be consolidated)</a:t>
            </a:r>
          </a:p>
        </p:txBody>
      </p:sp>
    </p:spTree>
    <p:extLst>
      <p:ext uri="{BB962C8B-B14F-4D97-AF65-F5344CB8AC3E}">
        <p14:creationId xmlns:p14="http://schemas.microsoft.com/office/powerpoint/2010/main" val="219784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C307AF2-6E15-0042-92B6-28D6420651BD}"/>
              </a:ext>
            </a:extLst>
          </p:cNvPr>
          <p:cNvGraphicFramePr>
            <a:graphicFrameLocks noGrp="1"/>
          </p:cNvGraphicFramePr>
          <p:nvPr>
            <p:extLst>
              <p:ext uri="{D42A27DB-BD31-4B8C-83A1-F6EECF244321}">
                <p14:modId xmlns:p14="http://schemas.microsoft.com/office/powerpoint/2010/main" val="3835165851"/>
              </p:ext>
            </p:extLst>
          </p:nvPr>
        </p:nvGraphicFramePr>
        <p:xfrm>
          <a:off x="1113905" y="182886"/>
          <a:ext cx="7963591" cy="6363753"/>
        </p:xfrm>
        <a:graphic>
          <a:graphicData uri="http://schemas.openxmlformats.org/drawingml/2006/table">
            <a:tbl>
              <a:tblPr/>
              <a:tblGrid>
                <a:gridCol w="193644">
                  <a:extLst>
                    <a:ext uri="{9D8B030D-6E8A-4147-A177-3AD203B41FA5}">
                      <a16:colId xmlns:a16="http://schemas.microsoft.com/office/drawing/2014/main" val="1940907066"/>
                    </a:ext>
                  </a:extLst>
                </a:gridCol>
                <a:gridCol w="624565">
                  <a:extLst>
                    <a:ext uri="{9D8B030D-6E8A-4147-A177-3AD203B41FA5}">
                      <a16:colId xmlns:a16="http://schemas.microsoft.com/office/drawing/2014/main" val="392345249"/>
                    </a:ext>
                  </a:extLst>
                </a:gridCol>
                <a:gridCol w="1747313">
                  <a:extLst>
                    <a:ext uri="{9D8B030D-6E8A-4147-A177-3AD203B41FA5}">
                      <a16:colId xmlns:a16="http://schemas.microsoft.com/office/drawing/2014/main" val="1667333756"/>
                    </a:ext>
                  </a:extLst>
                </a:gridCol>
                <a:gridCol w="1563077">
                  <a:extLst>
                    <a:ext uri="{9D8B030D-6E8A-4147-A177-3AD203B41FA5}">
                      <a16:colId xmlns:a16="http://schemas.microsoft.com/office/drawing/2014/main" val="1636301426"/>
                    </a:ext>
                  </a:extLst>
                </a:gridCol>
                <a:gridCol w="245367">
                  <a:extLst>
                    <a:ext uri="{9D8B030D-6E8A-4147-A177-3AD203B41FA5}">
                      <a16:colId xmlns:a16="http://schemas.microsoft.com/office/drawing/2014/main" val="3933199363"/>
                    </a:ext>
                  </a:extLst>
                </a:gridCol>
                <a:gridCol w="3589625">
                  <a:extLst>
                    <a:ext uri="{9D8B030D-6E8A-4147-A177-3AD203B41FA5}">
                      <a16:colId xmlns:a16="http://schemas.microsoft.com/office/drawing/2014/main" val="1664001329"/>
                    </a:ext>
                  </a:extLst>
                </a:gridCol>
              </a:tblGrid>
              <a:tr h="443215">
                <a:tc>
                  <a:txBody>
                    <a:bodyPr/>
                    <a:lstStyle/>
                    <a:p>
                      <a:pPr algn="r" rtl="0" fontAlgn="b"/>
                      <a:r>
                        <a:rPr lang="en-US" sz="500" b="1" dirty="0">
                          <a:solidFill>
                            <a:srgbClr val="000000"/>
                          </a:solidFill>
                          <a:effectLst/>
                        </a:rPr>
                        <a:t>ID</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solidFill>
                            <a:srgbClr val="FF0000"/>
                          </a:solidFill>
                          <a:effectLst/>
                        </a:rPr>
                        <a:t>Responses from Frontiers (Yes)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effectLst/>
                        </a:rPr>
                        <a:t>Inter Frontier Theme</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effectLst/>
                        </a:rPr>
                        <a:t>Topical Groups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b="1" dirty="0">
                          <a:effectLst/>
                        </a:rPr>
                        <a:t>Meeting time length</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effectLst/>
                        </a:rPr>
                        <a:t>Discussion Topics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94776954"/>
                  </a:ext>
                </a:extLst>
              </a:tr>
              <a:tr h="200727">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Underground Facilities (UF) - Cross-over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NF, CF, IF, RF, CompF, CommF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-not a session-</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All potential overlapping invited to engage with UF. Next three proposed sessions suggest how to sub-divide and focus.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A05E42"/>
                      </a:solidFill>
                      <a:prstDash val="solid"/>
                      <a:round/>
                      <a:headEnd type="none" w="med" len="med"/>
                      <a:tailEnd type="none" w="med" len="med"/>
                    </a:lnB>
                  </a:tcPr>
                </a:tc>
                <a:extLst>
                  <a:ext uri="{0D108BD9-81ED-4DB2-BD59-A6C34878D82A}">
                    <a16:rowId xmlns:a16="http://schemas.microsoft.com/office/drawing/2014/main" val="4062421136"/>
                  </a:ext>
                </a:extLst>
              </a:tr>
              <a:tr h="152229">
                <a:tc>
                  <a:txBody>
                    <a:bodyPr/>
                    <a:lstStyle/>
                    <a:p>
                      <a:pPr algn="r" rtl="0" fontAlgn="b"/>
                      <a:r>
                        <a:rPr lang="en-US" sz="500" b="1">
                          <a:solidFill>
                            <a:srgbClr val="000000"/>
                          </a:solidFill>
                          <a:effectLst/>
                        </a:rPr>
                        <a:t>18</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NF (same as our UF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Underground Facilities for Neutrinos &amp; Dark Matter research (UF01 &amp; UF02)</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NF01, NF05, CF01, RF04</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A05E4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Focus on experimental underground infrastructure needs for large-scale, next generation experiments (cavern size, cryo infrastructure, beamlines/tubes, ice/water siting, etc.)</a:t>
                      </a:r>
                    </a:p>
                  </a:txBody>
                  <a:tcPr marL="4426" marR="4426" marT="2951" marB="2951" anchor="ctr">
                    <a:lnL w="9525" cap="flat" cmpd="sng" algn="ctr">
                      <a:solidFill>
                        <a:srgbClr val="A05E42"/>
                      </a:solidFill>
                      <a:prstDash val="solid"/>
                      <a:round/>
                      <a:headEnd type="none" w="med" len="med"/>
                      <a:tailEnd type="none" w="med" len="med"/>
                    </a:lnL>
                    <a:lnR w="9525" cap="flat" cmpd="sng" algn="ctr">
                      <a:solidFill>
                        <a:srgbClr val="A05E42"/>
                      </a:solidFill>
                      <a:prstDash val="solid"/>
                      <a:round/>
                      <a:headEnd type="none" w="med" len="med"/>
                      <a:tailEnd type="none" w="med" len="med"/>
                    </a:lnR>
                    <a:lnT w="9525" cap="flat" cmpd="sng" algn="ctr">
                      <a:solidFill>
                        <a:srgbClr val="A05E42"/>
                      </a:solidFill>
                      <a:prstDash val="solid"/>
                      <a:round/>
                      <a:headEnd type="none" w="med" len="med"/>
                      <a:tailEnd type="none" w="med" len="med"/>
                    </a:lnT>
                    <a:lnB w="9525" cap="flat" cmpd="sng" algn="ctr">
                      <a:solidFill>
                        <a:srgbClr val="00E402"/>
                      </a:solidFill>
                      <a:prstDash val="solid"/>
                      <a:round/>
                      <a:headEnd type="none" w="med" len="med"/>
                      <a:tailEnd type="none" w="med" len="med"/>
                    </a:lnB>
                  </a:tcPr>
                </a:tc>
                <a:extLst>
                  <a:ext uri="{0D108BD9-81ED-4DB2-BD59-A6C34878D82A}">
                    <a16:rowId xmlns:a16="http://schemas.microsoft.com/office/drawing/2014/main" val="298175523"/>
                  </a:ext>
                </a:extLst>
              </a:tr>
              <a:tr h="200727">
                <a:tc>
                  <a:txBody>
                    <a:bodyPr/>
                    <a:lstStyle/>
                    <a:p>
                      <a:pPr algn="r" rtl="0" fontAlgn="b"/>
                      <a:r>
                        <a:rPr lang="en-US" sz="500" b="1">
                          <a:solidFill>
                            <a:srgbClr val="000000"/>
                          </a:solidFill>
                          <a:effectLst/>
                        </a:rPr>
                        <a:t>19</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IF,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Underground Facilities: Supporting &amp; Synergistic Research (UF04 &amp; UF05)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NF07, CF07, IF01, IF02, IF08, IF09, CompF06</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00E40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Dilate on capabilities needed to execute underground experiments (materials, assay, new instrumentation, etc.) as well as survey the breadth of underground research types (gravity, bio, engineering, QIS, etc.)</a:t>
                      </a:r>
                    </a:p>
                  </a:txBody>
                  <a:tcPr marL="4426" marR="4426" marT="2951" marB="2951" anchor="ctr">
                    <a:lnL w="9525" cap="flat" cmpd="sng" algn="ctr">
                      <a:solidFill>
                        <a:srgbClr val="00E402"/>
                      </a:solidFill>
                      <a:prstDash val="solid"/>
                      <a:round/>
                      <a:headEnd type="none" w="med" len="med"/>
                      <a:tailEnd type="none" w="med" len="med"/>
                    </a:lnL>
                    <a:lnR w="9525" cap="flat" cmpd="sng" algn="ctr">
                      <a:solidFill>
                        <a:srgbClr val="00E402"/>
                      </a:solidFill>
                      <a:prstDash val="solid"/>
                      <a:round/>
                      <a:headEnd type="none" w="med" len="med"/>
                      <a:tailEnd type="none" w="med" len="med"/>
                    </a:lnR>
                    <a:lnT w="9525" cap="flat" cmpd="sng" algn="ctr">
                      <a:solidFill>
                        <a:srgbClr val="00E402"/>
                      </a:solidFill>
                      <a:prstDash val="solid"/>
                      <a:round/>
                      <a:headEnd type="none" w="med" len="med"/>
                      <a:tailEnd type="none" w="med" len="med"/>
                    </a:lnT>
                    <a:lnB w="9525" cap="flat" cmpd="sng" algn="ctr">
                      <a:solidFill>
                        <a:srgbClr val="6058A2"/>
                      </a:solidFill>
                      <a:prstDash val="solid"/>
                      <a:round/>
                      <a:headEnd type="none" w="med" len="med"/>
                      <a:tailEnd type="none" w="med" len="med"/>
                    </a:lnB>
                  </a:tcPr>
                </a:tc>
                <a:extLst>
                  <a:ext uri="{0D108BD9-81ED-4DB2-BD59-A6C34878D82A}">
                    <a16:rowId xmlns:a16="http://schemas.microsoft.com/office/drawing/2014/main" val="1753855432"/>
                  </a:ext>
                </a:extLst>
              </a:tr>
              <a:tr h="163275">
                <a:tc>
                  <a:txBody>
                    <a:bodyPr/>
                    <a:lstStyle/>
                    <a:p>
                      <a:pPr algn="r" rtl="0" fontAlgn="b"/>
                      <a:r>
                        <a:rPr lang="en-US" sz="500" b="1">
                          <a:solidFill>
                            <a:srgbClr val="000000"/>
                          </a:solidFill>
                          <a:effectLst/>
                        </a:rPr>
                        <a:t>20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IF, CommF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Underground Facilities: Future of Underground Labs (UF03 &amp; UF06)</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All NF, CF, IF, RF, CompF, CommF (esp. NF10, CompF04, CommF2, CommF5)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30'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6058A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Forum to survey the future of underground laboratories and possible long-term evolution of how underground laboratories are used for research science</a:t>
                      </a:r>
                    </a:p>
                  </a:txBody>
                  <a:tcPr marL="4426" marR="4426" marT="2951" marB="2951" anchor="ctr">
                    <a:lnL w="9525" cap="flat" cmpd="sng" algn="ctr">
                      <a:solidFill>
                        <a:srgbClr val="6058A2"/>
                      </a:solidFill>
                      <a:prstDash val="solid"/>
                      <a:round/>
                      <a:headEnd type="none" w="med" len="med"/>
                      <a:tailEnd type="none" w="med" len="med"/>
                    </a:lnL>
                    <a:lnR w="9525" cap="flat" cmpd="sng" algn="ctr">
                      <a:solidFill>
                        <a:srgbClr val="6058A2"/>
                      </a:solidFill>
                      <a:prstDash val="solid"/>
                      <a:round/>
                      <a:headEnd type="none" w="med" len="med"/>
                      <a:tailEnd type="none" w="med" len="med"/>
                    </a:lnR>
                    <a:lnT w="9525" cap="flat" cmpd="sng" algn="ctr">
                      <a:solidFill>
                        <a:srgbClr val="6058A2"/>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193498216"/>
                  </a:ext>
                </a:extLst>
              </a:tr>
              <a:tr h="62059">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EF-focused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80204215"/>
                  </a:ext>
                </a:extLst>
              </a:tr>
              <a:tr h="163275">
                <a:tc>
                  <a:txBody>
                    <a:bodyPr/>
                    <a:lstStyle/>
                    <a:p>
                      <a:pPr algn="r" rtl="0" fontAlgn="b"/>
                      <a:r>
                        <a:rPr lang="en-US" sz="500" b="1">
                          <a:solidFill>
                            <a:srgbClr val="000000"/>
                          </a:solidFill>
                          <a:effectLst/>
                        </a:rPr>
                        <a:t>27</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EF, 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Precision calculations and techniques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EF01, EF03, EF04, EF05, EF06, TF02, TF04, TF05, TF06, CompF02, 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Impact of precision calculations on reach of future colliders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80E682"/>
                      </a:solidFill>
                      <a:prstDash val="solid"/>
                      <a:round/>
                      <a:headEnd type="none" w="med" len="med"/>
                      <a:tailEnd type="none" w="med" len="med"/>
                    </a:lnB>
                  </a:tcPr>
                </a:tc>
                <a:extLst>
                  <a:ext uri="{0D108BD9-81ED-4DB2-BD59-A6C34878D82A}">
                    <a16:rowId xmlns:a16="http://schemas.microsoft.com/office/drawing/2014/main" val="3316102244"/>
                  </a:ext>
                </a:extLst>
              </a:tr>
              <a:tr h="152229">
                <a:tc>
                  <a:txBody>
                    <a:bodyPr/>
                    <a:lstStyle/>
                    <a:p>
                      <a:pPr algn="r" rtl="0" fontAlgn="b"/>
                      <a:r>
                        <a:rPr lang="en-US" sz="500" b="1">
                          <a:solidFill>
                            <a:srgbClr val="000000"/>
                          </a:solidFill>
                          <a:effectLst/>
                        </a:rPr>
                        <a:t>29</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EF, 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Low-energy precision experiments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EF04, RF03, TF02, TF05, TF06, NF05, NF03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80E68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Low eneregy precision experiments that are relevant for global fits of the SM and SMEFT (PVES, magnetic moments, NF05 eletroweak precision data and constraints on NSI</a:t>
                      </a:r>
                    </a:p>
                  </a:txBody>
                  <a:tcPr marL="4426" marR="4426" marT="2951" marB="2951" anchor="ctr">
                    <a:lnL w="9525" cap="flat" cmpd="sng" algn="ctr">
                      <a:solidFill>
                        <a:srgbClr val="80E682"/>
                      </a:solidFill>
                      <a:prstDash val="solid"/>
                      <a:round/>
                      <a:headEnd type="none" w="med" len="med"/>
                      <a:tailEnd type="none" w="med" len="med"/>
                    </a:lnL>
                    <a:lnR w="9525" cap="flat" cmpd="sng" algn="ctr">
                      <a:solidFill>
                        <a:srgbClr val="80E682"/>
                      </a:solidFill>
                      <a:prstDash val="solid"/>
                      <a:round/>
                      <a:headEnd type="none" w="med" len="med"/>
                      <a:tailEnd type="none" w="med" len="med"/>
                    </a:lnR>
                    <a:lnT w="9525" cap="flat" cmpd="sng" algn="ctr">
                      <a:solidFill>
                        <a:srgbClr val="80E682"/>
                      </a:solidFill>
                      <a:prstDash val="solid"/>
                      <a:round/>
                      <a:headEnd type="none" w="med" len="med"/>
                      <a:tailEnd type="none" w="med" len="med"/>
                    </a:lnT>
                    <a:lnB w="9525" cap="flat" cmpd="sng" algn="ctr">
                      <a:solidFill>
                        <a:srgbClr val="60A383"/>
                      </a:solidFill>
                      <a:prstDash val="solid"/>
                      <a:round/>
                      <a:headEnd type="none" w="med" len="med"/>
                      <a:tailEnd type="none" w="med" len="med"/>
                    </a:lnB>
                  </a:tcPr>
                </a:tc>
                <a:extLst>
                  <a:ext uri="{0D108BD9-81ED-4DB2-BD59-A6C34878D82A}">
                    <a16:rowId xmlns:a16="http://schemas.microsoft.com/office/drawing/2014/main" val="870919975"/>
                  </a:ext>
                </a:extLst>
              </a:tr>
              <a:tr h="152229">
                <a:tc>
                  <a:txBody>
                    <a:bodyPr/>
                    <a:lstStyle/>
                    <a:p>
                      <a:pPr algn="r" rtl="0" fontAlgn="b"/>
                      <a:r>
                        <a:rPr lang="en-US" sz="500" b="1">
                          <a:solidFill>
                            <a:srgbClr val="000000"/>
                          </a:solidFill>
                          <a:effectLst/>
                        </a:rPr>
                        <a:t>30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EF, TF,RF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BSM (the Unknowns)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EF02, EF08, EF09, EF10, TF, CF, NF02-05,RF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60A383"/>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Long Lived Particles, Other model specific explorations, Flavor/Lepton/C,P,T violations, sterile neutrinos, neutrino NSI, neutrino magnetic moments (TF11)</a:t>
                      </a:r>
                    </a:p>
                  </a:txBody>
                  <a:tcPr marL="0" marR="0" marT="2951" marB="2951" anchor="ctr">
                    <a:lnL w="9525" cap="flat" cmpd="sng" algn="ctr">
                      <a:solidFill>
                        <a:srgbClr val="60A383"/>
                      </a:solidFill>
                      <a:prstDash val="solid"/>
                      <a:round/>
                      <a:headEnd type="none" w="med" len="med"/>
                      <a:tailEnd type="none" w="med" len="med"/>
                    </a:lnL>
                    <a:lnR w="9525" cap="flat" cmpd="sng" algn="ctr">
                      <a:solidFill>
                        <a:srgbClr val="60A383"/>
                      </a:solidFill>
                      <a:prstDash val="solid"/>
                      <a:round/>
                      <a:headEnd type="none" w="med" len="med"/>
                      <a:tailEnd type="none" w="med" len="med"/>
                    </a:lnR>
                    <a:lnT w="9525" cap="flat" cmpd="sng" algn="ctr">
                      <a:solidFill>
                        <a:srgbClr val="60A383"/>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3330760"/>
                  </a:ext>
                </a:extLst>
              </a:tr>
              <a:tr h="62059">
                <a:tc>
                  <a:txBody>
                    <a:bodyPr/>
                    <a:lstStyle/>
                    <a:p>
                      <a:pPr algn="r" rtl="0" fontAlgn="b"/>
                      <a:r>
                        <a:rPr lang="en-US" sz="500" b="1" dirty="0">
                          <a:solidFill>
                            <a:srgbClr val="000000"/>
                          </a:solidFill>
                          <a:effectLst/>
                        </a:rPr>
                        <a:t>31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EF, TF,RF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Dark Matter</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EF10, CF, TF, RF, NF, IF, UF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Dark matter searches from different frontiers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45010136"/>
                  </a:ext>
                </a:extLst>
              </a:tr>
              <a:tr h="62059">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RF focused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82113808"/>
                  </a:ext>
                </a:extLst>
              </a:tr>
              <a:tr h="103731">
                <a:tc>
                  <a:txBody>
                    <a:bodyPr/>
                    <a:lstStyle/>
                    <a:p>
                      <a:pPr algn="r" rtl="0" fontAlgn="b"/>
                      <a:r>
                        <a:rPr lang="en-US" sz="500" b="1">
                          <a:solidFill>
                            <a:srgbClr val="000000"/>
                          </a:solidFill>
                          <a:effectLst/>
                        </a:rPr>
                        <a:t>35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solidFill>
                            <a:srgbClr val="000000"/>
                          </a:solidFill>
                          <a:effectLst/>
                        </a:rPr>
                        <a:t>New analysis techniques for high data volumes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with CompF, 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72825125"/>
                  </a:ext>
                </a:extLst>
              </a:tr>
              <a:tr h="111094">
                <a:tc>
                  <a:txBody>
                    <a:bodyPr/>
                    <a:lstStyle/>
                    <a:p>
                      <a:pPr algn="r" rtl="0" fontAlgn="b"/>
                      <a:r>
                        <a:rPr lang="en-US" sz="500" b="1">
                          <a:solidFill>
                            <a:srgbClr val="000000"/>
                          </a:solidFill>
                          <a:effectLst/>
                        </a:rPr>
                        <a:t>36</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IF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Picosecond </a:t>
                      </a:r>
                      <a:r>
                        <a:rPr lang="en-US" sz="500" dirty="0" err="1">
                          <a:effectLst/>
                        </a:rPr>
                        <a:t>timeing</a:t>
                      </a:r>
                      <a:r>
                        <a:rPr lang="en-US" sz="500" dirty="0">
                          <a:effectLst/>
                        </a:rPr>
                        <a:t> for high precision studies of rare decays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with IF,EF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57416278"/>
                  </a:ext>
                </a:extLst>
              </a:tr>
              <a:tr h="62059">
                <a:tc>
                  <a:txBody>
                    <a:bodyPr/>
                    <a:lstStyle/>
                    <a:p>
                      <a:pPr algn="r" rtl="0" fontAlgn="b"/>
                      <a:r>
                        <a:rPr lang="en-US" sz="500" b="1">
                          <a:solidFill>
                            <a:srgbClr val="000000"/>
                          </a:solidFill>
                          <a:effectLst/>
                        </a:rPr>
                        <a:t>37</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IF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New materials for massless detectors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with IF,EF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model building, general EFT analysis, combination of relevant variables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60026835"/>
                  </a:ext>
                </a:extLst>
              </a:tr>
              <a:tr h="111094">
                <a:tc>
                  <a:txBody>
                    <a:bodyPr/>
                    <a:lstStyle/>
                    <a:p>
                      <a:pPr algn="r" rtl="0" fontAlgn="b"/>
                      <a:r>
                        <a:rPr lang="en-US" sz="500" b="1">
                          <a:solidFill>
                            <a:srgbClr val="000000"/>
                          </a:solidFill>
                          <a:effectLst/>
                        </a:rPr>
                        <a:t>38</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quantifying sensitivity to new physics (EFT, new physics)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with TF02,TF06,TF08,CompF,EF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13735128"/>
                  </a:ext>
                </a:extLst>
              </a:tr>
              <a:tr h="103731">
                <a:tc>
                  <a:txBody>
                    <a:bodyPr/>
                    <a:lstStyle/>
                    <a:p>
                      <a:pPr algn="r" rtl="0" fontAlgn="b"/>
                      <a:r>
                        <a:rPr lang="en-US" sz="500" b="1">
                          <a:solidFill>
                            <a:srgbClr val="000000"/>
                          </a:solidFill>
                          <a:effectLst/>
                        </a:rPr>
                        <a:t>39</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Lattice QCD as a tool for interpretation of RF data</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with TF,CompF,EF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75520233"/>
                  </a:ext>
                </a:extLst>
              </a:tr>
              <a:tr h="103731">
                <a:tc>
                  <a:txBody>
                    <a:bodyPr/>
                    <a:lstStyle/>
                    <a:p>
                      <a:pPr algn="r" rtl="0" fontAlgn="b"/>
                      <a:r>
                        <a:rPr lang="en-US" sz="500" b="1">
                          <a:solidFill>
                            <a:srgbClr val="000000"/>
                          </a:solidFill>
                          <a:effectLst/>
                        </a:rPr>
                        <a:t>40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Exotic hadron spectroscopy and interpretation</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RF7 with EF6, ef7, TF,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15373107"/>
                  </a:ext>
                </a:extLst>
              </a:tr>
              <a:tr h="62059">
                <a:tc>
                  <a:txBody>
                    <a:bodyPr/>
                    <a:lstStyle/>
                    <a:p>
                      <a:pPr algn="r" rtl="0" fontAlgn="b"/>
                      <a:r>
                        <a:rPr lang="en-US" sz="500" b="1">
                          <a:solidFill>
                            <a:srgbClr val="000000"/>
                          </a:solidFill>
                          <a:effectLst/>
                        </a:rPr>
                        <a:t>41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anomalies in flavor physics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rf1,rf2,compf, 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033184279"/>
                  </a:ext>
                </a:extLst>
              </a:tr>
              <a:tr h="62059">
                <a:tc>
                  <a:txBody>
                    <a:bodyPr/>
                    <a:lstStyle/>
                    <a:p>
                      <a:pPr algn="r" rtl="0" fontAlgn="b"/>
                      <a:r>
                        <a:rPr lang="en-US" sz="500" b="1">
                          <a:solidFill>
                            <a:srgbClr val="000000"/>
                          </a:solidFill>
                          <a:effectLst/>
                        </a:rPr>
                        <a:t>42</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heavy state CLFV decays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rf4 rf5 with EF,NF,TF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workshop planned for September, may be redundant</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66157475"/>
                  </a:ext>
                </a:extLst>
              </a:tr>
              <a:tr h="62059">
                <a:tc>
                  <a:txBody>
                    <a:bodyPr/>
                    <a:lstStyle/>
                    <a:p>
                      <a:pPr algn="r" rtl="0" fontAlgn="b"/>
                      <a:r>
                        <a:rPr lang="en-US" sz="500" b="1">
                          <a:solidFill>
                            <a:srgbClr val="000000"/>
                          </a:solidFill>
                          <a:effectLst/>
                        </a:rPr>
                        <a:t>43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AF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searches for different dark particles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rf6 with af,ef,nf,cf, 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81607653"/>
                  </a:ext>
                </a:extLst>
              </a:tr>
              <a:tr h="62059">
                <a:tc>
                  <a:txBody>
                    <a:bodyPr/>
                    <a:lstStyle/>
                    <a:p>
                      <a:pPr algn="r" rtl="0" fontAlgn="b"/>
                      <a:r>
                        <a:rPr lang="en-US" sz="500" b="1">
                          <a:solidFill>
                            <a:srgbClr val="000000"/>
                          </a:solidFill>
                          <a:effectLst/>
                        </a:rPr>
                        <a:t>45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mechanisms to generate neutrino masses </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rf4 with nf, TF08, TF11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61787786"/>
                  </a:ext>
                </a:extLst>
              </a:tr>
              <a:tr h="62059">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IF-focused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463879731"/>
                  </a:ext>
                </a:extLst>
              </a:tr>
              <a:tr h="111094">
                <a:tc>
                  <a:txBody>
                    <a:bodyPr/>
                    <a:lstStyle/>
                    <a:p>
                      <a:pPr algn="r" rtl="0" fontAlgn="b"/>
                      <a:r>
                        <a:rPr lang="en-US" sz="500" b="1" dirty="0">
                          <a:solidFill>
                            <a:srgbClr val="000000"/>
                          </a:solidFill>
                          <a:effectLst/>
                        </a:rPr>
                        <a:t>52</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IF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Detector requirements with 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IF01, IF02, IF03, IF04, IF05, IF06, IF07, 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solidFill>
                            <a:srgbClr val="000000"/>
                          </a:solidFill>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detector requirements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44037573"/>
                  </a:ext>
                </a:extLst>
              </a:tr>
              <a:tr h="111094">
                <a:tc>
                  <a:txBody>
                    <a:bodyPr/>
                    <a:lstStyle/>
                    <a:p>
                      <a:pPr algn="r" rtl="0" fontAlgn="b"/>
                      <a:r>
                        <a:rPr lang="en-US" sz="500" b="1" dirty="0">
                          <a:solidFill>
                            <a:srgbClr val="000000"/>
                          </a:solidFill>
                          <a:effectLst/>
                        </a:rPr>
                        <a:t>53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IF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Detector requirements with CF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IF01, IF02, IF04, IF05, IF07, IF08, IF09, CF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solidFill>
                            <a:srgbClr val="000000"/>
                          </a:solidFill>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detector requirements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931105915"/>
                  </a:ext>
                </a:extLst>
              </a:tr>
              <a:tr h="62059">
                <a:tc>
                  <a:txBody>
                    <a:bodyPr/>
                    <a:lstStyle/>
                    <a:p>
                      <a:pPr algn="r" rtl="0" fontAlgn="b"/>
                      <a:r>
                        <a:rPr lang="en-US" sz="500" b="1" dirty="0">
                          <a:solidFill>
                            <a:srgbClr val="000000"/>
                          </a:solidFill>
                          <a:effectLst/>
                        </a:rPr>
                        <a:t>56</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IF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Instrumentation with UF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IF01, IF02, IF05, IF08, UF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solidFill>
                            <a:srgbClr val="000000"/>
                          </a:solidFill>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Instrumenation requirements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08631090"/>
                  </a:ext>
                </a:extLst>
              </a:tr>
              <a:tr h="62059">
                <a:tc>
                  <a:txBody>
                    <a:bodyPr/>
                    <a:lstStyle/>
                    <a:p>
                      <a:pPr rtl="0" fontAlgn="b"/>
                      <a:endParaRPr lang="en-US" sz="500" dirty="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a:solidFill>
                            <a:srgbClr val="0432FF"/>
                          </a:solidFill>
                          <a:effectLst/>
                        </a:rPr>
                        <a:t>AF-focused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68852078"/>
                  </a:ext>
                </a:extLst>
              </a:tr>
              <a:tr h="62059">
                <a:tc>
                  <a:txBody>
                    <a:bodyPr/>
                    <a:lstStyle/>
                    <a:p>
                      <a:pPr algn="r" rtl="0" fontAlgn="b"/>
                      <a:r>
                        <a:rPr lang="en-US" sz="500" b="1" dirty="0">
                          <a:solidFill>
                            <a:srgbClr val="000000"/>
                          </a:solidFill>
                          <a:effectLst/>
                        </a:rPr>
                        <a:t>62</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Rare Process opportunities and req.</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AF5, AF7, RF, 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89191413"/>
                  </a:ext>
                </a:extLst>
              </a:tr>
              <a:tr h="62059">
                <a:tc>
                  <a:txBody>
                    <a:bodyPr/>
                    <a:lstStyle/>
                    <a:p>
                      <a:pPr algn="r" rtl="0" fontAlgn="b"/>
                      <a:r>
                        <a:rPr lang="en-US" sz="500" b="1" dirty="0">
                          <a:solidFill>
                            <a:srgbClr val="000000"/>
                          </a:solidFill>
                          <a:effectLst/>
                        </a:rPr>
                        <a:t>63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AF plenary</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Acc Frontier Implementation</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AF1-7, EF, NF, 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30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7138458"/>
                  </a:ext>
                </a:extLst>
              </a:tr>
              <a:tr h="62059">
                <a:tc>
                  <a:txBody>
                    <a:bodyPr/>
                    <a:lstStyle/>
                    <a:p>
                      <a:pPr algn="r" rtl="0" fontAlgn="b"/>
                      <a:r>
                        <a:rPr lang="en-US" sz="500" b="1" dirty="0">
                          <a:solidFill>
                            <a:srgbClr val="000000"/>
                          </a:solidFill>
                          <a:effectLst/>
                        </a:rPr>
                        <a:t>65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Community engagement with AF1, 6, ...</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2647874"/>
                  </a:ext>
                </a:extLst>
              </a:tr>
              <a:tr h="62059">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b="1">
                          <a:solidFill>
                            <a:srgbClr val="0000FF"/>
                          </a:solidFill>
                          <a:effectLst/>
                        </a:rPr>
                        <a:t>CF-focused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79506337"/>
                  </a:ext>
                </a:extLst>
              </a:tr>
              <a:tr h="103731">
                <a:tc>
                  <a:txBody>
                    <a:bodyPr/>
                    <a:lstStyle/>
                    <a:p>
                      <a:pPr algn="r" rtl="0" fontAlgn="b"/>
                      <a:r>
                        <a:rPr lang="en-US" sz="500" b="1" dirty="0">
                          <a:solidFill>
                            <a:srgbClr val="000000"/>
                          </a:solidFill>
                          <a:effectLst/>
                        </a:rPr>
                        <a:t>77</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CF, 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Dark matter and quantum sensors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CF1, CF2, CF3, IF1, IF2, 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Quantum metrology, single photon detectors at various wavelengths, quantum amplitifers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38085949"/>
                  </a:ext>
                </a:extLst>
              </a:tr>
              <a:tr h="62059">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b="1">
                          <a:solidFill>
                            <a:srgbClr val="0000FF"/>
                          </a:solidFill>
                          <a:effectLst/>
                        </a:rPr>
                        <a:t>Computing Frontier focussed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67890380"/>
                  </a:ext>
                </a:extLst>
              </a:tr>
              <a:tr h="62059">
                <a:tc>
                  <a:txBody>
                    <a:bodyPr/>
                    <a:lstStyle/>
                    <a:p>
                      <a:pPr algn="r" rtl="0" fontAlgn="b"/>
                      <a:r>
                        <a:rPr lang="en-US" sz="500" b="1" dirty="0">
                          <a:solidFill>
                            <a:srgbClr val="000000"/>
                          </a:solidFill>
                          <a:effectLst/>
                        </a:rPr>
                        <a:t>82</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FF0000"/>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Computing Requirements/Opportunities CF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CF,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59133185"/>
                  </a:ext>
                </a:extLst>
              </a:tr>
              <a:tr h="62059">
                <a:tc>
                  <a:txBody>
                    <a:bodyPr/>
                    <a:lstStyle/>
                    <a:p>
                      <a:pPr algn="r" rtl="0" fontAlgn="b"/>
                      <a:r>
                        <a:rPr lang="en-US" sz="500" b="1" dirty="0">
                          <a:solidFill>
                            <a:srgbClr val="000000"/>
                          </a:solidFill>
                          <a:effectLst/>
                        </a:rPr>
                        <a:t>83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FF0000"/>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Computing Requirements/Opportunities 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RF,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288247234"/>
                  </a:ext>
                </a:extLst>
              </a:tr>
              <a:tr h="111094">
                <a:tc>
                  <a:txBody>
                    <a:bodyPr/>
                    <a:lstStyle/>
                    <a:p>
                      <a:pPr algn="r" rtl="0" fontAlgn="b"/>
                      <a:r>
                        <a:rPr lang="en-US" sz="500" b="1" dirty="0">
                          <a:solidFill>
                            <a:srgbClr val="000000"/>
                          </a:solidFill>
                          <a:effectLst/>
                        </a:rPr>
                        <a:t>85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FF0000"/>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Computing Requirements/Opportunities Accelerators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AF,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9595657"/>
                  </a:ext>
                </a:extLst>
              </a:tr>
              <a:tr h="111094">
                <a:tc>
                  <a:txBody>
                    <a:bodyPr/>
                    <a:lstStyle/>
                    <a:p>
                      <a:pPr algn="r" rtl="0" fontAlgn="b"/>
                      <a:r>
                        <a:rPr lang="en-US" sz="500" b="1" dirty="0">
                          <a:solidFill>
                            <a:srgbClr val="000000"/>
                          </a:solidFill>
                          <a:effectLst/>
                        </a:rPr>
                        <a:t>87</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CommF (See also #119)</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Computing Requirements/Opportunities Engagement</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CEF.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04275658"/>
                  </a:ext>
                </a:extLst>
              </a:tr>
              <a:tr h="62059">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b="1">
                          <a:solidFill>
                            <a:srgbClr val="0000FF"/>
                          </a:solidFill>
                          <a:effectLst/>
                        </a:rPr>
                        <a:t>Theory Frontier focussed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89432020"/>
                  </a:ext>
                </a:extLst>
              </a:tr>
              <a:tr h="111094">
                <a:tc>
                  <a:txBody>
                    <a:bodyPr/>
                    <a:lstStyle/>
                    <a:p>
                      <a:pPr algn="r" rtl="0" fontAlgn="b"/>
                      <a:r>
                        <a:rPr lang="en-US" sz="500" b="1" dirty="0">
                          <a:solidFill>
                            <a:srgbClr val="000000"/>
                          </a:solidFill>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Cosmic coordination</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TF09, TF01, TF02, TF08, TF11, TF07; CF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Coordination between theory and cosmic frontier</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06667946"/>
                  </a:ext>
                </a:extLst>
              </a:tr>
              <a:tr h="111094">
                <a:tc>
                  <a:txBody>
                    <a:bodyPr/>
                    <a:lstStyle/>
                    <a:p>
                      <a:pPr algn="r" rtl="0" fontAlgn="b"/>
                      <a:r>
                        <a:rPr lang="en-US" sz="500" b="1" dirty="0">
                          <a:solidFill>
                            <a:srgbClr val="000000"/>
                          </a:solidFill>
                          <a:effectLst/>
                        </a:rPr>
                        <a:t>91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Dark sectors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TF07, TF08, TF09, TF10; EF10, NF03, RF06, CF, AF03, ...</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Discussion of dark sectors, combining Theory, Rare Processes and Precision, Cosmic, and Energy frontiers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57842081"/>
                  </a:ext>
                </a:extLst>
              </a:tr>
              <a:tr h="62059">
                <a:tc>
                  <a:txBody>
                    <a:bodyPr/>
                    <a:lstStyle/>
                    <a:p>
                      <a:pPr algn="r" rtl="0" fontAlgn="b"/>
                      <a:r>
                        <a:rPr lang="en-US" sz="500" b="1" dirty="0">
                          <a:solidFill>
                            <a:srgbClr val="000000"/>
                          </a:solidFill>
                          <a:effectLst/>
                        </a:rPr>
                        <a:t>95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Physics goals of future accelerators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TF07, EF, AF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Physics goals and potentials of future accelerators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19753853"/>
                  </a:ext>
                </a:extLst>
              </a:tr>
              <a:tr h="111094">
                <a:tc>
                  <a:txBody>
                    <a:bodyPr/>
                    <a:lstStyle/>
                    <a:p>
                      <a:pPr algn="r" rtl="0" fontAlgn="b"/>
                      <a:r>
                        <a:rPr lang="en-US" sz="500" b="1" dirty="0">
                          <a:solidFill>
                            <a:srgbClr val="000000"/>
                          </a:solidFill>
                          <a:effectLst/>
                        </a:rPr>
                        <a:t>97</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000000"/>
                          </a:solidFill>
                          <a:effectLst/>
                        </a:rPr>
                        <a:t>Neutrino and astroparticles </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TF11, NF01-06, NF09, TF05, TF07, CompF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discuss theory applications in neutrino physics </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864641940"/>
                  </a:ext>
                </a:extLst>
              </a:tr>
              <a:tr h="163275">
                <a:tc>
                  <a:txBody>
                    <a:bodyPr/>
                    <a:lstStyle/>
                    <a:p>
                      <a:pPr algn="r" rtl="0" fontAlgn="b"/>
                      <a:r>
                        <a:rPr lang="en-US" sz="500" b="1" dirty="0">
                          <a:solidFill>
                            <a:srgbClr val="000000"/>
                          </a:solidFill>
                          <a:effectLst/>
                        </a:rPr>
                        <a:t>102</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CompF, IF, AF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The roles of QIS in HEP</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TF10, TF01, TF03, TF05; CompF06, RF03, CF02, AF05, IF01,...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all frontiers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201905464"/>
                  </a:ext>
                </a:extLst>
              </a:tr>
              <a:tr h="111094">
                <a:tc>
                  <a:txBody>
                    <a:bodyPr/>
                    <a:lstStyle/>
                    <a:p>
                      <a:pPr algn="r" rtl="0" fontAlgn="b"/>
                      <a:r>
                        <a:rPr lang="en-US" sz="500" b="1" dirty="0">
                          <a:solidFill>
                            <a:srgbClr val="000000"/>
                          </a:solidFill>
                          <a:effectLst/>
                        </a:rPr>
                        <a:t>103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Connections between TF, EF, CF and NP, DAP, DGRAV</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TF01, TF02, TF03, TF05, TF09, TF10, EF07, EF10, CF, RF,...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heavy ions - QGP, neutron stars, gravitational waves, ...</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18052572"/>
                  </a:ext>
                </a:extLst>
              </a:tr>
              <a:tr h="62059">
                <a:tc>
                  <a:txBody>
                    <a:bodyPr/>
                    <a:lstStyle/>
                    <a:p>
                      <a:pPr algn="r" rtl="0" fontAlgn="b"/>
                      <a:r>
                        <a:rPr lang="en-US" sz="500" b="1" dirty="0">
                          <a:solidFill>
                            <a:srgbClr val="000000"/>
                          </a:solidFill>
                          <a:effectLst/>
                        </a:rPr>
                        <a:t>104</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TF, EF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From formal theory to phenomenology</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all TF TGs, EF, CF, RF03,...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top-down models, applications of holography, dS/CFT, ... </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62685161"/>
                  </a:ext>
                </a:extLst>
              </a:tr>
              <a:tr h="215454">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Neutrino focused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20648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note that we'd like the first 3 to be in parellel with the second four, to retain some NF planning time as well </a:t>
                      </a:r>
                    </a:p>
                  </a:txBody>
                  <a:tcPr marL="0" marR="0" marT="2951" marB="2951" anchor="ctr">
                    <a:lnL w="9525" cap="flat" cmpd="sng" algn="ctr">
                      <a:solidFill>
                        <a:srgbClr val="206482"/>
                      </a:solidFill>
                      <a:prstDash val="solid"/>
                      <a:round/>
                      <a:headEnd type="none" w="med" len="med"/>
                      <a:tailEnd type="none" w="med" len="med"/>
                    </a:lnL>
                    <a:lnR w="9525" cap="flat" cmpd="sng" algn="ctr">
                      <a:solidFill>
                        <a:srgbClr val="60AB03"/>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dirty="0">
                        <a:effectLst/>
                      </a:endParaRPr>
                    </a:p>
                  </a:txBody>
                  <a:tcPr marL="4426" marR="4426" marT="2951" marB="2951" anchor="ctr">
                    <a:lnL w="9525" cap="flat" cmpd="sng" algn="ctr">
                      <a:solidFill>
                        <a:srgbClr val="60AB03"/>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A05E23"/>
                      </a:solidFill>
                      <a:prstDash val="solid"/>
                      <a:round/>
                      <a:headEnd type="none" w="med" len="med"/>
                      <a:tailEnd type="none" w="med" len="med"/>
                    </a:lnB>
                  </a:tcPr>
                </a:tc>
                <a:extLst>
                  <a:ext uri="{0D108BD9-81ED-4DB2-BD59-A6C34878D82A}">
                    <a16:rowId xmlns:a16="http://schemas.microsoft.com/office/drawing/2014/main" val="463424934"/>
                  </a:ext>
                </a:extLst>
              </a:tr>
              <a:tr h="152229">
                <a:tc>
                  <a:txBody>
                    <a:bodyPr/>
                    <a:lstStyle/>
                    <a:p>
                      <a:pPr algn="r" rtl="0" fontAlgn="b"/>
                      <a:r>
                        <a:rPr lang="en-US" sz="500" b="1" dirty="0">
                          <a:solidFill>
                            <a:srgbClr val="000000"/>
                          </a:solidFill>
                          <a:effectLst/>
                        </a:rPr>
                        <a:t>108</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Light/dark BSM at neutrino experiments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EF09,EF10, EF4, CF1, RF6, TF11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dirty="0">
                          <a:effectLst/>
                        </a:rPr>
                        <a:t>120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A05E23"/>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complementarity between EF experiments like SHIP and neutrino near detectors and neutrino SBL experiments in BSM searches and theory underpinning.Relation to EW precision physics.</a:t>
                      </a:r>
                    </a:p>
                  </a:txBody>
                  <a:tcPr marL="4426" marR="4426" marT="2951" marB="2951" anchor="ctr">
                    <a:lnL w="9525" cap="flat" cmpd="sng" algn="ctr">
                      <a:solidFill>
                        <a:srgbClr val="A05E23"/>
                      </a:solidFill>
                      <a:prstDash val="solid"/>
                      <a:round/>
                      <a:headEnd type="none" w="med" len="med"/>
                      <a:tailEnd type="none" w="med" len="med"/>
                    </a:lnL>
                    <a:lnR w="9525" cap="flat" cmpd="sng" algn="ctr">
                      <a:solidFill>
                        <a:srgbClr val="A05E23"/>
                      </a:solidFill>
                      <a:prstDash val="solid"/>
                      <a:round/>
                      <a:headEnd type="none" w="med" len="med"/>
                      <a:tailEnd type="none" w="med" len="med"/>
                    </a:lnR>
                    <a:lnT w="9525" cap="flat" cmpd="sng" algn="ctr">
                      <a:solidFill>
                        <a:srgbClr val="A05E2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82769362"/>
                  </a:ext>
                </a:extLst>
              </a:tr>
              <a:tr h="103731">
                <a:tc>
                  <a:txBody>
                    <a:bodyPr/>
                    <a:lstStyle/>
                    <a:p>
                      <a:pPr algn="r" rtl="0" fontAlgn="b"/>
                      <a:r>
                        <a:rPr lang="en-US" sz="500" b="1">
                          <a:solidFill>
                            <a:srgbClr val="000000"/>
                          </a:solidFill>
                          <a:effectLst/>
                        </a:rPr>
                        <a:t>109</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Neutrinos in cosmology</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CF7, TF11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120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neutrino properties (e.g. masses) in cosmology and from cosmology and supporting theory</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94112811"/>
                  </a:ext>
                </a:extLst>
              </a:tr>
              <a:tr h="62059">
                <a:tc>
                  <a:txBody>
                    <a:bodyPr/>
                    <a:lstStyle/>
                    <a:p>
                      <a:pPr algn="r" rtl="0" fontAlgn="b"/>
                      <a:r>
                        <a:rPr lang="en-US" sz="500" b="1">
                          <a:solidFill>
                            <a:srgbClr val="000000"/>
                          </a:solidFill>
                          <a:effectLst/>
                        </a:rPr>
                        <a:t>110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Lepton and baryon number violation</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RF4, UF1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see title, large and small underground detectors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26304771"/>
                  </a:ext>
                </a:extLst>
              </a:tr>
              <a:tr h="62059">
                <a:tc>
                  <a:txBody>
                    <a:bodyPr/>
                    <a:lstStyle/>
                    <a:p>
                      <a:pPr algn="r" rtl="0" fontAlgn="b"/>
                      <a:r>
                        <a:rPr lang="en-US" sz="500" b="1">
                          <a:solidFill>
                            <a:srgbClr val="000000"/>
                          </a:solidFill>
                          <a:effectLst/>
                        </a:rPr>
                        <a:t>113</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Neutrinos and instrumentation</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IF2, IF7, CF1</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synergies of DM and 0nBB searches, smart triggers, low thresholds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48398165"/>
                  </a:ext>
                </a:extLst>
              </a:tr>
              <a:tr h="62059">
                <a:tc>
                  <a:txBody>
                    <a:bodyPr/>
                    <a:lstStyle/>
                    <a:p>
                      <a:pPr algn="r" rtl="0" fontAlgn="b"/>
                      <a:r>
                        <a:rPr lang="en-US" sz="500" b="1">
                          <a:solidFill>
                            <a:srgbClr val="000000"/>
                          </a:solidFill>
                          <a:effectLst/>
                        </a:rPr>
                        <a:t>115</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Neutrinos and underground facilities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all UF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low background facilities and future needs for neutrino experiments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45062810"/>
                  </a:ext>
                </a:extLst>
              </a:tr>
              <a:tr h="62059">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b="1" dirty="0">
                          <a:solidFill>
                            <a:srgbClr val="0432FF"/>
                          </a:solidFill>
                          <a:effectLst/>
                        </a:rPr>
                        <a:t>Community Engagement focused sessions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endParaRPr lang="en-US" sz="50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en-US" sz="500" dirty="0">
                        <a:solidFill>
                          <a:srgbClr val="0432FF"/>
                        </a:solidFill>
                        <a:effectLst/>
                      </a:endParaRP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600BA3"/>
                      </a:solidFill>
                      <a:prstDash val="solid"/>
                      <a:round/>
                      <a:headEnd type="none" w="med" len="med"/>
                      <a:tailEnd type="none" w="med" len="med"/>
                    </a:lnB>
                  </a:tcPr>
                </a:tc>
                <a:extLst>
                  <a:ext uri="{0D108BD9-81ED-4DB2-BD59-A6C34878D82A}">
                    <a16:rowId xmlns:a16="http://schemas.microsoft.com/office/drawing/2014/main" val="1056658526"/>
                  </a:ext>
                </a:extLst>
              </a:tr>
              <a:tr h="249226">
                <a:tc>
                  <a:txBody>
                    <a:bodyPr/>
                    <a:lstStyle/>
                    <a:p>
                      <a:pPr algn="r" rtl="0" fontAlgn="b"/>
                      <a:r>
                        <a:rPr lang="en-US" sz="500" b="1">
                          <a:solidFill>
                            <a:srgbClr val="000000"/>
                          </a:solidFill>
                          <a:effectLst/>
                        </a:rPr>
                        <a:t>118</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a:solidFill>
                            <a:srgbClr val="FF0000"/>
                          </a:solidFill>
                          <a:effectLst/>
                        </a:rPr>
                        <a:t>IF, CommF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a:effectLst/>
                        </a:rPr>
                        <a:t>Bridging the Professional Divide between Engineers and Scientists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a:effectLst/>
                        </a:rPr>
                        <a:t>CommF03, IF(all), CommF02, Other experimental frontiers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500" dirty="0">
                          <a:effectLst/>
                        </a:rPr>
                        <a:t>60'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600BA3"/>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r>
                        <a:rPr lang="en-US" sz="500" dirty="0">
                          <a:effectLst/>
                        </a:rPr>
                        <a:t>We (CommF03) have a nice </a:t>
                      </a:r>
                      <a:r>
                        <a:rPr lang="en-US" sz="500" dirty="0" err="1">
                          <a:effectLst/>
                        </a:rPr>
                        <a:t>LoI</a:t>
                      </a:r>
                      <a:r>
                        <a:rPr lang="en-US" sz="500" dirty="0">
                          <a:effectLst/>
                        </a:rPr>
                        <a:t> about the divide between Engineers/Technicians and "scientists". It pertains to a few topical groups in </a:t>
                      </a:r>
                      <a:r>
                        <a:rPr lang="en-US" sz="500" dirty="0" err="1">
                          <a:effectLst/>
                        </a:rPr>
                        <a:t>CommF</a:t>
                      </a:r>
                      <a:r>
                        <a:rPr lang="en-US" sz="500" dirty="0">
                          <a:effectLst/>
                        </a:rPr>
                        <a:t> and overlaps with the Instrumentation frontier because its about bridging the conceptual divide that exists and professional career mobility in these circles. </a:t>
                      </a:r>
                    </a:p>
                  </a:txBody>
                  <a:tcPr marL="4426" marR="4426" marT="2951" marB="2951" anchor="ctr">
                    <a:lnL w="9525" cap="flat" cmpd="sng" algn="ctr">
                      <a:solidFill>
                        <a:srgbClr val="600BA3"/>
                      </a:solidFill>
                      <a:prstDash val="solid"/>
                      <a:round/>
                      <a:headEnd type="none" w="med" len="med"/>
                      <a:tailEnd type="none" w="med" len="med"/>
                    </a:lnL>
                    <a:lnR w="9525" cap="flat" cmpd="sng" algn="ctr">
                      <a:solidFill>
                        <a:srgbClr val="600BA3"/>
                      </a:solidFill>
                      <a:prstDash val="solid"/>
                      <a:round/>
                      <a:headEnd type="none" w="med" len="med"/>
                      <a:tailEnd type="none" w="med" len="med"/>
                    </a:lnR>
                    <a:lnT w="9525" cap="flat" cmpd="sng" algn="ctr">
                      <a:solidFill>
                        <a:srgbClr val="600BA3"/>
                      </a:solidFill>
                      <a:prstDash val="solid"/>
                      <a:round/>
                      <a:headEnd type="none" w="med" len="med"/>
                      <a:tailEnd type="none" w="med" len="med"/>
                    </a:lnT>
                    <a:lnB w="9525" cap="flat" cmpd="sng" algn="ctr">
                      <a:solidFill>
                        <a:srgbClr val="005102"/>
                      </a:solidFill>
                      <a:prstDash val="solid"/>
                      <a:round/>
                      <a:headEnd type="none" w="med" len="med"/>
                      <a:tailEnd type="none" w="med" len="med"/>
                    </a:lnB>
                    <a:solidFill>
                      <a:srgbClr val="FFFFFF"/>
                    </a:solidFill>
                  </a:tcPr>
                </a:tc>
                <a:extLst>
                  <a:ext uri="{0D108BD9-81ED-4DB2-BD59-A6C34878D82A}">
                    <a16:rowId xmlns:a16="http://schemas.microsoft.com/office/drawing/2014/main" val="3889933896"/>
                  </a:ext>
                </a:extLst>
              </a:tr>
              <a:tr h="249226">
                <a:tc>
                  <a:txBody>
                    <a:bodyPr/>
                    <a:lstStyle/>
                    <a:p>
                      <a:pPr algn="r" rtl="0" fontAlgn="b"/>
                      <a:r>
                        <a:rPr lang="en-US" sz="500" b="1">
                          <a:solidFill>
                            <a:srgbClr val="000000"/>
                          </a:solidFill>
                          <a:effectLst/>
                        </a:rPr>
                        <a:t>119</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solidFill>
                            <a:srgbClr val="FF0000"/>
                          </a:solidFill>
                          <a:effectLst/>
                        </a:rPr>
                        <a:t>CommF</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HEP Workforce Staffing and Training</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a:effectLst/>
                        </a:rPr>
                        <a:t>CommF, all other Frontiers</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en-US" sz="500" dirty="0">
                          <a:effectLst/>
                        </a:rPr>
                        <a:t>90'</a:t>
                      </a:r>
                    </a:p>
                  </a:txBody>
                  <a:tcPr marL="4426" marR="4426" marT="2951" marB="2951" anchor="ctr">
                    <a:lnL w="9525" cap="flat" cmpd="sng" algn="ctr">
                      <a:solidFill>
                        <a:srgbClr val="CCCCCC"/>
                      </a:solidFill>
                      <a:prstDash val="solid"/>
                      <a:round/>
                      <a:headEnd type="none" w="med" len="med"/>
                      <a:tailEnd type="none" w="med" len="med"/>
                    </a:lnL>
                    <a:lnR w="9525" cap="flat" cmpd="sng" algn="ctr">
                      <a:solidFill>
                        <a:srgbClr val="005102"/>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500" dirty="0">
                          <a:effectLst/>
                        </a:rPr>
                        <a:t>Determine needs and challenges for reaching the right staffing levels for all categories of HEP personnel (students, postdocs, technical, PIs, engineers, etc.), as well as for providing the right education and training to enable these personnel to successfully carry out the future program of US HEP. </a:t>
                      </a:r>
                    </a:p>
                  </a:txBody>
                  <a:tcPr marL="4426" marR="4426" marT="2951" marB="2951" anchor="ctr">
                    <a:lnL w="9525" cap="flat" cmpd="sng" algn="ctr">
                      <a:solidFill>
                        <a:srgbClr val="005102"/>
                      </a:solidFill>
                      <a:prstDash val="solid"/>
                      <a:round/>
                      <a:headEnd type="none" w="med" len="med"/>
                      <a:tailEnd type="none" w="med" len="med"/>
                    </a:lnL>
                    <a:lnR w="9525" cap="flat" cmpd="sng" algn="ctr">
                      <a:solidFill>
                        <a:srgbClr val="005102"/>
                      </a:solidFill>
                      <a:prstDash val="solid"/>
                      <a:round/>
                      <a:headEnd type="none" w="med" len="med"/>
                      <a:tailEnd type="none" w="med" len="med"/>
                    </a:lnR>
                    <a:lnT w="9525" cap="flat" cmpd="sng" algn="ctr">
                      <a:solidFill>
                        <a:srgbClr val="005102"/>
                      </a:solidFill>
                      <a:prstDash val="solid"/>
                      <a:round/>
                      <a:headEnd type="none" w="med" len="med"/>
                      <a:tailEnd type="none" w="med" len="med"/>
                    </a:lnT>
                    <a:lnB w="9525" cap="flat" cmpd="sng" algn="ctr">
                      <a:solidFill>
                        <a:srgbClr val="005102"/>
                      </a:solidFill>
                      <a:prstDash val="solid"/>
                      <a:round/>
                      <a:headEnd type="none" w="med" len="med"/>
                      <a:tailEnd type="none" w="med" len="med"/>
                    </a:lnB>
                  </a:tcPr>
                </a:tc>
                <a:extLst>
                  <a:ext uri="{0D108BD9-81ED-4DB2-BD59-A6C34878D82A}">
                    <a16:rowId xmlns:a16="http://schemas.microsoft.com/office/drawing/2014/main" val="966182545"/>
                  </a:ext>
                </a:extLst>
              </a:tr>
            </a:tbl>
          </a:graphicData>
        </a:graphic>
      </p:graphicFrame>
      <p:sp>
        <p:nvSpPr>
          <p:cNvPr id="6" name="TextBox 5">
            <a:extLst>
              <a:ext uri="{FF2B5EF4-FFF2-40B4-BE49-F238E27FC236}">
                <a16:creationId xmlns:a16="http://schemas.microsoft.com/office/drawing/2014/main" id="{1B67CC13-29B4-6B49-A392-6712B32204CB}"/>
              </a:ext>
            </a:extLst>
          </p:cNvPr>
          <p:cNvSpPr txBox="1"/>
          <p:nvPr/>
        </p:nvSpPr>
        <p:spPr>
          <a:xfrm>
            <a:off x="83128" y="631767"/>
            <a:ext cx="1030777" cy="646331"/>
          </a:xfrm>
          <a:prstGeom prst="rect">
            <a:avLst/>
          </a:prstGeom>
          <a:noFill/>
        </p:spPr>
        <p:txBody>
          <a:bodyPr wrap="square" rtlCol="0">
            <a:spAutoFit/>
          </a:bodyPr>
          <a:lstStyle/>
          <a:p>
            <a:r>
              <a:rPr lang="en-US" dirty="0"/>
              <a:t>Work in progress</a:t>
            </a:r>
          </a:p>
        </p:txBody>
      </p:sp>
    </p:spTree>
    <p:extLst>
      <p:ext uri="{BB962C8B-B14F-4D97-AF65-F5344CB8AC3E}">
        <p14:creationId xmlns:p14="http://schemas.microsoft.com/office/powerpoint/2010/main" val="1648052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159280</TotalTime>
  <Words>3658</Words>
  <Application>Microsoft Macintosh PowerPoint</Application>
  <PresentationFormat>On-screen Show (4:3)</PresentationFormat>
  <Paragraphs>673</Paragraphs>
  <Slides>11</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Helvetica Neue</vt:lpstr>
      <vt:lpstr>Wingdings</vt:lpstr>
      <vt:lpstr>Office Theme</vt:lpstr>
      <vt:lpstr>Custom Design</vt:lpstr>
      <vt:lpstr>Worksheet</vt:lpstr>
      <vt:lpstr>Snowmass All Frontier Conveners Meeting</vt:lpstr>
      <vt:lpstr>Guidelines for the workshop times</vt:lpstr>
      <vt:lpstr>Funding Requests for in-person Workshops</vt:lpstr>
      <vt:lpstr>CPM (Oct. 5-8, 2020)</vt:lpstr>
      <vt:lpstr>Goals of CPM</vt:lpstr>
      <vt:lpstr>PowerPoint Presentation</vt:lpstr>
      <vt:lpstr>Day 2 and Day 3</vt:lpstr>
      <vt:lpstr>PowerPoint Presentation</vt:lpstr>
      <vt:lpstr>PowerPoint Presentation</vt:lpstr>
      <vt:lpstr>Breakout Sessions (Day 2 and Day 3)</vt:lpstr>
      <vt:lpstr>Letters of Interest</vt:lpstr>
    </vt:vector>
  </TitlesOfParts>
  <Company>The University of Chicago</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Highlights</dc:title>
  <dc:creator>Young-Kee Kim</dc:creator>
  <cp:lastModifiedBy>Microsoft Office User</cp:lastModifiedBy>
  <cp:revision>4863</cp:revision>
  <cp:lastPrinted>2020-08-19T18:27:13Z</cp:lastPrinted>
  <dcterms:created xsi:type="dcterms:W3CDTF">2014-06-24T05:51:31Z</dcterms:created>
  <dcterms:modified xsi:type="dcterms:W3CDTF">2020-08-24T15:52:34Z</dcterms:modified>
</cp:coreProperties>
</file>