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1728" r:id="rId3"/>
    <p:sldId id="1730" r:id="rId4"/>
    <p:sldId id="1731" r:id="rId5"/>
    <p:sldId id="1732" r:id="rId6"/>
    <p:sldId id="1726" r:id="rId7"/>
    <p:sldId id="1725" r:id="rId8"/>
    <p:sldId id="1727" r:id="rId9"/>
    <p:sldId id="172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31310"/>
    <a:srgbClr val="000000"/>
    <a:srgbClr val="B53511"/>
    <a:srgbClr val="FF9300"/>
    <a:srgbClr val="21FFF5"/>
    <a:srgbClr val="115CA9"/>
    <a:srgbClr val="21FFF0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5" autoAdjust="0"/>
    <p:restoredTop sz="88992" autoAdjust="0"/>
  </p:normalViewPr>
  <p:slideViewPr>
    <p:cSldViewPr snapToGrid="0" snapToObjects="1">
      <p:cViewPr>
        <p:scale>
          <a:sx n="92" d="100"/>
          <a:sy n="92" d="100"/>
        </p:scale>
        <p:origin x="1296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4" d="100"/>
        <a:sy n="134" d="100"/>
      </p:scale>
      <p:origin x="0" y="2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433A4-C87D-204E-A6FB-BA3B5AE04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83118-3117-A14C-98BA-42DA97FAB8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5EE-3063-A84B-8C71-E27CE0BB0F63}" type="datetimeFigureOut">
              <a:rPr lang="en-US" smtClean="0"/>
              <a:t>8/21/20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A707AF-0688-824F-A29C-D793648085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45689-833C-3C49-A421-FF40C18F34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7444F-994F-F547-AFF7-212BE49D2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6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8/21/20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Young-Kee Kim (U.Chicago), DPF Chair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Bottom: Picture &amp; Caption">
  <p:cSld name="Logo Bottom: Picture &amp;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>
            <a:spLocks noGrp="1"/>
          </p:cNvSpPr>
          <p:nvPr>
            <p:ph type="pic" idx="2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0505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0505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4C97"/>
              </a:buClr>
              <a:buSzPts val="1600"/>
              <a:buNone/>
              <a:defRPr sz="1600" b="1" i="0">
                <a:solidFill>
                  <a:srgbClr val="004C9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6827" y="6504213"/>
            <a:ext cx="675368" cy="2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4/18/20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Young-Kee Kim (U.Chicago), DPF Chair</a:t>
            </a: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222250" y="6504213"/>
            <a:ext cx="414338" cy="23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4C97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97"/>
              </a:buClr>
              <a:buSzPts val="2800"/>
              <a:buFont typeface="Calibri"/>
              <a:buNone/>
              <a:defRPr sz="2800">
                <a:solidFill>
                  <a:srgbClr val="004C9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36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4/18/20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Young-Kee Kim (U.Chicago), DPF Chair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4/18/20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075663-5F42-8241-B1B1-982C249CF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  <p:sldLayoutId id="2147483678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4/18/20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Young-Kee Kim (U.Chicago), DPF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qEY63fbtqg1_CqY3cXCwaxbIpE1s1mr2X-Mdp-yHlKk/edit#gi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4487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docs.google.com_spreadsheets_d_19H-5FFuoaXoT26p-2DjJxe6kcTlPkaq7statcUTbp2c0R40_edit-23gid-3D0&amp;d=DwMFAg&amp;c=gRgGjJ3BkIsb5y6s49QqsA&amp;r=MyQhCkN1-LXrIRMfetgAEMcKFHm4GTjOtXw3Ig0081Z2PoUO2svtH-r6df4XyzNi&amp;m=e6UNePsiFeO6GcG-lgx3QJ5X5x-OoHmMeSx-rcqP-yk&amp;s=TFa2swOBoXEsnHS7Av_tqfHuFm4v2NHF147-yw7hKsQ&amp;e=" TargetMode="External"/><Relationship Id="rId2" Type="http://schemas.openxmlformats.org/officeDocument/2006/relationships/hyperlink" Target="https://urldefense.proofpoint.com/v2/url?u=https-3A__docs.google.com_spreadsheets_d_1kZtox3foIKtr-5FGP5hgNUrVYpwRdEsYFy2CvBLYPhQLk_edit-23gid-3D0&amp;d=DwMFAg&amp;c=gRgGjJ3BkIsb5y6s49QqsA&amp;r=MyQhCkN1-LXrIRMfetgAEMcKFHm4GTjOtXw3Ig0081Z2PoUO2svtH-r6df4XyzNi&amp;m=e6UNePsiFeO6GcG-lgx3QJ5X5x-OoHmMeSx-rcqP-yk&amp;s=9ZqMy58XZAIMU8sKRZpyqeQse4ksS8iSvWkJpChWwX8&amp;e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rldefense.proofpoint.com/v2/url?u=https-3A__docs.google.com_spreadsheets_d_1WebQNffS6KLxAPAzQITeMNh1cx2DjzYVtZQdl9vdCbw_edit-23gid-3D0&amp;d=DwMFAg&amp;c=gRgGjJ3BkIsb5y6s49QqsA&amp;r=MyQhCkN1-LXrIRMfetgAEMcKFHm4GTjOtXw3Ig0081Z2PoUO2svtH-r6df4XyzNi&amp;m=e6UNePsiFeO6GcG-lgx3QJ5X5x-OoHmMeSx-rcqP-yk&amp;s=xY1Dp_MisUKL-xD3_getIkxcBuE9Ek-ZYSH5vuMvCXo&amp;e=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411F4FC-C61D-A448-9A84-4A33BD8B65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Snowmass All Frontier Conveners Meeting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DBCD764-718D-E741-B6C8-10E2A4A57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Monday, August 24</a:t>
            </a:r>
          </a:p>
        </p:txBody>
      </p:sp>
    </p:spTree>
    <p:extLst>
      <p:ext uri="{BB962C8B-B14F-4D97-AF65-F5344CB8AC3E}">
        <p14:creationId xmlns:p14="http://schemas.microsoft.com/office/powerpoint/2010/main" val="147434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3B452-254C-1847-86E6-B84ED07B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the workshop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5D80C-DE24-9445-A974-A13FA69E8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958"/>
            <a:ext cx="8229600" cy="481389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Snowmass process from now to next summer</a:t>
            </a:r>
          </a:p>
          <a:p>
            <a:pPr lvl="1"/>
            <a:r>
              <a:rPr lang="en-US" dirty="0"/>
              <a:t>Community-wide meetings / workshops</a:t>
            </a:r>
          </a:p>
          <a:p>
            <a:pPr lvl="1"/>
            <a:r>
              <a:rPr lang="en-US" dirty="0"/>
              <a:t>Frontier workshops</a:t>
            </a:r>
          </a:p>
          <a:p>
            <a:pPr lvl="1"/>
            <a:r>
              <a:rPr lang="en-US" dirty="0"/>
              <a:t>Topical group workshops</a:t>
            </a:r>
          </a:p>
          <a:p>
            <a:endParaRPr lang="en-US" dirty="0"/>
          </a:p>
          <a:p>
            <a:r>
              <a:rPr lang="en-US" dirty="0"/>
              <a:t>The meeting times chosen to accommodate all of the US scientists and not to disenfranchise (mostly early career) researchers with families who need childcare</a:t>
            </a:r>
          </a:p>
          <a:p>
            <a:endParaRPr lang="en-US" dirty="0"/>
          </a:p>
          <a:p>
            <a:r>
              <a:rPr lang="en-US" dirty="0"/>
              <a:t>Suggested time (virtual meeting)</a:t>
            </a:r>
          </a:p>
          <a:p>
            <a:pPr lvl="1"/>
            <a:r>
              <a:rPr lang="en-US" dirty="0"/>
              <a:t>12:00 – 17:00 ET</a:t>
            </a:r>
          </a:p>
          <a:p>
            <a:pPr lvl="1"/>
            <a:r>
              <a:rPr lang="en-US" dirty="0"/>
              <a:t>11:00 – 16:00 CT</a:t>
            </a:r>
          </a:p>
          <a:p>
            <a:pPr lvl="1"/>
            <a:r>
              <a:rPr lang="en-US" dirty="0"/>
              <a:t>10:00 – 15:00 MT</a:t>
            </a:r>
          </a:p>
          <a:p>
            <a:pPr lvl="1"/>
            <a:r>
              <a:rPr lang="en-US" dirty="0"/>
              <a:t>09:00 – 14:00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92BB4-EAC2-A949-8F88-AE329242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DE522-9755-A342-9568-9DAD18EC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132E2-3A7E-484F-B1CC-AC865301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7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D1AD-E538-C442-833D-43CB499D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Requests for in-person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2FDA-784D-774F-BA3C-38E833ABB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need to collect all and inform DOE/NSF</a:t>
            </a:r>
          </a:p>
          <a:p>
            <a:endParaRPr lang="en-US" dirty="0"/>
          </a:p>
          <a:p>
            <a:r>
              <a:rPr lang="en-US" dirty="0"/>
              <a:t>Workshop costs</a:t>
            </a:r>
          </a:p>
          <a:p>
            <a:pPr lvl="1"/>
            <a:r>
              <a:rPr lang="en-US" dirty="0"/>
              <a:t>Registration fees</a:t>
            </a:r>
          </a:p>
          <a:p>
            <a:pPr lvl="1"/>
            <a:r>
              <a:rPr lang="en-US" dirty="0"/>
              <a:t>Support by the local institutions</a:t>
            </a:r>
          </a:p>
          <a:p>
            <a:pPr lvl="1"/>
            <a:r>
              <a:rPr lang="en-US" dirty="0"/>
              <a:t>Requests to DOE/NSF</a:t>
            </a:r>
          </a:p>
          <a:p>
            <a:r>
              <a:rPr lang="en-US" dirty="0"/>
              <a:t>Traveling expenses / registration fees</a:t>
            </a:r>
          </a:p>
          <a:p>
            <a:pPr lvl="1"/>
            <a:r>
              <a:rPr lang="en-US" dirty="0"/>
              <a:t>Requests to DOE/NSF (who and why)</a:t>
            </a:r>
          </a:p>
          <a:p>
            <a:endParaRPr lang="en-US" dirty="0"/>
          </a:p>
          <a:p>
            <a:r>
              <a:rPr lang="en-US" dirty="0"/>
              <a:t>In-person Workshops</a:t>
            </a:r>
          </a:p>
          <a:p>
            <a:pPr lvl="1"/>
            <a:r>
              <a:rPr lang="en-US" dirty="0"/>
              <a:t>Instrumentation (w/ CPAD) mid March</a:t>
            </a:r>
          </a:p>
          <a:p>
            <a:pPr lvl="1"/>
            <a:r>
              <a:rPr lang="en-US" dirty="0"/>
              <a:t>Theory: March 17-19</a:t>
            </a:r>
          </a:p>
          <a:p>
            <a:pPr lvl="1"/>
            <a:r>
              <a:rPr lang="en-US" dirty="0"/>
              <a:t>Neutrino: Spring </a:t>
            </a:r>
          </a:p>
          <a:p>
            <a:pPr lvl="1"/>
            <a:r>
              <a:rPr lang="en-US" dirty="0"/>
              <a:t>Rare Processes and Precision Measurements Frontier Workshop (late Spring 2021)</a:t>
            </a:r>
          </a:p>
          <a:p>
            <a:pPr lvl="1"/>
            <a:r>
              <a:rPr lang="en-US" dirty="0"/>
              <a:t>Community Summer Study (July 2021)</a:t>
            </a:r>
          </a:p>
          <a:p>
            <a:pPr lvl="1"/>
            <a:endParaRPr lang="en-US" dirty="0"/>
          </a:p>
          <a:p>
            <a:r>
              <a:rPr lang="en-US" dirty="0">
                <a:hlinkClick r:id="rId2"/>
              </a:rPr>
              <a:t>Information sheet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29DC60-71CF-6E4B-989C-033A8B8C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C8908C-E16F-C94C-B619-67910E13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96BB7F3-12DA-BE46-BA01-D20996DC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1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5F4D-E792-4C45-BC3C-854DB059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CPM (Oct. 5-8,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0F61-0F58-0F4E-AAE3-92E82964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Registration is now open</a:t>
            </a:r>
          </a:p>
          <a:p>
            <a:pPr lvl="1"/>
            <a:r>
              <a:rPr lang="en-US" dirty="0">
                <a:hlinkClick r:id="rId2"/>
              </a:rPr>
              <a:t>https://indico.fnal.gov/event/44870/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A319F-70F2-6143-8A41-6A7A97AD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7E5F-8691-DD40-B51C-29EC26CB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BC9B7-E287-0E45-812A-F2134917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673AFE-42ED-6A4B-BA4D-FDE89DA6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CPM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9CAD3-F633-1B42-9C4B-D4C9F4759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/>
              <a:t>Inspire the community about the field (particle, accelerator, and related research areas), and encourage them to engage broadly in the Snowmass process 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Inform the community </a:t>
            </a:r>
          </a:p>
          <a:p>
            <a:pPr lvl="1" fontAlgn="base"/>
            <a:r>
              <a:rPr lang="en-US" dirty="0"/>
              <a:t>Plans from other regions and from related fields</a:t>
            </a:r>
          </a:p>
          <a:p>
            <a:pPr lvl="1" fontAlgn="base"/>
            <a:r>
              <a:rPr lang="en-US" dirty="0"/>
              <a:t>Snowmass activities and plans broadly (e.g., members of one frontier may not know activities in other frontiers)</a:t>
            </a:r>
          </a:p>
          <a:p>
            <a:pPr fontAlgn="base"/>
            <a:r>
              <a:rPr lang="en-US" dirty="0"/>
              <a:t>Listen to the community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Grassroot activities</a:t>
            </a:r>
          </a:p>
          <a:p>
            <a:pPr lvl="1" fontAlgn="base"/>
            <a:r>
              <a:rPr lang="en-US" dirty="0"/>
              <a:t>Provide space for members across the field to talk to each other</a:t>
            </a:r>
          </a:p>
          <a:p>
            <a:pPr lvl="1" fontAlgn="base"/>
            <a:r>
              <a:rPr lang="en-US" dirty="0"/>
              <a:t>Provide space to discuss, promote and develop new ideas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Organized activities (your own sessions &amp; joint sessions)</a:t>
            </a:r>
          </a:p>
          <a:p>
            <a:pPr lvl="1" fontAlgn="base"/>
            <a:r>
              <a:rPr lang="en-US" dirty="0"/>
              <a:t>Establish cross working-group connections</a:t>
            </a:r>
          </a:p>
          <a:p>
            <a:pPr lvl="1" fontAlgn="base"/>
            <a:r>
              <a:rPr lang="en-US" dirty="0"/>
              <a:t>Identify gaps</a:t>
            </a:r>
          </a:p>
          <a:p>
            <a:pPr lvl="1" fontAlgn="base"/>
            <a:r>
              <a:rPr lang="en-US" dirty="0"/>
              <a:t>Develop plans for your Frontier</a:t>
            </a:r>
          </a:p>
          <a:p>
            <a:pPr lvl="1" fontAlgn="base"/>
            <a:endParaRPr lang="en-US" dirty="0"/>
          </a:p>
          <a:p>
            <a:pPr fontAlgn="base"/>
            <a:r>
              <a:rPr lang="en-US" dirty="0"/>
              <a:t>Make a “work” plan between CPM 2020 and CSS 2021. This work plan can be finalized within a couple of weeks after CPM (by end of October 2020).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06B9-C7A5-554F-99D6-764E0EDE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FEECC3-25E1-2144-A5D7-5270E9CB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BC1A7E-AC84-0A4C-849C-1CDFCE57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1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94037-5E14-DE4F-A680-4AAB6FD4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ACE26-6424-1A41-815A-82E05595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A246E-828F-5E46-8833-367DF435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FE796F1-B723-FB43-B770-B1A33D12A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131262"/>
              </p:ext>
            </p:extLst>
          </p:nvPr>
        </p:nvGraphicFramePr>
        <p:xfrm>
          <a:off x="248081" y="344053"/>
          <a:ext cx="8656108" cy="5987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4" name="Worksheet" r:id="rId3" imgW="11988800" imgH="8293100" progId="Excel.Sheet.12">
                  <p:embed/>
                </p:oleObj>
              </mc:Choice>
              <mc:Fallback>
                <p:oleObj name="Worksheet" r:id="rId3" imgW="11988800" imgH="8293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081" y="344053"/>
                        <a:ext cx="8656108" cy="5987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01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CF707C-5AFE-944F-9CB3-9EB93D3DA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2 and Day 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F76657-53EE-BA4E-8CCC-7BC01467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7530"/>
            <a:ext cx="9144000" cy="567604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Joint sessions</a:t>
            </a:r>
          </a:p>
          <a:p>
            <a:pPr lvl="1"/>
            <a:r>
              <a:rPr lang="en-US" b="1" dirty="0"/>
              <a:t>Agreed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Topics proposed by frontier groups and agreed by relevant frontiers (some will be consolidated)</a:t>
            </a:r>
          </a:p>
          <a:p>
            <a:pPr lvl="2"/>
            <a:r>
              <a:rPr lang="en-US" dirty="0">
                <a:hlinkClick r:id="rId2"/>
              </a:rPr>
              <a:t>https://docs.google.com/spreadsheets/d/1kZtox3foIKtr_GP5hgNUrVYpwRdEsYFy2CvBLYPhQLk/edit#gid=0</a:t>
            </a:r>
            <a:endParaRPr lang="en-US" dirty="0"/>
          </a:p>
          <a:p>
            <a:pPr lvl="1"/>
            <a:r>
              <a:rPr lang="en-US" b="1" dirty="0"/>
              <a:t>Work in Progress:</a:t>
            </a:r>
            <a:endParaRPr lang="en-US" dirty="0"/>
          </a:p>
          <a:p>
            <a:pPr lvl="2"/>
            <a:r>
              <a:rPr lang="en-US" dirty="0"/>
              <a:t>Topics proposed by frontier groups; require further discussions</a:t>
            </a:r>
          </a:p>
          <a:p>
            <a:pPr lvl="2"/>
            <a:r>
              <a:rPr lang="en-US" dirty="0">
                <a:hlinkClick r:id="rId3"/>
              </a:rPr>
              <a:t>https://docs.google.com/spreadsheets/d/19H_FuoaXoT26p-jJxe6kcTlPkaq7statcUTbp2c0R40/edit#gid=0</a:t>
            </a:r>
            <a:endParaRPr lang="en-US" dirty="0"/>
          </a:p>
          <a:p>
            <a:pPr lvl="1"/>
            <a:r>
              <a:rPr lang="en-US" b="1" dirty="0"/>
              <a:t>To be added:</a:t>
            </a:r>
          </a:p>
          <a:p>
            <a:pPr lvl="2"/>
            <a:r>
              <a:rPr lang="en-US" dirty="0"/>
              <a:t>New ideas / suggestions by LOIs (to be submitted between now and Aug. 31)</a:t>
            </a:r>
          </a:p>
          <a:p>
            <a:pPr lvl="1"/>
            <a:r>
              <a:rPr lang="en-US" b="1" dirty="0"/>
              <a:t>Finalized ~mid September</a:t>
            </a:r>
          </a:p>
          <a:p>
            <a:pPr lvl="1"/>
            <a:endParaRPr lang="en-US" dirty="0"/>
          </a:p>
          <a:p>
            <a:r>
              <a:rPr lang="en-US" dirty="0"/>
              <a:t>Creating a breakout session schedule (continue to evolve)</a:t>
            </a:r>
          </a:p>
          <a:p>
            <a:pPr lvl="1"/>
            <a:r>
              <a:rPr lang="en-US" dirty="0">
                <a:hlinkClick r:id="rId4"/>
              </a:rPr>
              <a:t>https://docs.google.com/spreadsheets/d/1WebQNffS6KLxAPAzQITeMNh1cx2DjzYVtZQdl9vdCbw/edit#gid=0</a:t>
            </a:r>
            <a:endParaRPr lang="en-US" dirty="0"/>
          </a:p>
          <a:p>
            <a:pPr lvl="1"/>
            <a:r>
              <a:rPr lang="en-US" dirty="0"/>
              <a:t>3 30' sessions for each Frontier own meeting (2 on Tues + 1 on Wed) – no joint meetings during this time</a:t>
            </a:r>
          </a:p>
          <a:p>
            <a:pPr lvl="2"/>
            <a:r>
              <a:rPr lang="en-US" dirty="0"/>
              <a:t>Plus, topical group meetings as they are needed: in parallel with other joint meetings</a:t>
            </a:r>
          </a:p>
          <a:p>
            <a:pPr lvl="1"/>
            <a:r>
              <a:rPr lang="en-US" dirty="0"/>
              <a:t>4 "break/chat" sessions (2 on Tuesday and 2 on Wed)</a:t>
            </a:r>
          </a:p>
          <a:p>
            <a:pPr lvl="1"/>
            <a:r>
              <a:rPr lang="en-US" dirty="0"/>
              <a:t>Chat rooms will be available all the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F21AF-EDDF-A342-9F2F-FFA56BE602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27D6B7-1C7D-0247-8782-E810C779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54B2285-B42D-4848-8D59-87B68195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7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8D5F-A460-8D43-B1D1-A9C712BEB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Letters of 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0065E-D2ED-BF48-9D33-BB673197140D}"/>
              </a:ext>
            </a:extLst>
          </p:cNvPr>
          <p:cNvSpPr txBox="1"/>
          <p:nvPr/>
        </p:nvSpPr>
        <p:spPr>
          <a:xfrm>
            <a:off x="0" y="909822"/>
            <a:ext cx="9143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LOIs submitted so far (112 in total)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5AAAEC-E817-7841-8C3E-F89CE98C1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561" y="1451549"/>
            <a:ext cx="5014876" cy="29156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EEB9614-BC5C-AB4E-A4D9-7F280A781B31}"/>
              </a:ext>
            </a:extLst>
          </p:cNvPr>
          <p:cNvSpPr txBox="1"/>
          <p:nvPr/>
        </p:nvSpPr>
        <p:spPr>
          <a:xfrm>
            <a:off x="1" y="4532601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Sergei C.: Tools – sorting,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Conveners: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What are new (not included in the current / planned activities)?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How shall we make authors feel that their LOIs are properly included in the process?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E.g. listening to them (presentations) or communicating with </a:t>
            </a:r>
            <a:r>
              <a:rPr lang="en-US"/>
              <a:t>them in September </a:t>
            </a:r>
            <a:r>
              <a:rPr lang="en-US" dirty="0">
                <a:sym typeface="Wingdings" pitchFamily="2" charset="2"/>
              </a:rPr>
              <a:t> make a short list of topics to be discussed during CPM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0601302-C33F-6F4F-B8B7-C69ED8FA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1287"/>
            <a:ext cx="2443163" cy="365125"/>
          </a:xfrm>
        </p:spPr>
        <p:txBody>
          <a:bodyPr/>
          <a:lstStyle/>
          <a:p>
            <a:r>
              <a:rPr lang="en-US" dirty="0"/>
              <a:t>8/24/20 Snowmass All Conveners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0BB9A0B-B80E-674F-968E-189DA5DD9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6" y="6491285"/>
            <a:ext cx="2895600" cy="365125"/>
          </a:xfrm>
        </p:spPr>
        <p:txBody>
          <a:bodyPr/>
          <a:lstStyle/>
          <a:p>
            <a:r>
              <a:rPr lang="en-US" dirty="0"/>
              <a:t>Young-</a:t>
            </a:r>
            <a:r>
              <a:rPr lang="en-US" dirty="0" err="1"/>
              <a:t>Kee</a:t>
            </a:r>
            <a:r>
              <a:rPr lang="en-US" dirty="0"/>
              <a:t> Kim (</a:t>
            </a:r>
            <a:r>
              <a:rPr lang="en-US" dirty="0" err="1"/>
              <a:t>U.Chicago</a:t>
            </a:r>
            <a:r>
              <a:rPr lang="en-US" dirty="0"/>
              <a:t>), DPF Chair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879F360-D9A1-8943-8F4A-4C810373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1286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5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159200</TotalTime>
  <Words>705</Words>
  <Application>Microsoft Macintosh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Neue</vt:lpstr>
      <vt:lpstr>Wingdings</vt:lpstr>
      <vt:lpstr>Office Theme</vt:lpstr>
      <vt:lpstr>Custom Design</vt:lpstr>
      <vt:lpstr>Microsoft Excel Worksheet</vt:lpstr>
      <vt:lpstr>Snowmass All Frontier Conveners Meeting</vt:lpstr>
      <vt:lpstr>Guidelines for the workshop times</vt:lpstr>
      <vt:lpstr>Funding Requests for in-person Workshops</vt:lpstr>
      <vt:lpstr>CPM (Oct. 5-8, 2020)</vt:lpstr>
      <vt:lpstr>Goals of CPM</vt:lpstr>
      <vt:lpstr>PowerPoint Presentation</vt:lpstr>
      <vt:lpstr>Day 2 and Day 3</vt:lpstr>
      <vt:lpstr>Letters of Interest</vt:lpstr>
    </vt:vector>
  </TitlesOfParts>
  <Company>The 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Microsoft Office User</cp:lastModifiedBy>
  <cp:revision>4847</cp:revision>
  <cp:lastPrinted>2020-08-19T18:27:13Z</cp:lastPrinted>
  <dcterms:created xsi:type="dcterms:W3CDTF">2014-06-24T05:51:31Z</dcterms:created>
  <dcterms:modified xsi:type="dcterms:W3CDTF">2020-08-24T13:15:01Z</dcterms:modified>
</cp:coreProperties>
</file>