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</p:sldMasterIdLst>
  <p:notesMasterIdLst>
    <p:notesMasterId r:id="rId17"/>
  </p:notesMasterIdLst>
  <p:handoutMasterIdLst>
    <p:handoutMasterId r:id="rId18"/>
  </p:handoutMasterIdLst>
  <p:sldIdLst>
    <p:sldId id="1564" r:id="rId3"/>
    <p:sldId id="1681" r:id="rId4"/>
    <p:sldId id="1722" r:id="rId5"/>
    <p:sldId id="1732" r:id="rId6"/>
    <p:sldId id="1694" r:id="rId7"/>
    <p:sldId id="1733" r:id="rId8"/>
    <p:sldId id="1731" r:id="rId9"/>
    <p:sldId id="1726" r:id="rId10"/>
    <p:sldId id="1735" r:id="rId11"/>
    <p:sldId id="1736" r:id="rId12"/>
    <p:sldId id="1737" r:id="rId13"/>
    <p:sldId id="1738" r:id="rId14"/>
    <p:sldId id="1711" r:id="rId15"/>
    <p:sldId id="172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C31310"/>
    <a:srgbClr val="000000"/>
    <a:srgbClr val="B53511"/>
    <a:srgbClr val="FF9300"/>
    <a:srgbClr val="21FFF5"/>
    <a:srgbClr val="115CA9"/>
    <a:srgbClr val="21FFF0"/>
    <a:srgbClr val="F400FF"/>
    <a:srgbClr val="16B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9" autoAdjust="0"/>
    <p:restoredTop sz="88992" autoAdjust="0"/>
  </p:normalViewPr>
  <p:slideViewPr>
    <p:cSldViewPr snapToGrid="0" snapToObjects="1">
      <p:cViewPr varScale="1">
        <p:scale>
          <a:sx n="84" d="100"/>
          <a:sy n="84" d="100"/>
        </p:scale>
        <p:origin x="192" y="4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22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5433A4-C87D-204E-A6FB-BA3B5AE045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583118-3117-A14C-98BA-42DA97FAB8A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3E5EE-3063-A84B-8C71-E27CE0BB0F63}" type="datetimeFigureOut">
              <a:rPr lang="en-US" smtClean="0"/>
              <a:t>9/23/20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A707AF-0688-824F-A29C-D793648085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C45689-833C-3C49-A421-FF40C18F34F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7444F-994F-F547-AFF7-212BE49D2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36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616E7-6442-8C42-AB7D-1A52A9F103E5}" type="datetimeFigureOut">
              <a:rPr lang="en-US" smtClean="0"/>
              <a:t>9/23/20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C62E9-0A14-0247-BAF3-2DD368B97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C62E9-0A14-0247-BAF3-2DD368B9705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8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C62E9-0A14-0247-BAF3-2DD368B9705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968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C62E9-0A14-0247-BAF3-2DD368B9705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4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C62E9-0A14-0247-BAF3-2DD368B9705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583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C62E9-0A14-0247-BAF3-2DD368B9705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2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C62E9-0A14-0247-BAF3-2DD368B9705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838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71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5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48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0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7BBD36-3257-8E4A-8984-B9E452B60D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70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2863"/>
            <a:ext cx="4038600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2863"/>
            <a:ext cx="4038600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Young-Kee Kim (U.Chicago), DPF Chair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E73930-EDB2-5B4C-99D8-72732A3B2E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05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Bottom: Picture &amp; Caption">
  <p:cSld name="Logo Bottom: Picture &amp; Caption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>
            <a:spLocks noGrp="1"/>
          </p:cNvSpPr>
          <p:nvPr>
            <p:ph type="pic" idx="2"/>
          </p:nvPr>
        </p:nvSpPr>
        <p:spPr>
          <a:xfrm>
            <a:off x="224073" y="971550"/>
            <a:ext cx="8686800" cy="3726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50505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0505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224073" y="4943005"/>
            <a:ext cx="8686800" cy="1091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4C97"/>
              </a:buClr>
              <a:buSzPts val="1600"/>
              <a:buNone/>
              <a:defRPr sz="1600" b="1" i="0">
                <a:solidFill>
                  <a:srgbClr val="004C97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736827" y="6504213"/>
            <a:ext cx="675368" cy="2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4/18/20</a:t>
            </a:r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1530603" y="6504213"/>
            <a:ext cx="6251958" cy="242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Young-Kee Kim (U.Chicago), DPF Chair</a:t>
            </a:r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222250" y="6504213"/>
            <a:ext cx="414338" cy="237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C97"/>
              </a:buClr>
              <a:buSzPts val="2800"/>
              <a:buFont typeface="Calibri"/>
              <a:buNone/>
              <a:defRPr sz="2800">
                <a:solidFill>
                  <a:srgbClr val="004C9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4367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605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45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85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58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462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809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578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697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543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643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2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78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3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4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21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1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9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8792"/>
            <a:ext cx="9144000" cy="832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1958"/>
            <a:ext cx="8229600" cy="5174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4/18/20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8075663-5F42-8241-B1B1-982C249CF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</p:spTree>
    <p:extLst>
      <p:ext uri="{BB962C8B-B14F-4D97-AF65-F5344CB8AC3E}">
        <p14:creationId xmlns:p14="http://schemas.microsoft.com/office/powerpoint/2010/main" val="262780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  <p:sldLayoutId id="2147483676" r:id="rId14"/>
    <p:sldLayoutId id="2147483677" r:id="rId15"/>
    <p:sldLayoutId id="2147483678" r:id="rId16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3400" kern="1200">
          <a:solidFill>
            <a:schemeClr val="bg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7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lac.stanford.edu/econf/C1307292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nowmass21.org/cpcg/start" TargetMode="External"/><Relationship Id="rId2" Type="http://schemas.openxmlformats.org/officeDocument/2006/relationships/hyperlink" Target="https://snowmass21.org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88391-2D34-244F-9CD2-21D62A4A6D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58357"/>
            <a:ext cx="9144000" cy="1470025"/>
          </a:xfrm>
        </p:spPr>
        <p:txBody>
          <a:bodyPr>
            <a:normAutofit/>
          </a:bodyPr>
          <a:lstStyle/>
          <a:p>
            <a:r>
              <a:rPr lang="en-US" sz="3600" dirty="0"/>
              <a:t>Snowmass Community Planning Meeting Snowmass Timeline</a:t>
            </a: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F5C6D-E38C-3E43-9429-F77C93942C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818349"/>
            <a:ext cx="9144000" cy="1602738"/>
          </a:xfrm>
        </p:spPr>
        <p:txBody>
          <a:bodyPr>
            <a:normAutofit/>
          </a:bodyPr>
          <a:lstStyle/>
          <a:p>
            <a:r>
              <a:rPr lang="en-US" sz="2000" dirty="0"/>
              <a:t>Young-</a:t>
            </a:r>
            <a:r>
              <a:rPr lang="en-US" sz="2000" dirty="0" err="1"/>
              <a:t>Kee</a:t>
            </a:r>
            <a:r>
              <a:rPr lang="en-US" sz="2000" dirty="0"/>
              <a:t> Kim</a:t>
            </a:r>
          </a:p>
          <a:p>
            <a:r>
              <a:rPr lang="en-US" sz="2000" dirty="0"/>
              <a:t>October 5, 2020</a:t>
            </a:r>
          </a:p>
          <a:p>
            <a:r>
              <a:rPr lang="en-US" sz="2000" dirty="0"/>
              <a:t>On behalf of the Snowmass Organization Team</a:t>
            </a:r>
          </a:p>
        </p:txBody>
      </p:sp>
    </p:spTree>
    <p:extLst>
      <p:ext uri="{BB962C8B-B14F-4D97-AF65-F5344CB8AC3E}">
        <p14:creationId xmlns:p14="http://schemas.microsoft.com/office/powerpoint/2010/main" val="3015474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879CF-1644-4E48-8944-6676E8887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“Straw-person” Snowmass Report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50812-7DE0-E24F-BD72-41AE8D657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012" y="2567128"/>
            <a:ext cx="4243053" cy="351455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Snowmass 2021 Report Structure: </a:t>
            </a:r>
          </a:p>
          <a:p>
            <a:pPr lvl="1"/>
            <a:endParaRPr lang="en-US" dirty="0"/>
          </a:p>
          <a:p>
            <a:pPr marL="514350" indent="-514350" fontAlgn="base">
              <a:buFont typeface="+mj-lt"/>
              <a:buAutoNum type="arabicPeriod"/>
            </a:pPr>
            <a:r>
              <a:rPr lang="en-US" dirty="0"/>
              <a:t>Executive Summary</a:t>
            </a:r>
          </a:p>
          <a:p>
            <a:pPr marL="914400" lvl="1" indent="-514350" fontAlgn="base"/>
            <a:r>
              <a:rPr lang="en-US" dirty="0"/>
              <a:t>Introduction</a:t>
            </a:r>
          </a:p>
          <a:p>
            <a:pPr marL="914400" lvl="1" indent="-514350" fontAlgn="base"/>
            <a:r>
              <a:rPr lang="en-US" dirty="0"/>
              <a:t>A few page summary from each Frontier</a:t>
            </a:r>
          </a:p>
          <a:p>
            <a:pPr marL="914400" lvl="1" indent="-514350" fontAlgn="base"/>
            <a:endParaRPr lang="en-US" dirty="0"/>
          </a:p>
          <a:p>
            <a:pPr marL="514350" indent="-514350" fontAlgn="base">
              <a:buFont typeface="+mj-lt"/>
              <a:buAutoNum type="arabicPeriod"/>
            </a:pPr>
            <a:r>
              <a:rPr lang="en-US" dirty="0"/>
              <a:t>Frontier Report</a:t>
            </a:r>
          </a:p>
          <a:p>
            <a:pPr marL="914400" lvl="1" indent="-514350" fontAlgn="base"/>
            <a:r>
              <a:rPr lang="en-US" dirty="0"/>
              <a:t>Frontier Summary</a:t>
            </a:r>
          </a:p>
          <a:p>
            <a:pPr marL="914400" lvl="1" indent="-514350" fontAlgn="base"/>
            <a:r>
              <a:rPr lang="en-US" dirty="0"/>
              <a:t>Topical Group Reports</a:t>
            </a:r>
          </a:p>
          <a:p>
            <a:pPr marL="914400" lvl="1" indent="-514350" fontAlgn="base"/>
            <a:endParaRPr lang="en-US" dirty="0"/>
          </a:p>
          <a:p>
            <a:pPr marL="514350" indent="-514350" fontAlgn="base">
              <a:buFont typeface="+mj-lt"/>
              <a:buAutoNum type="arabicPeriod"/>
            </a:pPr>
            <a:r>
              <a:rPr lang="en-US" dirty="0"/>
              <a:t>Contributed Papers as References</a:t>
            </a:r>
          </a:p>
          <a:p>
            <a:endParaRPr lang="en-US" dirty="0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E3E9CD48-E97B-D54C-9366-71A38C65F0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2193" y="6494403"/>
            <a:ext cx="2133600" cy="365125"/>
          </a:xfrm>
        </p:spPr>
        <p:txBody>
          <a:bodyPr/>
          <a:lstStyle/>
          <a:p>
            <a:r>
              <a:rPr lang="en-US" dirty="0"/>
              <a:t>2020-10-05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32778225-42EE-604D-84FE-18C6EA642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4743" y="6494403"/>
            <a:ext cx="5656217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Chair, for the Snowmass Organization Team</a:t>
            </a:r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C1B10446-94B9-2D45-863A-EAA8D62E7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6332" y="649440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10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69AC3F-F077-FB45-A974-F5D86946E027}"/>
              </a:ext>
            </a:extLst>
          </p:cNvPr>
          <p:cNvSpPr txBox="1"/>
          <p:nvPr/>
        </p:nvSpPr>
        <p:spPr>
          <a:xfrm>
            <a:off x="0" y="937073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Discussion topic during the CPM:</a:t>
            </a:r>
          </a:p>
          <a:p>
            <a:pPr algn="ctr"/>
            <a:r>
              <a:rPr lang="en-US" sz="2000" dirty="0">
                <a:solidFill>
                  <a:srgbClr val="C00000"/>
                </a:solidFill>
              </a:rPr>
              <a:t>Based on the community’s feedback, we will finalize this by October 31, 2020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016ED-EBC5-FD49-8417-A68BCFFDF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1008" y="2071055"/>
            <a:ext cx="5547360" cy="401063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E68D344-314B-A941-9066-48A8EFE09EE3}"/>
              </a:ext>
            </a:extLst>
          </p:cNvPr>
          <p:cNvSpPr txBox="1"/>
          <p:nvPr/>
        </p:nvSpPr>
        <p:spPr>
          <a:xfrm>
            <a:off x="6812656" y="2089532"/>
            <a:ext cx="23313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/>
              <a:t>Example: </a:t>
            </a:r>
            <a:r>
              <a:rPr lang="en-US" sz="1600" dirty="0">
                <a:hlinkClick r:id="rId4"/>
              </a:rPr>
              <a:t>Snowmass 2013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35413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879CF-1644-4E48-8944-6676E8887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“Straw-person” Snowmass Timeline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50812-7DE0-E24F-BD72-41AE8D657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81958"/>
            <a:ext cx="8281851" cy="4748579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3200" dirty="0">
                <a:solidFill>
                  <a:srgbClr val="C00000"/>
                </a:solidFill>
              </a:rPr>
              <a:t>Discussion topic during the CPM: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rgbClr val="C00000"/>
                </a:solidFill>
              </a:rPr>
              <a:t>Based on the community’s feedback, we will finalize this by October 31, 2020</a:t>
            </a:r>
          </a:p>
          <a:p>
            <a:pPr marL="0" indent="0" algn="ctr">
              <a:buNone/>
            </a:pPr>
            <a:endParaRPr lang="en-US" sz="2200" dirty="0"/>
          </a:p>
          <a:p>
            <a:pPr marL="0" indent="0" algn="ctr">
              <a:buNone/>
            </a:pPr>
            <a:endParaRPr lang="en-US" sz="2200" dirty="0"/>
          </a:p>
          <a:p>
            <a:pPr marL="0" indent="0" algn="ctr">
              <a:buNone/>
            </a:pPr>
            <a:r>
              <a:rPr lang="en-US" dirty="0"/>
              <a:t>Note: this is only about “writing” </a:t>
            </a:r>
          </a:p>
          <a:p>
            <a:pPr marL="0" indent="0" algn="ctr">
              <a:buNone/>
            </a:pPr>
            <a:r>
              <a:rPr lang="en-US" dirty="0"/>
              <a:t>(there will be various Frontier workshops in 2021 that are not included in this timeline)</a:t>
            </a:r>
          </a:p>
          <a:p>
            <a:endParaRPr lang="en-US" dirty="0"/>
          </a:p>
          <a:p>
            <a:r>
              <a:rPr lang="en-US" b="1" dirty="0"/>
              <a:t>Stage 1: Now - October 31, 2020</a:t>
            </a:r>
            <a:endParaRPr lang="en-US" dirty="0"/>
          </a:p>
          <a:p>
            <a:pPr lvl="1" fontAlgn="base"/>
            <a:r>
              <a:rPr lang="en-US" dirty="0"/>
              <a:t>Primary topical groups (TGs) acknowledge LOIs (email to primary contacts)</a:t>
            </a:r>
          </a:p>
          <a:p>
            <a:pPr lvl="1" fontAlgn="base"/>
            <a:r>
              <a:rPr lang="en-US" dirty="0"/>
              <a:t>Frontiers and TGs use the CPM to identify gaps and to strengthen connections to other frontiers and between TGs within their frontier, and update inter-frontier working groups </a:t>
            </a:r>
          </a:p>
          <a:p>
            <a:pPr marL="914400" lvl="1" indent="-457200" fontAlgn="base">
              <a:buFont typeface="+mj-lt"/>
              <a:buAutoNum type="arabicPeriod"/>
            </a:pPr>
            <a:endParaRPr lang="en-US" dirty="0"/>
          </a:p>
          <a:p>
            <a:r>
              <a:rPr lang="en-US" b="1" dirty="0"/>
              <a:t>Stage 2: November 1 - December 20, 2020</a:t>
            </a:r>
            <a:endParaRPr lang="en-US" dirty="0"/>
          </a:p>
          <a:p>
            <a:pPr lvl="1" fontAlgn="base"/>
            <a:r>
              <a:rPr lang="en-US" dirty="0">
                <a:solidFill>
                  <a:srgbClr val="0432FF"/>
                </a:solidFill>
              </a:rPr>
              <a:t>Each TG writes a ~2 paragraphs on community input (e.g., Letters of Interest and interests expressed via other formats) </a:t>
            </a:r>
            <a:r>
              <a:rPr lang="en-US" dirty="0">
                <a:solidFill>
                  <a:srgbClr val="0432FF"/>
                </a:solidFill>
                <a:sym typeface="Wingdings" pitchFamily="2" charset="2"/>
              </a:rPr>
              <a:t> </a:t>
            </a:r>
            <a:r>
              <a:rPr lang="en-US" dirty="0"/>
              <a:t>Each Frontier reviews and polishes the </a:t>
            </a:r>
            <a:r>
              <a:rPr lang="en-US" dirty="0">
                <a:solidFill>
                  <a:srgbClr val="0432FF"/>
                </a:solidFill>
              </a:rPr>
              <a:t>“community input” document</a:t>
            </a:r>
            <a:r>
              <a:rPr lang="en-US" dirty="0"/>
              <a:t>, releases it to the community, and invites comments from the community.</a:t>
            </a:r>
          </a:p>
          <a:p>
            <a:pPr lvl="1" fontAlgn="base"/>
            <a:r>
              <a:rPr lang="en-US" dirty="0"/>
              <a:t>TGs initiate Contributed Paper consolidation and coordination, and solicit Contributed Papers (e.g., Contributed Paper kickoff workshops)</a:t>
            </a:r>
          </a:p>
          <a:p>
            <a:pPr lvl="1" fontAlgn="base"/>
            <a:r>
              <a:rPr lang="en-US" dirty="0"/>
              <a:t>Each TG drafts “Focus Questions” &amp; Physics Landscape.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E3E9CD48-E97B-D54C-9366-71A38C65F0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2193" y="6494403"/>
            <a:ext cx="2133600" cy="365125"/>
          </a:xfrm>
        </p:spPr>
        <p:txBody>
          <a:bodyPr/>
          <a:lstStyle/>
          <a:p>
            <a:r>
              <a:rPr lang="en-US" dirty="0"/>
              <a:t>2020-10-05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32778225-42EE-604D-84FE-18C6EA642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4743" y="6494403"/>
            <a:ext cx="5656217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Chair, for the Snowmass Organization Team</a:t>
            </a:r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C1B10446-94B9-2D45-863A-EAA8D62E7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6332" y="649440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00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879CF-1644-4E48-8944-6676E8887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“Straw-person” Snowmass Timeline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50812-7DE0-E24F-BD72-41AE8D657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84663"/>
            <a:ext cx="8151223" cy="5016138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Stage 3: January 3 - February 10, 2021</a:t>
            </a:r>
            <a:endParaRPr lang="en-US" dirty="0"/>
          </a:p>
          <a:p>
            <a:pPr marL="914400" lvl="1" indent="-457200" fontAlgn="base">
              <a:buFont typeface="+mj-lt"/>
              <a:buAutoNum type="arabicPeriod"/>
            </a:pPr>
            <a:r>
              <a:rPr lang="en-US" dirty="0"/>
              <a:t>TG groups receive a </a:t>
            </a:r>
            <a:r>
              <a:rPr lang="en-US" dirty="0">
                <a:solidFill>
                  <a:srgbClr val="C00000"/>
                </a:solidFill>
              </a:rPr>
              <a:t>“Preview Summary” (~2 paragraphs) for ALL planned and submitted Contributed Papers</a:t>
            </a:r>
            <a:r>
              <a:rPr lang="en-US" dirty="0"/>
              <a:t>. This will be used as the base information for the TG report and allow TG conveners to coordinate the content of their report with other Frontiers.</a:t>
            </a:r>
          </a:p>
          <a:p>
            <a:pPr marL="914400" lvl="1" indent="-457200" fontAlgn="base">
              <a:buFont typeface="+mj-lt"/>
              <a:buAutoNum type="arabicPeriod"/>
            </a:pPr>
            <a:r>
              <a:rPr lang="en-US" dirty="0"/>
              <a:t>Each TG writes an “</a:t>
            </a:r>
            <a:r>
              <a:rPr lang="en-US" dirty="0">
                <a:solidFill>
                  <a:srgbClr val="0432FF"/>
                </a:solidFill>
              </a:rPr>
              <a:t>Outline</a:t>
            </a:r>
            <a:r>
              <a:rPr lang="en-US" dirty="0"/>
              <a:t>” of their report.</a:t>
            </a:r>
          </a:p>
          <a:p>
            <a:pPr lvl="1" fontAlgn="base"/>
            <a:endParaRPr lang="en-US" sz="1900" dirty="0"/>
          </a:p>
          <a:p>
            <a:r>
              <a:rPr lang="en-US" b="1" dirty="0"/>
              <a:t>Stage 4: February 11 - APS April Meeting, April 17-20, 2021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Community comment period on the </a:t>
            </a:r>
            <a:r>
              <a:rPr lang="en-US" dirty="0">
                <a:solidFill>
                  <a:srgbClr val="00B050"/>
                </a:solidFill>
              </a:rPr>
              <a:t>Outline</a:t>
            </a:r>
          </a:p>
          <a:p>
            <a:pPr marL="914400" lvl="1" indent="-457200" fontAlgn="base">
              <a:buFont typeface="+mj-lt"/>
              <a:buAutoNum type="arabicPeriod"/>
            </a:pPr>
            <a:r>
              <a:rPr lang="en-US" dirty="0"/>
              <a:t>Each TG writes an “</a:t>
            </a:r>
            <a:r>
              <a:rPr lang="en-US" dirty="0">
                <a:solidFill>
                  <a:srgbClr val="0432FF"/>
                </a:solidFill>
              </a:rPr>
              <a:t>Extended Outline</a:t>
            </a:r>
            <a:r>
              <a:rPr lang="en-US" dirty="0"/>
              <a:t>” of their report</a:t>
            </a:r>
          </a:p>
          <a:p>
            <a:pPr marL="914400" lvl="1" indent="-457200" fontAlgn="base">
              <a:buFont typeface="+mj-lt"/>
              <a:buAutoNum type="arabicPeriod"/>
            </a:pPr>
            <a:r>
              <a:rPr lang="en-US" dirty="0"/>
              <a:t>Community comment period on the </a:t>
            </a:r>
            <a:r>
              <a:rPr lang="en-US" dirty="0">
                <a:solidFill>
                  <a:srgbClr val="00B050"/>
                </a:solidFill>
              </a:rPr>
              <a:t>Extended Outline</a:t>
            </a:r>
          </a:p>
          <a:p>
            <a:pPr lvl="1" fontAlgn="base"/>
            <a:endParaRPr lang="en-US" sz="1900" dirty="0"/>
          </a:p>
          <a:p>
            <a:r>
              <a:rPr lang="en-US" b="1" dirty="0"/>
              <a:t>Stage 5: April 21 - July 2021 CSS Meeting at Seattle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Frontier / TG conveners write the “</a:t>
            </a:r>
            <a:r>
              <a:rPr lang="en-US" dirty="0">
                <a:solidFill>
                  <a:srgbClr val="0432FF"/>
                </a:solidFill>
              </a:rPr>
              <a:t>DRAFT Frontier Report</a:t>
            </a:r>
            <a:r>
              <a:rPr lang="en-US" dirty="0"/>
              <a:t>”.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Steering Group / Frontier Conveners write the “</a:t>
            </a:r>
            <a:r>
              <a:rPr lang="en-US" dirty="0">
                <a:solidFill>
                  <a:srgbClr val="0432FF"/>
                </a:solidFill>
              </a:rPr>
              <a:t>DRAFT Executive Summary</a:t>
            </a:r>
            <a:r>
              <a:rPr lang="en-US" dirty="0"/>
              <a:t>” 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Community comment period on the </a:t>
            </a:r>
            <a:r>
              <a:rPr lang="en-US" dirty="0">
                <a:solidFill>
                  <a:srgbClr val="00B050"/>
                </a:solidFill>
              </a:rPr>
              <a:t>DRAFT Frontier Report </a:t>
            </a:r>
            <a:r>
              <a:rPr lang="en-US" dirty="0"/>
              <a:t>and </a:t>
            </a:r>
            <a:r>
              <a:rPr lang="en-US" dirty="0">
                <a:solidFill>
                  <a:srgbClr val="00B050"/>
                </a:solidFill>
              </a:rPr>
              <a:t>DRAFT Executive Summary</a:t>
            </a:r>
          </a:p>
          <a:p>
            <a:pPr lvl="1" fontAlgn="base"/>
            <a:endParaRPr lang="en-US" sz="1900" dirty="0"/>
          </a:p>
          <a:p>
            <a:r>
              <a:rPr lang="en-US" b="1" dirty="0"/>
              <a:t>Stage 6: July CSS Meeting - October 2021</a:t>
            </a:r>
            <a:endParaRPr lang="en-US" dirty="0"/>
          </a:p>
          <a:p>
            <a:pPr lvl="1" fontAlgn="base"/>
            <a:r>
              <a:rPr lang="en-US" dirty="0"/>
              <a:t>(July 31) </a:t>
            </a:r>
            <a:r>
              <a:rPr lang="en-US" dirty="0">
                <a:solidFill>
                  <a:srgbClr val="C00000"/>
                </a:solidFill>
              </a:rPr>
              <a:t>Deadline for “Contributed Papers”</a:t>
            </a:r>
          </a:p>
          <a:p>
            <a:pPr lvl="1" fontAlgn="base"/>
            <a:r>
              <a:rPr lang="en-US" dirty="0"/>
              <a:t>Input from the CSS meeting will be implemented</a:t>
            </a:r>
          </a:p>
          <a:p>
            <a:pPr lvl="1" fontAlgn="base"/>
            <a:r>
              <a:rPr lang="en-US" dirty="0"/>
              <a:t>(October 31) The final report will be produced.</a:t>
            </a:r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E3E9CD48-E97B-D54C-9366-71A38C65F0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2193" y="6494403"/>
            <a:ext cx="2133600" cy="365125"/>
          </a:xfrm>
        </p:spPr>
        <p:txBody>
          <a:bodyPr/>
          <a:lstStyle/>
          <a:p>
            <a:r>
              <a:rPr lang="en-US" dirty="0"/>
              <a:t>2020-10-05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32778225-42EE-604D-84FE-18C6EA642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4743" y="6494403"/>
            <a:ext cx="5656217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Chair, for the Snowmass Organization Team</a:t>
            </a:r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C1B10446-94B9-2D45-863A-EAA8D62E7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6332" y="649440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04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13F76-7B52-AC4F-B3EE-CFC49F4BF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CPM Program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D4F1A-D233-684C-87AD-70560CBB7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181958"/>
            <a:ext cx="8556171" cy="4996773"/>
          </a:xfrm>
        </p:spPr>
        <p:txBody>
          <a:bodyPr>
            <a:normAutofit fontScale="92500"/>
          </a:bodyPr>
          <a:lstStyle/>
          <a:p>
            <a:r>
              <a:rPr lang="en-US" sz="1700" dirty="0"/>
              <a:t>Steering Group</a:t>
            </a:r>
          </a:p>
          <a:p>
            <a:pPr lvl="1"/>
            <a:r>
              <a:rPr lang="en-US" sz="1500" dirty="0"/>
              <a:t>DPF: Young-</a:t>
            </a:r>
            <a:r>
              <a:rPr lang="en-US" sz="1500" dirty="0" err="1"/>
              <a:t>Kee</a:t>
            </a:r>
            <a:r>
              <a:rPr lang="en-US" sz="1500" dirty="0"/>
              <a:t> Kim (Chair), Tao Han (Chair-Elect), Joel Butler (Vice-Chair), Priscilla Cushman (Past Chair) </a:t>
            </a:r>
          </a:p>
          <a:p>
            <a:pPr lvl="1"/>
            <a:r>
              <a:rPr lang="en-US" sz="1500" dirty="0" err="1"/>
              <a:t>Glennys</a:t>
            </a:r>
            <a:r>
              <a:rPr lang="en-US" sz="1500" dirty="0"/>
              <a:t> Farrar (DAP), Gabriela Gonzales (DGRAV), </a:t>
            </a:r>
            <a:r>
              <a:rPr lang="en-US" sz="1500" dirty="0" err="1"/>
              <a:t>Yury</a:t>
            </a:r>
            <a:r>
              <a:rPr lang="en-US" sz="1500" dirty="0"/>
              <a:t> </a:t>
            </a:r>
            <a:r>
              <a:rPr lang="en-US" sz="1500" dirty="0" err="1"/>
              <a:t>Kolomensky</a:t>
            </a:r>
            <a:r>
              <a:rPr lang="en-US" sz="1500" dirty="0"/>
              <a:t> (DNP), Sergei </a:t>
            </a:r>
            <a:r>
              <a:rPr lang="en-US" sz="1500" dirty="0" err="1"/>
              <a:t>Nagaitsev</a:t>
            </a:r>
            <a:r>
              <a:rPr lang="en-US" sz="1500" dirty="0"/>
              <a:t> (DPB) </a:t>
            </a:r>
          </a:p>
          <a:p>
            <a:pPr marL="457200" lvl="1" indent="0">
              <a:buNone/>
            </a:pPr>
            <a:endParaRPr lang="en-US" sz="1500" dirty="0"/>
          </a:p>
          <a:p>
            <a:r>
              <a:rPr lang="en-US" sz="1700" dirty="0"/>
              <a:t>Frontier Representatives</a:t>
            </a:r>
          </a:p>
          <a:p>
            <a:pPr lvl="1"/>
            <a:r>
              <a:rPr lang="en-US" sz="1500" dirty="0"/>
              <a:t>Frontier Conveners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r>
              <a:rPr lang="en-US" sz="1700" dirty="0"/>
              <a:t>2 Early Careers</a:t>
            </a:r>
          </a:p>
          <a:p>
            <a:pPr lvl="1"/>
            <a:r>
              <a:rPr lang="en-US" sz="1500" dirty="0" err="1"/>
              <a:t>Vishvas</a:t>
            </a:r>
            <a:r>
              <a:rPr lang="en-US" sz="1500" dirty="0"/>
              <a:t> Pandey (postdoc), Joshua Barrow (graduate student)</a:t>
            </a:r>
          </a:p>
          <a:p>
            <a:pPr lvl="1"/>
            <a:endParaRPr lang="en-US" sz="1500" dirty="0"/>
          </a:p>
          <a:p>
            <a:r>
              <a:rPr lang="en-US" sz="1700" dirty="0"/>
              <a:t>Co-chairs of LOC</a:t>
            </a:r>
          </a:p>
          <a:p>
            <a:pPr lvl="1"/>
            <a:r>
              <a:rPr lang="en-US" sz="1500" dirty="0"/>
              <a:t>Bo </a:t>
            </a:r>
            <a:r>
              <a:rPr lang="en-US" sz="1500" dirty="0" err="1"/>
              <a:t>Jayatilaka</a:t>
            </a:r>
            <a:r>
              <a:rPr lang="en-US" sz="1500" dirty="0"/>
              <a:t>, Brendan </a:t>
            </a:r>
            <a:r>
              <a:rPr lang="en-US" sz="1500" dirty="0" err="1"/>
              <a:t>Kiburg</a:t>
            </a:r>
            <a:endParaRPr lang="en-US" sz="15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F2B672F-7D5A-8A49-83EF-36F37A4D75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25650"/>
              </p:ext>
            </p:extLst>
          </p:nvPr>
        </p:nvGraphicFramePr>
        <p:xfrm>
          <a:off x="3200399" y="2481481"/>
          <a:ext cx="5003075" cy="2092065"/>
        </p:xfrm>
        <a:graphic>
          <a:graphicData uri="http://schemas.openxmlformats.org/drawingml/2006/table">
            <a:tbl>
              <a:tblPr/>
              <a:tblGrid>
                <a:gridCol w="2628733">
                  <a:extLst>
                    <a:ext uri="{9D8B030D-6E8A-4147-A177-3AD203B41FA5}">
                      <a16:colId xmlns:a16="http://schemas.microsoft.com/office/drawing/2014/main" val="2778327659"/>
                    </a:ext>
                  </a:extLst>
                </a:gridCol>
                <a:gridCol w="1175056">
                  <a:extLst>
                    <a:ext uri="{9D8B030D-6E8A-4147-A177-3AD203B41FA5}">
                      <a16:colId xmlns:a16="http://schemas.microsoft.com/office/drawing/2014/main" val="1047845570"/>
                    </a:ext>
                  </a:extLst>
                </a:gridCol>
                <a:gridCol w="1199286">
                  <a:extLst>
                    <a:ext uri="{9D8B030D-6E8A-4147-A177-3AD203B41FA5}">
                      <a16:colId xmlns:a16="http://schemas.microsoft.com/office/drawing/2014/main" val="2139207064"/>
                    </a:ext>
                  </a:extLst>
                </a:gridCol>
              </a:tblGrid>
              <a:tr h="169750"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Energy 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Laura Reina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Florida State U.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0448951"/>
                  </a:ext>
                </a:extLst>
              </a:tr>
              <a:tr h="169750"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Neutrinos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Patrick Huber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Virginia Tech.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4529516"/>
                  </a:ext>
                </a:extLst>
              </a:tr>
              <a:tr h="180784">
                <a:tc>
                  <a:txBody>
                    <a:bodyPr/>
                    <a:lstStyle/>
                    <a:p>
                      <a:pPr rtl="0" fontAlgn="b"/>
                      <a:r>
                        <a:rPr lang="en-US" sz="1100" dirty="0">
                          <a:effectLst/>
                        </a:rPr>
                        <a:t>Rare Processes and Precision Measurements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Marina Artuso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Syracuse U.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7627461"/>
                  </a:ext>
                </a:extLst>
              </a:tr>
              <a:tr h="169750">
                <a:tc>
                  <a:txBody>
                    <a:bodyPr/>
                    <a:lstStyle/>
                    <a:p>
                      <a:pPr rtl="0" fontAlgn="b"/>
                      <a:r>
                        <a:rPr lang="en-US" sz="1100" dirty="0">
                          <a:effectLst/>
                        </a:rPr>
                        <a:t>Cosmic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Aaron Chou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 dirty="0" err="1">
                          <a:effectLst/>
                        </a:rPr>
                        <a:t>Fermilab</a:t>
                      </a:r>
                      <a:endParaRPr lang="en-US" sz="1100" dirty="0">
                        <a:effectLst/>
                      </a:endParaRP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257735"/>
                  </a:ext>
                </a:extLst>
              </a:tr>
              <a:tr h="169750"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Theory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Aida El-Khadra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UIUC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92185"/>
                  </a:ext>
                </a:extLst>
              </a:tr>
              <a:tr h="225393"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Accelerator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Tor Raubenheimer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SLAC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88250"/>
                  </a:ext>
                </a:extLst>
              </a:tr>
              <a:tr h="169750"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Instumentation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Jinlong Zhang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Argonne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2446356"/>
                  </a:ext>
                </a:extLst>
              </a:tr>
              <a:tr h="169750"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Computational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Oliver Gutsche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 dirty="0" err="1">
                          <a:effectLst/>
                        </a:rPr>
                        <a:t>Fermilab</a:t>
                      </a:r>
                      <a:endParaRPr lang="en-US" sz="1100" dirty="0">
                        <a:effectLst/>
                      </a:endParaRP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269102"/>
                  </a:ext>
                </a:extLst>
              </a:tr>
              <a:tr h="243616"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Underground Facilities and Infrastructure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John Orrell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 dirty="0">
                          <a:effectLst/>
                        </a:rPr>
                        <a:t>PNNL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81724"/>
                  </a:ext>
                </a:extLst>
              </a:tr>
              <a:tr h="169750"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Community Engagement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Breese Quinn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 dirty="0">
                          <a:effectLst/>
                        </a:rPr>
                        <a:t>U. Mississippi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0741027"/>
                  </a:ext>
                </a:extLst>
              </a:tr>
            </a:tbl>
          </a:graphicData>
        </a:graphic>
      </p:graphicFrame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2CAF948-DEB1-E84C-9DE4-AF84700FFC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6237" y="6495833"/>
            <a:ext cx="2757591" cy="365125"/>
          </a:xfrm>
        </p:spPr>
        <p:txBody>
          <a:bodyPr/>
          <a:lstStyle/>
          <a:p>
            <a:r>
              <a:rPr lang="en-US" dirty="0"/>
              <a:t>8/13/2020 Snowmass Advisory Group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423A439C-67C1-D547-80BE-86182FEE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2139" y="6495833"/>
            <a:ext cx="2895600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5340481-B7E9-B54B-9108-69741B8A5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1654" y="649583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5A2D873-7A3A-184B-BAD4-B0317E19D1D2}"/>
              </a:ext>
            </a:extLst>
          </p:cNvPr>
          <p:cNvGrpSpPr/>
          <p:nvPr/>
        </p:nvGrpSpPr>
        <p:grpSpPr>
          <a:xfrm>
            <a:off x="396239" y="2166331"/>
            <a:ext cx="8304067" cy="4147770"/>
            <a:chOff x="396239" y="2166331"/>
            <a:chExt cx="8304067" cy="4147770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4C80AFB4-B7ED-7645-B565-BF34865EB250}"/>
                </a:ext>
              </a:extLst>
            </p:cNvPr>
            <p:cNvGrpSpPr/>
            <p:nvPr/>
          </p:nvGrpSpPr>
          <p:grpSpPr>
            <a:xfrm>
              <a:off x="396239" y="2166331"/>
              <a:ext cx="8304067" cy="4147770"/>
              <a:chOff x="396239" y="2166331"/>
              <a:chExt cx="8304067" cy="4147770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3D2E2AC9-C901-A641-967B-1DA95437D2EA}"/>
                  </a:ext>
                </a:extLst>
              </p:cNvPr>
              <p:cNvGrpSpPr/>
              <p:nvPr/>
            </p:nvGrpSpPr>
            <p:grpSpPr>
              <a:xfrm>
                <a:off x="4537205" y="2166331"/>
                <a:ext cx="4163101" cy="3078518"/>
                <a:chOff x="4537205" y="2166331"/>
                <a:chExt cx="4163101" cy="3078518"/>
              </a:xfrm>
            </p:grpSpPr>
            <p:sp>
              <p:nvSpPr>
                <p:cNvPr id="16" name="Oval 15">
                  <a:extLst>
                    <a:ext uri="{FF2B5EF4-FFF2-40B4-BE49-F238E27FC236}">
                      <a16:creationId xmlns:a16="http://schemas.microsoft.com/office/drawing/2014/main" id="{06DCABCA-1B27-304D-8310-587590EAFF5B}"/>
                    </a:ext>
                  </a:extLst>
                </p:cNvPr>
                <p:cNvSpPr/>
                <p:nvPr/>
              </p:nvSpPr>
              <p:spPr>
                <a:xfrm>
                  <a:off x="4537205" y="2166331"/>
                  <a:ext cx="3850037" cy="2823684"/>
                </a:xfrm>
                <a:prstGeom prst="ellipse">
                  <a:avLst/>
                </a:prstGeom>
                <a:noFill/>
                <a:ln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6AC6E38E-039A-AF42-950C-1C4DAEC58291}"/>
                    </a:ext>
                  </a:extLst>
                </p:cNvPr>
                <p:cNvSpPr txBox="1"/>
                <p:nvPr/>
              </p:nvSpPr>
              <p:spPr>
                <a:xfrm>
                  <a:off x="6194620" y="4660074"/>
                  <a:ext cx="2505686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600" dirty="0">
                      <a:solidFill>
                        <a:srgbClr val="C00000"/>
                      </a:solidFill>
                    </a:rPr>
                    <a:t>All Frontier Conveners</a:t>
                  </a:r>
                </a:p>
                <a:p>
                  <a:pPr algn="ctr"/>
                  <a:r>
                    <a:rPr lang="en-US" sz="1600" dirty="0">
                      <a:solidFill>
                        <a:srgbClr val="C00000"/>
                      </a:solidFill>
                    </a:rPr>
                    <a:t>All Topical Group Conveners</a:t>
                  </a:r>
                </a:p>
              </p:txBody>
            </p:sp>
          </p:grp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43CF93E4-BDB5-2B49-B50D-64F10D184618}"/>
                  </a:ext>
                </a:extLst>
              </p:cNvPr>
              <p:cNvSpPr/>
              <p:nvPr/>
            </p:nvSpPr>
            <p:spPr>
              <a:xfrm>
                <a:off x="396239" y="5358765"/>
                <a:ext cx="3592287" cy="955336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BBF0893-4F93-884A-A94B-96ED4BFC1FCD}"/>
                </a:ext>
              </a:extLst>
            </p:cNvPr>
            <p:cNvSpPr txBox="1"/>
            <p:nvPr/>
          </p:nvSpPr>
          <p:spPr>
            <a:xfrm rot="20160000">
              <a:off x="2953331" y="4812195"/>
              <a:ext cx="2644827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Special thanks 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141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D0444-7C6D-EC43-A606-E2E79B96F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CPM Local Organizing Committee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A63AC38-E2C1-084E-ACAB-AA2408B5B9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394283"/>
              </p:ext>
            </p:extLst>
          </p:nvPr>
        </p:nvGraphicFramePr>
        <p:xfrm>
          <a:off x="1415114" y="3331627"/>
          <a:ext cx="6313771" cy="2743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156886">
                  <a:extLst>
                    <a:ext uri="{9D8B030D-6E8A-4147-A177-3AD203B41FA5}">
                      <a16:colId xmlns:a16="http://schemas.microsoft.com/office/drawing/2014/main" val="4118988653"/>
                    </a:ext>
                  </a:extLst>
                </a:gridCol>
                <a:gridCol w="3156885">
                  <a:extLst>
                    <a:ext uri="{9D8B030D-6E8A-4147-A177-3AD203B41FA5}">
                      <a16:colId xmlns:a16="http://schemas.microsoft.com/office/drawing/2014/main" val="24478818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Institution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007742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Jonathan </a:t>
                      </a:r>
                      <a:r>
                        <a:rPr lang="en-US" sz="1400" dirty="0" err="1"/>
                        <a:t>Asaadi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University of Texas, Arlington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947995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Sapta</a:t>
                      </a:r>
                      <a:r>
                        <a:rPr lang="en-US" sz="1400" dirty="0"/>
                        <a:t> Bhattacharya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Northwestern University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38625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Zoltan </a:t>
                      </a:r>
                      <a:r>
                        <a:rPr lang="en-US" sz="1400" dirty="0" err="1"/>
                        <a:t>Gecse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Fermilab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603726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Shih-</a:t>
                      </a:r>
                      <a:r>
                        <a:rPr lang="en-US" sz="1400" dirty="0" err="1"/>
                        <a:t>Chieh</a:t>
                      </a:r>
                      <a:r>
                        <a:rPr lang="en-US" sz="1400" dirty="0"/>
                        <a:t> Hsu (co-chair, CSS 2021)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University of Washington, Seattle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783898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Erica Snider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Fermilab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304728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Tiziana</a:t>
                      </a:r>
                      <a:r>
                        <a:rPr lang="en-US" sz="1400" dirty="0"/>
                        <a:t> Spina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Fermilab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616528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Gordon Watts (co-chair, CSS 2021)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University of Washington, Seattle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165383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Yuanyuan</a:t>
                      </a:r>
                      <a:r>
                        <a:rPr lang="en-US" sz="1400" dirty="0"/>
                        <a:t> Zhang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Fermilab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640725"/>
                  </a:ext>
                </a:extLst>
              </a:tr>
            </a:tbl>
          </a:graphicData>
        </a:graphic>
      </p:graphicFrame>
      <p:sp>
        <p:nvSpPr>
          <p:cNvPr id="8" name="Date Placeholder 2">
            <a:extLst>
              <a:ext uri="{FF2B5EF4-FFF2-40B4-BE49-F238E27FC236}">
                <a16:creationId xmlns:a16="http://schemas.microsoft.com/office/drawing/2014/main" id="{7E04AE0C-F0DE-9442-896F-7B72C364DA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2193" y="6494403"/>
            <a:ext cx="2133600" cy="365125"/>
          </a:xfrm>
        </p:spPr>
        <p:txBody>
          <a:bodyPr/>
          <a:lstStyle/>
          <a:p>
            <a:r>
              <a:rPr lang="en-US" dirty="0"/>
              <a:t>2020-10-05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398D22C0-D413-164A-9306-582A60DE4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4743" y="6494403"/>
            <a:ext cx="5656217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Chair, for the Snowmass Organization Team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58B02D16-D038-294F-A6DE-3CEB364C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6332" y="649440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14</a:t>
            </a:fld>
            <a:endParaRPr lang="en-US"/>
          </a:p>
        </p:txBody>
      </p:sp>
      <p:pic>
        <p:nvPicPr>
          <p:cNvPr id="11" name="Picture 2" descr="http://news.fnal.gov/wp-content/uploads/2019/12/sac-19-0206-01-1024x683.jpg">
            <a:extLst>
              <a:ext uri="{FF2B5EF4-FFF2-40B4-BE49-F238E27FC236}">
                <a16:creationId xmlns:a16="http://schemas.microsoft.com/office/drawing/2014/main" id="{BA026928-12E5-6542-8598-B407046A42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65" t="4063" r="68005" b="85006"/>
          <a:stretch/>
        </p:blipFill>
        <p:spPr bwMode="auto">
          <a:xfrm>
            <a:off x="2846923" y="1092308"/>
            <a:ext cx="1672536" cy="142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news.fnal.gov/wp-content/uploads/2019/12/sac-19-0206-01-1024x683.jpg">
            <a:extLst>
              <a:ext uri="{FF2B5EF4-FFF2-40B4-BE49-F238E27FC236}">
                <a16:creationId xmlns:a16="http://schemas.microsoft.com/office/drawing/2014/main" id="{735674E2-3ACA-704A-91E7-252FF5C6F1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39" t="14209" r="48378" b="71907"/>
          <a:stretch/>
        </p:blipFill>
        <p:spPr bwMode="auto">
          <a:xfrm>
            <a:off x="4715292" y="1092307"/>
            <a:ext cx="1448324" cy="142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40CB757-F866-0340-AEF5-8139C4123560}"/>
              </a:ext>
            </a:extLst>
          </p:cNvPr>
          <p:cNvSpPr txBox="1"/>
          <p:nvPr/>
        </p:nvSpPr>
        <p:spPr>
          <a:xfrm>
            <a:off x="3027089" y="2528882"/>
            <a:ext cx="29335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Bo </a:t>
            </a:r>
            <a:r>
              <a:rPr lang="en-US" dirty="0" err="1"/>
              <a:t>Javatilaka</a:t>
            </a:r>
            <a:r>
              <a:rPr lang="en-US" dirty="0"/>
              <a:t>  Brendan </a:t>
            </a:r>
            <a:r>
              <a:rPr lang="en-US" dirty="0" err="1"/>
              <a:t>Kiburg</a:t>
            </a:r>
            <a:endParaRPr lang="en-US" dirty="0"/>
          </a:p>
          <a:p>
            <a:pPr algn="ctr"/>
            <a:r>
              <a:rPr lang="en-US" dirty="0"/>
              <a:t>(co-chairs)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1D66EF-4FEF-1E4B-A829-CCA1F59AE256}"/>
              </a:ext>
            </a:extLst>
          </p:cNvPr>
          <p:cNvSpPr/>
          <p:nvPr/>
        </p:nvSpPr>
        <p:spPr>
          <a:xfrm rot="-1500000">
            <a:off x="4916003" y="2659327"/>
            <a:ext cx="3500845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To Be Improved</a:t>
            </a:r>
          </a:p>
        </p:txBody>
      </p:sp>
    </p:spTree>
    <p:extLst>
      <p:ext uri="{BB962C8B-B14F-4D97-AF65-F5344CB8AC3E}">
        <p14:creationId xmlns:p14="http://schemas.microsoft.com/office/powerpoint/2010/main" val="3887280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C37E064F-2A50-544D-818F-190042E0B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Strategic Planning Process for Particle Physics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D5AD7A-7CC2-DB44-8CE6-C7DA68AE990A}"/>
              </a:ext>
            </a:extLst>
          </p:cNvPr>
          <p:cNvSpPr txBox="1"/>
          <p:nvPr/>
        </p:nvSpPr>
        <p:spPr>
          <a:xfrm>
            <a:off x="-26130" y="1015943"/>
            <a:ext cx="384048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~year-long process</a:t>
            </a:r>
          </a:p>
          <a:p>
            <a:pPr algn="ctr"/>
            <a:r>
              <a:rPr lang="en-US" dirty="0"/>
              <a:t>Community-Wide </a:t>
            </a:r>
            <a:r>
              <a:rPr lang="en-US" dirty="0">
                <a:solidFill>
                  <a:srgbClr val="C00000"/>
                </a:solidFill>
              </a:rPr>
              <a:t>Science</a:t>
            </a:r>
            <a:r>
              <a:rPr lang="en-US" dirty="0"/>
              <a:t> Study </a:t>
            </a:r>
          </a:p>
          <a:p>
            <a:pPr algn="ctr"/>
            <a:r>
              <a:rPr lang="en-US" dirty="0"/>
              <a:t>(a.k.a. “Snowmass”)</a:t>
            </a:r>
          </a:p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Organized by </a:t>
            </a:r>
          </a:p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Division of Particles and Fields (DPF) </a:t>
            </a:r>
          </a:p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of American Physical Society (APS)</a:t>
            </a:r>
          </a:p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Together with APS DAP, DGRAV, DNP, DPB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BF002A3-6122-4F48-ADEC-F664D165108D}"/>
              </a:ext>
            </a:extLst>
          </p:cNvPr>
          <p:cNvGrpSpPr/>
          <p:nvPr/>
        </p:nvGrpSpPr>
        <p:grpSpPr>
          <a:xfrm>
            <a:off x="3503834" y="1015943"/>
            <a:ext cx="5770793" cy="1908215"/>
            <a:chOff x="3550219" y="2787783"/>
            <a:chExt cx="5611045" cy="1908215"/>
          </a:xfrm>
        </p:grpSpPr>
        <p:sp>
          <p:nvSpPr>
            <p:cNvPr id="7" name="Down Arrow 6">
              <a:extLst>
                <a:ext uri="{FF2B5EF4-FFF2-40B4-BE49-F238E27FC236}">
                  <a16:creationId xmlns:a16="http://schemas.microsoft.com/office/drawing/2014/main" id="{537F73F9-47AB-EE43-B7FB-F52FFDDD8B62}"/>
                </a:ext>
              </a:extLst>
            </p:cNvPr>
            <p:cNvSpPr/>
            <p:nvPr/>
          </p:nvSpPr>
          <p:spPr>
            <a:xfrm rot="16200000">
              <a:off x="3879092" y="3293559"/>
              <a:ext cx="685136" cy="942254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A32071-126F-5C4E-9B56-1A8B58466B18}"/>
                </a:ext>
              </a:extLst>
            </p:cNvPr>
            <p:cNvSpPr txBox="1"/>
            <p:nvPr/>
          </p:nvSpPr>
          <p:spPr>
            <a:xfrm>
              <a:off x="3550219" y="3117629"/>
              <a:ext cx="13116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70C0"/>
                  </a:solidFill>
                </a:rPr>
                <a:t>Input  to P5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C6A5955-45BD-F049-AB43-5533487FE7A1}"/>
                </a:ext>
              </a:extLst>
            </p:cNvPr>
            <p:cNvSpPr txBox="1"/>
            <p:nvPr/>
          </p:nvSpPr>
          <p:spPr>
            <a:xfrm>
              <a:off x="4616576" y="2787783"/>
              <a:ext cx="4544688" cy="190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~year-long process</a:t>
              </a:r>
            </a:p>
            <a:p>
              <a:pPr algn="ctr"/>
              <a:r>
                <a:rPr lang="en-US" dirty="0"/>
                <a:t>Particle Physics Project </a:t>
              </a:r>
              <a:r>
                <a:rPr lang="en-US" dirty="0">
                  <a:solidFill>
                    <a:srgbClr val="C00000"/>
                  </a:solidFill>
                </a:rPr>
                <a:t>Prioritization</a:t>
              </a:r>
            </a:p>
            <a:p>
              <a:pPr algn="ctr"/>
              <a:r>
                <a:rPr lang="en-US" dirty="0"/>
                <a:t>(“P5”)</a:t>
              </a:r>
            </a:p>
            <a:p>
              <a:pPr algn="ctr"/>
              <a:r>
                <a:rPr lang="en-US" sz="1600" dirty="0"/>
                <a:t>formulate a 10-year execution plan (20 year vision) </a:t>
              </a:r>
            </a:p>
            <a:p>
              <a:pPr algn="ctr"/>
              <a:r>
                <a:rPr lang="en-US" sz="1600" dirty="0"/>
                <a:t>within funding constraints</a:t>
              </a:r>
              <a:br>
                <a:rPr lang="en-US" sz="1600" dirty="0"/>
              </a:br>
              <a:r>
                <a:rPr lang="en-US" sz="1600" dirty="0">
                  <a:solidFill>
                    <a:schemeClr val="bg1">
                      <a:lumMod val="50000"/>
                    </a:schemeClr>
                  </a:solidFill>
                </a:rPr>
                <a:t>Subpanel of High Energy Physics Advisory Panel </a:t>
              </a:r>
            </a:p>
            <a:p>
              <a:pPr algn="ctr"/>
              <a:r>
                <a:rPr lang="en-US" sz="1600" dirty="0">
                  <a:solidFill>
                    <a:schemeClr val="bg1">
                      <a:lumMod val="50000"/>
                    </a:schemeClr>
                  </a:solidFill>
                </a:rPr>
                <a:t>for DOE/NSF funding agencies</a:t>
              </a:r>
              <a:endParaRPr lang="en-US" sz="1600" dirty="0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02F3A8C7-AC38-5646-BE53-BF3283BC70F4}"/>
              </a:ext>
            </a:extLst>
          </p:cNvPr>
          <p:cNvSpPr/>
          <p:nvPr/>
        </p:nvSpPr>
        <p:spPr>
          <a:xfrm>
            <a:off x="-23250" y="4689687"/>
            <a:ext cx="9144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Particle Physics is not isolated:</a:t>
            </a:r>
          </a:p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Long-Range Plan for Nuclear Science, Decadal Survey on Astronomy and Astrophysics, …</a:t>
            </a:r>
          </a:p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Snowmass organization: together with related fields  (Accelerator Nuclear, Astro, Gravitational, AMO, …)</a:t>
            </a:r>
          </a:p>
          <a:p>
            <a:pPr algn="ctr"/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dirty="0"/>
              <a:t>Particle Physics is global:</a:t>
            </a:r>
          </a:p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Strategies and Plans in other regions</a:t>
            </a:r>
          </a:p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Snowmass organization and participation: together with the international community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Date Placeholder 2">
            <a:extLst>
              <a:ext uri="{FF2B5EF4-FFF2-40B4-BE49-F238E27FC236}">
                <a16:creationId xmlns:a16="http://schemas.microsoft.com/office/drawing/2014/main" id="{9888CBE5-9822-1746-B8EB-C31702C0D6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2193" y="6494403"/>
            <a:ext cx="2133600" cy="365125"/>
          </a:xfrm>
        </p:spPr>
        <p:txBody>
          <a:bodyPr/>
          <a:lstStyle/>
          <a:p>
            <a:r>
              <a:rPr lang="en-US" dirty="0"/>
              <a:t>2020-10-05</a:t>
            </a:r>
          </a:p>
        </p:txBody>
      </p:sp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40C47F2E-6AF3-234C-947B-CBA2166EC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4743" y="6494403"/>
            <a:ext cx="5656217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Chair, for the Snowmass Organization Team</a:t>
            </a:r>
          </a:p>
        </p:txBody>
      </p:sp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id="{7580B3BB-5EEB-A445-85E1-6BC925789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6332" y="649440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2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887BE2F-EC2A-1A40-9AFD-5375D75337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2993574"/>
            <a:ext cx="8724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34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98755-672A-D840-AD51-39988204A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Snowmass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B22E6-6D7B-6740-AA37-4E6B3AADB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Goals</a:t>
            </a:r>
          </a:p>
          <a:p>
            <a:pPr lvl="1"/>
            <a:r>
              <a:rPr lang="en-US" dirty="0"/>
              <a:t>To define the most important questions for the field of particle physics </a:t>
            </a:r>
          </a:p>
          <a:p>
            <a:pPr lvl="1"/>
            <a:r>
              <a:rPr lang="en-US" dirty="0"/>
              <a:t>To identify promising opportunities to address them</a:t>
            </a:r>
          </a:p>
          <a:p>
            <a:endParaRPr lang="en-US" dirty="0"/>
          </a:p>
          <a:p>
            <a:r>
              <a:rPr lang="en-US" dirty="0"/>
              <a:t>Do &amp; Do-Not</a:t>
            </a:r>
          </a:p>
          <a:p>
            <a:pPr lvl="1"/>
            <a:r>
              <a:rPr lang="en-US" u="sng" dirty="0"/>
              <a:t>Do</a:t>
            </a:r>
            <a:r>
              <a:rPr lang="en-US" dirty="0"/>
              <a:t>: Address the questions the particle physics community wishes to answer over the next two decades and how we plan to answer them </a:t>
            </a:r>
          </a:p>
          <a:p>
            <a:pPr lvl="1"/>
            <a:r>
              <a:rPr lang="en-US" u="sng" dirty="0"/>
              <a:t>Do-Not</a:t>
            </a:r>
            <a:r>
              <a:rPr lang="en-US" dirty="0"/>
              <a:t>: Prioritize activities (this is the task of the P5)</a:t>
            </a:r>
          </a:p>
          <a:p>
            <a:pPr lvl="1"/>
            <a:endParaRPr lang="en-US" dirty="0"/>
          </a:p>
          <a:p>
            <a:r>
              <a:rPr lang="en-US" dirty="0"/>
              <a:t>The Snowmass process could include</a:t>
            </a:r>
          </a:p>
          <a:p>
            <a:pPr lvl="1"/>
            <a:r>
              <a:rPr lang="en-US" dirty="0"/>
              <a:t>Develop a framework of scientific questions that can form the basis of a future program</a:t>
            </a:r>
          </a:p>
          <a:p>
            <a:pPr lvl="1"/>
            <a:r>
              <a:rPr lang="en-US" dirty="0"/>
              <a:t>Survey experiments, facilities, and capabilities that would address these questions</a:t>
            </a:r>
          </a:p>
        </p:txBody>
      </p:sp>
      <p:sp>
        <p:nvSpPr>
          <p:cNvPr id="13" name="Date Placeholder 2">
            <a:extLst>
              <a:ext uri="{FF2B5EF4-FFF2-40B4-BE49-F238E27FC236}">
                <a16:creationId xmlns:a16="http://schemas.microsoft.com/office/drawing/2014/main" id="{D0A0C35B-5558-F846-AA61-1ED41C153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2193" y="6494403"/>
            <a:ext cx="2133600" cy="365125"/>
          </a:xfrm>
        </p:spPr>
        <p:txBody>
          <a:bodyPr/>
          <a:lstStyle/>
          <a:p>
            <a:r>
              <a:rPr lang="en-US" dirty="0"/>
              <a:t>2020-10-05</a:t>
            </a:r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0111FD23-9A79-8046-ABFD-6DF9147B4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4743" y="6494403"/>
            <a:ext cx="5656217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Chair, for the Snowmass Organization Team</a:t>
            </a:r>
          </a:p>
        </p:txBody>
      </p:sp>
      <p:sp>
        <p:nvSpPr>
          <p:cNvPr id="15" name="Slide Number Placeholder 4">
            <a:extLst>
              <a:ext uri="{FF2B5EF4-FFF2-40B4-BE49-F238E27FC236}">
                <a16:creationId xmlns:a16="http://schemas.microsoft.com/office/drawing/2014/main" id="{CA635FB7-7AD1-C043-89EB-C0495DC46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6332" y="649440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7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8B4A1-A146-984A-AEBF-06AAD49BB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Frontiers and Topical Groups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880C2C0-CAA1-DF4F-83CD-A7ED45E1F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220682"/>
              </p:ext>
            </p:extLst>
          </p:nvPr>
        </p:nvGraphicFramePr>
        <p:xfrm>
          <a:off x="224725" y="1138715"/>
          <a:ext cx="8694549" cy="52527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35595">
                  <a:extLst>
                    <a:ext uri="{9D8B030D-6E8A-4147-A177-3AD203B41FA5}">
                      <a16:colId xmlns:a16="http://schemas.microsoft.com/office/drawing/2014/main" val="2413618683"/>
                    </a:ext>
                  </a:extLst>
                </a:gridCol>
                <a:gridCol w="6358954">
                  <a:extLst>
                    <a:ext uri="{9D8B030D-6E8A-4147-A177-3AD203B41FA5}">
                      <a16:colId xmlns:a16="http://schemas.microsoft.com/office/drawing/2014/main" val="3764693417"/>
                    </a:ext>
                  </a:extLst>
                </a:gridCol>
              </a:tblGrid>
              <a:tr h="267445">
                <a:tc>
                  <a:txBody>
                    <a:bodyPr/>
                    <a:lstStyle/>
                    <a:p>
                      <a:r>
                        <a:rPr lang="en-US" sz="1400" dirty="0"/>
                        <a:t>Frontier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Topical Groups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45507"/>
                  </a:ext>
                </a:extLst>
              </a:tr>
              <a:tr h="481409">
                <a:tc>
                  <a:txBody>
                    <a:bodyPr/>
                    <a:lstStyle/>
                    <a:p>
                      <a:r>
                        <a:rPr lang="en-US" sz="1200" dirty="0"/>
                        <a:t>Energy Frontier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  <a:tabLst/>
                        <a:defRPr/>
                      </a:pPr>
                      <a:r>
                        <a:rPr lang="en-US" sz="10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Higgs Boson properties and couplings, Higgs Boson as a portal to new physics, Heavy flavor and top quark physics, </a:t>
                      </a:r>
                      <a:r>
                        <a:rPr lang="en-US" sz="1000" u="none" strike="noStrike" cap="none" dirty="0">
                          <a:latin typeface="+mn-lt"/>
                        </a:rPr>
                        <a:t>EW Precision Phys. &amp; constraining new phys., </a:t>
                      </a:r>
                      <a:r>
                        <a:rPr lang="en-US" sz="10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Precision QCD, Hadronic structure and forward QCD, Heavy Ions</a:t>
                      </a:r>
                      <a:r>
                        <a:rPr lang="en-US" sz="1000" u="none" strike="noStrike" cap="none" dirty="0">
                          <a:latin typeface="+mn-lt"/>
                        </a:rPr>
                        <a:t>, </a:t>
                      </a:r>
                      <a:r>
                        <a:rPr lang="en-US" sz="10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Model specific explorations, </a:t>
                      </a:r>
                      <a:r>
                        <a:rPr lang="en-US" sz="1000" u="none" strike="noStrike" cap="none" dirty="0">
                          <a:latin typeface="+mn-lt"/>
                        </a:rPr>
                        <a:t>More general explorations, </a:t>
                      </a:r>
                      <a:r>
                        <a:rPr lang="en-US" sz="10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Dark Matter at colliders</a:t>
                      </a:r>
                      <a:endParaRPr lang="en-US" sz="1000" u="none" strike="noStrike" cap="none" dirty="0">
                        <a:latin typeface="+mn-lt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3873798236"/>
                  </a:ext>
                </a:extLst>
              </a:tr>
              <a:tr h="481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Frontiers in Neutrino Physics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j-lt"/>
                        </a:rPr>
                        <a:t>Neutrino Oscillations,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Sterile Neutrinos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Beyond the SM, Neutrinos from Natural Sources, Neutrino Properties, Neutrino Cross Sections, Nuclear Safeguards and Other Applications, Theory of Neutrino Physics, Artificial Neutrino Sources, Neutrino Detectors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2321315"/>
                  </a:ext>
                </a:extLst>
              </a:tr>
              <a:tr h="40116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Frontiers in Rare Processes &amp; Precision Measurements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Weak Decays of b and c, Strange and Light Quarks, Fundamental Physics and Small Experiments. Baryon and Lepton Number Violation, Charged Lepton Flavor Violation, Dark Sector at Low Energies, Hadron spectroscopy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3270735"/>
                  </a:ext>
                </a:extLst>
              </a:tr>
              <a:tr h="49031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Cosmic Frontier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sym typeface="Helvetica Neue"/>
                        </a:rPr>
                        <a:t>Dark Matter: 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sym typeface="Helvetica Neue"/>
                        </a:rPr>
                        <a:t>Particle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sym typeface="Helvetica Neue"/>
                        </a:rPr>
                        <a:t>-like, Dark Matter: Wave-like, Dark Matter: Cosmic Probes, Dark Energy &amp; Cosmic Acceleration: The Modern Universe, Dark Energy &amp; Cosmic Acceleration: Cosmic Dawn &amp; Before, Dark Energy &amp; Cosmic Acceleration: Complementarity of Probes and New Facilities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797454912"/>
                  </a:ext>
                </a:extLst>
              </a:tr>
              <a:tr h="481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Theory Frontier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sz="1000" dirty="0"/>
                        <a:t>String theory, quantum gravity, black holes</a:t>
                      </a:r>
                      <a:r>
                        <a:rPr lang="en-US" sz="1000" dirty="0"/>
                        <a:t>, Effective field theory techniques, CFT and formal QFT, Scattering amplitudes, Lattice gauge theory, Theory techniques for precision physics, Collider phenomenology, BSM model building, Astro-particle physics and cosmology, Quantum information science,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Theory of Neutrino Physics</a:t>
                      </a:r>
                      <a:endParaRPr lang="en-US" sz="1000" dirty="0"/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775466111"/>
                  </a:ext>
                </a:extLst>
              </a:tr>
              <a:tr h="481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Accelerator Frontier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Beam Physics and Accelerator Education, Accelerators for Neutrinos, Accelerators for Electroweak and Higgs Physics, Multi-</a:t>
                      </a:r>
                      <a:r>
                        <a:rPr lang="en-US" sz="1000" dirty="0" err="1">
                          <a:latin typeface="+mn-lt"/>
                        </a:rPr>
                        <a:t>TeV</a:t>
                      </a:r>
                      <a:r>
                        <a:rPr lang="en-US" sz="1000" dirty="0">
                          <a:latin typeface="+mn-lt"/>
                        </a:rPr>
                        <a:t> Colliders</a:t>
                      </a:r>
                      <a:r>
                        <a:rPr lang="en-US" sz="1000" b="0" dirty="0">
                          <a:latin typeface="+mn-lt"/>
                        </a:rPr>
                        <a:t>, </a:t>
                      </a:r>
                      <a:r>
                        <a:rPr lang="en-US" sz="1000" dirty="0">
                          <a:latin typeface="+mn-lt"/>
                        </a:rPr>
                        <a:t>Accelerators for Physics Beyond Colliders &amp; Rare Processes, Advanced Accelerator Concepts, Accelerator Technology R&amp;D</a:t>
                      </a:r>
                      <a:r>
                        <a:rPr lang="en-US" sz="1000" b="0" dirty="0">
                          <a:latin typeface="+mn-lt"/>
                        </a:rPr>
                        <a:t>: RF, Magnets, Targets/Sources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9096763"/>
                  </a:ext>
                </a:extLst>
              </a:tr>
              <a:tr h="34767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Instrumentation Frontier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Quantum Sensors, Photon Detectors, Solid State Detectors &amp; Tracking, Trigger and DAQ, Micro Pattern Gas Detectors, Calorimetry, Electronics/ASICS, Noble Elements, Cross Cutting and System Integration, Radio Detection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3741884"/>
                  </a:ext>
                </a:extLst>
              </a:tr>
              <a:tr h="42788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Computational Frontier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000" dirty="0">
                          <a:latin typeface="+mn-lt"/>
                        </a:rPr>
                        <a:t>Experimental Algorithm Parallelization, </a:t>
                      </a:r>
                      <a:r>
                        <a:rPr lang="en-US" sz="1000" dirty="0">
                          <a:latin typeface="+mn-lt"/>
                        </a:rPr>
                        <a:t>Theoretical Calculations and Simulation, Machine Learning, Storage and processing resource access (Facility and Infrastructure R&amp;D), End user analysis</a:t>
                      </a: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2147497268"/>
                  </a:ext>
                </a:extLst>
              </a:tr>
              <a:tr h="40116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Underground Facilities and Infrastructure Frontier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000" dirty="0">
                          <a:latin typeface="+mn-lt"/>
                        </a:rPr>
                        <a:t>Underground Facilities for Neutrinos, </a:t>
                      </a:r>
                      <a:r>
                        <a:rPr lang="en-US" sz="1000" dirty="0">
                          <a:latin typeface="+mn-lt"/>
                        </a:rPr>
                        <a:t>Underground Facilities for Cosmic Frontier</a:t>
                      </a:r>
                      <a:r>
                        <a:rPr lang="en" sz="1000" dirty="0">
                          <a:latin typeface="+mn-lt"/>
                        </a:rPr>
                        <a:t>, </a:t>
                      </a:r>
                      <a:r>
                        <a:rPr lang="en-US" sz="1000" dirty="0">
                          <a:latin typeface="+mn-lt"/>
                        </a:rPr>
                        <a:t>Underground Detectors</a:t>
                      </a: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28485598"/>
                  </a:ext>
                </a:extLst>
              </a:tr>
              <a:tr h="34767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Community Engagement Frontier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u="none" strike="noStrike" kern="1200" dirty="0">
                          <a:effectLst/>
                        </a:rPr>
                        <a:t>Applications &amp; Industry, Career Pipeline &amp; Development</a:t>
                      </a:r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000" u="none" strike="noStrike" kern="1200" dirty="0">
                          <a:effectLst/>
                        </a:rPr>
                        <a:t>Diversity &amp; Inclusion, Physics Education, Public Education &amp; Outreach</a:t>
                      </a:r>
                      <a:r>
                        <a:rPr lang="en-US" sz="1000" b="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000" u="none" strike="noStrike" kern="1200" dirty="0">
                          <a:effectLst/>
                        </a:rPr>
                        <a:t>Public Policy &amp; Government Engagement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374952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B5C957A-34B3-AF44-B8DD-4CB01054E255}"/>
              </a:ext>
            </a:extLst>
          </p:cNvPr>
          <p:cNvSpPr txBox="1"/>
          <p:nvPr/>
        </p:nvSpPr>
        <p:spPr>
          <a:xfrm>
            <a:off x="0" y="784005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30 Frontier conveners + ~250 Topical Group conveners + ~40 inter-frontier liaisons + xxx early career </a:t>
            </a:r>
            <a:r>
              <a:rPr lang="en-US" sz="1600" dirty="0" err="1"/>
              <a:t>rep.s</a:t>
            </a:r>
            <a:endParaRPr lang="en-US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1BAF99-F91C-2A47-8F9C-088D7B5C6408}"/>
              </a:ext>
            </a:extLst>
          </p:cNvPr>
          <p:cNvSpPr txBox="1"/>
          <p:nvPr/>
        </p:nvSpPr>
        <p:spPr>
          <a:xfrm rot="-1440000">
            <a:off x="618527" y="2619140"/>
            <a:ext cx="7344383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30 Frontier conveners and ~250 Topical Group conveners:</a:t>
            </a:r>
          </a:p>
          <a:p>
            <a:pPr algn="ctr"/>
            <a:r>
              <a:rPr lang="en-US" sz="2400" dirty="0"/>
              <a:t>Thank you, community, for your nominations!!</a:t>
            </a:r>
          </a:p>
        </p:txBody>
      </p:sp>
      <p:sp>
        <p:nvSpPr>
          <p:cNvPr id="10" name="Date Placeholder 2">
            <a:extLst>
              <a:ext uri="{FF2B5EF4-FFF2-40B4-BE49-F238E27FC236}">
                <a16:creationId xmlns:a16="http://schemas.microsoft.com/office/drawing/2014/main" id="{7BCDC8DE-B3C3-D546-A2FB-43AE697783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2193" y="6494403"/>
            <a:ext cx="2133600" cy="365125"/>
          </a:xfrm>
        </p:spPr>
        <p:txBody>
          <a:bodyPr/>
          <a:lstStyle/>
          <a:p>
            <a:r>
              <a:rPr lang="en-US" dirty="0"/>
              <a:t>2020-10-05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CB7242C2-0C32-7C45-8869-72D909355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4743" y="6494403"/>
            <a:ext cx="5656217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Chair, for the Snowmass Organization Team</a:t>
            </a: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9F8B109B-F2C3-BA40-942C-94FFA1816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6332" y="649440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4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F50E53-5251-BE4F-81C5-8A2E1CA33B1A}"/>
              </a:ext>
            </a:extLst>
          </p:cNvPr>
          <p:cNvSpPr txBox="1"/>
          <p:nvPr/>
        </p:nvSpPr>
        <p:spPr>
          <a:xfrm rot="-1440000">
            <a:off x="2534011" y="3741742"/>
            <a:ext cx="4258858" cy="129266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Significant efforts being made: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Frontier conveners (since January 2020)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TG conveners (since April 2020)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Early Careers (since June 2020)</a:t>
            </a:r>
          </a:p>
        </p:txBody>
      </p:sp>
    </p:spTree>
    <p:extLst>
      <p:ext uri="{BB962C8B-B14F-4D97-AF65-F5344CB8AC3E}">
        <p14:creationId xmlns:p14="http://schemas.microsoft.com/office/powerpoint/2010/main" val="2401871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B1E0D-774C-6049-A617-15F5F2241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Snowmass Advisory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B3C97-2820-BD40-B5B7-607564DF8E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0963" y="930758"/>
            <a:ext cx="4309820" cy="5126065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DPF Executive Committee</a:t>
            </a:r>
            <a:endParaRPr lang="en-US" dirty="0">
              <a:solidFill>
                <a:srgbClr val="0432FF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432FF"/>
              </a:solidFill>
            </a:endParaRPr>
          </a:p>
          <a:p>
            <a:pPr lvl="1"/>
            <a:r>
              <a:rPr lang="en-US" dirty="0">
                <a:solidFill>
                  <a:srgbClr val="0432FF"/>
                </a:solidFill>
              </a:rPr>
              <a:t>Chair: Young-</a:t>
            </a:r>
            <a:r>
              <a:rPr lang="en-US" dirty="0" err="1">
                <a:solidFill>
                  <a:srgbClr val="0432FF"/>
                </a:solidFill>
              </a:rPr>
              <a:t>Kee</a:t>
            </a:r>
            <a:r>
              <a:rPr lang="en-US" dirty="0">
                <a:solidFill>
                  <a:srgbClr val="0432FF"/>
                </a:solidFill>
              </a:rPr>
              <a:t> Kim</a:t>
            </a:r>
          </a:p>
          <a:p>
            <a:pPr lvl="1"/>
            <a:r>
              <a:rPr lang="en-US" dirty="0">
                <a:solidFill>
                  <a:srgbClr val="0432FF"/>
                </a:solidFill>
              </a:rPr>
              <a:t>Chair-Elect: Tao Han</a:t>
            </a:r>
          </a:p>
          <a:p>
            <a:pPr lvl="1"/>
            <a:r>
              <a:rPr lang="en-US" dirty="0">
                <a:solidFill>
                  <a:srgbClr val="0432FF"/>
                </a:solidFill>
              </a:rPr>
              <a:t>Vice Chair: Joel Butler</a:t>
            </a:r>
          </a:p>
          <a:p>
            <a:pPr lvl="1"/>
            <a:r>
              <a:rPr lang="en-US" dirty="0">
                <a:solidFill>
                  <a:srgbClr val="0432FF"/>
                </a:solidFill>
              </a:rPr>
              <a:t>Past Chair: Prisca Cushman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Secretary/Treasurer: </a:t>
            </a:r>
            <a:r>
              <a:rPr lang="en-US" dirty="0" err="1"/>
              <a:t>Mirjam</a:t>
            </a:r>
            <a:r>
              <a:rPr lang="en-US" dirty="0"/>
              <a:t> </a:t>
            </a:r>
            <a:r>
              <a:rPr lang="en-US" dirty="0" err="1"/>
              <a:t>Cvetic</a:t>
            </a:r>
            <a:endParaRPr lang="en-US" dirty="0"/>
          </a:p>
          <a:p>
            <a:pPr lvl="1"/>
            <a:r>
              <a:rPr lang="en-US" dirty="0"/>
              <a:t>Councilor: Elizabeth Simmons</a:t>
            </a:r>
          </a:p>
          <a:p>
            <a:pPr lvl="1"/>
            <a:r>
              <a:rPr lang="en-US" dirty="0"/>
              <a:t>Member-at-Large: Rick Van </a:t>
            </a:r>
            <a:r>
              <a:rPr lang="en-US" dirty="0" err="1"/>
              <a:t>Kooten</a:t>
            </a:r>
            <a:endParaRPr lang="en-US" dirty="0"/>
          </a:p>
          <a:p>
            <a:pPr lvl="1"/>
            <a:r>
              <a:rPr lang="en-US" dirty="0"/>
              <a:t>Member-at-Large: Elizabeth Worcester</a:t>
            </a:r>
          </a:p>
          <a:p>
            <a:pPr lvl="1"/>
            <a:r>
              <a:rPr lang="en-US" dirty="0"/>
              <a:t>Member-at-Large: Natalia Toro</a:t>
            </a:r>
          </a:p>
          <a:p>
            <a:pPr lvl="1"/>
            <a:r>
              <a:rPr lang="en-US" dirty="0"/>
              <a:t>Member-at-Large: Andre de </a:t>
            </a:r>
            <a:r>
              <a:rPr lang="en-US" dirty="0" err="1"/>
              <a:t>Gouvea</a:t>
            </a:r>
            <a:endParaRPr lang="en-US" dirty="0"/>
          </a:p>
          <a:p>
            <a:pPr lvl="1"/>
            <a:r>
              <a:rPr lang="en-US" dirty="0"/>
              <a:t>Member-at-Large: Mary </a:t>
            </a:r>
            <a:r>
              <a:rPr lang="en-US" dirty="0" err="1"/>
              <a:t>Bishai</a:t>
            </a:r>
            <a:endParaRPr lang="en-US" dirty="0"/>
          </a:p>
          <a:p>
            <a:pPr lvl="1"/>
            <a:r>
              <a:rPr lang="en-US" dirty="0"/>
              <a:t>Member-at-Large: Lauren Tompkins</a:t>
            </a:r>
          </a:p>
          <a:p>
            <a:pPr lvl="1"/>
            <a:r>
              <a:rPr lang="en-US" dirty="0"/>
              <a:t>Early Career Member-at-Large: Sara Simon</a:t>
            </a:r>
          </a:p>
          <a:p>
            <a:pPr lvl="1"/>
            <a:endParaRPr lang="en-US" dirty="0"/>
          </a:p>
          <a:p>
            <a:r>
              <a:rPr lang="en-US" dirty="0"/>
              <a:t>Editor and Communication</a:t>
            </a:r>
          </a:p>
          <a:p>
            <a:pPr lvl="1"/>
            <a:r>
              <a:rPr lang="en-US" dirty="0"/>
              <a:t>Editor – Michael </a:t>
            </a:r>
            <a:r>
              <a:rPr lang="en-US" dirty="0" err="1"/>
              <a:t>Peskin</a:t>
            </a:r>
            <a:endParaRPr lang="en-US" dirty="0"/>
          </a:p>
          <a:p>
            <a:pPr lvl="1"/>
            <a:r>
              <a:rPr lang="en-US" dirty="0"/>
              <a:t>Communication – Bob Bernstein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91DA08-7E99-714F-A15D-83B1DD7E5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03183" y="930758"/>
            <a:ext cx="4038600" cy="5126065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Representatives from other Divisions</a:t>
            </a:r>
            <a:endParaRPr lang="en-US" dirty="0">
              <a:solidFill>
                <a:srgbClr val="0432FF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432FF"/>
              </a:solidFill>
            </a:endParaRPr>
          </a:p>
          <a:p>
            <a:pPr lvl="1"/>
            <a:r>
              <a:rPr lang="en-US" dirty="0">
                <a:solidFill>
                  <a:srgbClr val="0432FF"/>
                </a:solidFill>
              </a:rPr>
              <a:t>DPB (accelerator): Sergei </a:t>
            </a:r>
            <a:r>
              <a:rPr lang="en-US" dirty="0" err="1">
                <a:solidFill>
                  <a:srgbClr val="0432FF"/>
                </a:solidFill>
              </a:rPr>
              <a:t>Nagaitsev</a:t>
            </a:r>
            <a:endParaRPr lang="en-US" dirty="0">
              <a:solidFill>
                <a:srgbClr val="0432FF"/>
              </a:solidFill>
            </a:endParaRPr>
          </a:p>
          <a:p>
            <a:pPr lvl="1"/>
            <a:r>
              <a:rPr lang="en-US" dirty="0">
                <a:solidFill>
                  <a:srgbClr val="0432FF"/>
                </a:solidFill>
              </a:rPr>
              <a:t>DNP (nuclear): </a:t>
            </a:r>
            <a:r>
              <a:rPr lang="en-US" dirty="0" err="1">
                <a:solidFill>
                  <a:srgbClr val="0432FF"/>
                </a:solidFill>
              </a:rPr>
              <a:t>Yury</a:t>
            </a:r>
            <a:r>
              <a:rPr lang="en-US" dirty="0">
                <a:solidFill>
                  <a:srgbClr val="0432FF"/>
                </a:solidFill>
              </a:rPr>
              <a:t> </a:t>
            </a:r>
            <a:r>
              <a:rPr lang="en-US" dirty="0" err="1">
                <a:solidFill>
                  <a:srgbClr val="0432FF"/>
                </a:solidFill>
              </a:rPr>
              <a:t>Kolomensky</a:t>
            </a:r>
            <a:endParaRPr lang="en-US" dirty="0">
              <a:solidFill>
                <a:srgbClr val="0432FF"/>
              </a:solidFill>
            </a:endParaRPr>
          </a:p>
          <a:p>
            <a:pPr lvl="1"/>
            <a:r>
              <a:rPr lang="en-US" dirty="0">
                <a:solidFill>
                  <a:srgbClr val="0432FF"/>
                </a:solidFill>
              </a:rPr>
              <a:t>DAP (</a:t>
            </a:r>
            <a:r>
              <a:rPr lang="en-US" dirty="0" err="1">
                <a:solidFill>
                  <a:srgbClr val="0432FF"/>
                </a:solidFill>
              </a:rPr>
              <a:t>astro</a:t>
            </a:r>
            <a:r>
              <a:rPr lang="en-US" dirty="0">
                <a:solidFill>
                  <a:srgbClr val="0432FF"/>
                </a:solidFill>
              </a:rPr>
              <a:t>): </a:t>
            </a:r>
            <a:r>
              <a:rPr lang="en-US" dirty="0" err="1">
                <a:solidFill>
                  <a:srgbClr val="0432FF"/>
                </a:solidFill>
              </a:rPr>
              <a:t>Glennys</a:t>
            </a:r>
            <a:r>
              <a:rPr lang="en-US" dirty="0">
                <a:solidFill>
                  <a:srgbClr val="0432FF"/>
                </a:solidFill>
              </a:rPr>
              <a:t> Farrar</a:t>
            </a:r>
          </a:p>
          <a:p>
            <a:pPr lvl="1"/>
            <a:r>
              <a:rPr lang="en-US" dirty="0">
                <a:solidFill>
                  <a:srgbClr val="0432FF"/>
                </a:solidFill>
              </a:rPr>
              <a:t>DGRAV (gravitational): Gabriela Gonzales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Representatives from the Int. Community</a:t>
            </a:r>
          </a:p>
          <a:p>
            <a:pPr lvl="1"/>
            <a:r>
              <a:rPr lang="en-US" dirty="0"/>
              <a:t>Africa / Middle East</a:t>
            </a:r>
          </a:p>
          <a:p>
            <a:pPr lvl="2"/>
            <a:r>
              <a:rPr lang="en-US" sz="2400" dirty="0" err="1"/>
              <a:t>Azwinndini</a:t>
            </a:r>
            <a:r>
              <a:rPr lang="en-US" sz="2400" dirty="0"/>
              <a:t> </a:t>
            </a:r>
            <a:r>
              <a:rPr lang="en-US" sz="2400" dirty="0" err="1"/>
              <a:t>Muronga</a:t>
            </a:r>
            <a:r>
              <a:rPr lang="en-US" sz="2400" dirty="0"/>
              <a:t>, Nelson Mandela Metropolitan </a:t>
            </a:r>
            <a:r>
              <a:rPr lang="en-US" sz="2400" dirty="0" err="1"/>
              <a:t>Univ</a:t>
            </a:r>
            <a:r>
              <a:rPr lang="en-US" sz="2400" dirty="0"/>
              <a:t>, South Africa</a:t>
            </a:r>
          </a:p>
          <a:p>
            <a:pPr lvl="1"/>
            <a:r>
              <a:rPr lang="en-US" dirty="0"/>
              <a:t>Asia / Pacific</a:t>
            </a:r>
          </a:p>
          <a:p>
            <a:pPr lvl="2"/>
            <a:r>
              <a:rPr lang="en-US" sz="2400" dirty="0"/>
              <a:t>Atsuko Ichikawa, Kyoto University, Japan</a:t>
            </a:r>
          </a:p>
          <a:p>
            <a:pPr lvl="2"/>
            <a:r>
              <a:rPr lang="en-US" sz="2400" dirty="0" err="1"/>
              <a:t>Xinchou</a:t>
            </a:r>
            <a:r>
              <a:rPr lang="en-US" sz="2400" dirty="0"/>
              <a:t> Lou, IHEP, China</a:t>
            </a:r>
          </a:p>
          <a:p>
            <a:pPr lvl="1"/>
            <a:r>
              <a:rPr lang="en-US" dirty="0"/>
              <a:t>Canada</a:t>
            </a:r>
          </a:p>
          <a:p>
            <a:pPr lvl="2"/>
            <a:r>
              <a:rPr lang="en-US" sz="2400" dirty="0"/>
              <a:t>Heather Logan, Carleton University, Canada</a:t>
            </a:r>
          </a:p>
          <a:p>
            <a:pPr lvl="1"/>
            <a:r>
              <a:rPr lang="en-US" dirty="0"/>
              <a:t>Europe</a:t>
            </a:r>
          </a:p>
          <a:p>
            <a:pPr lvl="2"/>
            <a:r>
              <a:rPr lang="en-US" sz="2400" dirty="0"/>
              <a:t>Val Gibson, Cavendish Laboratory, UK</a:t>
            </a:r>
          </a:p>
          <a:p>
            <a:pPr lvl="2"/>
            <a:r>
              <a:rPr lang="en-US" sz="2400" dirty="0" err="1"/>
              <a:t>Berrie</a:t>
            </a:r>
            <a:r>
              <a:rPr lang="en-US" sz="2400" dirty="0"/>
              <a:t> </a:t>
            </a:r>
            <a:r>
              <a:rPr lang="en-US" sz="2400" dirty="0" err="1"/>
              <a:t>Giebels</a:t>
            </a:r>
            <a:r>
              <a:rPr lang="en-US" sz="2400" dirty="0"/>
              <a:t>, CNRS, France</a:t>
            </a:r>
          </a:p>
          <a:p>
            <a:pPr lvl="1"/>
            <a:r>
              <a:rPr lang="en-US" dirty="0"/>
              <a:t>Latin America</a:t>
            </a:r>
          </a:p>
          <a:p>
            <a:pPr lvl="2"/>
            <a:r>
              <a:rPr lang="en-US" sz="2400" dirty="0"/>
              <a:t>Claudio Dib, Universidad </a:t>
            </a:r>
            <a:r>
              <a:rPr lang="en-US" sz="2400" dirty="0" err="1"/>
              <a:t>Tecnica</a:t>
            </a:r>
            <a:r>
              <a:rPr lang="en-US" sz="2400" dirty="0"/>
              <a:t> Federico Santa Maria, Chile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20EF520F-C6E4-A54E-A1FC-48758DFE063E}"/>
              </a:ext>
            </a:extLst>
          </p:cNvPr>
          <p:cNvSpPr/>
          <p:nvPr/>
        </p:nvSpPr>
        <p:spPr>
          <a:xfrm>
            <a:off x="774915" y="1283347"/>
            <a:ext cx="7237709" cy="939153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Steering Group</a:t>
            </a: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F549F9-D09C-7540-9265-E5226695945A}"/>
              </a:ext>
            </a:extLst>
          </p:cNvPr>
          <p:cNvSpPr txBox="1"/>
          <p:nvPr/>
        </p:nvSpPr>
        <p:spPr>
          <a:xfrm>
            <a:off x="0" y="5640916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C00000"/>
                </a:solidFill>
              </a:rPr>
              <a:t>Steering group meets weekly; Advisory group meets once every 4 weeks; </a:t>
            </a:r>
          </a:p>
          <a:p>
            <a:pPr algn="ctr"/>
            <a:r>
              <a:rPr lang="en-US" sz="1400" dirty="0">
                <a:solidFill>
                  <a:srgbClr val="C00000"/>
                </a:solidFill>
              </a:rPr>
              <a:t>All Frontier conveners + Advisory group + CPM/CSS LOC co-chairs meet once every 4 weeks</a:t>
            </a:r>
          </a:p>
          <a:p>
            <a:pPr algn="ctr"/>
            <a:endParaRPr lang="en-US" sz="400" dirty="0">
              <a:solidFill>
                <a:srgbClr val="C00000"/>
              </a:solidFill>
            </a:endParaRPr>
          </a:p>
          <a:p>
            <a:pPr algn="ctr"/>
            <a:r>
              <a:rPr lang="en-US" sz="1400" dirty="0">
                <a:solidFill>
                  <a:srgbClr val="C00000"/>
                </a:solidFill>
              </a:rPr>
              <a:t>Monitoring the progress to make sure that all is moving forward smoothly to achieve the goals of the planning exercise</a:t>
            </a:r>
          </a:p>
        </p:txBody>
      </p:sp>
      <p:sp>
        <p:nvSpPr>
          <p:cNvPr id="13" name="Date Placeholder 2">
            <a:extLst>
              <a:ext uri="{FF2B5EF4-FFF2-40B4-BE49-F238E27FC236}">
                <a16:creationId xmlns:a16="http://schemas.microsoft.com/office/drawing/2014/main" id="{1D83C47F-DE0A-CB40-AF3B-6D9EAAD784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2193" y="6494403"/>
            <a:ext cx="2133600" cy="365125"/>
          </a:xfrm>
        </p:spPr>
        <p:txBody>
          <a:bodyPr/>
          <a:lstStyle/>
          <a:p>
            <a:r>
              <a:rPr lang="en-US" dirty="0"/>
              <a:t>2020-07-10 HEPAP Meeting</a:t>
            </a:r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6B59F4B3-06AB-9E46-8391-D7658FAB6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93674" y="6494403"/>
            <a:ext cx="2895600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  <p:sp>
        <p:nvSpPr>
          <p:cNvPr id="15" name="Slide Number Placeholder 4">
            <a:extLst>
              <a:ext uri="{FF2B5EF4-FFF2-40B4-BE49-F238E27FC236}">
                <a16:creationId xmlns:a16="http://schemas.microsoft.com/office/drawing/2014/main" id="{4E1410A3-FF9F-444A-8408-61D84F905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6332" y="649440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5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7CB2966-5D70-AF48-A39C-A3D8FB4B1648}"/>
              </a:ext>
            </a:extLst>
          </p:cNvPr>
          <p:cNvGrpSpPr/>
          <p:nvPr/>
        </p:nvGrpSpPr>
        <p:grpSpPr>
          <a:xfrm>
            <a:off x="4214094" y="1196844"/>
            <a:ext cx="4627689" cy="4365694"/>
            <a:chOff x="4214094" y="1196844"/>
            <a:chExt cx="4627689" cy="4365694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4D6F9A5-0A3D-C84D-A644-913E31DC4CA8}"/>
                </a:ext>
              </a:extLst>
            </p:cNvPr>
            <p:cNvGrpSpPr/>
            <p:nvPr/>
          </p:nvGrpSpPr>
          <p:grpSpPr>
            <a:xfrm>
              <a:off x="4991746" y="1196844"/>
              <a:ext cx="3850037" cy="4365694"/>
              <a:chOff x="4991746" y="1196844"/>
              <a:chExt cx="3850037" cy="4365694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3DC2CAB4-0E2F-294E-BA8E-A2F2387D79D3}"/>
                  </a:ext>
                </a:extLst>
              </p:cNvPr>
              <p:cNvSpPr/>
              <p:nvPr/>
            </p:nvSpPr>
            <p:spPr>
              <a:xfrm>
                <a:off x="4991746" y="1196844"/>
                <a:ext cx="3850037" cy="1112157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604FDF09-1AAE-F445-9777-7CE8AE754731}"/>
                  </a:ext>
                </a:extLst>
              </p:cNvPr>
              <p:cNvSpPr/>
              <p:nvPr/>
            </p:nvSpPr>
            <p:spPr>
              <a:xfrm>
                <a:off x="4991746" y="2440647"/>
                <a:ext cx="3850037" cy="3121891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11F5F1D-CA69-9148-8293-7F8D668DE728}"/>
                </a:ext>
              </a:extLst>
            </p:cNvPr>
            <p:cNvSpPr txBox="1"/>
            <p:nvPr/>
          </p:nvSpPr>
          <p:spPr>
            <a:xfrm rot="-1440000">
              <a:off x="4214094" y="2198662"/>
              <a:ext cx="2289922" cy="461665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Special thanks 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4965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8B4A1-A146-984A-AEBF-06AAD49BB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Snowmass Preparation</a:t>
            </a:r>
          </a:p>
        </p:txBody>
      </p:sp>
      <p:sp>
        <p:nvSpPr>
          <p:cNvPr id="10" name="Date Placeholder 2">
            <a:extLst>
              <a:ext uri="{FF2B5EF4-FFF2-40B4-BE49-F238E27FC236}">
                <a16:creationId xmlns:a16="http://schemas.microsoft.com/office/drawing/2014/main" id="{7BCDC8DE-B3C3-D546-A2FB-43AE697783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2193" y="6494403"/>
            <a:ext cx="2133600" cy="365125"/>
          </a:xfrm>
        </p:spPr>
        <p:txBody>
          <a:bodyPr/>
          <a:lstStyle/>
          <a:p>
            <a:r>
              <a:rPr lang="en-US" dirty="0"/>
              <a:t>2020-10-05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CB7242C2-0C32-7C45-8869-72D909355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4743" y="6494403"/>
            <a:ext cx="5656217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Chair, for the Snowmass Organization Team</a:t>
            </a: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9F8B109B-F2C3-BA40-942C-94FFA1816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6332" y="649440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6</a:t>
            </a:fld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03F950B-5945-F647-B483-DECA07E8F39A}"/>
              </a:ext>
            </a:extLst>
          </p:cNvPr>
          <p:cNvSpPr txBox="1">
            <a:spLocks/>
          </p:cNvSpPr>
          <p:nvPr/>
        </p:nvSpPr>
        <p:spPr>
          <a:xfrm>
            <a:off x="457200" y="1181958"/>
            <a:ext cx="8229600" cy="512740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Wiki (</a:t>
            </a:r>
            <a:r>
              <a:rPr lang="en-US" dirty="0">
                <a:hlinkClick r:id="rId2"/>
              </a:rPr>
              <a:t>https://snowmass21.org/</a:t>
            </a:r>
            <a:r>
              <a:rPr lang="en-US" dirty="0"/>
              <a:t>) – one-stop shop </a:t>
            </a:r>
          </a:p>
          <a:p>
            <a:pPr lvl="1"/>
            <a:r>
              <a:rPr lang="en-US" dirty="0"/>
              <a:t>Slack channels, Monthly Newsletter, Snowmass History , …</a:t>
            </a:r>
          </a:p>
          <a:p>
            <a:pPr lvl="1"/>
            <a:endParaRPr lang="en-US" dirty="0"/>
          </a:p>
          <a:p>
            <a:r>
              <a:rPr lang="en-US" dirty="0"/>
              <a:t>Snowmass Early Career (SEC)</a:t>
            </a:r>
          </a:p>
          <a:p>
            <a:pPr lvl="1"/>
            <a:r>
              <a:rPr lang="en-US" dirty="0"/>
              <a:t>To represent early career members and promote their engagement in the Snowmass 2021 process</a:t>
            </a:r>
          </a:p>
          <a:p>
            <a:pPr lvl="1"/>
            <a:r>
              <a:rPr lang="en-US" dirty="0"/>
              <a:t>To build a long-term particle-physics early career community that persists after the Snowmass process.</a:t>
            </a:r>
          </a:p>
          <a:p>
            <a:pPr lvl="1"/>
            <a:endParaRPr lang="en-US" dirty="0"/>
          </a:p>
          <a:p>
            <a:r>
              <a:rPr lang="en-US" dirty="0"/>
              <a:t>Core Principles and Community Guidelines (</a:t>
            </a:r>
            <a:r>
              <a:rPr lang="en-US" dirty="0">
                <a:hlinkClick r:id="rId3"/>
              </a:rPr>
              <a:t>CP&amp;CG</a:t>
            </a:r>
            <a:r>
              <a:rPr lang="en-US" dirty="0"/>
              <a:t>)</a:t>
            </a:r>
          </a:p>
          <a:p>
            <a:pPr lvl="1"/>
            <a:r>
              <a:rPr lang="en-US" sz="2500" dirty="0"/>
              <a:t>The Snowmass process is a dynamic exchange of ideas across a large swath of the community, taking place in a variety of formats (e.g., slack channels, meetings, workshops). All community members should feel safe and supported in engaging in all exchanges. </a:t>
            </a:r>
          </a:p>
          <a:p>
            <a:pPr lvl="1"/>
            <a:r>
              <a:rPr lang="en-US" sz="2600" dirty="0"/>
              <a:t>DPF Ethics Task Force / CP&amp;CG Response Team formed (DPF Ethics Committee being formed)</a:t>
            </a:r>
          </a:p>
          <a:p>
            <a:pPr lvl="1"/>
            <a:r>
              <a:rPr lang="en-US" sz="2600" dirty="0"/>
              <a:t>If you notice any violations or have any concerns, please report to Snowmass conveners / advisory members (available at the Snowmass wiki), or write to the #code-of-conduct Slack channel.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FF6C05F-FC2A-BB4E-B8BE-FA1427763B9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30337"/>
          <a:stretch/>
        </p:blipFill>
        <p:spPr>
          <a:xfrm>
            <a:off x="6517447" y="831438"/>
            <a:ext cx="2144145" cy="1469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185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9C904-855C-D142-9520-45CFC0200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Snowmass Timeline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A34FBA3-0691-1848-8B56-EAC1321959F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1894865"/>
          <a:ext cx="9144000" cy="497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337071865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3469934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72810927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9203826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53721245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11506702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17797453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4685134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8715089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0306318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10467857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688884560"/>
                    </a:ext>
                  </a:extLst>
                </a:gridCol>
              </a:tblGrid>
              <a:tr h="49746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11/19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12/19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2/20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3/20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6"/>
                          </a:solidFill>
                        </a:rPr>
                        <a:t>4/20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7/20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9/20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6"/>
                          </a:solidFill>
                        </a:rPr>
                        <a:t>10/20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37760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E4D6BFC-EA54-C14D-A8CF-E7FFE0269D9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4882519"/>
          <a:ext cx="9144000" cy="497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337071865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3469934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72810927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9203826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53721245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11506702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17797453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4685134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8715089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0306318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10467857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688884560"/>
                    </a:ext>
                  </a:extLst>
                </a:gridCol>
              </a:tblGrid>
              <a:tr h="49746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11/20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12/20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1/21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2/21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3/21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6"/>
                          </a:solidFill>
                        </a:rPr>
                        <a:t>4/21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5/21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6/21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6"/>
                          </a:solidFill>
                        </a:rPr>
                        <a:t>7/21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8/21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9/21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6"/>
                          </a:solidFill>
                        </a:rPr>
                        <a:t>10/21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377608"/>
                  </a:ext>
                </a:extLst>
              </a:tr>
            </a:tbl>
          </a:graphicData>
        </a:graphic>
      </p:graphicFrame>
      <p:sp>
        <p:nvSpPr>
          <p:cNvPr id="3" name="Left-Right Arrow 2">
            <a:extLst>
              <a:ext uri="{FF2B5EF4-FFF2-40B4-BE49-F238E27FC236}">
                <a16:creationId xmlns:a16="http://schemas.microsoft.com/office/drawing/2014/main" id="{F30D204B-519E-D349-AE6B-D1D1855720E4}"/>
              </a:ext>
            </a:extLst>
          </p:cNvPr>
          <p:cNvSpPr/>
          <p:nvPr/>
        </p:nvSpPr>
        <p:spPr>
          <a:xfrm>
            <a:off x="3846786" y="2409352"/>
            <a:ext cx="3799490" cy="475525"/>
          </a:xfrm>
          <a:prstGeom prst="left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Letters of Interest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B63D35-461E-5945-B317-4A79EF4EEE16}"/>
              </a:ext>
            </a:extLst>
          </p:cNvPr>
          <p:cNvSpPr txBox="1"/>
          <p:nvPr/>
        </p:nvSpPr>
        <p:spPr>
          <a:xfrm>
            <a:off x="7960737" y="541432"/>
            <a:ext cx="1223413" cy="132343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C00000"/>
                </a:solidFill>
              </a:rPr>
              <a:t>Community </a:t>
            </a:r>
          </a:p>
          <a:p>
            <a:pPr algn="r"/>
            <a:r>
              <a:rPr lang="en-US" sz="1600" b="1" dirty="0">
                <a:solidFill>
                  <a:srgbClr val="C00000"/>
                </a:solidFill>
              </a:rPr>
              <a:t>Planning </a:t>
            </a:r>
          </a:p>
          <a:p>
            <a:pPr algn="r"/>
            <a:r>
              <a:rPr lang="en-US" sz="1600" b="1" dirty="0">
                <a:solidFill>
                  <a:srgbClr val="C00000"/>
                </a:solidFill>
              </a:rPr>
              <a:t>Meeting </a:t>
            </a:r>
          </a:p>
          <a:p>
            <a:pPr algn="r"/>
            <a:r>
              <a:rPr lang="en-US" sz="1600" b="1" dirty="0">
                <a:solidFill>
                  <a:srgbClr val="C00000"/>
                </a:solidFill>
              </a:rPr>
              <a:t>(CPM)</a:t>
            </a:r>
          </a:p>
          <a:p>
            <a:pPr algn="r"/>
            <a:r>
              <a:rPr lang="en-US" sz="1600" b="1" dirty="0">
                <a:solidFill>
                  <a:srgbClr val="C00000"/>
                </a:solidFill>
              </a:rPr>
              <a:t>Oct. 5-8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F2AFE9-83EC-404C-877A-700E5AA421D6}"/>
              </a:ext>
            </a:extLst>
          </p:cNvPr>
          <p:cNvSpPr txBox="1"/>
          <p:nvPr/>
        </p:nvSpPr>
        <p:spPr>
          <a:xfrm>
            <a:off x="8094143" y="4262124"/>
            <a:ext cx="10638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solidFill>
                  <a:srgbClr val="C00000"/>
                </a:solidFill>
              </a:rPr>
              <a:t>Snowmass</a:t>
            </a:r>
          </a:p>
          <a:p>
            <a:pPr algn="r"/>
            <a:r>
              <a:rPr lang="en-US" sz="1600" dirty="0">
                <a:solidFill>
                  <a:srgbClr val="C00000"/>
                </a:solidFill>
              </a:rPr>
              <a:t>Report</a:t>
            </a:r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EA6CBE66-9FB5-F540-8A72-0279A3E24E38}"/>
              </a:ext>
            </a:extLst>
          </p:cNvPr>
          <p:cNvSpPr/>
          <p:nvPr/>
        </p:nvSpPr>
        <p:spPr>
          <a:xfrm>
            <a:off x="0" y="5384056"/>
            <a:ext cx="6889531" cy="48380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Contributed (“white”) Papers</a:t>
            </a:r>
          </a:p>
        </p:txBody>
      </p:sp>
      <p:sp>
        <p:nvSpPr>
          <p:cNvPr id="16" name="Left Arrow 15">
            <a:extLst>
              <a:ext uri="{FF2B5EF4-FFF2-40B4-BE49-F238E27FC236}">
                <a16:creationId xmlns:a16="http://schemas.microsoft.com/office/drawing/2014/main" id="{CAF49128-5A70-614D-85A5-B2C283B8D36E}"/>
              </a:ext>
            </a:extLst>
          </p:cNvPr>
          <p:cNvSpPr/>
          <p:nvPr/>
        </p:nvSpPr>
        <p:spPr>
          <a:xfrm>
            <a:off x="3846786" y="2728017"/>
            <a:ext cx="5297214" cy="47552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Contributed (“white”) Papers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EFCED6-FAE8-DD4F-B4DA-95BF29569475}"/>
              </a:ext>
            </a:extLst>
          </p:cNvPr>
          <p:cNvSpPr txBox="1"/>
          <p:nvPr/>
        </p:nvSpPr>
        <p:spPr>
          <a:xfrm>
            <a:off x="3330874" y="1087868"/>
            <a:ext cx="16855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C00000"/>
                </a:solidFill>
              </a:rPr>
              <a:t>Virtual Kick-off </a:t>
            </a:r>
          </a:p>
          <a:p>
            <a:pPr algn="ctr"/>
            <a:r>
              <a:rPr lang="en-US" sz="1600" dirty="0">
                <a:solidFill>
                  <a:srgbClr val="C00000"/>
                </a:solidFill>
              </a:rPr>
              <a:t>Town Hall</a:t>
            </a:r>
          </a:p>
          <a:p>
            <a:pPr algn="ctr"/>
            <a:r>
              <a:rPr lang="en-US" sz="1600" dirty="0">
                <a:solidFill>
                  <a:srgbClr val="C00000"/>
                </a:solidFill>
              </a:rPr>
              <a:t>APS April Meeting</a:t>
            </a:r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03149FA7-1C7A-6C4B-B721-CEE1814DB378}"/>
              </a:ext>
            </a:extLst>
          </p:cNvPr>
          <p:cNvSpPr/>
          <p:nvPr/>
        </p:nvSpPr>
        <p:spPr>
          <a:xfrm>
            <a:off x="0" y="2427961"/>
            <a:ext cx="3809947" cy="46499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Preparation</a:t>
            </a:r>
          </a:p>
        </p:txBody>
      </p:sp>
      <p:sp>
        <p:nvSpPr>
          <p:cNvPr id="22" name="Left Arrow 21">
            <a:extLst>
              <a:ext uri="{FF2B5EF4-FFF2-40B4-BE49-F238E27FC236}">
                <a16:creationId xmlns:a16="http://schemas.microsoft.com/office/drawing/2014/main" id="{C3E1F328-C343-7149-B513-B57D202BDC79}"/>
              </a:ext>
            </a:extLst>
          </p:cNvPr>
          <p:cNvSpPr/>
          <p:nvPr/>
        </p:nvSpPr>
        <p:spPr>
          <a:xfrm>
            <a:off x="4256690" y="3062478"/>
            <a:ext cx="4887310" cy="475525"/>
          </a:xfrm>
          <a:prstGeom prst="lef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10 Frontier &amp; 80 Topical Groups: Meetings &amp; Workshops</a:t>
            </a:r>
          </a:p>
        </p:txBody>
      </p:sp>
      <p:sp>
        <p:nvSpPr>
          <p:cNvPr id="23" name="Right Arrow 22">
            <a:extLst>
              <a:ext uri="{FF2B5EF4-FFF2-40B4-BE49-F238E27FC236}">
                <a16:creationId xmlns:a16="http://schemas.microsoft.com/office/drawing/2014/main" id="{941E59B7-786A-0940-A346-16B4499E87F3}"/>
              </a:ext>
            </a:extLst>
          </p:cNvPr>
          <p:cNvSpPr/>
          <p:nvPr/>
        </p:nvSpPr>
        <p:spPr>
          <a:xfrm>
            <a:off x="0" y="5704040"/>
            <a:ext cx="5770179" cy="48380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10 Frontier &amp; 80 Topical Groups: Meetings &amp; Workshops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FF7841-9FD9-F54C-857F-361B1B6713B8}"/>
              </a:ext>
            </a:extLst>
          </p:cNvPr>
          <p:cNvSpPr txBox="1"/>
          <p:nvPr/>
        </p:nvSpPr>
        <p:spPr>
          <a:xfrm>
            <a:off x="3679783" y="4018256"/>
            <a:ext cx="9877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C00000"/>
                </a:solidFill>
              </a:rPr>
              <a:t>2021 </a:t>
            </a:r>
          </a:p>
          <a:p>
            <a:pPr algn="ctr"/>
            <a:r>
              <a:rPr lang="en-US" sz="1600" dirty="0">
                <a:solidFill>
                  <a:srgbClr val="C00000"/>
                </a:solidFill>
              </a:rPr>
              <a:t>APS April </a:t>
            </a:r>
          </a:p>
          <a:p>
            <a:pPr algn="ctr"/>
            <a:r>
              <a:rPr lang="en-US" sz="1600" dirty="0">
                <a:solidFill>
                  <a:srgbClr val="C00000"/>
                </a:solidFill>
              </a:rPr>
              <a:t>Meeting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94D6D7-C166-6943-8C2E-092FABD75D9F}"/>
              </a:ext>
            </a:extLst>
          </p:cNvPr>
          <p:cNvSpPr txBox="1"/>
          <p:nvPr/>
        </p:nvSpPr>
        <p:spPr>
          <a:xfrm>
            <a:off x="5058788" y="1079219"/>
            <a:ext cx="1323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European Strategy Update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CFEBD36-508E-CA43-B36E-C7355B435F01}"/>
              </a:ext>
            </a:extLst>
          </p:cNvPr>
          <p:cNvSpPr txBox="1"/>
          <p:nvPr/>
        </p:nvSpPr>
        <p:spPr>
          <a:xfrm>
            <a:off x="5018226" y="3753710"/>
            <a:ext cx="28905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C00000"/>
                </a:solidFill>
              </a:rPr>
              <a:t>Community Summer Study (CSS)</a:t>
            </a:r>
          </a:p>
          <a:p>
            <a:pPr algn="ctr"/>
            <a:r>
              <a:rPr lang="en-US" sz="1600" dirty="0">
                <a:solidFill>
                  <a:srgbClr val="C00000"/>
                </a:solidFill>
              </a:rPr>
              <a:t>July 11-20, 2021</a:t>
            </a:r>
          </a:p>
          <a:p>
            <a:pPr algn="ctr"/>
            <a:r>
              <a:rPr lang="en-US" sz="1600" dirty="0">
                <a:solidFill>
                  <a:srgbClr val="C00000"/>
                </a:solidFill>
              </a:rPr>
              <a:t>+ DPF 2021</a:t>
            </a:r>
          </a:p>
          <a:p>
            <a:pPr algn="ctr"/>
            <a:r>
              <a:rPr lang="en-US" sz="1600" dirty="0">
                <a:solidFill>
                  <a:srgbClr val="C00000"/>
                </a:solidFill>
              </a:rPr>
              <a:t>(UW Seattle)</a:t>
            </a:r>
          </a:p>
        </p:txBody>
      </p:sp>
      <p:sp>
        <p:nvSpPr>
          <p:cNvPr id="24" name="Date Placeholder 2">
            <a:extLst>
              <a:ext uri="{FF2B5EF4-FFF2-40B4-BE49-F238E27FC236}">
                <a16:creationId xmlns:a16="http://schemas.microsoft.com/office/drawing/2014/main" id="{965B1181-7E01-524A-BAB1-035CD037B7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2193" y="6494403"/>
            <a:ext cx="2133600" cy="365125"/>
          </a:xfrm>
        </p:spPr>
        <p:txBody>
          <a:bodyPr/>
          <a:lstStyle/>
          <a:p>
            <a:r>
              <a:rPr lang="en-US" dirty="0"/>
              <a:t>2020-10-05</a:t>
            </a:r>
          </a:p>
        </p:txBody>
      </p:sp>
      <p:sp>
        <p:nvSpPr>
          <p:cNvPr id="25" name="Footer Placeholder 3">
            <a:extLst>
              <a:ext uri="{FF2B5EF4-FFF2-40B4-BE49-F238E27FC236}">
                <a16:creationId xmlns:a16="http://schemas.microsoft.com/office/drawing/2014/main" id="{CE7E103F-4FEE-C94A-84CE-367A9727A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4743" y="6494403"/>
            <a:ext cx="5656217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Chair, for the Snowmass Organization Team</a:t>
            </a:r>
          </a:p>
        </p:txBody>
      </p:sp>
      <p:sp>
        <p:nvSpPr>
          <p:cNvPr id="28" name="Slide Number Placeholder 4">
            <a:extLst>
              <a:ext uri="{FF2B5EF4-FFF2-40B4-BE49-F238E27FC236}">
                <a16:creationId xmlns:a16="http://schemas.microsoft.com/office/drawing/2014/main" id="{62AF4B87-3DA4-D04E-BD0B-60BFCE14A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6332" y="649440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17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9673AFE-42ED-6A4B-BA4D-FDE89DA6E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Letters of Interests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8289AA-3820-DA43-843F-CC979FBF1941}"/>
              </a:ext>
            </a:extLst>
          </p:cNvPr>
          <p:cNvGrpSpPr/>
          <p:nvPr/>
        </p:nvGrpSpPr>
        <p:grpSpPr>
          <a:xfrm>
            <a:off x="60949" y="2107267"/>
            <a:ext cx="5229134" cy="4098054"/>
            <a:chOff x="3718925" y="1915015"/>
            <a:chExt cx="5229134" cy="4098054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D6D7B3FC-A950-224F-AC77-6474BBDAA35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7666" r="7265"/>
            <a:stretch/>
          </p:blipFill>
          <p:spPr>
            <a:xfrm>
              <a:off x="3718925" y="1915015"/>
              <a:ext cx="5229134" cy="3543139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03F15CF-9CDC-9E4E-A740-FFE0D410EACB}"/>
                </a:ext>
              </a:extLst>
            </p:cNvPr>
            <p:cNvSpPr txBox="1"/>
            <p:nvPr/>
          </p:nvSpPr>
          <p:spPr>
            <a:xfrm>
              <a:off x="4572000" y="2109943"/>
              <a:ext cx="171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# of LOIs vs time</a:t>
              </a:r>
            </a:p>
          </p:txBody>
        </p:sp>
        <p:sp>
          <p:nvSpPr>
            <p:cNvPr id="6" name="Left-Right Arrow 5">
              <a:extLst>
                <a:ext uri="{FF2B5EF4-FFF2-40B4-BE49-F238E27FC236}">
                  <a16:creationId xmlns:a16="http://schemas.microsoft.com/office/drawing/2014/main" id="{24FD2808-6D04-4A4A-BB81-AAF4445CEA6E}"/>
                </a:ext>
              </a:extLst>
            </p:cNvPr>
            <p:cNvSpPr/>
            <p:nvPr/>
          </p:nvSpPr>
          <p:spPr>
            <a:xfrm>
              <a:off x="7911737" y="5360182"/>
              <a:ext cx="600892" cy="289505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C2773F7-5C16-4A40-9B79-2D532625A634}"/>
                </a:ext>
              </a:extLst>
            </p:cNvPr>
            <p:cNvSpPr txBox="1"/>
            <p:nvPr/>
          </p:nvSpPr>
          <p:spPr>
            <a:xfrm>
              <a:off x="7710667" y="5643737"/>
              <a:ext cx="10030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432FF"/>
                  </a:solidFill>
                </a:rPr>
                <a:t>20 hours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03B64F02-030A-6342-8282-3FC7E3D7E4EC}"/>
              </a:ext>
            </a:extLst>
          </p:cNvPr>
          <p:cNvSpPr txBox="1"/>
          <p:nvPr/>
        </p:nvSpPr>
        <p:spPr>
          <a:xfrm>
            <a:off x="1" y="1000868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1,574 in total: submitted before August 31, 2020</a:t>
            </a:r>
          </a:p>
          <a:p>
            <a:pPr algn="ctr"/>
            <a:r>
              <a:rPr lang="en-US" dirty="0"/>
              <a:t>Many LOIs – multiple frontiers</a:t>
            </a:r>
          </a:p>
          <a:p>
            <a:pPr algn="ctr"/>
            <a:r>
              <a:rPr lang="en-US" dirty="0"/>
              <a:t>Frontier + TG conveners: tireless efforts to prepare the CPM using this information (Sept.)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C3664D3-0957-334D-8F82-7F5F6726CA12}"/>
              </a:ext>
            </a:extLst>
          </p:cNvPr>
          <p:cNvGrpSpPr/>
          <p:nvPr/>
        </p:nvGrpSpPr>
        <p:grpSpPr>
          <a:xfrm>
            <a:off x="5357033" y="2144294"/>
            <a:ext cx="3462564" cy="3811082"/>
            <a:chOff x="230235" y="1915015"/>
            <a:chExt cx="3462564" cy="3811082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2856F76-8051-8B48-B830-80E1FC80B6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0235" y="1915015"/>
              <a:ext cx="3462564" cy="3471447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95F94412-E407-DA42-8675-AAF2207D64EE}"/>
                </a:ext>
              </a:extLst>
            </p:cNvPr>
            <p:cNvSpPr txBox="1"/>
            <p:nvPr/>
          </p:nvSpPr>
          <p:spPr>
            <a:xfrm>
              <a:off x="1019997" y="5356765"/>
              <a:ext cx="18046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Primary Frontiers</a:t>
              </a:r>
            </a:p>
          </p:txBody>
        </p:sp>
      </p:grpSp>
      <p:sp>
        <p:nvSpPr>
          <p:cNvPr id="12" name="Date Placeholder 2">
            <a:extLst>
              <a:ext uri="{FF2B5EF4-FFF2-40B4-BE49-F238E27FC236}">
                <a16:creationId xmlns:a16="http://schemas.microsoft.com/office/drawing/2014/main" id="{1E3EF49D-0E0A-AF49-918F-9E063457C9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2193" y="6494403"/>
            <a:ext cx="2133600" cy="365125"/>
          </a:xfrm>
        </p:spPr>
        <p:txBody>
          <a:bodyPr/>
          <a:lstStyle/>
          <a:p>
            <a:r>
              <a:rPr lang="en-US" dirty="0"/>
              <a:t>2020-10-05</a:t>
            </a:r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E31F1758-80CB-EA48-833B-11D1F675C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4743" y="6494403"/>
            <a:ext cx="5656217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Chair, for the Snowmass Organization Team</a:t>
            </a:r>
          </a:p>
        </p:txBody>
      </p:sp>
      <p:sp>
        <p:nvSpPr>
          <p:cNvPr id="15" name="Slide Number Placeholder 4">
            <a:extLst>
              <a:ext uri="{FF2B5EF4-FFF2-40B4-BE49-F238E27FC236}">
                <a16:creationId xmlns:a16="http://schemas.microsoft.com/office/drawing/2014/main" id="{73016626-590A-024C-A3B4-EB279D74E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6332" y="649440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8</a:t>
            </a:fld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20C5B10-875C-6F48-ADDD-8F67A4A494EA}"/>
              </a:ext>
            </a:extLst>
          </p:cNvPr>
          <p:cNvSpPr txBox="1"/>
          <p:nvPr/>
        </p:nvSpPr>
        <p:spPr>
          <a:xfrm rot="-1440000">
            <a:off x="1755908" y="3387056"/>
            <a:ext cx="6094617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Thank you, community, for your contributions!!</a:t>
            </a:r>
          </a:p>
        </p:txBody>
      </p:sp>
    </p:spTree>
    <p:extLst>
      <p:ext uri="{BB962C8B-B14F-4D97-AF65-F5344CB8AC3E}">
        <p14:creationId xmlns:p14="http://schemas.microsoft.com/office/powerpoint/2010/main" val="944959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879CF-1644-4E48-8944-6676E8887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CPM: Goals and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50812-7DE0-E24F-BD72-41AE8D657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81957"/>
            <a:ext cx="8072846" cy="5312445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0432FF"/>
                </a:solidFill>
              </a:rPr>
              <a:t>Develop plans and steps to take between October 2020 and the Snowmass Community meeting in July 2021, leading to a final report in October 2021.</a:t>
            </a:r>
          </a:p>
          <a:p>
            <a:endParaRPr lang="en-US" dirty="0"/>
          </a:p>
          <a:p>
            <a:r>
              <a:rPr lang="en-US" dirty="0"/>
              <a:t>Day 1 (October 5): plenary</a:t>
            </a:r>
          </a:p>
          <a:p>
            <a:pPr lvl="1"/>
            <a:r>
              <a:rPr lang="en-US" dirty="0"/>
              <a:t>Inspire the community about the field</a:t>
            </a:r>
          </a:p>
          <a:p>
            <a:pPr lvl="1"/>
            <a:r>
              <a:rPr lang="en-US" dirty="0"/>
              <a:t>Inform the community about strategies and plans from other regions and from related fields </a:t>
            </a:r>
          </a:p>
          <a:p>
            <a:pPr lvl="1"/>
            <a:r>
              <a:rPr lang="en-US" dirty="0"/>
              <a:t>Listen to voices of the community, messages from funding agencies</a:t>
            </a:r>
          </a:p>
          <a:p>
            <a:pPr lvl="1"/>
            <a:endParaRPr lang="en-US" dirty="0"/>
          </a:p>
          <a:p>
            <a:r>
              <a:rPr lang="en-US" dirty="0"/>
              <a:t>Day 2 (October 6) and Day 3 (October 7): breakout</a:t>
            </a:r>
          </a:p>
          <a:p>
            <a:pPr lvl="1"/>
            <a:r>
              <a:rPr lang="en-US" dirty="0"/>
              <a:t>Establish cross working-group connections, identify gaps, areas to focus, and areas for further studies</a:t>
            </a:r>
          </a:p>
          <a:p>
            <a:pPr lvl="1"/>
            <a:r>
              <a:rPr lang="en-US" dirty="0"/>
              <a:t>Provide space for the community across the field to talk to each other and to discuss, promote, and develop new ideas</a:t>
            </a:r>
          </a:p>
          <a:p>
            <a:pPr lvl="1"/>
            <a:r>
              <a:rPr lang="en-US" dirty="0"/>
              <a:t>Discuss plans and steps to take between October 2020 and the Snowmass Community meeting in July 2021</a:t>
            </a:r>
          </a:p>
          <a:p>
            <a:pPr lvl="1"/>
            <a:endParaRPr lang="en-US" dirty="0"/>
          </a:p>
          <a:p>
            <a:r>
              <a:rPr lang="en-US" dirty="0"/>
              <a:t>Day 4 (October 8): plenary</a:t>
            </a:r>
          </a:p>
          <a:p>
            <a:pPr lvl="1"/>
            <a:r>
              <a:rPr lang="en-US" dirty="0"/>
              <a:t>Future global accelerator facilities for particle physics</a:t>
            </a:r>
          </a:p>
          <a:p>
            <a:pPr lvl="1"/>
            <a:r>
              <a:rPr lang="en-US" dirty="0"/>
              <a:t>Messages from early careers </a:t>
            </a:r>
          </a:p>
          <a:p>
            <a:pPr lvl="1"/>
            <a:r>
              <a:rPr lang="en-US" dirty="0"/>
              <a:t>Key scientific questions + plans and steps to take of frontiers</a:t>
            </a:r>
          </a:p>
          <a:p>
            <a:pPr lvl="1"/>
            <a:r>
              <a:rPr lang="en-US" dirty="0"/>
              <a:t>Importance of community’s engagement in the Snowmass process</a:t>
            </a:r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E3E9CD48-E97B-D54C-9366-71A38C65F0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2193" y="6494403"/>
            <a:ext cx="2133600" cy="365125"/>
          </a:xfrm>
        </p:spPr>
        <p:txBody>
          <a:bodyPr/>
          <a:lstStyle/>
          <a:p>
            <a:r>
              <a:rPr lang="en-US" dirty="0"/>
              <a:t>2020-10-05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32778225-42EE-604D-84FE-18C6EA642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4743" y="6494403"/>
            <a:ext cx="5656217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Chair, for the Snowmass Organization Team</a:t>
            </a:r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C1B10446-94B9-2D45-863A-EAA8D62E7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6332" y="649440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68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157500</TotalTime>
  <Words>2374</Words>
  <Application>Microsoft Macintosh PowerPoint</Application>
  <PresentationFormat>On-screen Show (4:3)</PresentationFormat>
  <Paragraphs>375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Helvetica Neue</vt:lpstr>
      <vt:lpstr>Wingdings</vt:lpstr>
      <vt:lpstr>Office Theme</vt:lpstr>
      <vt:lpstr>Custom Design</vt:lpstr>
      <vt:lpstr>Snowmass Community Planning Meeting Snowmass Timeline</vt:lpstr>
      <vt:lpstr>U.S. Strategic Planning Process for Particle Physics</vt:lpstr>
      <vt:lpstr>Snowmass</vt:lpstr>
      <vt:lpstr>Frontiers and Topical Groups</vt:lpstr>
      <vt:lpstr>Snowmass Advisory Group</vt:lpstr>
      <vt:lpstr>Snowmass Preparation</vt:lpstr>
      <vt:lpstr>Snowmass Timeline</vt:lpstr>
      <vt:lpstr>Letters of Interests</vt:lpstr>
      <vt:lpstr>CPM: Goals and Agenda</vt:lpstr>
      <vt:lpstr>“Straw-person” Snowmass Report Structure</vt:lpstr>
      <vt:lpstr>“Straw-person” Snowmass Timeline (1/2)</vt:lpstr>
      <vt:lpstr>“Straw-person” Snowmass Timeline (2/2)</vt:lpstr>
      <vt:lpstr>CPM Program Committee</vt:lpstr>
      <vt:lpstr>CPM Local Organizing Committee</vt:lpstr>
    </vt:vector>
  </TitlesOfParts>
  <Company>The University of Chicago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Highlights</dc:title>
  <dc:creator>Young-Kee Kim</dc:creator>
  <cp:lastModifiedBy>Microsoft Office User</cp:lastModifiedBy>
  <cp:revision>4959</cp:revision>
  <cp:lastPrinted>2020-07-27T16:53:15Z</cp:lastPrinted>
  <dcterms:created xsi:type="dcterms:W3CDTF">2014-06-24T05:51:31Z</dcterms:created>
  <dcterms:modified xsi:type="dcterms:W3CDTF">2020-09-24T11:29:22Z</dcterms:modified>
</cp:coreProperties>
</file>