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1564" r:id="rId3"/>
    <p:sldId id="1565" r:id="rId4"/>
    <p:sldId id="1566" r:id="rId5"/>
    <p:sldId id="1567" r:id="rId6"/>
    <p:sldId id="1569" r:id="rId7"/>
    <p:sldId id="15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432FF"/>
    <a:srgbClr val="F400FF"/>
    <a:srgbClr val="C31310"/>
    <a:srgbClr val="B53511"/>
    <a:srgbClr val="FF9300"/>
    <a:srgbClr val="21FFF5"/>
    <a:srgbClr val="115CA9"/>
    <a:srgbClr val="21FFF0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1" autoAdjust="0"/>
    <p:restoredTop sz="88992" autoAdjust="0"/>
  </p:normalViewPr>
  <p:slideViewPr>
    <p:cSldViewPr snapToGrid="0" snapToObjects="1">
      <p:cViewPr varScale="1">
        <p:scale>
          <a:sx n="98" d="100"/>
          <a:sy n="98" d="100"/>
        </p:scale>
        <p:origin x="210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433A4-C87D-204E-A6FB-BA3B5AE04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83118-3117-A14C-98BA-42DA97FAB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5EE-3063-A84B-8C71-E27CE0BB0F6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707AF-0688-824F-A29C-D79364808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45689-833C-3C49-A421-FF40C18F34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444F-994F-F547-AFF7-212BE49D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Young-Kee Kim (U.Chicago), DPF Chair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Bottom: Picture &amp; Caption">
  <p:cSld name="Logo Bottom: Picture &amp;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>
            <a:spLocks noGrp="1"/>
          </p:cNvSpPr>
          <p:nvPr>
            <p:ph type="pic" idx="2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050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None/>
              <a:defRPr sz="1600" b="1" i="0">
                <a:solidFill>
                  <a:srgbClr val="004C97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6827" y="6504213"/>
            <a:ext cx="675368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4/18/20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Young-Kee Kim (U.Chicago), DPF Chair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22250" y="6504213"/>
            <a:ext cx="414338" cy="23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Calibri"/>
              <a:buNone/>
              <a:defRPr sz="280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36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4/18/20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075663-5F42-8241-B1B1-982C249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6UmWY2UR6ZKNv0l-KHVyeBgZUPTUv3ZVlf65VSX4ihs/ed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docs.google.com/spreadsheets/d/1qEY63fbtqg1_CqY3cXCwaxbIpE1s1mr2X-Mdp-yHlKk/edit#gid=0" TargetMode="Externa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8391-2D34-244F-9CD2-21D62A4A6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58357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Snowmass All Frontier Conveners Meeting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F5C6D-E38C-3E43-9429-F77C93942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18349"/>
            <a:ext cx="9144000" cy="1602738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Young-</a:t>
            </a:r>
            <a:r>
              <a:rPr lang="en-US" sz="2000" dirty="0" err="1"/>
              <a:t>Kee</a:t>
            </a:r>
            <a:r>
              <a:rPr lang="en-US" sz="2000" dirty="0"/>
              <a:t> Kim</a:t>
            </a:r>
          </a:p>
          <a:p>
            <a:r>
              <a:rPr lang="en-US" sz="2000" dirty="0"/>
              <a:t>November 16, 2020</a:t>
            </a:r>
          </a:p>
        </p:txBody>
      </p:sp>
    </p:spTree>
    <p:extLst>
      <p:ext uri="{BB962C8B-B14F-4D97-AF65-F5344CB8AC3E}">
        <p14:creationId xmlns:p14="http://schemas.microsoft.com/office/powerpoint/2010/main" val="30154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A816-B249-AD48-AF5E-18835516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 /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E4D44-D174-0C45-B7C4-67BBFFC36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700" dirty="0"/>
              <a:t>Monthly Snowmass Newsletter (</a:t>
            </a:r>
            <a:r>
              <a:rPr lang="en-US" sz="1700" dirty="0">
                <a:hlinkClick r:id="rId2"/>
              </a:rPr>
              <a:t>November</a:t>
            </a:r>
            <a:r>
              <a:rPr lang="en-US" sz="1700" dirty="0"/>
              <a:t>)</a:t>
            </a:r>
          </a:p>
          <a:p>
            <a:pPr lvl="1"/>
            <a:r>
              <a:rPr lang="en-US" sz="1500" dirty="0"/>
              <a:t>Please complete your frontier section by TONIGHT</a:t>
            </a:r>
          </a:p>
          <a:p>
            <a:pPr lvl="1"/>
            <a:endParaRPr lang="en-US" sz="900" dirty="0"/>
          </a:p>
          <a:p>
            <a:r>
              <a:rPr lang="en-US" sz="1700" dirty="0"/>
              <a:t>CSS (2021 Community Summer Study) </a:t>
            </a:r>
          </a:p>
          <a:p>
            <a:pPr lvl="1"/>
            <a:r>
              <a:rPr lang="en-US" sz="1500" dirty="0"/>
              <a:t>Dates</a:t>
            </a:r>
          </a:p>
          <a:p>
            <a:pPr lvl="2"/>
            <a:r>
              <a:rPr lang="en-US" sz="1500" dirty="0"/>
              <a:t>Assuming that the P5 schedule remains the same and the CSS will be a ~10-day workshop at UW</a:t>
            </a:r>
          </a:p>
          <a:p>
            <a:pPr lvl="2"/>
            <a:r>
              <a:rPr lang="en-US" sz="1500" dirty="0"/>
              <a:t>We looked into other options (Aug. 2021, Dec. 2021, Jan. 2022, Spring Break 2022)</a:t>
            </a:r>
          </a:p>
          <a:p>
            <a:pPr lvl="3"/>
            <a:r>
              <a:rPr lang="en-US" sz="1500" dirty="0"/>
              <a:t>None are good for the community (accommodating both semester- and quarter-system universities)</a:t>
            </a:r>
          </a:p>
          <a:p>
            <a:pPr lvl="3"/>
            <a:r>
              <a:rPr lang="en-US" sz="1500" dirty="0"/>
              <a:t>Dorms of UW (quarter-system) are not available during any of these periods</a:t>
            </a:r>
          </a:p>
          <a:p>
            <a:pPr lvl="2"/>
            <a:r>
              <a:rPr lang="en-US" sz="1500" dirty="0"/>
              <a:t>Current plan: the original dates July 11-20, 2021</a:t>
            </a:r>
          </a:p>
          <a:p>
            <a:pPr lvl="3"/>
            <a:r>
              <a:rPr lang="en-US" sz="1500" dirty="0"/>
              <a:t>But, we want to hear from Frontier conveners today</a:t>
            </a:r>
            <a:r>
              <a:rPr lang="en-US" sz="1500"/>
              <a:t>. </a:t>
            </a:r>
          </a:p>
          <a:p>
            <a:pPr lvl="3"/>
            <a:r>
              <a:rPr lang="en-US" sz="1500"/>
              <a:t>We </a:t>
            </a:r>
            <a:r>
              <a:rPr lang="en-US" sz="1500" dirty="0"/>
              <a:t>will give the final words to UW by end of this year.</a:t>
            </a:r>
          </a:p>
          <a:p>
            <a:pPr lvl="3"/>
            <a:endParaRPr lang="en-US" sz="900" dirty="0"/>
          </a:p>
          <a:p>
            <a:pPr lvl="1"/>
            <a:r>
              <a:rPr lang="en-US" sz="1500" dirty="0"/>
              <a:t>Program Committee</a:t>
            </a:r>
          </a:p>
          <a:p>
            <a:pPr lvl="2"/>
            <a:r>
              <a:rPr lang="en-US" sz="1500" dirty="0"/>
              <a:t>Steering Group</a:t>
            </a:r>
          </a:p>
          <a:p>
            <a:pPr lvl="2"/>
            <a:r>
              <a:rPr lang="en-US" sz="1500" dirty="0"/>
              <a:t>10 frontier representatives</a:t>
            </a:r>
          </a:p>
          <a:p>
            <a:pPr lvl="2"/>
            <a:r>
              <a:rPr lang="en-US" sz="1500" dirty="0"/>
              <a:t>2 Early Career Representatives</a:t>
            </a:r>
          </a:p>
          <a:p>
            <a:pPr lvl="2"/>
            <a:r>
              <a:rPr lang="en-US" sz="1500" dirty="0"/>
              <a:t>Co-chairs of CSS’s LOC</a:t>
            </a:r>
          </a:p>
          <a:p>
            <a:pPr lvl="2"/>
            <a:r>
              <a:rPr lang="en-US" sz="1500" dirty="0"/>
              <a:t>Tao is forming the Committee</a:t>
            </a: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AD76A2E-9400-B847-813E-EB9805F3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3062" y="6526169"/>
            <a:ext cx="2133600" cy="365125"/>
          </a:xfrm>
        </p:spPr>
        <p:txBody>
          <a:bodyPr/>
          <a:lstStyle/>
          <a:p>
            <a:r>
              <a:rPr lang="en-US" dirty="0"/>
              <a:t>2020-11-16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36AC0EF-286C-6642-A42C-C148D0CA1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6169"/>
            <a:ext cx="2895600" cy="365125"/>
          </a:xfr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D2BDB07-01A0-A340-A097-7CCF1146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3464" y="6526169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3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DD69A73-EDD8-854F-8F50-8758E69F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/ Discussion Topics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A6C3E29-D246-9143-BBA6-A18584217E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716216"/>
              </p:ext>
            </p:extLst>
          </p:nvPr>
        </p:nvGraphicFramePr>
        <p:xfrm>
          <a:off x="189412" y="1611680"/>
          <a:ext cx="8751574" cy="4671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3" imgW="10731500" imgH="5727700" progId="Excel.Sheet.12">
                  <p:embed/>
                </p:oleObj>
              </mc:Choice>
              <mc:Fallback>
                <p:oleObj name="Worksheet" r:id="rId3" imgW="10731500" imgH="5727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412" y="1611680"/>
                        <a:ext cx="8751574" cy="4671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0C07D86-B60A-4D4C-8D7A-F7635D8308A8}"/>
              </a:ext>
            </a:extLst>
          </p:cNvPr>
          <p:cNvSpPr txBox="1"/>
          <p:nvPr/>
        </p:nvSpPr>
        <p:spPr>
          <a:xfrm>
            <a:off x="0" y="92070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Snowmass Frontier-Level Workshops</a:t>
            </a:r>
          </a:p>
          <a:p>
            <a:pPr algn="ctr"/>
            <a:r>
              <a:rPr lang="en-US" sz="1400" dirty="0"/>
              <a:t>Table below: </a:t>
            </a:r>
            <a:r>
              <a:rPr lang="en-US" sz="1400" dirty="0">
                <a:hlinkClick r:id="rId5"/>
              </a:rPr>
              <a:t>Google spreadsheet (continue to be updated with more information)</a:t>
            </a:r>
            <a:endParaRPr lang="en-US" sz="1400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FC984ED6-19FD-8143-BF1F-8AFE049F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3062" y="6526169"/>
            <a:ext cx="2133600" cy="365125"/>
          </a:xfrm>
        </p:spPr>
        <p:txBody>
          <a:bodyPr/>
          <a:lstStyle/>
          <a:p>
            <a:r>
              <a:rPr lang="en-US" dirty="0"/>
              <a:t>2020-11-16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F48F2B9-0712-6047-A4FA-EE0F14BB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6169"/>
            <a:ext cx="2895600" cy="365125"/>
          </a:xfr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FBC1100B-A8D4-F546-B5BB-F533F075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3464" y="6526169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0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A816-B249-AD48-AF5E-18835516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 /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E4D44-D174-0C45-B7C4-67BBFFC36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r>
              <a:rPr lang="en-US" sz="1700" dirty="0"/>
              <a:t>DPF Ethics Advisory Committee</a:t>
            </a:r>
          </a:p>
          <a:p>
            <a:r>
              <a:rPr lang="en-US" sz="1700" dirty="0"/>
              <a:t>Structure of Snowmass 2021 Report 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r>
              <a:rPr lang="en-US" sz="1700" dirty="0"/>
              <a:t>Feedback by Early Careers on Contributed Papers and Communication</a:t>
            </a:r>
          </a:p>
          <a:p>
            <a:pPr lvl="1"/>
            <a:r>
              <a:rPr lang="en-US" sz="1500" dirty="0"/>
              <a:t>Sara Simon</a:t>
            </a:r>
          </a:p>
          <a:p>
            <a:r>
              <a:rPr lang="en-US" sz="1700" dirty="0"/>
              <a:t>Feedback on Report Structure, Dates of CSS, Workshop Plan before CSS, and Contributed Papers</a:t>
            </a:r>
          </a:p>
          <a:p>
            <a:pPr lvl="1"/>
            <a:r>
              <a:rPr lang="en-US" sz="1500" dirty="0"/>
              <a:t>Frontier Conveners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F284-7924-404F-AF6F-2B6D9BAA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3062" y="6526169"/>
            <a:ext cx="2133600" cy="365125"/>
          </a:xfrm>
        </p:spPr>
        <p:txBody>
          <a:bodyPr/>
          <a:lstStyle/>
          <a:p>
            <a:r>
              <a:rPr lang="en-US" dirty="0"/>
              <a:t>2020-11-16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2214A-FDE0-064C-A265-B6C710EF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6169"/>
            <a:ext cx="2895600" cy="365125"/>
          </a:xfr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444EC-2F04-CB4E-B6C2-F5425D48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3464" y="6526169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8382A4D-0357-8E4E-B500-3E16CE1C5596}"/>
              </a:ext>
            </a:extLst>
          </p:cNvPr>
          <p:cNvGrpSpPr/>
          <p:nvPr/>
        </p:nvGrpSpPr>
        <p:grpSpPr>
          <a:xfrm>
            <a:off x="4809517" y="1374314"/>
            <a:ext cx="3237205" cy="2714359"/>
            <a:chOff x="4637145" y="3472743"/>
            <a:chExt cx="2502053" cy="205340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19292A0-6AB4-4245-AF20-D1BB07F44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7145" y="3472743"/>
              <a:ext cx="2502053" cy="205340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FFF1D6-3982-6B46-BAF2-EE8F4DEB16DC}"/>
                </a:ext>
              </a:extLst>
            </p:cNvPr>
            <p:cNvSpPr/>
            <p:nvPr/>
          </p:nvSpPr>
          <p:spPr>
            <a:xfrm>
              <a:off x="4708161" y="5033254"/>
              <a:ext cx="1180011" cy="17383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711CD3-EC4B-424B-9DA6-6FFAC4CCA208}"/>
                </a:ext>
              </a:extLst>
            </p:cNvPr>
            <p:cNvSpPr/>
            <p:nvPr/>
          </p:nvSpPr>
          <p:spPr>
            <a:xfrm>
              <a:off x="4708160" y="5274917"/>
              <a:ext cx="1180011" cy="173837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2791D1-B810-B34C-A201-C49301E5F7A9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183504" y="3552017"/>
            <a:ext cx="717895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6679350-DC9D-2A49-8EBE-04D17697021F}"/>
              </a:ext>
            </a:extLst>
          </p:cNvPr>
          <p:cNvCxnSpPr>
            <a:cxnSpLocks/>
          </p:cNvCxnSpPr>
          <p:nvPr/>
        </p:nvCxnSpPr>
        <p:spPr>
          <a:xfrm>
            <a:off x="4183504" y="3864298"/>
            <a:ext cx="697028" cy="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39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C2EC-862F-9E42-B865-0F4C6CDA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F0501B-0AD4-D541-8A53-389FEE907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77" y="0"/>
            <a:ext cx="7145246" cy="6858000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8375B1A-7BB4-B449-AE67-0F19FAB7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3062" y="6526169"/>
            <a:ext cx="2133600" cy="365125"/>
          </a:xfrm>
        </p:spPr>
        <p:txBody>
          <a:bodyPr/>
          <a:lstStyle/>
          <a:p>
            <a:r>
              <a:rPr lang="en-US" dirty="0"/>
              <a:t>2020-11-16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2AA124-1CC5-C444-BE5F-305E89AE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3464" y="6526169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8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A816-B249-AD48-AF5E-18835516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Preliminary Snowmass Timeline / Process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F284-7924-404F-AF6F-2B6D9BAA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3062" y="6526169"/>
            <a:ext cx="2133600" cy="365125"/>
          </a:xfrm>
        </p:spPr>
        <p:txBody>
          <a:bodyPr/>
          <a:lstStyle/>
          <a:p>
            <a:r>
              <a:rPr lang="en-US" dirty="0"/>
              <a:t>2020-11-16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2214A-FDE0-064C-A265-B6C710EF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526169"/>
            <a:ext cx="2895600" cy="365125"/>
          </a:xfr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444EC-2F04-CB4E-B6C2-F5425D48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3464" y="6526169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BEBBE53-09BD-C74D-8199-3BF104EF5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497769"/>
              </p:ext>
            </p:extLst>
          </p:nvPr>
        </p:nvGraphicFramePr>
        <p:xfrm>
          <a:off x="0" y="1403680"/>
          <a:ext cx="9144000" cy="49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70718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346993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281092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920382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7212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15067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779745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46851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71508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306318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046785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88884560"/>
                    </a:ext>
                  </a:extLst>
                </a:gridCol>
              </a:tblGrid>
              <a:tr h="497465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760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B0520B3-233F-6D47-999D-C37D80A80FC2}"/>
              </a:ext>
            </a:extLst>
          </p:cNvPr>
          <p:cNvSpPr txBox="1"/>
          <p:nvPr/>
        </p:nvSpPr>
        <p:spPr>
          <a:xfrm>
            <a:off x="8341975" y="1846643"/>
            <a:ext cx="84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Snowmass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</a:rPr>
              <a:t>Report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3F6752D1-7260-834B-952D-145F72366C78}"/>
              </a:ext>
            </a:extLst>
          </p:cNvPr>
          <p:cNvSpPr/>
          <p:nvPr/>
        </p:nvSpPr>
        <p:spPr>
          <a:xfrm>
            <a:off x="0" y="1036916"/>
            <a:ext cx="6844937" cy="341546"/>
          </a:xfrm>
          <a:prstGeom prst="rightArrow">
            <a:avLst>
              <a:gd name="adj1" fmla="val 58066"/>
              <a:gd name="adj2" fmla="val 49328"/>
            </a:avLst>
          </a:prstGeom>
          <a:solidFill>
            <a:srgbClr val="FFFF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48E4BD-9B54-D74D-A077-AB9CB285A317}"/>
              </a:ext>
            </a:extLst>
          </p:cNvPr>
          <p:cNvSpPr txBox="1"/>
          <p:nvPr/>
        </p:nvSpPr>
        <p:spPr>
          <a:xfrm>
            <a:off x="3419703" y="1845464"/>
            <a:ext cx="150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 Community Meeting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</a:rPr>
              <a:t>(APS April Meeting)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139F5C-7CD0-D143-911A-8C66ABAA6A11}"/>
              </a:ext>
            </a:extLst>
          </p:cNvPr>
          <p:cNvSpPr txBox="1"/>
          <p:nvPr/>
        </p:nvSpPr>
        <p:spPr>
          <a:xfrm>
            <a:off x="5384300" y="1836844"/>
            <a:ext cx="2195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Community Summer Study (CSS)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</a:rPr>
              <a:t>July 11-20, 2021 + DPF 2021 (UW Seattle)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E97FE0-1379-DA40-8F4F-63911EB98A57}"/>
              </a:ext>
            </a:extLst>
          </p:cNvPr>
          <p:cNvSpPr txBox="1"/>
          <p:nvPr/>
        </p:nvSpPr>
        <p:spPr>
          <a:xfrm>
            <a:off x="-77452" y="2050633"/>
            <a:ext cx="285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TGs: effort on consolidation, coordination &amp; solicitation, leading to studies &amp; Contributed Papers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56D604-6892-4F41-A798-20DFB53D8A97}"/>
              </a:ext>
            </a:extLst>
          </p:cNvPr>
          <p:cNvSpPr txBox="1"/>
          <p:nvPr/>
        </p:nvSpPr>
        <p:spPr>
          <a:xfrm>
            <a:off x="588762" y="2785278"/>
            <a:ext cx="3353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TGs develop their key questions and opportunities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595F1E-3417-E84B-AE4D-180922E0072E}"/>
              </a:ext>
            </a:extLst>
          </p:cNvPr>
          <p:cNvSpPr txBox="1"/>
          <p:nvPr/>
        </p:nvSpPr>
        <p:spPr>
          <a:xfrm>
            <a:off x="2463000" y="3203197"/>
            <a:ext cx="41855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TGs produce outlines of their reports</a:t>
            </a:r>
          </a:p>
          <a:p>
            <a:r>
              <a:rPr lang="en-US" sz="200" dirty="0"/>
              <a:t> </a:t>
            </a:r>
          </a:p>
          <a:p>
            <a:r>
              <a:rPr lang="en-US" sz="1200" dirty="0"/>
              <a:t>       (TGs: communication with authors of Contributed Papers)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66AE37-3DF8-9641-8BFD-FE16DEBB88AF}"/>
              </a:ext>
            </a:extLst>
          </p:cNvPr>
          <p:cNvSpPr txBox="1"/>
          <p:nvPr/>
        </p:nvSpPr>
        <p:spPr>
          <a:xfrm>
            <a:off x="3163093" y="3785298"/>
            <a:ext cx="4146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Frontiers/TGs produce Preliminary Frontier Reports</a:t>
            </a:r>
          </a:p>
          <a:p>
            <a:pPr algn="ctr"/>
            <a:r>
              <a:rPr lang="en-US" sz="1200" dirty="0"/>
              <a:t>Community feedback on Preliminary Frontier Reports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15FBF73-73CF-F140-A71B-F6F780FD47AD}"/>
              </a:ext>
            </a:extLst>
          </p:cNvPr>
          <p:cNvSpPr/>
          <p:nvPr/>
        </p:nvSpPr>
        <p:spPr>
          <a:xfrm rot="16200000">
            <a:off x="692179" y="1239364"/>
            <a:ext cx="158449" cy="1595235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8B4B95E6-D427-8E4A-820B-4BF084F78C5D}"/>
              </a:ext>
            </a:extLst>
          </p:cNvPr>
          <p:cNvSpPr/>
          <p:nvPr/>
        </p:nvSpPr>
        <p:spPr>
          <a:xfrm rot="16200000">
            <a:off x="2130667" y="1644955"/>
            <a:ext cx="181352" cy="2253845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5043D39E-D7F5-8740-823A-70A5E83AB01A}"/>
              </a:ext>
            </a:extLst>
          </p:cNvPr>
          <p:cNvSpPr/>
          <p:nvPr/>
        </p:nvSpPr>
        <p:spPr>
          <a:xfrm rot="16200000">
            <a:off x="3576936" y="2161232"/>
            <a:ext cx="196393" cy="1991456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77244CA0-B3FC-6144-BE98-D562873920E6}"/>
              </a:ext>
            </a:extLst>
          </p:cNvPr>
          <p:cNvSpPr/>
          <p:nvPr/>
        </p:nvSpPr>
        <p:spPr>
          <a:xfrm rot="16200000">
            <a:off x="5146882" y="2621288"/>
            <a:ext cx="154470" cy="2268244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29F035-3C70-234C-878A-6E2582057748}"/>
              </a:ext>
            </a:extLst>
          </p:cNvPr>
          <p:cNvSpPr txBox="1"/>
          <p:nvPr/>
        </p:nvSpPr>
        <p:spPr>
          <a:xfrm>
            <a:off x="674398" y="1071473"/>
            <a:ext cx="5505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Meetings &amp; Workshops (10 Frontiers &amp; 80 Topical Groups)       +      Contributed Papers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2E9BDE-E932-1E45-97E5-D1E6E5BB4651}"/>
              </a:ext>
            </a:extLst>
          </p:cNvPr>
          <p:cNvSpPr txBox="1"/>
          <p:nvPr/>
        </p:nvSpPr>
        <p:spPr>
          <a:xfrm>
            <a:off x="125554" y="1396280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Nov.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FD5927-4385-284B-8EC6-9557CE5E0ECA}"/>
              </a:ext>
            </a:extLst>
          </p:cNvPr>
          <p:cNvSpPr txBox="1"/>
          <p:nvPr/>
        </p:nvSpPr>
        <p:spPr>
          <a:xfrm>
            <a:off x="912527" y="1411640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Dec.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1D569B-F24D-1840-B0F7-3E6DF33FDB9E}"/>
              </a:ext>
            </a:extLst>
          </p:cNvPr>
          <p:cNvSpPr txBox="1"/>
          <p:nvPr/>
        </p:nvSpPr>
        <p:spPr>
          <a:xfrm>
            <a:off x="1664558" y="1417493"/>
            <a:ext cx="49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Jan.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1DC908-F57A-2C46-A4DC-CA20B94C8157}"/>
              </a:ext>
            </a:extLst>
          </p:cNvPr>
          <p:cNvSpPr txBox="1"/>
          <p:nvPr/>
        </p:nvSpPr>
        <p:spPr>
          <a:xfrm>
            <a:off x="7006977" y="1397000"/>
            <a:ext cx="49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Aug.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D618C4-3DD5-574C-BD64-9B4553309213}"/>
              </a:ext>
            </a:extLst>
          </p:cNvPr>
          <p:cNvSpPr txBox="1"/>
          <p:nvPr/>
        </p:nvSpPr>
        <p:spPr>
          <a:xfrm>
            <a:off x="6206078" y="1414621"/>
            <a:ext cx="49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Jul.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2021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6B2B5E-3994-764B-90B5-166D475CBCD1}"/>
              </a:ext>
            </a:extLst>
          </p:cNvPr>
          <p:cNvSpPr txBox="1"/>
          <p:nvPr/>
        </p:nvSpPr>
        <p:spPr>
          <a:xfrm>
            <a:off x="3162855" y="1417491"/>
            <a:ext cx="49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Mar.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493B17-0466-2D4C-85A8-1F45E0990AED}"/>
              </a:ext>
            </a:extLst>
          </p:cNvPr>
          <p:cNvSpPr txBox="1"/>
          <p:nvPr/>
        </p:nvSpPr>
        <p:spPr>
          <a:xfrm>
            <a:off x="2413707" y="1423128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Feb.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0ECCA9-CC12-6D4F-A73E-E877FDDAF1A9}"/>
              </a:ext>
            </a:extLst>
          </p:cNvPr>
          <p:cNvSpPr txBox="1"/>
          <p:nvPr/>
        </p:nvSpPr>
        <p:spPr>
          <a:xfrm>
            <a:off x="5456930" y="1414622"/>
            <a:ext cx="49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Jun.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4CB028-9783-DF4A-9CBF-1FBDEAAC295A}"/>
              </a:ext>
            </a:extLst>
          </p:cNvPr>
          <p:cNvSpPr txBox="1"/>
          <p:nvPr/>
        </p:nvSpPr>
        <p:spPr>
          <a:xfrm>
            <a:off x="8522306" y="1396281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Oct.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2021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DFDF1E-C64A-F849-BC9D-4D387F0320F5}"/>
              </a:ext>
            </a:extLst>
          </p:cNvPr>
          <p:cNvSpPr txBox="1"/>
          <p:nvPr/>
        </p:nvSpPr>
        <p:spPr>
          <a:xfrm>
            <a:off x="3925509" y="1419617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Apr.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2021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4B655A9-DA68-7947-858C-24A301B65569}"/>
              </a:ext>
            </a:extLst>
          </p:cNvPr>
          <p:cNvSpPr txBox="1"/>
          <p:nvPr/>
        </p:nvSpPr>
        <p:spPr>
          <a:xfrm>
            <a:off x="7754068" y="1396282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Sep.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0CDE25B-E9A3-FA49-A3F7-EA55584F5568}"/>
              </a:ext>
            </a:extLst>
          </p:cNvPr>
          <p:cNvSpPr txBox="1"/>
          <p:nvPr/>
        </p:nvSpPr>
        <p:spPr>
          <a:xfrm>
            <a:off x="4733045" y="1417492"/>
            <a:ext cx="49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May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47258D1-5ACC-EA4A-BB7E-1005582F7BED}"/>
              </a:ext>
            </a:extLst>
          </p:cNvPr>
          <p:cNvSpPr txBox="1"/>
          <p:nvPr/>
        </p:nvSpPr>
        <p:spPr>
          <a:xfrm>
            <a:off x="3977761" y="4455704"/>
            <a:ext cx="4986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Build consensus on key questions / opportunities of particle physics,</a:t>
            </a:r>
          </a:p>
          <a:p>
            <a:pPr algn="ctr"/>
            <a:r>
              <a:rPr lang="en-US" sz="1200" dirty="0"/>
              <a:t>enabling technologies, and community engagement; </a:t>
            </a:r>
          </a:p>
          <a:p>
            <a:pPr algn="ctr"/>
            <a:r>
              <a:rPr lang="en-US" sz="1200" dirty="0"/>
              <a:t>Formulate the content of the Snowmass Executive Summary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690E4FF-A5EF-AA41-BE15-41EAD74218CF}"/>
              </a:ext>
            </a:extLst>
          </p:cNvPr>
          <p:cNvSpPr txBox="1"/>
          <p:nvPr/>
        </p:nvSpPr>
        <p:spPr>
          <a:xfrm>
            <a:off x="5352552" y="5218574"/>
            <a:ext cx="3741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Frontiers/TGs produce Final Frontier Reports</a:t>
            </a:r>
          </a:p>
          <a:p>
            <a:pPr algn="r"/>
            <a:r>
              <a:rPr lang="en-US" sz="1200" dirty="0"/>
              <a:t>Steering Group produces Preliminary Executive Summary</a:t>
            </a:r>
          </a:p>
          <a:p>
            <a:pPr algn="r"/>
            <a:r>
              <a:rPr lang="en-US" sz="1200" dirty="0"/>
              <a:t>Community feedback on Prelim. Exec. Summary</a:t>
            </a:r>
          </a:p>
          <a:p>
            <a:pPr algn="r"/>
            <a:r>
              <a:rPr lang="en-US" sz="1200" dirty="0"/>
              <a:t>Snowmass Draft Report and Critical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Commentary</a:t>
            </a:r>
          </a:p>
          <a:p>
            <a:pPr algn="r"/>
            <a:r>
              <a:rPr lang="en-US" sz="1200" dirty="0"/>
              <a:t>Snowmass Final Report</a:t>
            </a:r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5AADC16B-B529-264E-9DE2-545DBDE677CB}"/>
              </a:ext>
            </a:extLst>
          </p:cNvPr>
          <p:cNvSpPr/>
          <p:nvPr/>
        </p:nvSpPr>
        <p:spPr>
          <a:xfrm rot="16200000">
            <a:off x="7754766" y="4048119"/>
            <a:ext cx="181707" cy="2289817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CEAA85E3-76A2-4F47-B48E-9055206076B5}"/>
              </a:ext>
            </a:extLst>
          </p:cNvPr>
          <p:cNvSpPr/>
          <p:nvPr/>
        </p:nvSpPr>
        <p:spPr>
          <a:xfrm rot="16200000">
            <a:off x="6381819" y="4190107"/>
            <a:ext cx="164676" cy="473107"/>
          </a:xfrm>
          <a:prstGeom prst="leftBrac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1CC728-645A-1F4B-B011-61DF73B48DBA}"/>
              </a:ext>
            </a:extLst>
          </p:cNvPr>
          <p:cNvSpPr txBox="1"/>
          <p:nvPr/>
        </p:nvSpPr>
        <p:spPr>
          <a:xfrm>
            <a:off x="6258311" y="4198924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157843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167107</TotalTime>
  <Words>464</Words>
  <Application>Microsoft Macintosh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Custom Design</vt:lpstr>
      <vt:lpstr>Worksheet</vt:lpstr>
      <vt:lpstr>Snowmass All Frontier Conveners Meeting</vt:lpstr>
      <vt:lpstr>Announcements / Discussion Topics</vt:lpstr>
      <vt:lpstr>Announcements / Discussion Topics</vt:lpstr>
      <vt:lpstr>Announcements / Discussion Topics</vt:lpstr>
      <vt:lpstr>PowerPoint Presentation</vt:lpstr>
      <vt:lpstr>Preliminary Snowmass Timeline / Process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5343</cp:revision>
  <cp:lastPrinted>2020-11-01T21:26:10Z</cp:lastPrinted>
  <dcterms:created xsi:type="dcterms:W3CDTF">2014-06-24T05:51:31Z</dcterms:created>
  <dcterms:modified xsi:type="dcterms:W3CDTF">2020-11-17T00:42:22Z</dcterms:modified>
</cp:coreProperties>
</file>