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2" r:id="rId2"/>
  </p:sldMasterIdLst>
  <p:notesMasterIdLst>
    <p:notesMasterId r:id="rId6"/>
  </p:notesMasterIdLst>
  <p:sldIdLst>
    <p:sldId id="256" r:id="rId3"/>
    <p:sldId id="1730" r:id="rId4"/>
    <p:sldId id="172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Reina" initials="" lastIdx="1" clrIdx="0"/>
  <p:cmAuthor id="2" name="Alessandro Tricoli" initials="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800080"/>
    <a:srgbClr val="000000"/>
    <a:srgbClr val="C31310"/>
    <a:srgbClr val="115CA9"/>
    <a:srgbClr val="B53511"/>
    <a:srgbClr val="21FFF0"/>
    <a:srgbClr val="21FFF5"/>
    <a:srgbClr val="F400FF"/>
    <a:srgbClr val="16B7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2382" autoAdjust="0"/>
    <p:restoredTop sz="89323" autoAdjust="0"/>
  </p:normalViewPr>
  <p:slideViewPr>
    <p:cSldViewPr snapToGrid="0" snapToObjects="1">
      <p:cViewPr varScale="1">
        <p:scale>
          <a:sx n="128" d="100"/>
          <a:sy n="128" d="100"/>
        </p:scale>
        <p:origin x="1272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80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3" d="100"/>
        <a:sy n="173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E616E7-6442-8C42-AB7D-1A52A9F103E5}" type="datetimeFigureOut">
              <a:rPr lang="en-US" smtClean="0"/>
              <a:t>11/15/20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5C62E9-0A14-0247-BAF3-2DD368B970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37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155381F-9A7F-294F-9C2D-2A28BDB0F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48CBFD-6F9F-CC46-ABF3-8D92B28569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A9AA5D-241D-F84C-B47A-B92463EFA4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7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5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6580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748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908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A7BBD36-3257-8E4A-8984-B9E452B60DA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70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566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12863"/>
            <a:ext cx="4038600" cy="4813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10/8/2020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Snowmass AF | CPM 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E73930-EDB2-5B4C-99D8-72732A3B2E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053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8605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4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07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58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785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5462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438096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578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3697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7543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1643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522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339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1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03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345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521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19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10/8/2020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197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68792"/>
            <a:ext cx="9144000" cy="83207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81958"/>
            <a:ext cx="8229600" cy="51743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Snowmass AF | CPM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81E7D-5A17-EB4A-B013-04381A7C357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806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  <p:sldLayoutId id="2147483676" r:id="rId14"/>
    <p:sldLayoutId id="2147483677" r:id="rId15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3400" kern="1200">
          <a:solidFill>
            <a:schemeClr val="bg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10/8/2020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Snowmass AF | CPM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89032D-4BF8-2E4C-A9D5-B04F356B75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770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indico.fnal.gov/event/4653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62"/>
          <p:cNvSpPr txBox="1">
            <a:spLocks noGrp="1"/>
          </p:cNvSpPr>
          <p:nvPr>
            <p:ph type="ctrTitle"/>
          </p:nvPr>
        </p:nvSpPr>
        <p:spPr>
          <a:xfrm>
            <a:off x="253549" y="1344872"/>
            <a:ext cx="8759821" cy="192480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b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sz="4800" b="1" dirty="0">
                <a:solidFill>
                  <a:srgbClr val="002060"/>
                </a:solidFill>
              </a:rPr>
              <a:t>Snowmass 2021</a:t>
            </a:r>
            <a:endParaRPr sz="7200" b="1" dirty="0">
              <a:solidFill>
                <a:srgbClr val="002060"/>
              </a:solidFill>
            </a:endParaRPr>
          </a:p>
          <a:p>
            <a:pPr>
              <a:spcBef>
                <a:spcPts val="0"/>
              </a:spcBef>
            </a:pPr>
            <a:r>
              <a:rPr lang="en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Accelerator Frontie</a:t>
            </a:r>
            <a:r>
              <a:rPr lang="en-US" sz="5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 Update</a:t>
            </a:r>
            <a:br>
              <a:rPr lang="en-US" sz="4800" dirty="0">
                <a:solidFill>
                  <a:srgbClr val="002060"/>
                </a:solidFill>
              </a:rPr>
            </a:br>
            <a:endParaRPr sz="4800" dirty="0">
              <a:solidFill>
                <a:srgbClr val="002060"/>
              </a:solidFill>
            </a:endParaRPr>
          </a:p>
        </p:txBody>
      </p:sp>
      <p:sp>
        <p:nvSpPr>
          <p:cNvPr id="380" name="Google Shape;380;p62"/>
          <p:cNvSpPr txBox="1">
            <a:spLocks noGrp="1"/>
          </p:cNvSpPr>
          <p:nvPr>
            <p:ph type="subTitle" idx="1"/>
          </p:nvPr>
        </p:nvSpPr>
        <p:spPr>
          <a:xfrm>
            <a:off x="457200" y="3008043"/>
            <a:ext cx="8520600" cy="1083458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/>
          <a:p>
            <a:pPr>
              <a:spcBef>
                <a:spcPts val="0"/>
              </a:spcBef>
            </a:pPr>
            <a:r>
              <a:rPr lang="en" dirty="0">
                <a:solidFill>
                  <a:srgbClr val="000000"/>
                </a:solidFill>
              </a:rPr>
              <a:t>Snowmass Conveners Meeting</a:t>
            </a:r>
          </a:p>
          <a:p>
            <a:pPr>
              <a:spcBef>
                <a:spcPts val="0"/>
              </a:spcBef>
            </a:pPr>
            <a:r>
              <a:rPr lang="en" dirty="0">
                <a:solidFill>
                  <a:srgbClr val="000000"/>
                </a:solidFill>
              </a:rPr>
              <a:t>November 16, 2020</a:t>
            </a:r>
          </a:p>
        </p:txBody>
      </p:sp>
      <p:sp>
        <p:nvSpPr>
          <p:cNvPr id="381" name="Google Shape;381;p62"/>
          <p:cNvSpPr txBox="1"/>
          <p:nvPr/>
        </p:nvSpPr>
        <p:spPr>
          <a:xfrm>
            <a:off x="2605850" y="4221600"/>
            <a:ext cx="4550324" cy="15669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rgbClr val="0432FF"/>
                </a:solidFill>
              </a:rPr>
              <a:t>Steve Gourlay</a:t>
            </a:r>
            <a:r>
              <a:rPr lang="en" sz="2800" dirty="0">
                <a:solidFill>
                  <a:srgbClr val="0432FF"/>
                </a:solidFill>
              </a:rPr>
              <a:t> </a:t>
            </a:r>
            <a:r>
              <a:rPr lang="en" sz="2800" dirty="0"/>
              <a:t>(</a:t>
            </a:r>
            <a:r>
              <a:rPr lang="en-US" sz="2800" dirty="0"/>
              <a:t>LBNL)</a:t>
            </a:r>
            <a:endParaRPr lang="en" sz="2800" dirty="0"/>
          </a:p>
          <a:p>
            <a:pPr algn="ctr">
              <a:lnSpc>
                <a:spcPct val="115000"/>
              </a:lnSpc>
            </a:pPr>
            <a:r>
              <a:rPr lang="en-US" sz="2800" dirty="0">
                <a:solidFill>
                  <a:srgbClr val="0432FF"/>
                </a:solidFill>
              </a:rPr>
              <a:t>Tor Raubenheimer </a:t>
            </a:r>
            <a:r>
              <a:rPr lang="en" sz="2800" dirty="0"/>
              <a:t>(SLAC)     </a:t>
            </a:r>
          </a:p>
          <a:p>
            <a:pPr algn="ctr">
              <a:lnSpc>
                <a:spcPct val="115000"/>
              </a:lnSpc>
            </a:pPr>
            <a:r>
              <a:rPr lang="en" sz="2800" dirty="0">
                <a:solidFill>
                  <a:srgbClr val="0432FF"/>
                </a:solidFill>
              </a:rPr>
              <a:t>Vladimir Shiltsev </a:t>
            </a:r>
            <a:r>
              <a:rPr lang="en" sz="2800" dirty="0"/>
              <a:t>(FNAL)</a:t>
            </a:r>
            <a:endParaRPr sz="2800" dirty="0"/>
          </a:p>
          <a:p>
            <a:pPr algn="ctr">
              <a:lnSpc>
                <a:spcPct val="115000"/>
              </a:lnSpc>
            </a:pPr>
            <a:r>
              <a:rPr lang="en" sz="2800" dirty="0"/>
              <a:t>          </a:t>
            </a:r>
            <a:endParaRPr sz="2800" dirty="0"/>
          </a:p>
          <a:p>
            <a:pPr algn="ctr">
              <a:lnSpc>
                <a:spcPct val="115000"/>
              </a:lnSpc>
            </a:pPr>
            <a:endParaRPr sz="2400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B95551B-A474-4923-85DC-B5A19C758F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r>
              <a:rPr lang="en-US" dirty="0"/>
              <a:t>11/16/2020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59C85-8910-4BDF-8619-F1A22978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</p:spPr>
        <p:txBody>
          <a:bodyPr/>
          <a:lstStyle/>
          <a:p>
            <a:r>
              <a:rPr lang="da-DK" dirty="0" err="1"/>
              <a:t>Snowmass</a:t>
            </a:r>
            <a:r>
              <a:rPr lang="da-DK" dirty="0"/>
              <a:t> AF | All-</a:t>
            </a:r>
            <a:r>
              <a:rPr lang="da-DK" dirty="0" err="1"/>
              <a:t>Conveners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4159E-79F4-420E-968C-CC7B919C1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FB881E7D-5A17-EB4A-B013-04381A7C357D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371926-2482-1B41-BDB8-C1A64FAF6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 Response To Questions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7FD427-06AC-5247-82EF-1F64958FEC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Report Structure</a:t>
            </a:r>
          </a:p>
          <a:p>
            <a:pPr lvl="1"/>
            <a:r>
              <a:rPr lang="en-US" sz="2000" dirty="0"/>
              <a:t>AF (and a few others) are unique in that there is overlap with several other Frontiers. We think that at least a summary of the requirements required to achieve the goal be integrated into each report section where relevant or at least a clear reference so P5 gets a complete picture. </a:t>
            </a:r>
          </a:p>
          <a:p>
            <a:r>
              <a:rPr lang="en-US" sz="2400" dirty="0"/>
              <a:t>CSS date of July 11 – 20, 2021 is OK with us</a:t>
            </a:r>
          </a:p>
          <a:p>
            <a:r>
              <a:rPr lang="en-US" sz="2400" dirty="0"/>
              <a:t>Snowmass </a:t>
            </a:r>
            <a:r>
              <a:rPr lang="en-US" sz="2400" i="1" dirty="0"/>
              <a:t>Early Career </a:t>
            </a:r>
            <a:r>
              <a:rPr lang="en-US" sz="2400" dirty="0"/>
              <a:t>Questions on White Papers</a:t>
            </a:r>
          </a:p>
          <a:p>
            <a:pPr lvl="1"/>
            <a:r>
              <a:rPr lang="en-US" sz="2000" dirty="0"/>
              <a:t>WG’s have identified topics and will actively encourage merger of </a:t>
            </a:r>
            <a:r>
              <a:rPr lang="en-US" sz="2000" dirty="0" err="1"/>
              <a:t>LoI’s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Generated ad hoc by the community</a:t>
            </a:r>
          </a:p>
          <a:p>
            <a:pPr lvl="1"/>
            <a:r>
              <a:rPr lang="en-US" sz="2000" dirty="0"/>
              <a:t>Through workshops</a:t>
            </a:r>
          </a:p>
          <a:p>
            <a:pPr lvl="1"/>
            <a:r>
              <a:rPr lang="en-US" sz="2000" dirty="0"/>
              <a:t>Creation of coordinated efforts within the community (example is Forum on Muon Colliders jointly with EF/TF</a:t>
            </a:r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578344-ADD1-8245-9A3E-2F2222F849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11/16/2020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92DCCD-1D31-0C47-9E34-21EBDB099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/>
              <a:t>Snowmass</a:t>
            </a:r>
            <a:r>
              <a:rPr lang="da-DK" dirty="0"/>
              <a:t> AF | All-</a:t>
            </a:r>
            <a:r>
              <a:rPr lang="da-DK" dirty="0" err="1"/>
              <a:t>Conveners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E7D4AD-F9B2-1442-88C7-077576E21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01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517476-A727-4DCB-A805-D2A9B7D9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-23606"/>
            <a:ext cx="9144000" cy="832076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 Upcoming Events in Nov-Feb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B35B9-5586-4692-97D8-A15BFA67C1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11/16/2020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8F794-F0A6-451C-A2C5-039AE2E4BE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 dirty="0" err="1"/>
              <a:t>Snowmass</a:t>
            </a:r>
            <a:r>
              <a:rPr lang="da-DK" dirty="0"/>
              <a:t> AF | All-</a:t>
            </a:r>
            <a:r>
              <a:rPr lang="da-DK" dirty="0" err="1"/>
              <a:t>Conveners</a:t>
            </a:r>
            <a:r>
              <a:rPr lang="da-DK" dirty="0"/>
              <a:t>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883484-461D-468C-8622-CC7B3B13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81E7D-5A17-EB4A-B013-04381A7C357D}" type="slidenum">
              <a:rPr lang="en-US" smtClean="0"/>
              <a:t>3</a:t>
            </a:fld>
            <a:endParaRPr lang="en-US"/>
          </a:p>
        </p:txBody>
      </p:sp>
      <p:sp>
        <p:nvSpPr>
          <p:cNvPr id="7" name="Content Placeholder 3">
            <a:extLst>
              <a:ext uri="{FF2B5EF4-FFF2-40B4-BE49-F238E27FC236}">
                <a16:creationId xmlns:a16="http://schemas.microsoft.com/office/drawing/2014/main" id="{4EED0F26-9E0C-432C-99B4-157EEC401667}"/>
              </a:ext>
            </a:extLst>
          </p:cNvPr>
          <p:cNvSpPr txBox="1">
            <a:spLocks/>
          </p:cNvSpPr>
          <p:nvPr/>
        </p:nvSpPr>
        <p:spPr>
          <a:xfrm>
            <a:off x="178980" y="601999"/>
            <a:ext cx="8786037" cy="5754351"/>
          </a:xfrm>
          <a:prstGeom prst="rect">
            <a:avLst/>
          </a:prstGeom>
        </p:spPr>
        <p:txBody>
          <a:bodyPr>
            <a:normAutofit fontScale="85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endParaRPr lang="en-US" sz="2000" dirty="0"/>
          </a:p>
          <a:p>
            <a:pPr marL="457200" lvl="1" indent="0">
              <a:buNone/>
            </a:pPr>
            <a:endParaRPr lang="en-US" dirty="0">
              <a:solidFill>
                <a:srgbClr val="043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Restart regular meetings with AF Working Groups</a:t>
            </a:r>
          </a:p>
          <a:p>
            <a:pPr marL="457200" lvl="1" indent="0">
              <a:buNone/>
            </a:pPr>
            <a:endParaRPr lang="en-US" dirty="0">
              <a:solidFill>
                <a:srgbClr val="043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AF1 (General Beam Physics)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Starting Dec 3: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 of 5 bi-weekly half-day  meetings,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physics limits of ultimate beams (PLUB) – </a:t>
            </a:r>
            <a:r>
              <a:rPr lang="en-US" i="1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joint with AF4 and AF6</a:t>
            </a:r>
          </a:p>
          <a:p>
            <a:pPr marL="457200" lvl="1" indent="0">
              <a:buNone/>
            </a:pPr>
            <a:endParaRPr lang="en-US" dirty="0">
              <a:solidFill>
                <a:srgbClr val="043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AF2 (Accelerators for Neutrinos)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Dec. 10 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Town Hall meeting </a:t>
            </a: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			</a:t>
            </a:r>
            <a:r>
              <a:rPr lang="en-US" u="sng" dirty="0">
                <a:hlinkClick r:id="rId2"/>
              </a:rPr>
              <a:t>https://indico.fnal.gov/event/46537/</a:t>
            </a:r>
            <a:endParaRPr lang="en-US" dirty="0"/>
          </a:p>
          <a:p>
            <a:pPr marL="457200" lvl="1" indent="0">
              <a:buNone/>
            </a:pPr>
            <a:endParaRPr lang="en-US" i="1" dirty="0">
              <a:solidFill>
                <a:srgbClr val="0432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AF4 (Multi-</a:t>
            </a:r>
            <a:r>
              <a:rPr lang="en-US" dirty="0" err="1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</a:t>
            </a: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Colliders)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– Jan-Feb: Multi-</a:t>
            </a:r>
            <a:r>
              <a:rPr lang="en-US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TeV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MDI Workshop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- Jan-Feb: 1</a:t>
            </a:r>
            <a:r>
              <a:rPr lang="en-US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AF4 Workshop on hadron colliders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		- APS April’21: 2</a:t>
            </a:r>
            <a:r>
              <a:rPr lang="en-US" baseline="30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AF4 Workshop on lepton colliders</a:t>
            </a: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AF6 (Advanced Colliders)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Starting Nov 18 :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series of 9 weekly half-day  meetings, </a:t>
            </a:r>
            <a:r>
              <a:rPr lang="en-US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detail concept and physics discussions in the frame of the Advanced Accelerator Concept Workshop (AAC)</a:t>
            </a:r>
          </a:p>
          <a:p>
            <a:pPr marL="457200" lvl="1" indent="0">
              <a:buNone/>
            </a:pPr>
            <a:endParaRPr lang="en-US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457200" lvl="1" indent="0">
              <a:buNone/>
            </a:pP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… also involved in organization of EF/AF/IF/TF </a:t>
            </a:r>
            <a:r>
              <a:rPr lang="en-US" b="1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</a:t>
            </a:r>
            <a:r>
              <a:rPr lang="en-US" b="1" i="1" u="sng" dirty="0">
                <a:solidFill>
                  <a:srgbClr val="0432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Muon Collider Forum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marL="457200" lvl="1" indent="0">
              <a:buNone/>
            </a:pPr>
            <a:endParaRPr lang="en-US" sz="20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13059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163466</TotalTime>
  <Words>331</Words>
  <Application>Microsoft Macintosh PowerPoint</Application>
  <PresentationFormat>On-screen Show (4:3)</PresentationFormat>
  <Paragraphs>43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Office Theme</vt:lpstr>
      <vt:lpstr>Custom Design</vt:lpstr>
      <vt:lpstr>Snowmass 2021 Accelerator Frontier Update </vt:lpstr>
      <vt:lpstr>AF Response To Questions</vt:lpstr>
      <vt:lpstr>AF Upcoming Events in Nov-Feb </vt:lpstr>
    </vt:vector>
  </TitlesOfParts>
  <Company>The University of Chicago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Physics Highlights</dc:title>
  <dc:creator>Young-Kee Kim</dc:creator>
  <cp:lastModifiedBy>Dr Stephen Gourlay PhD</cp:lastModifiedBy>
  <cp:revision>3590</cp:revision>
  <cp:lastPrinted>2020-11-13T20:32:25Z</cp:lastPrinted>
  <dcterms:created xsi:type="dcterms:W3CDTF">2014-06-24T05:51:31Z</dcterms:created>
  <dcterms:modified xsi:type="dcterms:W3CDTF">2020-11-15T21:24:47Z</dcterms:modified>
</cp:coreProperties>
</file>