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782" r:id="rId3"/>
    <p:sldId id="1096" r:id="rId4"/>
    <p:sldId id="1111" r:id="rId5"/>
    <p:sldId id="1110" r:id="rId6"/>
    <p:sldId id="815" r:id="rId7"/>
    <p:sldId id="1093" r:id="rId8"/>
    <p:sldId id="1090" r:id="rId9"/>
    <p:sldId id="1088" r:id="rId10"/>
    <p:sldId id="1095" r:id="rId11"/>
    <p:sldId id="1097" r:id="rId12"/>
    <p:sldId id="1094" r:id="rId13"/>
    <p:sldId id="811" r:id="rId14"/>
    <p:sldId id="1106" r:id="rId15"/>
    <p:sldId id="1107" r:id="rId16"/>
    <p:sldId id="1108" r:id="rId17"/>
    <p:sldId id="1109" r:id="rId18"/>
    <p:sldId id="1075" r:id="rId19"/>
    <p:sldId id="875" r:id="rId20"/>
    <p:sldId id="383" r:id="rId21"/>
    <p:sldId id="700" r:id="rId22"/>
    <p:sldId id="781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 autoAdjust="0"/>
    <p:restoredTop sz="50000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216" y="7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4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4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0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7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0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1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914401"/>
            <a:ext cx="8672513" cy="5106266"/>
          </a:xfrm>
          <a:prstGeom prst="rect">
            <a:avLst/>
          </a:prstGeom>
        </p:spPr>
        <p:txBody>
          <a:bodyPr lIns="0" tIns="0" rIns="0" bIns="0"/>
          <a:lstStyle>
            <a:lvl1pPr marL="342900" indent="-228600"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228600"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228600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-228600"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257300" indent="-228600"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485235"/>
            <a:ext cx="812833" cy="24753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16397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8523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7BEFE-4E12-4C7B-9CFD-1B5B7EE46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6"/>
            <a:ext cx="8293100" cy="43497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13413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Peter Wilson | SBN Oversight Board Meeting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EE54-2C76-4097-98D1-6238C796A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4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6A65-E8AF-3E4E-85AB-E90070E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73" y="1050561"/>
            <a:ext cx="8710220" cy="503672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461963" indent="-234950">
              <a:defRPr sz="2000"/>
            </a:lvl2pPr>
            <a:lvl3pPr marL="687388" indent="-225425">
              <a:defRPr sz="1800"/>
            </a:lvl3pPr>
            <a:lvl4pPr marL="914400" indent="-227013">
              <a:defRPr sz="1600"/>
            </a:lvl4pPr>
            <a:lvl5pPr marL="1141413" indent="-227013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9" r:id="rId9"/>
    <p:sldLayoutId id="2147484130" r:id="rId10"/>
    <p:sldLayoutId id="2147484131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Oversight Board</a:t>
            </a:r>
          </a:p>
          <a:p>
            <a:r>
              <a:rPr lang="en-US" dirty="0"/>
              <a:t>12 June 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ICARUS Detector Commissioning – COVID 19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899318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Work expanded in last week of May with return of several Fermilab technicians and several key Fermilab personnel: Linda </a:t>
            </a:r>
            <a:r>
              <a:rPr lang="en-US" sz="2000" dirty="0" err="1"/>
              <a:t>Bagby</a:t>
            </a:r>
            <a:r>
              <a:rPr lang="en-US" sz="2000" dirty="0"/>
              <a:t>, Geoff Savage, Donatella </a:t>
            </a:r>
            <a:r>
              <a:rPr lang="en-US" sz="2000" dirty="0" err="1"/>
              <a:t>Torretta</a:t>
            </a:r>
            <a:endParaRPr lang="en-US" sz="2000" dirty="0"/>
          </a:p>
          <a:p>
            <a:pPr marL="290512" indent="-285750"/>
            <a:r>
              <a:rPr lang="en-US" sz="2000" dirty="0"/>
              <a:t>Weekly planning meeting (previously organized by the Installation Coordinator, Aria </a:t>
            </a:r>
            <a:r>
              <a:rPr lang="en-US" sz="2000" dirty="0" err="1"/>
              <a:t>Soha</a:t>
            </a:r>
            <a:r>
              <a:rPr lang="en-US" sz="2000" dirty="0"/>
              <a:t>) resumed by the ICARUS Experiment Liaison Officer (ELO), Carrie McGivern, in very close coordination with Claudio </a:t>
            </a:r>
            <a:r>
              <a:rPr lang="en-US" sz="2000" dirty="0" err="1"/>
              <a:t>Montanari</a:t>
            </a:r>
            <a:endParaRPr lang="en-US" sz="2000" dirty="0"/>
          </a:p>
          <a:p>
            <a:pPr marL="519112" lvl="1" indent="-285750"/>
            <a:r>
              <a:rPr lang="en-US" sz="1800" dirty="0"/>
              <a:t>Work plans reviewed and scheduled</a:t>
            </a:r>
          </a:p>
          <a:p>
            <a:pPr marL="519112" lvl="1" indent="-285750"/>
            <a:r>
              <a:rPr lang="en-US" sz="1800" dirty="0"/>
              <a:t>Work is coordinated to ensure social distancing</a:t>
            </a:r>
          </a:p>
          <a:p>
            <a:pPr marL="519112" lvl="1" indent="-285750"/>
            <a:r>
              <a:rPr lang="en-US" sz="1800" dirty="0"/>
              <a:t>Ensure that necessary site access permissions are in place</a:t>
            </a:r>
          </a:p>
          <a:p>
            <a:pPr marL="4762" indent="0">
              <a:buNone/>
            </a:pPr>
            <a:br>
              <a:rPr lang="en-US" sz="1800" dirty="0"/>
            </a:br>
            <a:endParaRPr lang="en-US" sz="1800" dirty="0"/>
          </a:p>
          <a:p>
            <a:pPr marL="2286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680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ICARUS Detector Commissioning – COVID 19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899318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Initial task list: </a:t>
            </a:r>
          </a:p>
          <a:p>
            <a:pPr marL="519112" lvl="1" indent="-285750"/>
            <a:r>
              <a:rPr lang="en-US" sz="1800" dirty="0"/>
              <a:t>Transition cryogenics from commissioning to operations – </a:t>
            </a:r>
            <a:r>
              <a:rPr lang="en-US" sz="1800" dirty="0">
                <a:solidFill>
                  <a:schemeClr val="accent3"/>
                </a:solidFill>
              </a:rPr>
              <a:t>in progress</a:t>
            </a:r>
          </a:p>
          <a:p>
            <a:pPr marL="519112" lvl="1" indent="-285750"/>
            <a:r>
              <a:rPr lang="en-US" sz="1800" dirty="0"/>
              <a:t>Diagnosis of short between detector and building ground – </a:t>
            </a:r>
            <a:r>
              <a:rPr lang="en-US" sz="1800" dirty="0">
                <a:solidFill>
                  <a:schemeClr val="accent3"/>
                </a:solidFill>
              </a:rPr>
              <a:t> significant progress - still in process</a:t>
            </a:r>
          </a:p>
          <a:p>
            <a:pPr marL="519112" lvl="1" indent="-285750"/>
            <a:r>
              <a:rPr lang="en-US" sz="1800" dirty="0"/>
              <a:t>Partial turn-on of PMT system – </a:t>
            </a:r>
            <a:r>
              <a:rPr lang="en-US" sz="1800" dirty="0">
                <a:solidFill>
                  <a:schemeClr val="accent3"/>
                </a:solidFill>
              </a:rPr>
              <a:t>last week 8 PMTs/vessel</a:t>
            </a:r>
          </a:p>
          <a:p>
            <a:pPr marL="519112" lvl="1" indent="-285750"/>
            <a:r>
              <a:rPr lang="en-US" sz="1800" dirty="0"/>
              <a:t>Complete TPC drift HV installation - </a:t>
            </a:r>
            <a:r>
              <a:rPr lang="en-US" sz="1800" dirty="0">
                <a:solidFill>
                  <a:schemeClr val="accent3"/>
                </a:solidFill>
              </a:rPr>
              <a:t>in progress</a:t>
            </a:r>
            <a:endParaRPr lang="en-US" sz="1800" dirty="0"/>
          </a:p>
          <a:p>
            <a:pPr marL="519112" lvl="1" indent="-285750"/>
            <a:r>
              <a:rPr lang="en-US" sz="1800" dirty="0"/>
              <a:t>Complete TPC bias voltage connections - </a:t>
            </a:r>
            <a:r>
              <a:rPr lang="en-US" sz="1800" dirty="0">
                <a:solidFill>
                  <a:schemeClr val="accent3"/>
                </a:solidFill>
              </a:rPr>
              <a:t>in progress</a:t>
            </a:r>
            <a:endParaRPr lang="en-US" sz="1800" dirty="0"/>
          </a:p>
          <a:p>
            <a:pPr marL="519112" lvl="1" indent="-285750"/>
            <a:r>
              <a:rPr lang="en-US" sz="1800" dirty="0"/>
              <a:t>Complete TPC DAQ connections</a:t>
            </a:r>
          </a:p>
          <a:p>
            <a:pPr marL="519112" lvl="1" indent="-285750"/>
            <a:r>
              <a:rPr lang="en-US" sz="1800" dirty="0"/>
              <a:t>Turn-on Drift HV at up to 40kV (75kV nominal operating voltage)</a:t>
            </a:r>
          </a:p>
          <a:p>
            <a:pPr marL="290512" indent="-285750"/>
            <a:r>
              <a:rPr lang="en-US" sz="2000" dirty="0"/>
              <a:t>Next tasks (likely to start in July)</a:t>
            </a:r>
          </a:p>
          <a:p>
            <a:pPr marL="519112" lvl="1" indent="-285750"/>
            <a:r>
              <a:rPr lang="en-US" sz="1800" dirty="0"/>
              <a:t>CRT wall installation </a:t>
            </a:r>
          </a:p>
          <a:p>
            <a:pPr marL="290512" indent="-285750"/>
            <a:r>
              <a:rPr lang="en-US" sz="2000" dirty="0"/>
              <a:t>Have not yet made a schedule projection for completion of commissioning tasks.  Goal is to be ready for beam when it returns in the fall</a:t>
            </a:r>
            <a:br>
              <a:rPr lang="en-US" sz="2000" dirty="0"/>
            </a:br>
            <a:endParaRPr lang="en-US" sz="2000" dirty="0"/>
          </a:p>
          <a:p>
            <a:pPr marL="2286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22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I-2 Detector Filled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1881" y="1113103"/>
          <a:ext cx="7966682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6318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87989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32882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080152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9056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08778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shield cooldown complete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</a:t>
                      </a:r>
                      <a:r>
                        <a:rPr lang="en-US" sz="1200" dirty="0" err="1"/>
                        <a:t>Montanari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3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18-Feb-2020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filled &amp; ullage pressurization completed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3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22-Apr-2020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9664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Drift HV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Z. Williams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18-May-2020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25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PMTs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G. </a:t>
                      </a:r>
                      <a:r>
                        <a:rPr lang="en-US" sz="1200" dirty="0" err="1"/>
                        <a:t>Raselli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25-May-2020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78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Cryogenics commissioning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29-May-2020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Cosmic tracks are observed in the TPC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08-Jun-2020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I2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: detector is filled with liquid argon and ready for physics commissioning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LAr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purity adequate for physics has been achieved)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08-Jun-2020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DDAB4-BC8A-1E48-9AB1-CF19B8289E6A}"/>
              </a:ext>
            </a:extLst>
          </p:cNvPr>
          <p:cNvSpPr txBox="1"/>
          <p:nvPr/>
        </p:nvSpPr>
        <p:spPr>
          <a:xfrm>
            <a:off x="2083879" y="4782171"/>
            <a:ext cx="525291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COVID 19 impact on detector commissioning not yet included</a:t>
            </a:r>
          </a:p>
        </p:txBody>
      </p:sp>
    </p:spTree>
    <p:extLst>
      <p:ext uri="{BB962C8B-B14F-4D97-AF65-F5344CB8AC3E}">
        <p14:creationId xmlns:p14="http://schemas.microsoft.com/office/powerpoint/2010/main" val="300605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0" b="6822"/>
          <a:stretch/>
        </p:blipFill>
        <p:spPr>
          <a:xfrm>
            <a:off x="-8" y="601434"/>
            <a:ext cx="9144000" cy="5655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1298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551651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315681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97916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551651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243022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757630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812136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96129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90148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137502" y="4802781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772102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08072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Detector - SBND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373472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B36029-A332-E748-9267-54CC156AC516}"/>
              </a:ext>
            </a:extLst>
          </p:cNvPr>
          <p:cNvSpPr txBox="1"/>
          <p:nvPr/>
        </p:nvSpPr>
        <p:spPr>
          <a:xfrm>
            <a:off x="7757630" y="4914649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248952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243022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551651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SBND Assembly at </a:t>
            </a:r>
            <a:r>
              <a:rPr lang="en-US" dirty="0" err="1"/>
              <a:t>DZero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5075307" cy="5059363"/>
          </a:xfrm>
        </p:spPr>
        <p:txBody>
          <a:bodyPr/>
          <a:lstStyle/>
          <a:p>
            <a:r>
              <a:rPr lang="en-US" sz="2000" dirty="0"/>
              <a:t>Work has continued by collaborators and engineers TPC on designs and assembly plans</a:t>
            </a:r>
          </a:p>
          <a:p>
            <a:pPr lvl="1"/>
            <a:r>
              <a:rPr lang="en-US" sz="1800" dirty="0"/>
              <a:t>Contract has been placed for fabrication of the CPA support beam</a:t>
            </a:r>
          </a:p>
          <a:p>
            <a:pPr lvl="2"/>
            <a:r>
              <a:rPr lang="en-US" sz="1600" dirty="0"/>
              <a:t>Delivery in early July</a:t>
            </a:r>
          </a:p>
          <a:p>
            <a:pPr lvl="1"/>
            <a:r>
              <a:rPr lang="en-US" sz="1800" dirty="0"/>
              <a:t>Design of connections between APA and support beam finalizing</a:t>
            </a:r>
          </a:p>
          <a:p>
            <a:pPr lvl="1"/>
            <a:r>
              <a:rPr lang="en-US" sz="1800" dirty="0"/>
              <a:t>Completed first iteration of all procedures for assembling the detector</a:t>
            </a:r>
          </a:p>
          <a:p>
            <a:r>
              <a:rPr lang="en-US" sz="2000" dirty="0"/>
              <a:t>Work restarted at </a:t>
            </a:r>
            <a:r>
              <a:rPr lang="en-US" sz="2000" dirty="0" err="1"/>
              <a:t>Dzero</a:t>
            </a:r>
            <a:r>
              <a:rPr lang="en-US" sz="2000" dirty="0"/>
              <a:t> in end of May</a:t>
            </a:r>
          </a:p>
          <a:p>
            <a:pPr lvl="1"/>
            <a:r>
              <a:rPr lang="en-US" sz="1800" dirty="0"/>
              <a:t>Completing </a:t>
            </a:r>
            <a:r>
              <a:rPr lang="en-US" sz="1800" dirty="0" err="1"/>
              <a:t>atf</a:t>
            </a:r>
            <a:r>
              <a:rPr lang="en-US" sz="1800" dirty="0"/>
              <a:t>, completed final welding </a:t>
            </a:r>
          </a:p>
          <a:p>
            <a:pPr lvl="1"/>
            <a:r>
              <a:rPr lang="en-US" sz="1800" dirty="0"/>
              <a:t>Assembled </a:t>
            </a:r>
            <a:r>
              <a:rPr lang="en-US" sz="1800" dirty="0" err="1"/>
              <a:t>atf</a:t>
            </a:r>
            <a:r>
              <a:rPr lang="en-US" sz="1800" dirty="0"/>
              <a:t> clean tent frames</a:t>
            </a:r>
          </a:p>
          <a:p>
            <a:pPr lvl="1"/>
            <a:r>
              <a:rPr lang="en-US" sz="1800" dirty="0"/>
              <a:t>Work by collaborators expected to start at the end of June </a:t>
            </a:r>
          </a:p>
          <a:p>
            <a:pPr lvl="1"/>
            <a:endParaRPr lang="en-US" sz="1800" dirty="0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C07CEA5-D3E6-864E-BC9D-2C4AB425D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B29124-BCFF-F84B-AE75-6288AD11687F}"/>
              </a:ext>
            </a:extLst>
          </p:cNvPr>
          <p:cNvSpPr txBox="1"/>
          <p:nvPr/>
        </p:nvSpPr>
        <p:spPr>
          <a:xfrm>
            <a:off x="5803969" y="3422885"/>
            <a:ext cx="3016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atf</a:t>
            </a:r>
            <a:r>
              <a:rPr lang="en-US" sz="1400" dirty="0"/>
              <a:t> with clean tent frames on each side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CD415-8127-EC44-835B-F39EB051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61" y="614519"/>
            <a:ext cx="3555610" cy="266670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424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SBND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9" y="899318"/>
            <a:ext cx="8375099" cy="5059363"/>
          </a:xfrm>
        </p:spPr>
        <p:txBody>
          <a:bodyPr/>
          <a:lstStyle/>
          <a:p>
            <a:r>
              <a:rPr lang="en-US" dirty="0"/>
              <a:t>Activities which took place during the last month:</a:t>
            </a:r>
          </a:p>
          <a:p>
            <a:pPr lvl="1"/>
            <a:r>
              <a:rPr lang="en-US" dirty="0"/>
              <a:t>Cryostat decking and stair design completed and approved. Procurement in progress.</a:t>
            </a:r>
          </a:p>
          <a:p>
            <a:pPr lvl="1"/>
            <a:r>
              <a:rPr lang="en-US" dirty="0"/>
              <a:t>Cryostat railing design completed and approved</a:t>
            </a:r>
          </a:p>
          <a:p>
            <a:pPr lvl="1"/>
            <a:r>
              <a:rPr lang="en-US" dirty="0"/>
              <a:t>Pit False Floor design completed. Engineering Note in preparation.</a:t>
            </a:r>
          </a:p>
          <a:p>
            <a:pPr lvl="1"/>
            <a:r>
              <a:rPr lang="en-US" dirty="0"/>
              <a:t>Contract for the 3D scan of the warm vessel interior walls placed with the same company who performed the task for FD (Exact Metrology). </a:t>
            </a:r>
          </a:p>
          <a:p>
            <a:pPr lvl="1"/>
            <a:endParaRPr lang="en-US" dirty="0"/>
          </a:p>
          <a:p>
            <a:r>
              <a:rPr lang="en-US" dirty="0"/>
              <a:t>Tasks paused or not started until the end of the Safe State mode:</a:t>
            </a:r>
          </a:p>
          <a:p>
            <a:pPr lvl="1"/>
            <a:r>
              <a:rPr lang="en-US" dirty="0"/>
              <a:t>3D scan of the warm vessel interior walls</a:t>
            </a:r>
          </a:p>
          <a:p>
            <a:pPr lvl="1"/>
            <a:r>
              <a:rPr lang="en-US" dirty="0"/>
              <a:t>Commissioning of the Sump Pump monitor panel</a:t>
            </a:r>
          </a:p>
          <a:p>
            <a:pPr lvl="1"/>
            <a:r>
              <a:rPr lang="en-US" dirty="0"/>
              <a:t>Cryostat leak check</a:t>
            </a:r>
          </a:p>
          <a:p>
            <a:pPr lvl="1"/>
            <a:r>
              <a:rPr lang="en-US" dirty="0"/>
              <a:t>Production and installation of stair and first stage of cryostat decking</a:t>
            </a:r>
          </a:p>
          <a:p>
            <a:pPr lvl="1"/>
            <a:r>
              <a:rPr lang="en-US" dirty="0"/>
              <a:t>Planning to restart installation work in July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C07CEA5-D3E6-864E-BC9D-2C4AB425D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0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SBND Cryostat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10014-874B-3847-9C12-DA43514A4FEE}"/>
              </a:ext>
            </a:extLst>
          </p:cNvPr>
          <p:cNvSpPr txBox="1"/>
          <p:nvPr/>
        </p:nvSpPr>
        <p:spPr>
          <a:xfrm>
            <a:off x="222249" y="915149"/>
            <a:ext cx="46697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Membrane materials order placed by CERN at end of March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Delivery to Fermilab from vendor in South Korea at end of November</a:t>
            </a:r>
            <a:endParaRPr lang="en-US" sz="2000" dirty="0">
              <a:solidFill>
                <a:srgbClr val="4E4E4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E4E4E"/>
                </a:solidFill>
              </a:rPr>
              <a:t>Cryostat Top caps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Flanges ordered by CERN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Fabrication paused @ CERN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Do not expect to restart until late summer – need technicians to return from outside France/Switzerland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</a:rPr>
              <a:t>Delivery to Fermilab delayed 4-6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E4E4E"/>
                </a:solidFill>
              </a:rPr>
              <a:t>The cryostat is on the critical path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476FB-3892-974C-AA08-2D89D416647B}"/>
              </a:ext>
            </a:extLst>
          </p:cNvPr>
          <p:cNvSpPr txBox="1"/>
          <p:nvPr/>
        </p:nvSpPr>
        <p:spPr>
          <a:xfrm>
            <a:off x="4835120" y="179420"/>
            <a:ext cx="179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Detector top cap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CC0BF-8640-5442-B5E8-67758DF3AE1A}"/>
              </a:ext>
            </a:extLst>
          </p:cNvPr>
          <p:cNvSpPr txBox="1"/>
          <p:nvPr/>
        </p:nvSpPr>
        <p:spPr>
          <a:xfrm>
            <a:off x="7105545" y="179420"/>
            <a:ext cx="203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Cryogenics top cap</a:t>
            </a:r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C7A8D443-4A92-ED47-9B63-D7DB9EE39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214" y="685623"/>
            <a:ext cx="3309135" cy="28288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5A6437-6BF6-B042-95F9-1DEA2F5CA7C4}"/>
              </a:ext>
            </a:extLst>
          </p:cNvPr>
          <p:cNvCxnSpPr>
            <a:cxnSpLocks/>
          </p:cNvCxnSpPr>
          <p:nvPr/>
        </p:nvCxnSpPr>
        <p:spPr>
          <a:xfrm>
            <a:off x="5733783" y="549071"/>
            <a:ext cx="593865" cy="29161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F62331-B9A2-3B42-ABBB-629CD915F798}"/>
              </a:ext>
            </a:extLst>
          </p:cNvPr>
          <p:cNvCxnSpPr>
            <a:cxnSpLocks/>
          </p:cNvCxnSpPr>
          <p:nvPr/>
        </p:nvCxnSpPr>
        <p:spPr>
          <a:xfrm flipH="1">
            <a:off x="7888224" y="559569"/>
            <a:ext cx="236548" cy="2384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BADDF-19FF-8547-8578-B773A0159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181" y="3527558"/>
            <a:ext cx="3309135" cy="248185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BECD1F-4EE0-6441-BD20-6F4C88586CE6}"/>
              </a:ext>
            </a:extLst>
          </p:cNvPr>
          <p:cNvSpPr txBox="1"/>
          <p:nvPr/>
        </p:nvSpPr>
        <p:spPr>
          <a:xfrm>
            <a:off x="4995426" y="5979710"/>
            <a:ext cx="366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Cryogenics top cap fabrication</a:t>
            </a:r>
          </a:p>
        </p:txBody>
      </p:sp>
    </p:spTree>
    <p:extLst>
      <p:ext uri="{BB962C8B-B14F-4D97-AF65-F5344CB8AC3E}">
        <p14:creationId xmlns:p14="http://schemas.microsoft.com/office/powerpoint/2010/main" val="320841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SBND DAQ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9" y="899318"/>
            <a:ext cx="5055429" cy="5059363"/>
          </a:xfrm>
        </p:spPr>
        <p:txBody>
          <a:bodyPr/>
          <a:lstStyle/>
          <a:p>
            <a:pPr marL="290512" indent="-285750"/>
            <a:r>
              <a:rPr lang="en-US" sz="1800" dirty="0"/>
              <a:t>Just time for the COVID 19 shutdown:</a:t>
            </a:r>
          </a:p>
          <a:p>
            <a:pPr marL="519112" lvl="1" indent="-285750"/>
            <a:r>
              <a:rPr lang="en-US" sz="1600" dirty="0"/>
              <a:t>Installation of the Photon Trigger Board (PTB ) rack at SBN-ND, including safety review</a:t>
            </a:r>
          </a:p>
          <a:p>
            <a:pPr marL="519112" lvl="1" indent="-285750"/>
            <a:r>
              <a:rPr lang="en-US" sz="1600" dirty="0"/>
              <a:t>Installation of hardware and software for slow controls in the five populated electronics racks</a:t>
            </a:r>
          </a:p>
          <a:p>
            <a:pPr marL="519112" lvl="1" indent="-285750"/>
            <a:r>
              <a:rPr lang="en-US" sz="1600" dirty="0"/>
              <a:t>Started acceptance tests of TPC electronics</a:t>
            </a:r>
          </a:p>
          <a:p>
            <a:pPr marL="519112" lvl="1" indent="-285750"/>
            <a:r>
              <a:rPr lang="en-US" sz="1600" dirty="0"/>
              <a:t>Started integration tests of TPC readout and PTB</a:t>
            </a:r>
          </a:p>
          <a:p>
            <a:pPr marL="519112" lvl="1" indent="-285750"/>
            <a:r>
              <a:rPr lang="en-US" sz="1600" dirty="0"/>
              <a:t>Setup system to maximize remote control capabilities</a:t>
            </a:r>
            <a:endParaRPr lang="en-US" sz="1400" dirty="0"/>
          </a:p>
          <a:p>
            <a:pPr marL="290512" indent="-285750"/>
            <a:r>
              <a:rPr lang="en-US" sz="1800" dirty="0"/>
              <a:t>Significant readout testing progress as remote activity</a:t>
            </a:r>
          </a:p>
          <a:p>
            <a:pPr marL="519112" lvl="1" indent="-285750"/>
            <a:r>
              <a:rPr lang="en-US" sz="1600" dirty="0"/>
              <a:t>In May, first (mostly) successful run of the WOW "WIB on Wheels".</a:t>
            </a:r>
          </a:p>
          <a:p>
            <a:pPr marL="519112" lvl="1" indent="-285750"/>
            <a:r>
              <a:rPr lang="en-US" sz="1600" dirty="0"/>
              <a:t>First attempts at running with multiple TPC readout crates and multiple DAQ servers</a:t>
            </a:r>
          </a:p>
          <a:p>
            <a:pPr marL="290512" indent="-285750"/>
            <a:r>
              <a:rPr lang="en-US" sz="1800" dirty="0"/>
              <a:t>Continue implementing a WIB Board Reader for configuration of WIB/PTC/FEMBs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C07CEA5-D3E6-864E-BC9D-2C4AB425D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9AA07-5CE8-F449-B1D7-FE77EAAC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9" y="3943073"/>
            <a:ext cx="3876261" cy="2308729"/>
          </a:xfrm>
          <a:prstGeom prst="rect">
            <a:avLst/>
          </a:prstGeom>
        </p:spPr>
      </p:pic>
      <p:pic>
        <p:nvPicPr>
          <p:cNvPr id="10" name="Picture 9" descr="A picture containing indoor, shelf, filled, sitting&#10;&#10;Description automatically generated">
            <a:extLst>
              <a:ext uri="{FF2B5EF4-FFF2-40B4-BE49-F238E27FC236}">
                <a16:creationId xmlns:a16="http://schemas.microsoft.com/office/drawing/2014/main" id="{A7BE9AAD-2C9D-8A40-98C0-0468175B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090" y="240004"/>
            <a:ext cx="2557461" cy="340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Electronics Installation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10014-874B-3847-9C12-DA43514A4FEE}"/>
              </a:ext>
            </a:extLst>
          </p:cNvPr>
          <p:cNvSpPr txBox="1"/>
          <p:nvPr/>
        </p:nvSpPr>
        <p:spPr>
          <a:xfrm>
            <a:off x="222249" y="915149"/>
            <a:ext cx="44838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5656"/>
                </a:solidFill>
                <a:latin typeface="LiberationSerif"/>
              </a:rPr>
              <a:t>Mezzanine racks installation: </a:t>
            </a:r>
            <a:endParaRPr lang="en-US" altLang="en-US" sz="1050" dirty="0"/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5656"/>
                </a:solidFill>
                <a:latin typeface="LiberationSerif"/>
              </a:rPr>
              <a:t>All racks in position </a:t>
            </a:r>
            <a:endParaRPr lang="en-US" altLang="en-US" sz="1050" dirty="0"/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5656"/>
                </a:solidFill>
                <a:latin typeface="LiberationSerif"/>
              </a:rPr>
              <a:t>AC Switch and Rack Protection Units production and assembly completed</a:t>
            </a:r>
            <a:endParaRPr lang="en-US" altLang="en-US" sz="1050" dirty="0"/>
          </a:p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565656"/>
                </a:solidFill>
                <a:latin typeface="LiberationSerif"/>
              </a:rPr>
              <a:t>Racks equipment (Rack protection, power distribution, slow control units installed</a:t>
            </a:r>
          </a:p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TPC readout installation –  readout crates, all the fans, PCIe cards, readout fibers and clock cables, power supplies – installed by the NEVIS Columbia team with FNAL support </a:t>
            </a:r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Passed Operation Readiness Clearance (ORC)</a:t>
            </a:r>
          </a:p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iberationSerif"/>
              </a:rPr>
              <a:t>Ground monitor in place and passed ORC</a:t>
            </a:r>
            <a:endParaRPr lang="en-US" sz="1600" dirty="0">
              <a:solidFill>
                <a:schemeClr val="accent6"/>
              </a:solidFill>
              <a:latin typeface="LiberationSerif"/>
            </a:endParaRPr>
          </a:p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 descr="page3image34320160">
            <a:extLst>
              <a:ext uri="{FF2B5EF4-FFF2-40B4-BE49-F238E27FC236}">
                <a16:creationId xmlns:a16="http://schemas.microsoft.com/office/drawing/2014/main" id="{8E26492C-6DC4-9D4F-BC20-99D8DB61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9" y="561691"/>
            <a:ext cx="3563971" cy="26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48325440">
            <a:extLst>
              <a:ext uri="{FF2B5EF4-FFF2-40B4-BE49-F238E27FC236}">
                <a16:creationId xmlns:a16="http://schemas.microsoft.com/office/drawing/2014/main" id="{79EE75FE-27EA-774E-A076-293C42FD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-1501775"/>
            <a:ext cx="23241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3image34322448">
            <a:extLst>
              <a:ext uri="{FF2B5EF4-FFF2-40B4-BE49-F238E27FC236}">
                <a16:creationId xmlns:a16="http://schemas.microsoft.com/office/drawing/2014/main" id="{A7157A1C-0E90-9F4A-A369-31CF4338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9" y="3428999"/>
            <a:ext cx="3563970" cy="26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51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Schedule re-plan - completed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F38E02-EE9A-E247-8D80-81BC32188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Before February Director’s Review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Updated TPC assembly plan based on Sept 2019 CRR recommendations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Updated cryogenics resources based on FD lessons and cryostat schedule  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Updated labor resource needs based on past experience at DAB (SBND) and SBN-FD (ICARUS)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Updated membrane cryostat procurement schedule to projection as of January</a:t>
            </a:r>
          </a:p>
          <a:p>
            <a:r>
              <a:rPr lang="en-US" sz="2000" dirty="0"/>
              <a:t>After Director’s Review (completed in April)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Advanced cryogenics engineering based on additional funds this year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More detailed cryogenics control plan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800" dirty="0"/>
              <a:t>Addressed review recommendations on reviewing assembly and installation plans</a:t>
            </a:r>
          </a:p>
          <a:p>
            <a:pPr lvl="1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2000" dirty="0"/>
              <a:t>Advanced completion of SBND by about 4.5 months</a:t>
            </a:r>
          </a:p>
          <a:p>
            <a:r>
              <a:rPr lang="en-US" sz="2000" dirty="0"/>
              <a:t>Unfortunately shutdowns at Fermilab, CERN and Universities will result in delay relative to that plan</a:t>
            </a:r>
          </a:p>
          <a:p>
            <a:pPr marL="228600" lvl="1" indent="0">
              <a:buNone/>
            </a:pPr>
            <a:endParaRPr lang="en-US" sz="1800" dirty="0"/>
          </a:p>
          <a:p>
            <a:pPr marL="228600" lvl="1" indent="0">
              <a:buNone/>
            </a:pPr>
            <a:r>
              <a:rPr lang="en-US" sz="18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73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 19 closure and reopening </a:t>
            </a:r>
          </a:p>
          <a:p>
            <a:r>
              <a:rPr lang="en-US" dirty="0"/>
              <a:t>ICARUS technical progress</a:t>
            </a:r>
          </a:p>
          <a:p>
            <a:r>
              <a:rPr lang="en-US" dirty="0"/>
              <a:t>SBND technical progress</a:t>
            </a:r>
          </a:p>
          <a:p>
            <a:r>
              <a:rPr lang="en-US" dirty="0"/>
              <a:t>SBND Feb 2020 Director’s Review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E86061-ED9C-8F48-8CBA-62B3E36A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Milestones to S-1 SBND ready to move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BFC6FBD-B8DF-804A-84D1-9050868DD934}"/>
              </a:ext>
            </a:extLst>
          </p:cNvPr>
          <p:cNvGraphicFramePr>
            <a:graphicFrameLocks/>
          </p:cNvGraphicFramePr>
          <p:nvPr/>
        </p:nvGraphicFramePr>
        <p:xfrm>
          <a:off x="690245" y="917283"/>
          <a:ext cx="7763508" cy="435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574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297546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60594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11702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  <a:p>
                      <a:pPr algn="ctr"/>
                      <a:r>
                        <a:rPr lang="en-US" sz="1400" dirty="0"/>
                        <a:t>(Schedule)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First set of APAs shipped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Mavrokoridis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24-Sept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308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4-Mar-2019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PO for COTS ADCs placed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308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30-Oct-2018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TPC Components at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Mavrokoridis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27-Mar-2019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Complete </a:t>
                      </a:r>
                      <a:r>
                        <a:rPr lang="en-US" sz="1200" dirty="0" err="1"/>
                        <a:t>atf</a:t>
                      </a:r>
                      <a:r>
                        <a:rPr lang="en-US" sz="1200" dirty="0"/>
                        <a:t> assembly at DAB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27-Nov-2019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50% of motherboards delivered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b="0" dirty="0">
                        <a:solidFill>
                          <a:srgbClr val="004C9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22-May-19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45016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APAs and CPAs installed in </a:t>
                      </a:r>
                      <a:r>
                        <a:rPr lang="en-US" sz="1200" dirty="0" err="1"/>
                        <a:t>atf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N. </a:t>
                      </a:r>
                      <a:r>
                        <a:rPr lang="en-US" sz="1200" dirty="0" err="1"/>
                        <a:t>McConkey</a:t>
                      </a:r>
                      <a:r>
                        <a:rPr lang="en-US" sz="1200" dirty="0"/>
                        <a:t>/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26-Oct-2020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Field cage assembly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N. </a:t>
                      </a:r>
                      <a:r>
                        <a:rPr lang="en-US" sz="1200" dirty="0" err="1"/>
                        <a:t>McConkey</a:t>
                      </a:r>
                      <a:r>
                        <a:rPr lang="en-US" sz="1200" dirty="0"/>
                        <a:t>/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25-Nov-2020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electronics installed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4C97"/>
                          </a:solidFill>
                        </a:rPr>
                        <a:t>S1: TPC  ready to move to SBN 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4C97"/>
                          </a:solidFill>
                        </a:rPr>
                        <a:t>A. </a:t>
                      </a:r>
                      <a:r>
                        <a:rPr lang="en-US" sz="1200" b="1" dirty="0" err="1">
                          <a:solidFill>
                            <a:srgbClr val="004C97"/>
                          </a:solidFill>
                        </a:rPr>
                        <a:t>Schukraft</a:t>
                      </a:r>
                      <a:endParaRPr lang="en-US" sz="1200" b="1" dirty="0">
                        <a:solidFill>
                          <a:srgbClr val="004C9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4C97"/>
                          </a:solidFill>
                        </a:rPr>
                        <a:t>30-Aug-2019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318013-D26E-554C-95C4-01D0C2EB32D3}"/>
              </a:ext>
            </a:extLst>
          </p:cNvPr>
          <p:cNvSpPr txBox="1"/>
          <p:nvPr/>
        </p:nvSpPr>
        <p:spPr>
          <a:xfrm>
            <a:off x="2316480" y="5391258"/>
            <a:ext cx="50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These forecasts reflect the updated schedule at end of April but will need to be updated to reflect reality of COVID 19 delays</a:t>
            </a:r>
          </a:p>
        </p:txBody>
      </p:sp>
    </p:spTree>
    <p:extLst>
      <p:ext uri="{BB962C8B-B14F-4D97-AF65-F5344CB8AC3E}">
        <p14:creationId xmlns:p14="http://schemas.microsoft.com/office/powerpoint/2010/main" val="3022010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/>
                </a:solidFill>
              </a:rPr>
              <a:t>Operational Readiness Review for SBN FD (ICARUS) – date under discussion</a:t>
            </a:r>
            <a:endParaRPr lang="en-US" sz="2400" dirty="0">
              <a:solidFill>
                <a:schemeClr val="accent3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Director’s mini-review of SBND schedule – September/October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Events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8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79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COVID 19: Fermilab closure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763391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Fermilab went to Safe State of operations at end of the day on March 20</a:t>
            </a:r>
          </a:p>
          <a:p>
            <a:pPr marL="519112" lvl="1" indent="-285750"/>
            <a:r>
              <a:rPr lang="en-US" sz="1800" dirty="0"/>
              <a:t>Many people already working from home for at least a week</a:t>
            </a:r>
          </a:p>
          <a:p>
            <a:pPr marL="519112" lvl="1" indent="-285750"/>
            <a:r>
              <a:rPr lang="en-US" sz="1800" dirty="0"/>
              <a:t>About 120-150 essential personnel on-site workdays from March 23 to May 20</a:t>
            </a:r>
          </a:p>
          <a:p>
            <a:pPr marL="747712" lvl="2" indent="-285750"/>
            <a:r>
              <a:rPr lang="en-US" sz="1600" dirty="0"/>
              <a:t>Limited list of personnel (employees and users) allowed access to site </a:t>
            </a:r>
          </a:p>
          <a:p>
            <a:pPr marL="747712" lvl="2" indent="-285750"/>
            <a:r>
              <a:rPr lang="en-US" sz="1600" dirty="0"/>
              <a:t>Others must request “Day Pass” at least one day in advance through division management.  </a:t>
            </a:r>
          </a:p>
          <a:p>
            <a:pPr marL="519112" lvl="1" indent="-285750"/>
            <a:r>
              <a:rPr lang="en-US" sz="1800" dirty="0"/>
              <a:t>Essentially all on-site experiment work suspended (e.g. no beams)</a:t>
            </a:r>
          </a:p>
          <a:p>
            <a:pPr marL="519112" lvl="1" indent="-285750"/>
            <a:r>
              <a:rPr lang="en-US" sz="1800" dirty="0"/>
              <a:t>Only on-site SBN operation: filling of ICARUS (see later slides)</a:t>
            </a:r>
          </a:p>
          <a:p>
            <a:pPr marL="519112" lvl="1" indent="-285750"/>
            <a:r>
              <a:rPr lang="en-US" sz="1800" dirty="0"/>
              <a:t>Most SBN engineering activities continued remotely</a:t>
            </a:r>
          </a:p>
          <a:p>
            <a:pPr marL="519112" lvl="1" indent="-285750"/>
            <a:r>
              <a:rPr lang="en-US" sz="1800" dirty="0"/>
              <a:t>Long term residents accommodated in Village (~ 80 people) but no new people</a:t>
            </a:r>
          </a:p>
          <a:p>
            <a:pPr marL="290512" indent="-285750"/>
            <a:r>
              <a:rPr lang="en-US" sz="2000" dirty="0"/>
              <a:t>COVID 19 Safety</a:t>
            </a:r>
          </a:p>
          <a:p>
            <a:pPr marL="519112" lvl="1" indent="-285750"/>
            <a:r>
              <a:rPr lang="en-US" sz="1800" dirty="0"/>
              <a:t>Must maintain social distancing of &gt;6 ft (2m)</a:t>
            </a:r>
          </a:p>
          <a:p>
            <a:pPr marL="519112" lvl="1" indent="-285750"/>
            <a:r>
              <a:rPr lang="en-US" sz="1800" dirty="0"/>
              <a:t>Must wear a mask when indoors (except alone in an office)</a:t>
            </a:r>
          </a:p>
          <a:p>
            <a:pPr marL="519112" lvl="1" indent="-285750"/>
            <a:r>
              <a:rPr lang="en-US" sz="1800" dirty="0"/>
              <a:t>If can’t maintain &gt;6ft, additional PPE and Hazard Analysis are required</a:t>
            </a:r>
          </a:p>
          <a:p>
            <a:pPr marL="519112" lvl="1" indent="-285750"/>
            <a:r>
              <a:rPr lang="en-US" sz="1800" dirty="0"/>
              <a:t>Occupancy rules on elevators, conference rooms </a:t>
            </a:r>
          </a:p>
          <a:p>
            <a:pPr marL="290512" indent="-285750"/>
            <a:r>
              <a:rPr lang="en-US" sz="2000" dirty="0"/>
              <a:t>In May added screening process for entry onsite including questions and temperature scan</a:t>
            </a:r>
          </a:p>
          <a:p>
            <a:pPr marL="2286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3299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COVID 19: Fermilab re-opening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763391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Planning process</a:t>
            </a:r>
          </a:p>
          <a:p>
            <a:pPr marL="519112" lvl="1" indent="-285750"/>
            <a:r>
              <a:rPr lang="en-US" sz="1800" dirty="0"/>
              <a:t>Coordinated plan across Fermilab organizations</a:t>
            </a:r>
          </a:p>
          <a:p>
            <a:pPr marL="747712" lvl="2" indent="-285750"/>
            <a:r>
              <a:rPr lang="en-US" sz="1600" dirty="0"/>
              <a:t>Synched with State of Illinois rules</a:t>
            </a:r>
          </a:p>
          <a:p>
            <a:pPr marL="747712" lvl="2" indent="-285750"/>
            <a:r>
              <a:rPr lang="en-US" sz="1600" dirty="0"/>
              <a:t>Synched with Argonne National Lab</a:t>
            </a:r>
          </a:p>
          <a:p>
            <a:pPr marL="747712" lvl="2" indent="-285750"/>
            <a:r>
              <a:rPr lang="en-US" sz="1600" dirty="0"/>
              <a:t>Approved by DOE</a:t>
            </a:r>
          </a:p>
          <a:p>
            <a:pPr marL="519112" lvl="1" indent="-285750"/>
            <a:r>
              <a:rPr lang="en-US" sz="1800" dirty="0"/>
              <a:t>Peter Wilson is Neutrino Division representative to planning process </a:t>
            </a:r>
          </a:p>
          <a:p>
            <a:pPr marL="290512" indent="-285750"/>
            <a:r>
              <a:rPr lang="en-US" sz="2000" dirty="0"/>
              <a:t>Re-opening plan: </a:t>
            </a:r>
            <a:r>
              <a:rPr lang="en-US" sz="1800" dirty="0"/>
              <a:t>slowly add personnel to Essential Personnel list</a:t>
            </a:r>
          </a:p>
          <a:p>
            <a:pPr marL="519112" lvl="1" indent="-285750"/>
            <a:r>
              <a:rPr lang="en-US" sz="1800" dirty="0"/>
              <a:t>Initially no more than 65 people add per round, rounds at least 1 week apart</a:t>
            </a:r>
          </a:p>
          <a:p>
            <a:pPr marL="519112" lvl="1" indent="-285750"/>
            <a:r>
              <a:rPr lang="en-US" sz="1800" dirty="0"/>
              <a:t>Evaluate how systems are working between each round</a:t>
            </a:r>
          </a:p>
          <a:p>
            <a:pPr marL="519112" lvl="1" indent="-285750"/>
            <a:r>
              <a:rPr lang="en-US" sz="1800" dirty="0"/>
              <a:t>Prepare to halt and possibly go back if epidemic in area gets worse</a:t>
            </a:r>
            <a:endParaRPr lang="en-US" sz="2800" dirty="0"/>
          </a:p>
          <a:p>
            <a:pPr marL="4762" indent="0">
              <a:buNone/>
            </a:pPr>
            <a:br>
              <a:rPr lang="en-US" sz="1800" dirty="0"/>
            </a:br>
            <a:endParaRPr lang="en-US" sz="1800" dirty="0"/>
          </a:p>
          <a:p>
            <a:pPr marL="228600" lvl="1" indent="0"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97DF3-1B1C-A94B-9A8A-0B9A9C018F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5" y="3998209"/>
            <a:ext cx="7078345" cy="2566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75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COVID 19: reopening and coordination of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899318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Gradual reopening started May 21</a:t>
            </a:r>
          </a:p>
          <a:p>
            <a:pPr marL="519112" lvl="1" indent="-285750"/>
            <a:r>
              <a:rPr lang="en-US" sz="1800" dirty="0"/>
              <a:t>Added about 65 people / week across the lab to the list of essential personnel</a:t>
            </a:r>
          </a:p>
          <a:p>
            <a:pPr marL="519112" lvl="1" indent="-285750"/>
            <a:r>
              <a:rPr lang="en-US" sz="1800" dirty="0"/>
              <a:t>Completed 4</a:t>
            </a:r>
            <a:r>
              <a:rPr lang="en-US" sz="1800" baseline="30000" dirty="0"/>
              <a:t>th</a:t>
            </a:r>
            <a:r>
              <a:rPr lang="en-US" sz="1800" dirty="0"/>
              <a:t> round this week</a:t>
            </a:r>
          </a:p>
          <a:p>
            <a:pPr marL="519112" lvl="1" indent="-285750"/>
            <a:r>
              <a:rPr lang="en-US" sz="1800" dirty="0"/>
              <a:t>Pausing to evaluate before next round</a:t>
            </a:r>
          </a:p>
          <a:p>
            <a:pPr marL="4762" indent="0">
              <a:buNone/>
            </a:pPr>
            <a:endParaRPr lang="en-US" sz="2000" dirty="0"/>
          </a:p>
          <a:p>
            <a:pPr marL="290512" indent="-285750"/>
            <a:r>
              <a:rPr lang="en-US" sz="2000" dirty="0"/>
              <a:t>Work must be carefully planned to ensure additional safety rules are followed</a:t>
            </a:r>
          </a:p>
          <a:p>
            <a:pPr marL="519112" lvl="1" indent="-285750"/>
            <a:r>
              <a:rPr lang="en-US" sz="1800" dirty="0"/>
              <a:t>Avoid conflicts of too many jobs at one time</a:t>
            </a:r>
          </a:p>
          <a:p>
            <a:pPr marL="519112" lvl="1" indent="-285750"/>
            <a:r>
              <a:rPr lang="en-US" sz="1800" dirty="0"/>
              <a:t>Each facility has point of contact with responsibility for the daily/weekly plan in the facility</a:t>
            </a:r>
          </a:p>
          <a:p>
            <a:pPr marL="747712" lvl="2" indent="-285750"/>
            <a:r>
              <a:rPr lang="en-US" sz="1600" dirty="0"/>
              <a:t>Authority to say work can proceed based on safety plans, scheduling </a:t>
            </a:r>
            <a:r>
              <a:rPr lang="en-US" sz="1600" dirty="0" err="1"/>
              <a:t>etc</a:t>
            </a:r>
            <a:endParaRPr lang="en-US" sz="1600" dirty="0"/>
          </a:p>
          <a:p>
            <a:pPr marL="747712" lvl="2" indent="-285750"/>
            <a:r>
              <a:rPr lang="en-US" sz="1600" dirty="0"/>
              <a:t>SBN FD (ICARUS): Carrie McGivern </a:t>
            </a:r>
          </a:p>
          <a:p>
            <a:pPr marL="747712" lvl="2" indent="-285750"/>
            <a:r>
              <a:rPr lang="en-US" sz="1600" dirty="0"/>
              <a:t>SBN ND (SBND): Roberto </a:t>
            </a:r>
            <a:r>
              <a:rPr lang="en-US" sz="1600" dirty="0" err="1"/>
              <a:t>Acciarri</a:t>
            </a:r>
            <a:endParaRPr lang="en-US" sz="1600" dirty="0"/>
          </a:p>
          <a:p>
            <a:pPr marL="747712" lvl="2" indent="-285750"/>
            <a:r>
              <a:rPr lang="en-US" sz="1600" dirty="0" err="1"/>
              <a:t>Dzero</a:t>
            </a:r>
            <a:r>
              <a:rPr lang="en-US" sz="1600" dirty="0"/>
              <a:t> (SBND Assembly): Pete Simon (Joseph </a:t>
            </a:r>
            <a:r>
              <a:rPr lang="en-US" sz="1600" dirty="0" err="1"/>
              <a:t>Zennamo</a:t>
            </a:r>
            <a:r>
              <a:rPr lang="en-US" sz="1600" dirty="0"/>
              <a:t>)</a:t>
            </a:r>
          </a:p>
          <a:p>
            <a:pPr marL="519112" lvl="1" indent="-285750"/>
            <a:r>
              <a:rPr lang="en-US" sz="1800" dirty="0"/>
              <a:t>Weekly planning meetings set priorities for the upcoming week</a:t>
            </a:r>
          </a:p>
          <a:p>
            <a:pPr marL="4762" indent="0">
              <a:buNone/>
            </a:pPr>
            <a:br>
              <a:rPr lang="en-US" sz="1800" dirty="0"/>
            </a:br>
            <a:endParaRPr lang="en-US" sz="1800" dirty="0"/>
          </a:p>
          <a:p>
            <a:pPr marL="2286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7783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695D3EA-F931-6E40-8372-E27F5863B992}"/>
              </a:ext>
            </a:extLst>
          </p:cNvPr>
          <p:cNvGrpSpPr/>
          <p:nvPr/>
        </p:nvGrpSpPr>
        <p:grpSpPr>
          <a:xfrm>
            <a:off x="253423" y="0"/>
            <a:ext cx="8721359" cy="6262554"/>
            <a:chOff x="280017" y="292961"/>
            <a:chExt cx="8721359" cy="62625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D6EC0E-FA6D-4F48-B0B4-897D8646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17" y="292961"/>
              <a:ext cx="8435726" cy="62625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873D6-C693-7E4C-80FE-E81A237200DE}"/>
                </a:ext>
              </a:extLst>
            </p:cNvPr>
            <p:cNvSpPr txBox="1"/>
            <p:nvPr/>
          </p:nvSpPr>
          <p:spPr>
            <a:xfrm>
              <a:off x="357627" y="2429310"/>
              <a:ext cx="108383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Exterior </a:t>
              </a:r>
              <a:r>
                <a:rPr lang="en-US" sz="1400" dirty="0" err="1"/>
                <a:t>LAr</a:t>
              </a:r>
              <a:r>
                <a:rPr lang="en-US" sz="1400" dirty="0"/>
                <a:t> Filters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D4693-201F-D345-9F56-B444FDEC4BCA}"/>
                </a:ext>
              </a:extLst>
            </p:cNvPr>
            <p:cNvSpPr txBox="1"/>
            <p:nvPr/>
          </p:nvSpPr>
          <p:spPr>
            <a:xfrm>
              <a:off x="321531" y="478714"/>
              <a:ext cx="93169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Cryogenic </a:t>
              </a:r>
              <a:r>
                <a:rPr lang="en-US" sz="1400" dirty="0" err="1"/>
                <a:t>Dewars</a:t>
              </a:r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EB926F-818E-8E4D-AA01-EE6019FE9A3F}"/>
                </a:ext>
              </a:extLst>
            </p:cNvPr>
            <p:cNvSpPr txBox="1"/>
            <p:nvPr/>
          </p:nvSpPr>
          <p:spPr>
            <a:xfrm>
              <a:off x="2295760" y="5516106"/>
              <a:ext cx="151130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Cold Vessels (TPCs and PMTs inside)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DECB3C-7BEB-FF40-8C50-AE21B6ED64CE}"/>
                </a:ext>
              </a:extLst>
            </p:cNvPr>
            <p:cNvSpPr txBox="1"/>
            <p:nvPr/>
          </p:nvSpPr>
          <p:spPr>
            <a:xfrm>
              <a:off x="1412195" y="4166709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Proximity Cryogenics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C7569B-E82E-B042-B99F-EAA36457D853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648165" y="4073626"/>
              <a:ext cx="1758735" cy="35469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A8ADA54-FB88-D846-8345-5B2C4FD9FBA9}"/>
                </a:ext>
              </a:extLst>
            </p:cNvPr>
            <p:cNvCxnSpPr/>
            <p:nvPr/>
          </p:nvCxnSpPr>
          <p:spPr>
            <a:xfrm>
              <a:off x="2648165" y="4441127"/>
              <a:ext cx="1111035" cy="3418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3530BC9-5EDD-904A-9A2F-9A012B72B651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3807060" y="5279967"/>
              <a:ext cx="1103480" cy="49774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C1B999-65DC-6247-9835-4776C5294A59}"/>
                </a:ext>
              </a:extLst>
            </p:cNvPr>
            <p:cNvSpPr txBox="1"/>
            <p:nvPr/>
          </p:nvSpPr>
          <p:spPr>
            <a:xfrm>
              <a:off x="7765406" y="6091301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Side CRT</a:t>
              </a:r>
              <a:endParaRPr lang="en-US" sz="1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3EFA6A-08BD-1C45-B73D-E84FFF8063AB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7765406" y="5550529"/>
              <a:ext cx="617985" cy="5407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7A757E-82E4-4840-9103-D3C23002D669}"/>
                </a:ext>
              </a:extLst>
            </p:cNvPr>
            <p:cNvSpPr txBox="1"/>
            <p:nvPr/>
          </p:nvSpPr>
          <p:spPr>
            <a:xfrm>
              <a:off x="7311474" y="1383493"/>
              <a:ext cx="1235970" cy="73866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Top CRT and Overburden</a:t>
              </a:r>
            </a:p>
            <a:p>
              <a:pPr algn="ctr"/>
              <a:r>
                <a:rPr lang="en-US" sz="1400" dirty="0"/>
                <a:t>(not shown)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988FB8-6BE6-9443-A943-400F71AC2631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6323418" y="2122157"/>
              <a:ext cx="1606041" cy="144412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509FE-8D53-DC47-B79C-9886419EA7A1}"/>
                </a:ext>
              </a:extLst>
            </p:cNvPr>
            <p:cNvSpPr txBox="1"/>
            <p:nvPr/>
          </p:nvSpPr>
          <p:spPr>
            <a:xfrm>
              <a:off x="308575" y="5594289"/>
              <a:ext cx="1746503" cy="95410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Not shown in alcoves (mezzanine and pit):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DAQ racks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Controls racks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6C2AE4-2090-5045-B640-251E8DB39ED8}"/>
                </a:ext>
              </a:extLst>
            </p:cNvPr>
            <p:cNvSpPr txBox="1"/>
            <p:nvPr/>
          </p:nvSpPr>
          <p:spPr>
            <a:xfrm>
              <a:off x="3946870" y="6037365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Bottom CRT</a:t>
              </a:r>
              <a:endParaRPr lang="en-US" sz="14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18E518-DB86-3040-B491-639E2B6001D9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4564855" y="5744931"/>
              <a:ext cx="691371" cy="29243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24E8CE-641C-F442-BE1E-FDE23FCCA970}"/>
                </a:ext>
              </a:extLst>
            </p:cNvPr>
            <p:cNvSpPr txBox="1"/>
            <p:nvPr/>
          </p:nvSpPr>
          <p:spPr>
            <a:xfrm>
              <a:off x="5878406" y="1280258"/>
              <a:ext cx="1329276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TPC Electronics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B3D79C-EE4A-3947-B6E0-060E75743BA2}"/>
                </a:ext>
              </a:extLst>
            </p:cNvPr>
            <p:cNvCxnSpPr/>
            <p:nvPr/>
          </p:nvCxnSpPr>
          <p:spPr>
            <a:xfrm flipH="1">
              <a:off x="4910540" y="1598937"/>
              <a:ext cx="1632504" cy="2679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249A01-4934-064B-95EF-90613DD3305D}"/>
                </a:ext>
              </a:extLst>
            </p:cNvPr>
            <p:cNvSpPr txBox="1"/>
            <p:nvPr/>
          </p:nvSpPr>
          <p:spPr>
            <a:xfrm>
              <a:off x="618470" y="3494551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Two 33 ton cranes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600C4FA-B97E-B447-B90B-656B3FC49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798" y="2678070"/>
              <a:ext cx="1354097" cy="10699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Far Detector - ICARUS</a:t>
            </a:r>
          </a:p>
        </p:txBody>
      </p:sp>
    </p:spTree>
    <p:extLst>
      <p:ext uri="{BB962C8B-B14F-4D97-AF65-F5344CB8AC3E}">
        <p14:creationId xmlns:p14="http://schemas.microsoft.com/office/powerpoint/2010/main" val="3374335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ICARUS Cryogenics 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7" y="899318"/>
            <a:ext cx="5883651" cy="5059363"/>
          </a:xfrm>
        </p:spPr>
        <p:txBody>
          <a:bodyPr/>
          <a:lstStyle/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800" dirty="0"/>
              <a:t>Met schedule defined in December despite COVID 19 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Thank you to Steve Brice for making LA filling a priority with laboratory management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CERN and INFN participation daily via Zoom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800" dirty="0"/>
              <a:t>Completed fill in April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800" dirty="0"/>
              <a:t>Completed ullage pressurization test in April 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800" dirty="0"/>
              <a:t>Turned on </a:t>
            </a:r>
            <a:r>
              <a:rPr lang="en-US" sz="1800" dirty="0" err="1"/>
              <a:t>LAr</a:t>
            </a:r>
            <a:r>
              <a:rPr lang="en-US" sz="1800" dirty="0"/>
              <a:t> circulation pumps in April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800" dirty="0"/>
              <a:t>Turning on gas re-condensers (2/vessel)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SW 4/22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NE 4/25</a:t>
            </a:r>
          </a:p>
          <a:p>
            <a:pPr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NW </a:t>
            </a:r>
            <a:r>
              <a:rPr lang="en-US" sz="1600" dirty="0">
                <a:solidFill>
                  <a:schemeClr val="accent6"/>
                </a:solidFill>
              </a:rPr>
              <a:t>5/1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SE condenser still a work in progress </a:t>
            </a:r>
          </a:p>
          <a:p>
            <a:pPr lvl="2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Have operated for as long as 4 consecutive days (last week)</a:t>
            </a:r>
          </a:p>
          <a:p>
            <a:pPr lvl="2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Gaining experience – very sensitive to details of startup process </a:t>
            </a:r>
          </a:p>
          <a:p>
            <a:pPr lvl="2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Designing a modification to address vapor lock in gooseneck between heat exchanger and filter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Topped off vessels with </a:t>
            </a:r>
            <a:r>
              <a:rPr lang="en-US" sz="1800" dirty="0" err="1"/>
              <a:t>LAr</a:t>
            </a:r>
            <a:r>
              <a:rPr lang="en-US" sz="1800" dirty="0"/>
              <a:t> on May 20</a:t>
            </a:r>
          </a:p>
        </p:txBody>
      </p:sp>
      <p:pic>
        <p:nvPicPr>
          <p:cNvPr id="9" name="Picture 8" descr="A picture containing indoor, object, cabinet, food&#10;&#10;Description automatically generated">
            <a:extLst>
              <a:ext uri="{FF2B5EF4-FFF2-40B4-BE49-F238E27FC236}">
                <a16:creationId xmlns:a16="http://schemas.microsoft.com/office/drawing/2014/main" id="{09FE5CF2-0BD8-D141-9599-F37F2DF7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1578" y="545227"/>
            <a:ext cx="3082705" cy="231202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2E1EF8-C2FE-6647-B2AD-2C41B273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98" y="3242594"/>
            <a:ext cx="2378206" cy="3170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720738-2516-434B-9837-6A0583F38248}"/>
              </a:ext>
            </a:extLst>
          </p:cNvPr>
          <p:cNvSpPr txBox="1"/>
          <p:nvPr/>
        </p:nvSpPr>
        <p:spPr>
          <a:xfrm>
            <a:off x="7965372" y="3820665"/>
            <a:ext cx="1037463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LAr</a:t>
            </a:r>
            <a:r>
              <a:rPr lang="en-US" sz="1100" dirty="0">
                <a:solidFill>
                  <a:schemeClr val="bg1"/>
                </a:solidFill>
              </a:rPr>
              <a:t> Gooseneck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7715C-65ED-3942-9B34-5499753BE6CA}"/>
              </a:ext>
            </a:extLst>
          </p:cNvPr>
          <p:cNvSpPr txBox="1"/>
          <p:nvPr/>
        </p:nvSpPr>
        <p:spPr>
          <a:xfrm>
            <a:off x="8026332" y="4241782"/>
            <a:ext cx="902811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LAr</a:t>
            </a:r>
            <a:r>
              <a:rPr lang="en-US" sz="1100" dirty="0">
                <a:solidFill>
                  <a:schemeClr val="bg1"/>
                </a:solidFill>
              </a:rPr>
              <a:t> vent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11442-4342-1041-92C4-8DC1A69EF4ED}"/>
              </a:ext>
            </a:extLst>
          </p:cNvPr>
          <p:cNvSpPr txBox="1"/>
          <p:nvPr/>
        </p:nvSpPr>
        <p:spPr>
          <a:xfrm>
            <a:off x="7965372" y="5567662"/>
            <a:ext cx="647934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LN2 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0D7AF-EECA-8046-B5DD-863022A0CC84}"/>
              </a:ext>
            </a:extLst>
          </p:cNvPr>
          <p:cNvSpPr txBox="1"/>
          <p:nvPr/>
        </p:nvSpPr>
        <p:spPr>
          <a:xfrm>
            <a:off x="5949445" y="4012713"/>
            <a:ext cx="647934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LN2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AFB240-80F0-0A49-BAD3-3C8CA1F2A9B3}"/>
              </a:ext>
            </a:extLst>
          </p:cNvPr>
          <p:cNvSpPr txBox="1"/>
          <p:nvPr/>
        </p:nvSpPr>
        <p:spPr>
          <a:xfrm>
            <a:off x="7965372" y="3340796"/>
            <a:ext cx="1079142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Heat Exchanger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0DC10-E99E-7E45-94FF-3BCE51B2DF83}"/>
              </a:ext>
            </a:extLst>
          </p:cNvPr>
          <p:cNvSpPr txBox="1"/>
          <p:nvPr/>
        </p:nvSpPr>
        <p:spPr>
          <a:xfrm>
            <a:off x="6659393" y="5051458"/>
            <a:ext cx="479618" cy="2616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1165359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8357B-3CF7-0C46-8E7C-2F6FDA54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</a:t>
            </a:r>
            <a:r>
              <a:rPr lang="en-US" dirty="0"/>
              <a:t> Deliveries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3050-228F-5B40-9207-5B0E24504C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3A93E-5824-0045-86A7-23DAC6583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5C7B-5FF1-9141-B121-721DC09E6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7DE63-11C3-DA43-8190-9973CF7645DD}"/>
              </a:ext>
            </a:extLst>
          </p:cNvPr>
          <p:cNvSpPr txBox="1"/>
          <p:nvPr/>
        </p:nvSpPr>
        <p:spPr>
          <a:xfrm>
            <a:off x="7691851" y="3448660"/>
            <a:ext cx="145214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Caroline Fabre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72622-25EE-FF4D-A2A2-D4DCEB2A803A}"/>
              </a:ext>
            </a:extLst>
          </p:cNvPr>
          <p:cNvSpPr txBox="1"/>
          <p:nvPr/>
        </p:nvSpPr>
        <p:spPr>
          <a:xfrm>
            <a:off x="-37160" y="3046902"/>
            <a:ext cx="259563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Fritz Schwartz – Weekdays</a:t>
            </a:r>
          </a:p>
          <a:p>
            <a:pPr algn="ctr"/>
            <a:r>
              <a:rPr lang="en-US" sz="1200" dirty="0"/>
              <a:t>(Standard face shield for cryogens) </a:t>
            </a:r>
          </a:p>
          <a:p>
            <a:pPr algn="ctr"/>
            <a:r>
              <a:rPr lang="en-US" sz="1200" dirty="0" err="1"/>
              <a:t>Roza</a:t>
            </a:r>
            <a:r>
              <a:rPr lang="en-US" sz="1200" dirty="0"/>
              <a:t> </a:t>
            </a:r>
            <a:r>
              <a:rPr lang="en-US" sz="1200" dirty="0" err="1"/>
              <a:t>Doubnik</a:t>
            </a:r>
            <a:r>
              <a:rPr lang="en-US" sz="1200" dirty="0"/>
              <a:t> - Weekends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815E60-5ED9-9740-BAF8-FF0271DE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76" y="89937"/>
            <a:ext cx="4545787" cy="3409340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4BBAD7-AF18-9643-9D7E-EFAAFBC36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73"/>
          <a:stretch/>
        </p:blipFill>
        <p:spPr>
          <a:xfrm>
            <a:off x="228586" y="698111"/>
            <a:ext cx="1891636" cy="2275684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9F62C1B-286F-C84B-9A38-2B02E2F5A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48626" y="3009779"/>
            <a:ext cx="2014781" cy="2681743"/>
          </a:xfr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3A04BB-0E41-0A47-A1E3-3A58567BCD0A}"/>
              </a:ext>
            </a:extLst>
          </p:cNvPr>
          <p:cNvSpPr txBox="1"/>
          <p:nvPr/>
        </p:nvSpPr>
        <p:spPr>
          <a:xfrm>
            <a:off x="7066382" y="5751749"/>
            <a:ext cx="19792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Roza</a:t>
            </a:r>
            <a:r>
              <a:rPr lang="en-US" sz="1200" dirty="0"/>
              <a:t> </a:t>
            </a:r>
            <a:r>
              <a:rPr lang="en-US" sz="1200" dirty="0" err="1"/>
              <a:t>Doubnik</a:t>
            </a:r>
            <a:r>
              <a:rPr lang="en-US" sz="1200" dirty="0"/>
              <a:t> – with addition of face mask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D6381D-655B-964F-9F01-EA2BF4D8DD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64"/>
          <a:stretch/>
        </p:blipFill>
        <p:spPr>
          <a:xfrm>
            <a:off x="221456" y="3824444"/>
            <a:ext cx="1929993" cy="2158137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4EE878-809A-5548-914E-4971A5AE19B3}"/>
              </a:ext>
            </a:extLst>
          </p:cNvPr>
          <p:cNvSpPr txBox="1"/>
          <p:nvPr/>
        </p:nvSpPr>
        <p:spPr>
          <a:xfrm>
            <a:off x="2342424" y="3520467"/>
            <a:ext cx="4638475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7 days/week receive </a:t>
            </a:r>
            <a:r>
              <a:rPr lang="en-US" sz="1600" u="sng" dirty="0" err="1"/>
              <a:t>LAr</a:t>
            </a:r>
            <a:r>
              <a:rPr lang="en-US" sz="1600" u="sng" dirty="0"/>
              <a:t> from Air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Truck from plant in Granite City, Illinois arrives about 8-10am every morning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Neutrino Division engineer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Samples Argon before offload for O</a:t>
            </a:r>
            <a:r>
              <a:rPr lang="en-US" sz="1400" baseline="-25000" dirty="0"/>
              <a:t>2</a:t>
            </a:r>
            <a:r>
              <a:rPr lang="en-US" sz="1400" dirty="0"/>
              <a:t>, N</a:t>
            </a:r>
            <a:r>
              <a:rPr lang="en-US" sz="1400" baseline="-25000" dirty="0"/>
              <a:t>2</a:t>
            </a:r>
            <a:r>
              <a:rPr lang="en-US" sz="1400" dirty="0"/>
              <a:t>, H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Supervises offload (1-3 hours)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Daily Feb 24 – Apr 10 with 3 day pause in         mid-March for filter regeneration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Continues under COVID 19 with social distancing and additional facial coverings; 2</a:t>
            </a:r>
            <a:r>
              <a:rPr lang="en-US" sz="1400" baseline="30000" dirty="0"/>
              <a:t>nd</a:t>
            </a:r>
            <a:r>
              <a:rPr lang="en-US" sz="1400" dirty="0"/>
              <a:t> person monitors over Zoom and Facetime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Thanks to ND engineers and procurement! </a:t>
            </a:r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1ACD20E-8DC1-C34F-AF8E-8F2038802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257" y="145659"/>
            <a:ext cx="1738013" cy="2317351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FA3FB0-D4F1-A34E-8720-26985DA6C735}"/>
              </a:ext>
            </a:extLst>
          </p:cNvPr>
          <p:cNvSpPr txBox="1"/>
          <p:nvPr/>
        </p:nvSpPr>
        <p:spPr>
          <a:xfrm>
            <a:off x="7164733" y="2441720"/>
            <a:ext cx="19792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Gas analyzer system</a:t>
            </a:r>
          </a:p>
        </p:txBody>
      </p:sp>
    </p:spTree>
    <p:extLst>
      <p:ext uri="{BB962C8B-B14F-4D97-AF65-F5344CB8AC3E}">
        <p14:creationId xmlns:p14="http://schemas.microsoft.com/office/powerpoint/2010/main" val="164361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8357B-3CF7-0C46-8E7C-2F6FDA54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Commissioning during COVID-19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1F5FA4-C0FD-8249-A5C5-EA49251C7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622" y="507244"/>
            <a:ext cx="9312226" cy="487300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3050-228F-5B40-9207-5B0E24504C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3A93E-5824-0045-86A7-23DAC6583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5C7B-5FF1-9141-B121-721DC09E6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C4063-33CD-A849-B7F2-8D76502BC577}"/>
              </a:ext>
            </a:extLst>
          </p:cNvPr>
          <p:cNvSpPr txBox="1"/>
          <p:nvPr/>
        </p:nvSpPr>
        <p:spPr>
          <a:xfrm>
            <a:off x="6290653" y="1329037"/>
            <a:ext cx="173000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Michael </a:t>
            </a:r>
            <a:r>
              <a:rPr lang="en-US" sz="1000" dirty="0" err="1">
                <a:solidFill>
                  <a:schemeClr val="bg1"/>
                </a:solidFill>
              </a:rPr>
              <a:t>Geynisman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24DD4-6364-4943-82A0-A88548D95C13}"/>
              </a:ext>
            </a:extLst>
          </p:cNvPr>
          <p:cNvSpPr txBox="1"/>
          <p:nvPr/>
        </p:nvSpPr>
        <p:spPr>
          <a:xfrm>
            <a:off x="6474084" y="2210555"/>
            <a:ext cx="136314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Claudio </a:t>
            </a:r>
            <a:r>
              <a:rPr lang="en-US" sz="1050" dirty="0" err="1">
                <a:solidFill>
                  <a:schemeClr val="bg1"/>
                </a:solidFill>
              </a:rPr>
              <a:t>Montanari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B449E-F457-BF4A-B5E5-23E2D5DFEA32}"/>
              </a:ext>
            </a:extLst>
          </p:cNvPr>
          <p:cNvSpPr txBox="1"/>
          <p:nvPr/>
        </p:nvSpPr>
        <p:spPr>
          <a:xfrm>
            <a:off x="6429581" y="3467320"/>
            <a:ext cx="145214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Johan Bremer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E3FC7-EC1A-9A41-8F10-5BFD4000C6F9}"/>
              </a:ext>
            </a:extLst>
          </p:cNvPr>
          <p:cNvSpPr txBox="1"/>
          <p:nvPr/>
        </p:nvSpPr>
        <p:spPr>
          <a:xfrm>
            <a:off x="7691851" y="2190928"/>
            <a:ext cx="145214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Michel </a:t>
            </a:r>
            <a:r>
              <a:rPr lang="en-US" sz="1050" dirty="0" err="1">
                <a:solidFill>
                  <a:schemeClr val="bg1"/>
                </a:solidFill>
              </a:rPr>
              <a:t>Chalifour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7DE63-11C3-DA43-8190-9973CF7645DD}"/>
              </a:ext>
            </a:extLst>
          </p:cNvPr>
          <p:cNvSpPr txBox="1"/>
          <p:nvPr/>
        </p:nvSpPr>
        <p:spPr>
          <a:xfrm>
            <a:off x="7691851" y="3448660"/>
            <a:ext cx="145214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Caroline Fabre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8FEEF-511F-2546-9C6C-30EC36C283AC}"/>
              </a:ext>
            </a:extLst>
          </p:cNvPr>
          <p:cNvSpPr txBox="1"/>
          <p:nvPr/>
        </p:nvSpPr>
        <p:spPr>
          <a:xfrm>
            <a:off x="7066646" y="4330686"/>
            <a:ext cx="145214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Chiara </a:t>
            </a:r>
            <a:r>
              <a:rPr lang="en-US" sz="1050" dirty="0" err="1">
                <a:solidFill>
                  <a:schemeClr val="bg1"/>
                </a:solidFill>
              </a:rPr>
              <a:t>Vignoli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72622-25EE-FF4D-A2A2-D4DCEB2A803A}"/>
              </a:ext>
            </a:extLst>
          </p:cNvPr>
          <p:cNvSpPr txBox="1"/>
          <p:nvPr/>
        </p:nvSpPr>
        <p:spPr>
          <a:xfrm>
            <a:off x="2936029" y="5273524"/>
            <a:ext cx="3277524" cy="15696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Fermilab</a:t>
            </a:r>
          </a:p>
          <a:p>
            <a:r>
              <a:rPr lang="en-US" sz="1600" dirty="0" err="1"/>
              <a:t>Roza</a:t>
            </a:r>
            <a:r>
              <a:rPr lang="en-US" sz="1600" dirty="0"/>
              <a:t> </a:t>
            </a:r>
            <a:r>
              <a:rPr lang="en-US" sz="1600" dirty="0" err="1"/>
              <a:t>Doubnik</a:t>
            </a:r>
            <a:r>
              <a:rPr lang="en-US" sz="1600" dirty="0"/>
              <a:t> (not shown)</a:t>
            </a:r>
          </a:p>
          <a:p>
            <a:r>
              <a:rPr lang="en-US" sz="1600" dirty="0"/>
              <a:t>Michael </a:t>
            </a:r>
            <a:r>
              <a:rPr lang="en-US" sz="1600" dirty="0" err="1"/>
              <a:t>Geynisman</a:t>
            </a:r>
            <a:r>
              <a:rPr lang="en-US" sz="1600" dirty="0"/>
              <a:t> (@ SBN FD)</a:t>
            </a:r>
          </a:p>
          <a:p>
            <a:r>
              <a:rPr lang="en-US" sz="1600" dirty="0"/>
              <a:t>Chris James (not shown)</a:t>
            </a:r>
          </a:p>
          <a:p>
            <a:r>
              <a:rPr lang="en-US" sz="1600" dirty="0"/>
              <a:t>Fritz Schwartz (not shown)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AF95B3-19C8-164B-A45C-1A658861C7D1}"/>
              </a:ext>
            </a:extLst>
          </p:cNvPr>
          <p:cNvSpPr txBox="1"/>
          <p:nvPr/>
        </p:nvSpPr>
        <p:spPr>
          <a:xfrm>
            <a:off x="221456" y="5279393"/>
            <a:ext cx="249686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CERN (@ home in France)</a:t>
            </a:r>
          </a:p>
          <a:p>
            <a:r>
              <a:rPr lang="en-US" sz="1600" dirty="0"/>
              <a:t>Johan Bremer</a:t>
            </a:r>
          </a:p>
          <a:p>
            <a:r>
              <a:rPr lang="en-US" sz="1600" dirty="0"/>
              <a:t>Michel </a:t>
            </a:r>
            <a:r>
              <a:rPr lang="en-US" sz="1600" dirty="0" err="1"/>
              <a:t>Chalifour</a:t>
            </a:r>
            <a:endParaRPr lang="en-US" sz="1600" dirty="0"/>
          </a:p>
          <a:p>
            <a:r>
              <a:rPr lang="en-US" sz="1600" dirty="0"/>
              <a:t>Caroline Fabre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D71ED-EC79-E942-A718-B9D27D3A7618}"/>
              </a:ext>
            </a:extLst>
          </p:cNvPr>
          <p:cNvSpPr txBox="1"/>
          <p:nvPr/>
        </p:nvSpPr>
        <p:spPr>
          <a:xfrm>
            <a:off x="6097488" y="5299137"/>
            <a:ext cx="327752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INFN</a:t>
            </a:r>
          </a:p>
          <a:p>
            <a:r>
              <a:rPr lang="en-US" sz="1600" dirty="0"/>
              <a:t>Claudio </a:t>
            </a:r>
            <a:r>
              <a:rPr lang="en-US" sz="1600" dirty="0" err="1"/>
              <a:t>Montanari</a:t>
            </a:r>
            <a:r>
              <a:rPr lang="en-US" sz="1600" dirty="0"/>
              <a:t> (@ SBN FD)</a:t>
            </a:r>
          </a:p>
          <a:p>
            <a:r>
              <a:rPr lang="en-US" sz="1600" dirty="0"/>
              <a:t>Chiari </a:t>
            </a:r>
            <a:r>
              <a:rPr lang="en-US" sz="1600" dirty="0" err="1"/>
              <a:t>Vignoli</a:t>
            </a:r>
            <a:r>
              <a:rPr lang="en-US" sz="1600" dirty="0"/>
              <a:t> (@ home in Italy)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FC0037-7DB7-6B4A-8275-B4035C484B45}"/>
              </a:ext>
            </a:extLst>
          </p:cNvPr>
          <p:cNvSpPr txBox="1"/>
          <p:nvPr/>
        </p:nvSpPr>
        <p:spPr>
          <a:xfrm>
            <a:off x="2718318" y="533475"/>
            <a:ext cx="39126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Cryogenics commissioning team in action  </a:t>
            </a:r>
          </a:p>
        </p:txBody>
      </p:sp>
    </p:spTree>
    <p:extLst>
      <p:ext uri="{BB962C8B-B14F-4D97-AF65-F5344CB8AC3E}">
        <p14:creationId xmlns:p14="http://schemas.microsoft.com/office/powerpoint/2010/main" val="2466601011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71186</TotalTime>
  <Words>2089</Words>
  <Application>Microsoft Macintosh PowerPoint</Application>
  <PresentationFormat>On-screen Show (4:3)</PresentationFormat>
  <Paragraphs>384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Arial</vt:lpstr>
      <vt:lpstr>Calibri</vt:lpstr>
      <vt:lpstr>Comic Sans MS</vt:lpstr>
      <vt:lpstr>Helvetica</vt:lpstr>
      <vt:lpstr>LiberationSerif</vt:lpstr>
      <vt:lpstr>Wingdings</vt:lpstr>
      <vt:lpstr>SBN_PPT_113015</vt:lpstr>
      <vt:lpstr>PowerPoint Presentation</vt:lpstr>
      <vt:lpstr>Outline</vt:lpstr>
      <vt:lpstr>COVID 19: Fermilab closure</vt:lpstr>
      <vt:lpstr>COVID 19: Fermilab re-opening</vt:lpstr>
      <vt:lpstr>COVID 19: reopening and coordination of work</vt:lpstr>
      <vt:lpstr>Far Detector - ICARUS</vt:lpstr>
      <vt:lpstr>ICARUS Cryogenics Commissioning</vt:lpstr>
      <vt:lpstr>LAr Deliveries </vt:lpstr>
      <vt:lpstr>Cryogenics Commissioning during COVID-19</vt:lpstr>
      <vt:lpstr>ICARUS Detector Commissioning – COVID 19 Plan</vt:lpstr>
      <vt:lpstr>ICARUS Detector Commissioning – COVID 19 Plan</vt:lpstr>
      <vt:lpstr>ICARUS Milestones to I-2 Detector Filled</vt:lpstr>
      <vt:lpstr>Near Detector - SBND</vt:lpstr>
      <vt:lpstr>SBND Assembly at DZero</vt:lpstr>
      <vt:lpstr>SBND Installation</vt:lpstr>
      <vt:lpstr>SBND Cryostat </vt:lpstr>
      <vt:lpstr>SBND DAQ </vt:lpstr>
      <vt:lpstr>SBND Electronics Installation</vt:lpstr>
      <vt:lpstr>SBND Schedule re-plan - completed</vt:lpstr>
      <vt:lpstr>SBND Milestones to S-1 SBND ready to move</vt:lpstr>
      <vt:lpstr>Upcoming Events</vt:lpstr>
      <vt:lpstr>Backup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1241</cp:revision>
  <cp:lastPrinted>2020-06-12T02:26:23Z</cp:lastPrinted>
  <dcterms:created xsi:type="dcterms:W3CDTF">2014-01-03T20:18:13Z</dcterms:created>
  <dcterms:modified xsi:type="dcterms:W3CDTF">2020-06-12T02:26:26Z</dcterms:modified>
</cp:coreProperties>
</file>