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7" r:id="rId7"/>
    <p:sldId id="260" r:id="rId8"/>
    <p:sldId id="261" r:id="rId9"/>
    <p:sldId id="268" r:id="rId10"/>
    <p:sldId id="269" r:id="rId11"/>
    <p:sldId id="266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E1C0E-8377-4448-812D-1F33F54A7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B5C44-936F-4540-9102-5936C6065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5DDEF-69DB-4B8C-90D1-A9709D358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44B03-38CF-4763-8E31-644BD1FA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F245F-E28D-4AA5-B2F0-B07472EB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7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733E-0F09-48EE-A44F-1AB180C12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CD99F-7BF7-4A99-A8E4-A75798C6F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1DDD8-FD0F-4F42-BB27-F62F5BD7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C0556-17DE-41A3-86C1-E8590853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0A242-4F6D-455B-B028-E0E23247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5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492A81-ADBF-49EA-935B-6298F3122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0DC10-3BB8-4CA1-B6E0-F1B03552B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BB2C3-94F8-4FCF-BBEF-25FEE071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5143F-CF10-42A0-8033-57020DB3C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E936C-50AE-4326-B172-DF7C32F0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6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5372B-1532-4BA6-ACC9-1A759539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EBF6-C24B-49D1-9368-CF3493A31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9D7AC-A4AA-4433-84D6-E4D940DE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FD3C6-00D6-40CE-B9C6-099ABD8E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5AD2D-D13F-4971-A02D-ECAD05E1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1AE2-A8CB-4E88-8F69-38562FED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C7C74-689F-4A65-A08F-9CE8F6B78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017D0-CD31-42F3-A457-2B5138ACB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1E4F0-DE84-428E-B480-A3D9C4023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629A3-45CA-4698-B81E-60626E9B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5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AF9-3FE1-45FD-BC53-A6C8133B5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9A461-4BBD-422A-B929-A01092CDD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0DE7A-CD38-4776-B838-CA30BF292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4E967-F51C-489A-8AE0-8CFD0CFE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595AAB-7B6E-4ACD-AEA2-A5226C22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553D3-9481-464D-945C-300C76116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5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2956-4B12-4690-B8C7-EEFC5652C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09B14-6654-41BC-92F1-8493262FE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AF451-73D7-4EB5-96B1-EE39DE89B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8B7571-DA54-4315-B8D2-8564EFE1F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9A3FE5-BCBC-4A45-8915-D785A4D16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EC78D4-6880-4CFF-9A01-D737F36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DD41B-06AA-4FBE-97D1-14F0197B7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0AE44-CF0C-4C87-B49C-41DC3823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6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5BA8-C0C1-4710-B268-75A4E70C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75730-244C-4D76-95AC-0BE414D6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32F8B-2EC5-4E0D-8D9C-E4A371DD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E83B0-FC81-4AD8-A935-B187E9EA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1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877828-765A-434A-B5F0-682562AB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6BD39-98B4-49E1-9084-26A174F0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D9F19-0338-46F4-97A5-9E674369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8279-B0D7-4942-BA49-96057D354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A40D6-33B3-4E96-9F27-7001E2DD7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3F4D1-F643-4058-BEFF-DAB0D023B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8FABD-23DC-4CD8-A23A-FCAD560F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1D51-C1B4-482D-8FDB-4785E8CB1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DB279-A053-43BA-BBEF-6F75A888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7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47BFC-BEB6-4BA1-AA12-7EDF1A278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F2DBD-86EC-49F6-9B7B-D1E8BE925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BDBBE-6EB6-4E96-B424-57DEB1BB3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822BF-072A-4AB6-86D8-CC4B2EBD0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0EA1B-CB6E-4681-97DA-7419B5A6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B356C-485E-4889-B046-DCA055D4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66EE6-034E-4DC1-904E-036B77A0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4D8B0-76F8-478D-BE63-B004E7B51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A9579-129D-4523-A5B7-969BE5B47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F01EE-35EE-4539-A70F-E0BD1803D4F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D4DF7-FA27-44C5-8A76-92C89BE16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36073-7FC8-422C-A9A2-4BEB14BA5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32DA-B15D-47D1-BA89-7921BB44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0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cern.ch/project/CERN-000019518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cern.ch/project/CERN-000019518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A7F87-8375-42CC-9895-4FD2A1535E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DUNE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4CD8C-88D0-470F-B332-A96EF534E4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Technical Integration Meeting</a:t>
            </a:r>
          </a:p>
          <a:p>
            <a:r>
              <a:rPr lang="en-US" dirty="0"/>
              <a:t>April 2, 2020</a:t>
            </a:r>
          </a:p>
          <a:p>
            <a:r>
              <a:rPr lang="en-US" dirty="0"/>
              <a:t>Steve Kettell</a:t>
            </a:r>
          </a:p>
        </p:txBody>
      </p:sp>
    </p:spTree>
    <p:extLst>
      <p:ext uri="{BB962C8B-B14F-4D97-AF65-F5344CB8AC3E}">
        <p14:creationId xmlns:p14="http://schemas.microsoft.com/office/powerpoint/2010/main" val="3015222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E126-0201-4838-A0C6-CE604128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89" y="1"/>
            <a:ext cx="10515600" cy="1042416"/>
          </a:xfrm>
        </p:spPr>
        <p:txBody>
          <a:bodyPr>
            <a:normAutofit/>
          </a:bodyPr>
          <a:lstStyle/>
          <a:p>
            <a:r>
              <a:rPr lang="en-US" b="1" dirty="0"/>
              <a:t>requirements summary</a:t>
            </a:r>
            <a:r>
              <a:rPr lang="en-US" sz="40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30D1-B9D9-4D21-8E46-F36953EB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6112"/>
            <a:ext cx="12022111" cy="5961888"/>
          </a:xfrm>
        </p:spPr>
        <p:txBody>
          <a:bodyPr>
            <a:normAutofit/>
          </a:bodyPr>
          <a:lstStyle/>
          <a:p>
            <a:r>
              <a:rPr lang="en-US" dirty="0"/>
              <a:t>Proposal is that each consortia develops, maintains and owns its requirements in a 4-tab spreadsheet in </a:t>
            </a:r>
            <a:r>
              <a:rPr lang="en-US"/>
              <a:t>edms</a:t>
            </a:r>
            <a:endParaRPr lang="en-US" dirty="0"/>
          </a:p>
          <a:p>
            <a:r>
              <a:rPr lang="en-US" dirty="0"/>
              <a:t>Each consortia prepares any proposed changes to EB or TDR requirements for a TB meeting discussion.</a:t>
            </a:r>
          </a:p>
        </p:txBody>
      </p:sp>
    </p:spTree>
    <p:extLst>
      <p:ext uri="{BB962C8B-B14F-4D97-AF65-F5344CB8AC3E}">
        <p14:creationId xmlns:p14="http://schemas.microsoft.com/office/powerpoint/2010/main" val="60272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E126-0201-4838-A0C6-CE604128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89" y="1"/>
            <a:ext cx="10515600" cy="1042416"/>
          </a:xfrm>
        </p:spPr>
        <p:txBody>
          <a:bodyPr/>
          <a:lstStyle/>
          <a:p>
            <a:r>
              <a:rPr lang="en-US" b="1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30D1-B9D9-4D21-8E46-F36953EB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5" y="1261872"/>
            <a:ext cx="11587396" cy="5596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3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E126-0201-4838-A0C6-CE604128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8925636" cy="66278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edms</a:t>
            </a:r>
            <a:r>
              <a:rPr lang="en-US" b="1" dirty="0"/>
              <a:t>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30D1-B9D9-4D21-8E46-F36953EB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5" y="681038"/>
            <a:ext cx="6907781" cy="5495925"/>
          </a:xfrm>
        </p:spPr>
        <p:txBody>
          <a:bodyPr>
            <a:normAutofit/>
          </a:bodyPr>
          <a:lstStyle/>
          <a:p>
            <a:r>
              <a:rPr lang="en-US" dirty="0"/>
              <a:t>Should store your consortia requirements someplace. Maybe here?</a:t>
            </a:r>
          </a:p>
          <a:p>
            <a:r>
              <a:rPr lang="en-US" dirty="0"/>
              <a:t>You should define what is needed, but since your interface documents only discuss interfaces to other consortia, requirements are a good way to specify interfaces internal to your consortia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FD7CD2-3BD4-4E50-A24B-750CEA8110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4" t="5335" r="49963" b="39999"/>
          <a:stretch/>
        </p:blipFill>
        <p:spPr>
          <a:xfrm>
            <a:off x="7888406" y="71563"/>
            <a:ext cx="4303594" cy="678643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7577880-EDDD-4F68-A089-03A523DED82D}"/>
              </a:ext>
            </a:extLst>
          </p:cNvPr>
          <p:cNvCxnSpPr>
            <a:cxnSpLocks/>
          </p:cNvCxnSpPr>
          <p:nvPr/>
        </p:nvCxnSpPr>
        <p:spPr>
          <a:xfrm>
            <a:off x="6823881" y="982639"/>
            <a:ext cx="1678674" cy="3125337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0EF6F11-4079-4655-816F-D70E2F40229E}"/>
              </a:ext>
            </a:extLst>
          </p:cNvPr>
          <p:cNvCxnSpPr>
            <a:cxnSpLocks/>
          </p:cNvCxnSpPr>
          <p:nvPr/>
        </p:nvCxnSpPr>
        <p:spPr>
          <a:xfrm>
            <a:off x="6823881" y="982639"/>
            <a:ext cx="1728717" cy="5757864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22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E126-0201-4838-A0C6-CE6041284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30D1-B9D9-4D21-8E46-F36953EB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5" y="1825625"/>
            <a:ext cx="11587396" cy="4351338"/>
          </a:xfrm>
        </p:spPr>
        <p:txBody>
          <a:bodyPr>
            <a:normAutofit/>
          </a:bodyPr>
          <a:lstStyle/>
          <a:p>
            <a:r>
              <a:rPr lang="en-US" sz="3200" dirty="0"/>
              <a:t>Requested changes to EB held requirements</a:t>
            </a:r>
          </a:p>
          <a:p>
            <a:r>
              <a:rPr lang="en-US" sz="3200" dirty="0"/>
              <a:t>Proposed changes to “TDR” (TB) requirements</a:t>
            </a:r>
          </a:p>
          <a:p>
            <a:r>
              <a:rPr lang="en-US" sz="3200" dirty="0"/>
              <a:t>Proposed format for consortia requirements</a:t>
            </a:r>
          </a:p>
        </p:txBody>
      </p:sp>
    </p:spTree>
    <p:extLst>
      <p:ext uri="{BB962C8B-B14F-4D97-AF65-F5344CB8AC3E}">
        <p14:creationId xmlns:p14="http://schemas.microsoft.com/office/powerpoint/2010/main" val="182506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E126-0201-4838-A0C6-CE604128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b="1" dirty="0"/>
              <a:t>EB-owned requirements </a:t>
            </a:r>
            <a:r>
              <a:rPr lang="en-US" sz="4000" b="1" dirty="0"/>
              <a:t>(</a:t>
            </a:r>
            <a:r>
              <a:rPr lang="en-US" sz="4000" b="1" dirty="0">
                <a:hlinkClick r:id="rId2"/>
              </a:rPr>
              <a:t>EDMS-0000195183</a:t>
            </a:r>
            <a:r>
              <a:rPr lang="en-US" sz="4000" b="1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30D1-B9D9-4D21-8E46-F36953EB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02" y="1343818"/>
            <a:ext cx="115873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Process: Consortium brings proposed changes to TB for discussion. TB will send proposals with recommendation to EB.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Initial list of possible proposals:</a:t>
            </a:r>
          </a:p>
          <a:p>
            <a:r>
              <a:rPr lang="en-US" dirty="0"/>
              <a:t>Clarification requested from HV for #2249 (</a:t>
            </a:r>
            <a:r>
              <a:rPr lang="en-US" dirty="0">
                <a:solidFill>
                  <a:schemeClr val="dk1"/>
                </a:solidFill>
              </a:rPr>
              <a:t>SP-FD-11)</a:t>
            </a:r>
            <a:endParaRPr lang="en-US" dirty="0"/>
          </a:p>
          <a:p>
            <a:pPr lvl="1"/>
            <a:r>
              <a:rPr lang="en-US" dirty="0"/>
              <a:t>Current “&lt;1\% throughout volume “</a:t>
            </a:r>
          </a:p>
          <a:p>
            <a:pPr lvl="1"/>
            <a:r>
              <a:rPr lang="en-US" dirty="0"/>
              <a:t>Proposed “&lt;+/-1% in &gt;99.9% of the active volume”</a:t>
            </a:r>
          </a:p>
          <a:p>
            <a:r>
              <a:rPr lang="en-US" dirty="0"/>
              <a:t>Other proposed changes</a:t>
            </a:r>
          </a:p>
          <a:p>
            <a:pPr lvl="1"/>
            <a:r>
              <a:rPr lang="en-US" dirty="0"/>
              <a:t>???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9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E126-0201-4838-A0C6-CE604128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89" y="1"/>
            <a:ext cx="10515600" cy="104241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TDR (TB owned) requirements </a:t>
            </a:r>
            <a:r>
              <a:rPr lang="en-US" sz="4000" b="1" dirty="0"/>
              <a:t>(</a:t>
            </a:r>
            <a:r>
              <a:rPr lang="en-US" sz="4000" b="1" dirty="0">
                <a:hlinkClick r:id="rId2"/>
              </a:rPr>
              <a:t>EDMS-0000195183</a:t>
            </a:r>
            <a:r>
              <a:rPr lang="en-US" sz="4000" b="1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30D1-B9D9-4D21-8E46-F36953EB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6112"/>
            <a:ext cx="12022111" cy="59618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Process: Consortium brings proposed changes to TB for discussion and decision.</a:t>
            </a:r>
          </a:p>
          <a:p>
            <a:pPr marL="0" indent="0">
              <a:buNone/>
            </a:pPr>
            <a:r>
              <a:rPr lang="en-US" dirty="0"/>
              <a:t>Current list of proposed changes:</a:t>
            </a:r>
          </a:p>
          <a:p>
            <a:r>
              <a:rPr lang="en-US" dirty="0"/>
              <a:t>HV (2281-2282): Transfer one (#2329: SP-CISC-27) from CISC to HV</a:t>
            </a:r>
          </a:p>
          <a:p>
            <a:pPr lvl="1" fontAlgn="t"/>
            <a:r>
              <a:rPr lang="en-US" dirty="0"/>
              <a:t>Cold camera coverage, 80% of HV surfaces “Difficult to achieve with availability of signal feedthrough ports”</a:t>
            </a:r>
          </a:p>
          <a:p>
            <a:r>
              <a:rPr lang="en-US" dirty="0"/>
              <a:t>TPC electronics (2283-90)</a:t>
            </a:r>
          </a:p>
          <a:p>
            <a:pPr lvl="1"/>
            <a:r>
              <a:rPr lang="en-US" dirty="0"/>
              <a:t>Add some</a:t>
            </a:r>
          </a:p>
          <a:p>
            <a:r>
              <a:rPr lang="en-US" dirty="0"/>
              <a:t>APA (2275-80)</a:t>
            </a:r>
          </a:p>
          <a:p>
            <a:pPr lvl="1"/>
            <a:r>
              <a:rPr lang="en-US" dirty="0"/>
              <a:t>Add 3</a:t>
            </a:r>
          </a:p>
          <a:p>
            <a:r>
              <a:rPr lang="en-US" dirty="0"/>
              <a:t>CALCI (Cal: 2307-2313, CISC: 2323-2332)</a:t>
            </a:r>
          </a:p>
          <a:p>
            <a:pPr lvl="1"/>
            <a:r>
              <a:rPr lang="en-US" dirty="0"/>
              <a:t>Change names from Cal and CI to “SP CALCI”</a:t>
            </a:r>
          </a:p>
          <a:p>
            <a:pPr lvl="1"/>
            <a:r>
              <a:rPr lang="en-US" dirty="0"/>
              <a:t>drop 2 (2312-3) and add 1 in Calibration</a:t>
            </a:r>
          </a:p>
          <a:p>
            <a:pPr lvl="1"/>
            <a:r>
              <a:rPr lang="en-US" dirty="0"/>
              <a:t>Move 3 SC requirements to DAQ/SC (2330-2)</a:t>
            </a:r>
          </a:p>
          <a:p>
            <a:pPr lvl="1"/>
            <a:r>
              <a:rPr lang="en-US" dirty="0"/>
              <a:t>Move 1 CI requirement to HV (2329)</a:t>
            </a:r>
          </a:p>
          <a:p>
            <a:pPr lvl="1"/>
            <a:r>
              <a:rPr lang="en-US" dirty="0"/>
              <a:t>edit text in 1 CI (2328)</a:t>
            </a:r>
          </a:p>
          <a:p>
            <a:r>
              <a:rPr lang="en-US" dirty="0"/>
              <a:t>DAQ/SC (DAQ:2314-22, SC:2330-32)</a:t>
            </a:r>
          </a:p>
          <a:p>
            <a:pPr lvl="1"/>
            <a:r>
              <a:rPr lang="en-US" dirty="0"/>
              <a:t>Drop a couple of SC (2330, 2332)</a:t>
            </a:r>
          </a:p>
          <a:p>
            <a:r>
              <a:rPr lang="en-US" dirty="0"/>
              <a:t>Other proposed changes</a:t>
            </a:r>
          </a:p>
          <a:p>
            <a:pPr lvl="1"/>
            <a:r>
              <a:rPr lang="en-US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39861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E126-0201-4838-A0C6-CE604128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89" y="1"/>
            <a:ext cx="10515600" cy="1042416"/>
          </a:xfrm>
        </p:spPr>
        <p:txBody>
          <a:bodyPr/>
          <a:lstStyle/>
          <a:p>
            <a:r>
              <a:rPr lang="en-US" b="1" dirty="0"/>
              <a:t>Consortia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30D1-B9D9-4D21-8E46-F36953EB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89" y="879131"/>
            <a:ext cx="11852222" cy="5978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Proposal from Alberto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Fabrication Requirements (e.g. APA-FAB-1)</a:t>
            </a:r>
          </a:p>
          <a:p>
            <a:r>
              <a:rPr lang="en-US" dirty="0"/>
              <a:t>Transport Requirements (e.g. APA-TRN-1)</a:t>
            </a:r>
          </a:p>
          <a:p>
            <a:r>
              <a:rPr lang="en-US" dirty="0"/>
              <a:t>“Installation” Requirements (e.g. APA-INS-1)</a:t>
            </a:r>
          </a:p>
          <a:p>
            <a:r>
              <a:rPr lang="en-US" dirty="0"/>
              <a:t>Interface Requirements (e.g. APA-INT-1)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of these to be managed in spreadsheets by Consortium</a:t>
            </a:r>
          </a:p>
          <a:p>
            <a:pPr lvl="1"/>
            <a:r>
              <a:rPr lang="en-US" dirty="0"/>
              <a:t>Propose 1 spreadsheet per consortia with 4 tabs</a:t>
            </a:r>
          </a:p>
          <a:p>
            <a:pPr lvl="1"/>
            <a:endParaRPr lang="en-US"/>
          </a:p>
          <a:p>
            <a:pPr lvl="1"/>
            <a:r>
              <a:rPr lang="en-US"/>
              <a:t>Should </a:t>
            </a:r>
            <a:r>
              <a:rPr lang="en-US" dirty="0"/>
              <a:t>be in good shape for the Preliminary Design Review</a:t>
            </a:r>
          </a:p>
          <a:p>
            <a:pPr lvl="1"/>
            <a:r>
              <a:rPr lang="en-US" dirty="0"/>
              <a:t>Need to be signed off as part of the Final Design Review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1DA707-1E1B-4F91-B672-8D9967B8734F}"/>
              </a:ext>
            </a:extLst>
          </p:cNvPr>
          <p:cNvSpPr txBox="1"/>
          <p:nvPr/>
        </p:nvSpPr>
        <p:spPr>
          <a:xfrm>
            <a:off x="6541298" y="2237014"/>
            <a:ext cx="3229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(QA/QC Requirements)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F01D5A-DDDD-4117-B9CF-D402C7B49D22}"/>
              </a:ext>
            </a:extLst>
          </p:cNvPr>
          <p:cNvSpPr txBox="1"/>
          <p:nvPr/>
        </p:nvSpPr>
        <p:spPr>
          <a:xfrm>
            <a:off x="6781945" y="3198167"/>
            <a:ext cx="3903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(Derived from interface docs)</a:t>
            </a:r>
          </a:p>
        </p:txBody>
      </p:sp>
    </p:spTree>
    <p:extLst>
      <p:ext uri="{BB962C8B-B14F-4D97-AF65-F5344CB8AC3E}">
        <p14:creationId xmlns:p14="http://schemas.microsoft.com/office/powerpoint/2010/main" val="354910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0615F7-D064-4CA3-9B71-6A39A1CE64AE}"/>
              </a:ext>
            </a:extLst>
          </p:cNvPr>
          <p:cNvSpPr txBox="1"/>
          <p:nvPr/>
        </p:nvSpPr>
        <p:spPr>
          <a:xfrm>
            <a:off x="3188045" y="321275"/>
            <a:ext cx="5535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APA Interface Requirements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575122-C20A-463D-8FED-44E7884D3172}"/>
              </a:ext>
            </a:extLst>
          </p:cNvPr>
          <p:cNvSpPr txBox="1"/>
          <p:nvPr/>
        </p:nvSpPr>
        <p:spPr>
          <a:xfrm flipH="1">
            <a:off x="1077302" y="1853514"/>
            <a:ext cx="1003739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APA-INT-1 	APA frames shall allow the mounting of CE Cold Boxes over the head frames </a:t>
            </a:r>
          </a:p>
          <a:p>
            <a:r>
              <a:rPr lang="en-US" sz="2000" dirty="0"/>
              <a:t>APA-INT-2              APA frames shall allow routing of CE cables for bottom APA along the side</a:t>
            </a:r>
          </a:p>
          <a:p>
            <a:r>
              <a:rPr lang="en-US" sz="2000" dirty="0"/>
              <a:t>                                tubes of bottom and top APA</a:t>
            </a:r>
          </a:p>
          <a:p>
            <a:r>
              <a:rPr lang="en-US" sz="2000" dirty="0"/>
              <a:t>APA-INT-3              APAs shall allow insertion of 10 PD modules between the wire planes on</a:t>
            </a:r>
          </a:p>
          <a:p>
            <a:r>
              <a:rPr lang="en-US" sz="2000" dirty="0"/>
              <a:t>                                each side of the frame</a:t>
            </a:r>
          </a:p>
          <a:p>
            <a:r>
              <a:rPr lang="en-US" sz="2000" dirty="0"/>
              <a:t>APA-INT-4              APA frame shall allow the mounting of at least 4 temperature sensors, of</a:t>
            </a:r>
          </a:p>
          <a:p>
            <a:r>
              <a:rPr lang="en-US" sz="2000" dirty="0"/>
              <a:t>                                which 2 will be in thermal contact with the APA frame</a:t>
            </a:r>
          </a:p>
          <a:p>
            <a:r>
              <a:rPr lang="en-US" sz="2000" dirty="0"/>
              <a:t>APA-INT-5              APAs should accommodate cablings for the readout of the PD modules and</a:t>
            </a:r>
          </a:p>
          <a:p>
            <a:r>
              <a:rPr lang="en-US" sz="2000" dirty="0"/>
              <a:t>                                the temperature sensor</a:t>
            </a:r>
          </a:p>
          <a:p>
            <a:r>
              <a:rPr lang="en-US" sz="2000" dirty="0"/>
              <a:t>APA-INT-6              APAs will provide support points to connect to the HV Field Cage and to the</a:t>
            </a:r>
          </a:p>
          <a:p>
            <a:r>
              <a:rPr lang="en-US" sz="2000" dirty="0"/>
              <a:t>                                HV End Wall</a:t>
            </a:r>
          </a:p>
          <a:p>
            <a:r>
              <a:rPr lang="en-US" sz="2000" dirty="0"/>
              <a:t>APA-INT-7              Mechanical suspension of the APA shall be accomplished using insulated</a:t>
            </a:r>
          </a:p>
          <a:p>
            <a:r>
              <a:rPr lang="en-US" sz="2000" dirty="0"/>
              <a:t>                                supports. </a:t>
            </a:r>
          </a:p>
          <a:p>
            <a:r>
              <a:rPr lang="en-US" sz="2000" dirty="0"/>
              <a:t>APA-INT-8              APAs shall be insulated from each other</a:t>
            </a:r>
          </a:p>
          <a:p>
            <a:r>
              <a:rPr lang="en-US" sz="2000" dirty="0"/>
              <a:t>APA-INT-9              The APA frame shall be connected to the COMMON of all FE ASICs.</a:t>
            </a:r>
          </a:p>
        </p:txBody>
      </p:sp>
    </p:spTree>
    <p:extLst>
      <p:ext uri="{BB962C8B-B14F-4D97-AF65-F5344CB8AC3E}">
        <p14:creationId xmlns:p14="http://schemas.microsoft.com/office/powerpoint/2010/main" val="41490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B69E2B-7761-4D33-B96A-CDE566D2A51E}"/>
              </a:ext>
            </a:extLst>
          </p:cNvPr>
          <p:cNvSpPr txBox="1"/>
          <p:nvPr/>
        </p:nvSpPr>
        <p:spPr>
          <a:xfrm>
            <a:off x="2282522" y="250254"/>
            <a:ext cx="6923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APA Fabrication (QA/QC) Requirements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F6F16E-9E5E-49C2-9004-1BDFF434825B}"/>
              </a:ext>
            </a:extLst>
          </p:cNvPr>
          <p:cNvSpPr txBox="1"/>
          <p:nvPr/>
        </p:nvSpPr>
        <p:spPr>
          <a:xfrm flipH="1">
            <a:off x="1077301" y="983506"/>
            <a:ext cx="1043919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APA-FAB-1           APAs should be fabricated at different production sites using exactly the same</a:t>
            </a:r>
          </a:p>
          <a:p>
            <a:r>
              <a:rPr lang="en-US" sz="2000" dirty="0"/>
              <a:t>                              winding machines and QA/QC procedures</a:t>
            </a:r>
          </a:p>
          <a:p>
            <a:r>
              <a:rPr lang="en-US" sz="2000" dirty="0"/>
              <a:t>APA-FAB-2           Wire tensions should be measured for each wire, possibly utilizing an electronic</a:t>
            </a:r>
          </a:p>
          <a:p>
            <a:r>
              <a:rPr lang="en-US" sz="2000" dirty="0"/>
              <a:t>                              wire tension method</a:t>
            </a:r>
          </a:p>
          <a:p>
            <a:endParaRPr lang="en-US" sz="2000" dirty="0"/>
          </a:p>
          <a:p>
            <a:r>
              <a:rPr lang="en-US" sz="2000" dirty="0"/>
              <a:t>APA-FAB-3           Board size tolerance (SP-FD-10-S1)</a:t>
            </a:r>
          </a:p>
          <a:p>
            <a:r>
              <a:rPr lang="en-US" sz="2000" dirty="0"/>
              <a:t>APA-FAB-4           Board hole positioning tolerance (SP-FD-10-S2)</a:t>
            </a:r>
          </a:p>
          <a:p>
            <a:r>
              <a:rPr lang="en-US" sz="2000" dirty="0"/>
              <a:t>APA-FAB-5           Board thickness tolerance (SP-FD-10-S3)</a:t>
            </a:r>
          </a:p>
          <a:p>
            <a:r>
              <a:rPr lang="en-US" sz="2000" dirty="0"/>
              <a:t>APA-FAB-6           Board tongue position tolerance (SP-FD-10-S4)</a:t>
            </a:r>
          </a:p>
          <a:p>
            <a:endParaRPr lang="en-US" sz="2000" dirty="0"/>
          </a:p>
          <a:p>
            <a:r>
              <a:rPr lang="en-US" sz="2000" dirty="0"/>
              <a:t>APA-FAB-7           Both glue and solder anchoring (SP-APA-6-S1)</a:t>
            </a:r>
          </a:p>
          <a:p>
            <a:r>
              <a:rPr lang="en-US" sz="2000" dirty="0"/>
              <a:t>APA-FAB-6           Mill-Max pins…. (SP-APA-6-S2)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APA-FAB-7           APA frame max bow (SP-APA-5-S1)</a:t>
            </a:r>
          </a:p>
          <a:p>
            <a:r>
              <a:rPr lang="en-US" sz="2000" dirty="0"/>
              <a:t>APA-FAB-8           APA frame max fold (SP-APA-5-S2)</a:t>
            </a:r>
          </a:p>
          <a:p>
            <a:r>
              <a:rPr lang="en-US" sz="2000" dirty="0"/>
              <a:t>APA-FAB-9           APA frame max twist (SP-APA-5-S3)</a:t>
            </a:r>
          </a:p>
        </p:txBody>
      </p:sp>
    </p:spTree>
    <p:extLst>
      <p:ext uri="{BB962C8B-B14F-4D97-AF65-F5344CB8AC3E}">
        <p14:creationId xmlns:p14="http://schemas.microsoft.com/office/powerpoint/2010/main" val="90216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B69E2B-7761-4D33-B96A-CDE566D2A51E}"/>
              </a:ext>
            </a:extLst>
          </p:cNvPr>
          <p:cNvSpPr txBox="1"/>
          <p:nvPr/>
        </p:nvSpPr>
        <p:spPr>
          <a:xfrm>
            <a:off x="3188044" y="321275"/>
            <a:ext cx="6091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APA Transportation Requirements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760D2-18C2-4C75-AD21-7419F54300EB}"/>
              </a:ext>
            </a:extLst>
          </p:cNvPr>
          <p:cNvSpPr txBox="1"/>
          <p:nvPr/>
        </p:nvSpPr>
        <p:spPr>
          <a:xfrm flipH="1">
            <a:off x="1077301" y="1853514"/>
            <a:ext cx="104391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APA-TRN-1          An APA transport frame, containing a top and a bottom APA, shall be built to allow</a:t>
            </a:r>
          </a:p>
          <a:p>
            <a:r>
              <a:rPr lang="en-US" sz="2000" dirty="0"/>
              <a:t>                             safe transportation of APAs by ship and by road</a:t>
            </a:r>
          </a:p>
          <a:p>
            <a:r>
              <a:rPr lang="en-US" sz="2000" dirty="0"/>
              <a:t>APA-TRN-2          Individual APAs during transportation shall be protected by protection panels. </a:t>
            </a:r>
          </a:p>
          <a:p>
            <a:r>
              <a:rPr lang="en-US" sz="2000" dirty="0"/>
              <a:t>APA-TRN-3          The APA transport frame shall be designed to be lowered safely down the</a:t>
            </a:r>
          </a:p>
          <a:p>
            <a:r>
              <a:rPr lang="en-US" sz="2000" dirty="0"/>
              <a:t>                              shaft at SURF and transported to the clean room in front of the cryostat.</a:t>
            </a:r>
          </a:p>
          <a:p>
            <a:r>
              <a:rPr lang="en-US" sz="2000" dirty="0"/>
              <a:t>APA-TRN-4          The APA transport frame shall be designed to allow easy access the head boards of</a:t>
            </a:r>
          </a:p>
          <a:p>
            <a:r>
              <a:rPr lang="en-US" sz="2000" dirty="0"/>
              <a:t>                              each APA for possible testing while in storage</a:t>
            </a:r>
          </a:p>
        </p:txBody>
      </p:sp>
    </p:spTree>
    <p:extLst>
      <p:ext uri="{BB962C8B-B14F-4D97-AF65-F5344CB8AC3E}">
        <p14:creationId xmlns:p14="http://schemas.microsoft.com/office/powerpoint/2010/main" val="242540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B69E2B-7761-4D33-B96A-CDE566D2A51E}"/>
              </a:ext>
            </a:extLst>
          </p:cNvPr>
          <p:cNvSpPr txBox="1"/>
          <p:nvPr/>
        </p:nvSpPr>
        <p:spPr>
          <a:xfrm>
            <a:off x="3188044" y="321275"/>
            <a:ext cx="6091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APA Installation Requirements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760D2-18C2-4C75-AD21-7419F54300EB}"/>
              </a:ext>
            </a:extLst>
          </p:cNvPr>
          <p:cNvSpPr txBox="1"/>
          <p:nvPr/>
        </p:nvSpPr>
        <p:spPr>
          <a:xfrm flipH="1">
            <a:off x="1014385" y="1853514"/>
            <a:ext cx="1043919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APA-INST-1        APAs shall be delivered to the installation site in clean condition for operation in </a:t>
            </a:r>
            <a:r>
              <a:rPr lang="en-US" sz="2000" dirty="0" err="1"/>
              <a:t>LAr</a:t>
            </a:r>
            <a:endParaRPr lang="en-US" sz="2000" dirty="0"/>
          </a:p>
          <a:p>
            <a:r>
              <a:rPr lang="en-US" sz="2000" dirty="0"/>
              <a:t>APA-INST-2        APAs shall be built to connect them in pairs (APA-doublet)</a:t>
            </a:r>
          </a:p>
          <a:p>
            <a:r>
              <a:rPr lang="en-US" sz="2000" dirty="0"/>
              <a:t>APA-INST-3        APA-doublets shall be hanging from the Detector Support system from a single</a:t>
            </a:r>
          </a:p>
          <a:p>
            <a:r>
              <a:rPr lang="en-US" sz="2000" dirty="0"/>
              <a:t>                             point    </a:t>
            </a:r>
          </a:p>
          <a:p>
            <a:r>
              <a:rPr lang="en-US" sz="2000" dirty="0"/>
              <a:t>APA-INST-4        APA-doublets shall be connected to adjacent APA-doublets by a simple mechanical</a:t>
            </a:r>
          </a:p>
          <a:p>
            <a:r>
              <a:rPr lang="en-US" sz="2000" dirty="0"/>
              <a:t>                            system to constrain them in a plane</a:t>
            </a:r>
          </a:p>
          <a:p>
            <a:r>
              <a:rPr lang="en-US" sz="2000" dirty="0"/>
              <a:t> APA-INST-5       APAs shall be delivered to the installation site with all possible provisions to</a:t>
            </a:r>
          </a:p>
          <a:p>
            <a:r>
              <a:rPr lang="en-US" sz="2000" dirty="0"/>
              <a:t>                            facilitate and accelerate the installation process (e.g.: protection panels should be</a:t>
            </a:r>
          </a:p>
          <a:p>
            <a:r>
              <a:rPr lang="en-US" sz="2000" dirty="0"/>
              <a:t>                             easily removable in order to minimize the possibility of damaging the APA during;</a:t>
            </a:r>
          </a:p>
          <a:p>
            <a:r>
              <a:rPr lang="en-US" sz="2000" dirty="0"/>
              <a:t>                             conduits for CE cable routing already installed at the APA production factories)</a:t>
            </a:r>
          </a:p>
          <a:p>
            <a:r>
              <a:rPr lang="en-US" sz="2000" dirty="0"/>
              <a:t>APA-INST-6        APAs shall be built to allow the positioning of survey points</a:t>
            </a:r>
          </a:p>
          <a:p>
            <a:endParaRPr lang="en-US" sz="2000" dirty="0"/>
          </a:p>
          <a:p>
            <a:r>
              <a:rPr lang="en-US" sz="2000" dirty="0"/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9071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795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DUNE Requirements</vt:lpstr>
      <vt:lpstr>Outline</vt:lpstr>
      <vt:lpstr>EB-owned requirements (EDMS-0000195183) </vt:lpstr>
      <vt:lpstr>TDR (TB owned) requirements (EDMS-0000195183) </vt:lpstr>
      <vt:lpstr>Consortia requirements</vt:lpstr>
      <vt:lpstr>PowerPoint Presentation</vt:lpstr>
      <vt:lpstr>PowerPoint Presentation</vt:lpstr>
      <vt:lpstr>PowerPoint Presentation</vt:lpstr>
      <vt:lpstr>PowerPoint Presentation</vt:lpstr>
      <vt:lpstr>requirements summary </vt:lpstr>
      <vt:lpstr>Backup</vt:lpstr>
      <vt:lpstr>edms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Requirements</dc:title>
  <dc:creator>Kettell, Steven</dc:creator>
  <cp:lastModifiedBy>Kettell, Steven</cp:lastModifiedBy>
  <cp:revision>29</cp:revision>
  <dcterms:created xsi:type="dcterms:W3CDTF">2020-03-11T21:33:51Z</dcterms:created>
  <dcterms:modified xsi:type="dcterms:W3CDTF">2020-04-02T13:45:30Z</dcterms:modified>
</cp:coreProperties>
</file>