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1" r:id="rId2"/>
    <p:sldId id="328" r:id="rId3"/>
    <p:sldId id="329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66FF"/>
    <a:srgbClr val="6699FF"/>
    <a:srgbClr val="FFFF66"/>
    <a:srgbClr val="FF7C80"/>
    <a:srgbClr val="CCCC00"/>
    <a:srgbClr val="009400"/>
    <a:srgbClr val="FF33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98" autoAdjust="0"/>
    <p:restoredTop sz="93034" autoAdjust="0"/>
  </p:normalViewPr>
  <p:slideViewPr>
    <p:cSldViewPr>
      <p:cViewPr varScale="1">
        <p:scale>
          <a:sx n="79" d="100"/>
          <a:sy n="79" d="100"/>
        </p:scale>
        <p:origin x="124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l" defTabSz="957263">
              <a:defRPr sz="1000" i="1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000" i="1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8388"/>
            <a:ext cx="2970213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l" defTabSz="957263">
              <a:defRPr sz="1000" i="1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688388"/>
            <a:ext cx="2970212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000" i="1"/>
            </a:lvl1pPr>
          </a:lstStyle>
          <a:p>
            <a:fld id="{CA9DC8EB-42E6-4D53-896F-C42FABB2ED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96038" y="8751888"/>
            <a:ext cx="40005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962" tIns="47983" rIns="95962" bIns="47983" anchor="ctr">
            <a:spAutoFit/>
          </a:bodyPr>
          <a:lstStyle/>
          <a:p>
            <a:pPr algn="r" defTabSz="973138"/>
            <a:fld id="{95E24B88-A0D0-4105-869A-9770085A3691}" type="slidenum">
              <a:rPr lang="en-US" sz="1400"/>
              <a:pPr algn="r" defTabSz="973138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49467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l" defTabSz="9572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8388"/>
            <a:ext cx="2970213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l" defTabSz="9572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688388"/>
            <a:ext cx="2970212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000" i="1">
                <a:latin typeface="Times New Roman" pitchFamily="18" charset="0"/>
              </a:defRPr>
            </a:lvl1pPr>
          </a:lstStyle>
          <a:p>
            <a:fld id="{1C0FF666-95E6-4BEF-9DC4-82A80B1B6A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1813"/>
            <a:ext cx="5030787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62" tIns="47983" rIns="95962" bIns="47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notes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3738"/>
            <a:ext cx="4557713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396038" y="8751888"/>
            <a:ext cx="40005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962" tIns="47983" rIns="95962" bIns="47983" anchor="ctr">
            <a:spAutoFit/>
          </a:bodyPr>
          <a:lstStyle/>
          <a:p>
            <a:pPr algn="r" defTabSz="973138"/>
            <a:fld id="{A72B1DCE-D440-4637-B20B-7A2067BFF22A}" type="slidenum">
              <a:rPr lang="en-US" sz="1400"/>
              <a:pPr algn="r" defTabSz="973138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91833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71488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39800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411288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81188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EE733-84D7-4F65-B819-7F1C53BB89DE}" type="slidenum">
              <a:rPr lang="en-US"/>
              <a:pPr/>
              <a:t>1</a:t>
            </a:fld>
            <a:endParaRPr 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3889375" y="0"/>
            <a:ext cx="296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889375" y="8683625"/>
            <a:ext cx="29686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196" tIns="0" rIns="19196" bIns="0" anchor="b"/>
          <a:lstStyle/>
          <a:p>
            <a:pPr algn="r" defTabSz="973138"/>
            <a:r>
              <a:rPr lang="en-US" sz="1000" i="1">
                <a:latin typeface="Times New Roman" pitchFamily="18" charset="0"/>
              </a:rPr>
              <a:t>1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8683625"/>
            <a:ext cx="29670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0" y="0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10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0563"/>
            <a:ext cx="4560888" cy="342106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831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225" y="4340225"/>
            <a:ext cx="5033963" cy="4117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7577" tIns="49589" rIns="97577" bIns="49589"/>
          <a:lstStyle/>
          <a:p>
            <a:pPr defTabSz="100965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76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E3409-6D73-431D-9045-1291399944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FFE43-01B8-4DAD-B3A3-0FA757FC34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152400"/>
            <a:ext cx="22479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5913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81CCE-D4C3-4127-8F61-9E6268F0C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931C9-3EB8-422C-998E-B88F59C76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6C61C-305D-4073-933B-4338FA69D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419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43000"/>
            <a:ext cx="4419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DF548-3E7C-43C7-9AF1-2ECF713CA2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8D6C5-A0B4-4452-B50F-DD445DDA11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409FA-0656-434D-B2DE-E85CB68FF3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6ABB7-C720-47CE-B292-FC36DCDE3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0BC09-0F03-4A2A-9578-775B8F31FC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DF2FF-D2D7-4428-8AED-8FBAE73606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2D9A909E-92D4-491A-922F-5FB23826E6A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1113" y="990600"/>
            <a:ext cx="9132887" cy="76200"/>
            <a:chOff x="0" y="912"/>
            <a:chExt cx="5753" cy="48"/>
          </a:xfrm>
        </p:grpSpPr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0" y="91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00C0C0">
                    <a:gamma/>
                    <a:shade val="49804"/>
                    <a:invGamma/>
                  </a:srgbClr>
                </a:gs>
                <a:gs pos="50000">
                  <a:srgbClr val="00C0C0"/>
                </a:gs>
                <a:gs pos="100000">
                  <a:srgbClr val="00C0C0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0" y="948"/>
              <a:ext cx="5753" cy="12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524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143000"/>
            <a:ext cx="8991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41" name="Picture 17" descr="Fermilab_lo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5475" y="92075"/>
            <a:ext cx="822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75000"/>
        <a:buFont typeface="Monotype Sort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è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à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C0128"/>
        </a:buClr>
        <a:buSzPct val="70000"/>
        <a:buFont typeface="Monotype Sorts" pitchFamily="2" charset="2"/>
        <a:buChar char="ð"/>
        <a:defRPr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spirehep.net/conferenc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050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sz="1400" dirty="0">
                <a:latin typeface="Times New Roman" pitchFamily="18" charset="0"/>
              </a:rPr>
              <a:t>1</a:t>
            </a:r>
          </a:p>
        </p:txBody>
      </p:sp>
      <p:sp>
        <p:nvSpPr>
          <p:cNvPr id="97283" name="Rectangle 2051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8229600" cy="1447800"/>
          </a:xfrm>
          <a:noFill/>
          <a:ln/>
        </p:spPr>
        <p:txBody>
          <a:bodyPr anchor="ctr"/>
          <a:lstStyle/>
          <a:p>
            <a:r>
              <a:rPr lang="en-US" sz="3600" dirty="0"/>
              <a:t>SCD Postdoc News </a:t>
            </a:r>
          </a:p>
        </p:txBody>
      </p:sp>
      <p:sp>
        <p:nvSpPr>
          <p:cNvPr id="97284" name="Rectangle 205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124200"/>
            <a:ext cx="7239000" cy="3048000"/>
          </a:xfrm>
          <a:noFill/>
          <a:ln/>
        </p:spPr>
        <p:txBody>
          <a:bodyPr/>
          <a:lstStyle/>
          <a:p>
            <a:pPr marL="342900" indent="-342900"/>
            <a:r>
              <a:rPr lang="en-US" sz="2400" dirty="0">
                <a:solidFill>
                  <a:srgbClr val="00B050"/>
                </a:solidFill>
              </a:rPr>
              <a:t>Robert Harris and Adam Lyon</a:t>
            </a:r>
          </a:p>
          <a:p>
            <a:pPr marL="342900" indent="-342900"/>
            <a:r>
              <a:rPr lang="en-US" sz="2400" i="1" dirty="0" err="1">
                <a:solidFill>
                  <a:srgbClr val="00B050"/>
                </a:solidFill>
              </a:rPr>
              <a:t>Fermilab</a:t>
            </a:r>
            <a:endParaRPr lang="en-US" sz="2400" i="1" dirty="0">
              <a:solidFill>
                <a:srgbClr val="00B050"/>
              </a:solidFill>
            </a:endParaRPr>
          </a:p>
          <a:p>
            <a:pPr marL="342900" indent="-342900"/>
            <a:endParaRPr lang="en-US" sz="2400" i="1" dirty="0">
              <a:solidFill>
                <a:srgbClr val="00B050"/>
              </a:solidFill>
            </a:endParaRPr>
          </a:p>
          <a:p>
            <a:pPr marL="342900" indent="-342900"/>
            <a:endParaRPr lang="en-US" sz="2400" i="1" dirty="0">
              <a:solidFill>
                <a:schemeClr val="hlink"/>
              </a:solidFill>
            </a:endParaRPr>
          </a:p>
          <a:p>
            <a:pPr marL="342900" indent="-342900"/>
            <a:r>
              <a:rPr lang="en-US" sz="2400" i="1" dirty="0">
                <a:solidFill>
                  <a:srgbClr val="0070C0"/>
                </a:solidFill>
              </a:rPr>
              <a:t>SCD Postdoc Meeting</a:t>
            </a:r>
            <a:endParaRPr lang="en-US" sz="1600" i="1" dirty="0">
              <a:solidFill>
                <a:srgbClr val="0070C0"/>
              </a:solidFill>
            </a:endParaRPr>
          </a:p>
          <a:p>
            <a:pPr marL="342900" indent="-342900"/>
            <a:r>
              <a:rPr lang="en-US" sz="2400" dirty="0">
                <a:solidFill>
                  <a:srgbClr val="0070C0"/>
                </a:solidFill>
              </a:rPr>
              <a:t>April 7, 2020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25F0-DE1E-AC44-A5C6-9F1F0E5C7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85968-816B-D245-BDD2-D0D456D5B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105400"/>
          </a:xfrm>
        </p:spPr>
        <p:txBody>
          <a:bodyPr/>
          <a:lstStyle/>
          <a:p>
            <a:r>
              <a:rPr lang="en-US" sz="2000" dirty="0"/>
              <a:t>We hope you are all well and safe at home during this difficult time</a:t>
            </a:r>
          </a:p>
          <a:p>
            <a:pPr lvl="1"/>
            <a:r>
              <a:rPr lang="en-US" sz="1800" dirty="0"/>
              <a:t>Please make health and safety your highest priority as you work from home</a:t>
            </a:r>
          </a:p>
          <a:p>
            <a:pPr lvl="1"/>
            <a:r>
              <a:rPr lang="en-US" sz="1800" dirty="0"/>
              <a:t>Please spend whatever time is needed to insure your safety.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Effort Reporting</a:t>
            </a:r>
          </a:p>
          <a:p>
            <a:pPr lvl="1"/>
            <a:r>
              <a:rPr lang="en-US" sz="1800" dirty="0"/>
              <a:t>Fermilab has provided the timecard charging activity “Weather Diff”</a:t>
            </a:r>
          </a:p>
          <a:p>
            <a:pPr lvl="2"/>
            <a:r>
              <a:rPr lang="en-US" sz="1600" dirty="0"/>
              <a:t>To record time to fulfill necessary functions of survival that are conflicting with work.</a:t>
            </a:r>
          </a:p>
          <a:p>
            <a:pPr lvl="2"/>
            <a:r>
              <a:rPr lang="en-US" sz="1600" dirty="0"/>
              <a:t>Taking care of family, home schooling, shopping for food, etc.</a:t>
            </a:r>
          </a:p>
          <a:p>
            <a:pPr lvl="1"/>
            <a:r>
              <a:rPr lang="en-US" sz="1800" dirty="0"/>
              <a:t> Please contact your supervisor or HR partner for advice before using it. </a:t>
            </a:r>
            <a:r>
              <a:rPr lang="en-US" dirty="0"/>
              <a:t> </a:t>
            </a:r>
            <a:endParaRPr lang="en-US" sz="2200" dirty="0"/>
          </a:p>
          <a:p>
            <a:endParaRPr lang="en-US" sz="2000" dirty="0"/>
          </a:p>
          <a:p>
            <a:r>
              <a:rPr lang="en-US" sz="2000" dirty="0"/>
              <a:t>Scientific Reporting</a:t>
            </a:r>
          </a:p>
          <a:p>
            <a:pPr lvl="1"/>
            <a:r>
              <a:rPr lang="en-US" sz="1800" dirty="0"/>
              <a:t>Fermilab is now requiring weekly reports from SCD and the other divisions</a:t>
            </a:r>
          </a:p>
          <a:p>
            <a:pPr lvl="1"/>
            <a:r>
              <a:rPr lang="en-US" sz="1800" dirty="0"/>
              <a:t>Intended to record a “heartbeat” of activity in addition to accomplishments</a:t>
            </a:r>
          </a:p>
          <a:p>
            <a:pPr lvl="1"/>
            <a:r>
              <a:rPr lang="en-US" sz="1800" dirty="0"/>
              <a:t>Please write something in each weekly report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F6FD83-3252-8242-B7F6-A3BEEC0AE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Harris, Fermilab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6EBABA-7F6E-834E-8C19-2F60FE327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31C9-3EB8-422C-998E-B88F59C76C2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3639-90B2-2644-9859-F10FA8B0E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E-conferences and Jobs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91A47-5644-FD4F-8AE4-4361ECACB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E-Conferences</a:t>
            </a:r>
          </a:p>
          <a:p>
            <a:pPr lvl="1"/>
            <a:r>
              <a:rPr lang="en-US" sz="1800" dirty="0"/>
              <a:t>We recommend postdocs participate in conferences remotely </a:t>
            </a:r>
          </a:p>
          <a:p>
            <a:pPr lvl="2"/>
            <a:r>
              <a:rPr lang="en-US" sz="1600" dirty="0"/>
              <a:t>Most conferences can be found at </a:t>
            </a:r>
            <a:r>
              <a:rPr lang="en-US" sz="1600" dirty="0">
                <a:hlinkClick r:id="rId2"/>
              </a:rPr>
              <a:t>https://inspirehep.net/conferences</a:t>
            </a:r>
            <a:endParaRPr lang="en-US" sz="1600" dirty="0"/>
          </a:p>
          <a:p>
            <a:pPr lvl="2"/>
            <a:r>
              <a:rPr lang="en-US" sz="1600" dirty="0"/>
              <a:t>Need to check the conference website to find if it is remote</a:t>
            </a:r>
          </a:p>
          <a:p>
            <a:pPr lvl="1"/>
            <a:r>
              <a:rPr lang="en-US" sz="1800" dirty="0"/>
              <a:t>Some conferences and schools are remote attendance or considering it</a:t>
            </a:r>
          </a:p>
          <a:p>
            <a:pPr lvl="2"/>
            <a:r>
              <a:rPr lang="en-US" sz="1600" b="1" dirty="0">
                <a:solidFill>
                  <a:srgbClr val="C00000"/>
                </a:solidFill>
              </a:rPr>
              <a:t>LHCP2020 is Remote Only</a:t>
            </a:r>
            <a:r>
              <a:rPr lang="en-US" sz="1600" dirty="0"/>
              <a:t>: Large Hadron Collider Physics Conference, 25-30 May</a:t>
            </a:r>
          </a:p>
          <a:p>
            <a:pPr lvl="2"/>
            <a:r>
              <a:rPr lang="en-US" sz="1600" b="1" dirty="0">
                <a:solidFill>
                  <a:srgbClr val="C00000"/>
                </a:solidFill>
              </a:rPr>
              <a:t>Neutrino2020 is considering it</a:t>
            </a:r>
            <a:r>
              <a:rPr lang="en-US" sz="1600" dirty="0"/>
              <a:t>: Neutrino Physics and Astrophysics, 22-27 June</a:t>
            </a:r>
          </a:p>
          <a:p>
            <a:pPr lvl="1"/>
            <a:r>
              <a:rPr lang="en-US" sz="1800" dirty="0"/>
              <a:t>Please consider a talk at an e-conference and ask your supervisor and mentor</a:t>
            </a:r>
          </a:p>
          <a:p>
            <a:pPr lvl="1"/>
            <a:r>
              <a:rPr lang="en-US" sz="1800" dirty="0"/>
              <a:t>SCD will support your attending </a:t>
            </a:r>
            <a:r>
              <a:rPr lang="en-US" sz="1800"/>
              <a:t>conferences that </a:t>
            </a:r>
            <a:r>
              <a:rPr lang="en-US" sz="1800" dirty="0"/>
              <a:t>advance </a:t>
            </a:r>
            <a:r>
              <a:rPr lang="en-US" sz="1800"/>
              <a:t>your career</a:t>
            </a:r>
            <a:endParaRPr lang="en-US" sz="1800" dirty="0"/>
          </a:p>
          <a:p>
            <a:pPr lvl="1"/>
            <a:endParaRPr lang="en-US" sz="1800" dirty="0"/>
          </a:p>
          <a:p>
            <a:r>
              <a:rPr lang="en-US" sz="2200" dirty="0"/>
              <a:t>Faculty Jobs</a:t>
            </a:r>
          </a:p>
          <a:p>
            <a:pPr lvl="1"/>
            <a:r>
              <a:rPr lang="en-US" sz="1800" dirty="0"/>
              <a:t>We recommend postdocs continue to prepare to search for faculty jobs</a:t>
            </a:r>
          </a:p>
          <a:p>
            <a:pPr lvl="1"/>
            <a:r>
              <a:rPr lang="en-US" sz="1800" dirty="0"/>
              <a:t>Faculty job interviews in March were being done remotely in some cases</a:t>
            </a:r>
          </a:p>
          <a:p>
            <a:pPr lvl="1"/>
            <a:r>
              <a:rPr lang="en-US" sz="1800" dirty="0"/>
              <a:t>Postdocs with 3+ years of experience should apply for jobs this fall.</a:t>
            </a:r>
          </a:p>
          <a:p>
            <a:pPr lvl="1"/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9B0B8C-CC8F-9D43-A486-91F3DBB49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Harris, Fermilab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EF3C35-4389-4D47-941D-88169A056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31C9-3EB8-422C-998E-B88F59C76C2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97938"/>
      </p:ext>
    </p:extLst>
  </p:cSld>
  <p:clrMapOvr>
    <a:masterClrMapping/>
  </p:clrMapOvr>
</p:sld>
</file>

<file path=ppt/theme/theme1.xml><?xml version="1.0" encoding="utf-8"?>
<a:theme xmlns:a="http://schemas.openxmlformats.org/drawingml/2006/main" name="cdf slide master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cdf slide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df slide mast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 slide mast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\\Cdfserver1\CDFUsers\dbenjamin\cdf slide master.pot</Template>
  <TotalTime>42916</TotalTime>
  <Pages>15</Pages>
  <Words>243</Words>
  <Application>Microsoft Macintosh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Sorts</vt:lpstr>
      <vt:lpstr>Times New Roman</vt:lpstr>
      <vt:lpstr>cdf slide master</vt:lpstr>
      <vt:lpstr>SCD Postdoc News </vt:lpstr>
      <vt:lpstr>Safety and Reporting</vt:lpstr>
      <vt:lpstr>E-conferences and Jobs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 status talk</dc:title>
  <dc:creator>Robert M. Harris</dc:creator>
  <cp:lastModifiedBy>Microsoft Office User</cp:lastModifiedBy>
  <cp:revision>1107</cp:revision>
  <cp:lastPrinted>2019-11-04T21:58:44Z</cp:lastPrinted>
  <dcterms:created xsi:type="dcterms:W3CDTF">1997-11-07T08:50:33Z</dcterms:created>
  <dcterms:modified xsi:type="dcterms:W3CDTF">2020-04-06T16:31:42Z</dcterms:modified>
</cp:coreProperties>
</file>