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294" r:id="rId2"/>
    <p:sldId id="304" r:id="rId3"/>
    <p:sldId id="351" r:id="rId4"/>
    <p:sldId id="354" r:id="rId5"/>
    <p:sldId id="352" r:id="rId6"/>
    <p:sldId id="355" r:id="rId7"/>
    <p:sldId id="356" r:id="rId8"/>
    <p:sldId id="357" r:id="rId9"/>
    <p:sldId id="358" r:id="rId10"/>
    <p:sldId id="359" r:id="rId11"/>
    <p:sldId id="360" r:id="rId12"/>
    <p:sldId id="361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4E"/>
    <a:srgbClr val="004C97"/>
    <a:srgbClr val="4E4E4E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98" autoAdjust="0"/>
    <p:restoredTop sz="94660"/>
  </p:normalViewPr>
  <p:slideViewPr>
    <p:cSldViewPr snapToGrid="0" snapToObjects="1" showGuides="1">
      <p:cViewPr varScale="1">
        <p:scale>
          <a:sx n="111" d="100"/>
          <a:sy n="111" d="100"/>
        </p:scale>
        <p:origin x="852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400" y="3899587"/>
            <a:ext cx="8839200" cy="1003049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Fluctuations in Undulator Radiation (FUR)</a:t>
            </a:r>
            <a:endParaRPr lang="en-US" sz="28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3571C8-7BE0-4D2C-BA0F-DE6CA013E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925" y="5045612"/>
            <a:ext cx="4169116" cy="1390219"/>
          </a:xfrm>
        </p:spPr>
        <p:txBody>
          <a:bodyPr/>
          <a:lstStyle/>
          <a:p>
            <a:r>
              <a:rPr lang="en-US" dirty="0"/>
              <a:t>Ihar Lobach	  (</a:t>
            </a:r>
            <a:r>
              <a:rPr lang="en-US" dirty="0" err="1"/>
              <a:t>UChicago</a:t>
            </a:r>
            <a:r>
              <a:rPr lang="en-US" dirty="0"/>
              <a:t>)</a:t>
            </a:r>
          </a:p>
          <a:p>
            <a:r>
              <a:rPr lang="en-US" dirty="0" smtClean="0"/>
              <a:t>Preliminary results</a:t>
            </a:r>
            <a:endParaRPr lang="en-US" dirty="0"/>
          </a:p>
          <a:p>
            <a:r>
              <a:rPr lang="en-US" dirty="0" smtClean="0"/>
              <a:t>Fri Apr 3</a:t>
            </a:r>
            <a:r>
              <a:rPr lang="en-US" baseline="30000" dirty="0" smtClean="0"/>
              <a:t>rd</a:t>
            </a:r>
            <a:r>
              <a:rPr lang="en-US" dirty="0" smtClean="0"/>
              <a:t>, </a:t>
            </a:r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8" name="Picture Placeholder 12" descr="the-university-of-chicago-logo1.jpg">
            <a:extLst>
              <a:ext uri="{FF2B5EF4-FFF2-40B4-BE49-F238E27FC236}">
                <a16:creationId xmlns:a16="http://schemas.microsoft.com/office/drawing/2014/main" id="{C420FBE5-46B4-4FFD-AE78-622F9AB00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500" b="-162500"/>
          <a:stretch>
            <a:fillRect/>
          </a:stretch>
        </p:blipFill>
        <p:spPr>
          <a:xfrm>
            <a:off x="1772357" y="4462074"/>
            <a:ext cx="1600200" cy="1600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5454" y="5045612"/>
            <a:ext cx="46561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Aliaksei</a:t>
            </a:r>
            <a:r>
              <a:rPr lang="en-US" sz="1200" dirty="0" smtClean="0"/>
              <a:t> </a:t>
            </a:r>
            <a:r>
              <a:rPr lang="en-US" sz="1200" dirty="0" err="1"/>
              <a:t>Halavanau</a:t>
            </a:r>
            <a:r>
              <a:rPr lang="en-US" sz="1200" dirty="0"/>
              <a:t>, SLAC: theory, design, data analysis</a:t>
            </a:r>
          </a:p>
          <a:p>
            <a:r>
              <a:rPr lang="en-US" sz="1200" dirty="0" err="1"/>
              <a:t>Zhirong</a:t>
            </a:r>
            <a:r>
              <a:rPr lang="en-US" sz="1200" dirty="0"/>
              <a:t> Huang, SLAC: theory, design</a:t>
            </a:r>
          </a:p>
          <a:p>
            <a:r>
              <a:rPr lang="en-US" sz="1200" dirty="0" err="1"/>
              <a:t>Valeri</a:t>
            </a:r>
            <a:r>
              <a:rPr lang="en-US" sz="1200" dirty="0"/>
              <a:t> </a:t>
            </a:r>
            <a:r>
              <a:rPr lang="en-US" sz="1200" dirty="0" err="1"/>
              <a:t>Lebedev</a:t>
            </a:r>
            <a:r>
              <a:rPr lang="en-US" sz="1200" dirty="0"/>
              <a:t>, FNAL: theory, design</a:t>
            </a:r>
          </a:p>
          <a:p>
            <a:r>
              <a:rPr lang="en-US" sz="1200" dirty="0" err="1"/>
              <a:t>Ihar</a:t>
            </a:r>
            <a:r>
              <a:rPr lang="en-US" sz="1200" dirty="0"/>
              <a:t> Lobach, </a:t>
            </a:r>
            <a:r>
              <a:rPr lang="en-US" sz="1200" dirty="0" err="1"/>
              <a:t>UChicago</a:t>
            </a:r>
            <a:r>
              <a:rPr lang="en-US" sz="1200" dirty="0"/>
              <a:t>: theory, design, experiment setup, data analysis</a:t>
            </a:r>
          </a:p>
          <a:p>
            <a:r>
              <a:rPr lang="en-US" sz="1200" dirty="0"/>
              <a:t>Sergei </a:t>
            </a:r>
            <a:r>
              <a:rPr lang="en-US" sz="1200" dirty="0" err="1"/>
              <a:t>Nagaitsev</a:t>
            </a:r>
            <a:r>
              <a:rPr lang="en-US" sz="1200" dirty="0"/>
              <a:t>, FNAL/</a:t>
            </a:r>
            <a:r>
              <a:rPr lang="en-US" sz="1200" dirty="0" err="1"/>
              <a:t>UChicago</a:t>
            </a:r>
            <a:r>
              <a:rPr lang="en-US" sz="1200" dirty="0"/>
              <a:t>, </a:t>
            </a:r>
            <a:r>
              <a:rPr lang="en-US" sz="1200" i="1" dirty="0"/>
              <a:t>spokesperson</a:t>
            </a:r>
            <a:r>
              <a:rPr lang="en-US" sz="1200" dirty="0"/>
              <a:t>: theory, design, funding</a:t>
            </a:r>
          </a:p>
          <a:p>
            <a:r>
              <a:rPr lang="en-US" sz="1200" dirty="0" err="1"/>
              <a:t>Aleksandr</a:t>
            </a:r>
            <a:r>
              <a:rPr lang="en-US" sz="1200" dirty="0"/>
              <a:t> Romanov, FNAL: ring setup, light detection</a:t>
            </a:r>
          </a:p>
          <a:p>
            <a:r>
              <a:rPr lang="en-US" sz="1200" dirty="0"/>
              <a:t>Jamie </a:t>
            </a:r>
            <a:r>
              <a:rPr lang="en-US" sz="1200" dirty="0" err="1"/>
              <a:t>Santucci</a:t>
            </a:r>
            <a:r>
              <a:rPr lang="en-US" sz="1200" dirty="0"/>
              <a:t>, FNAL: apparatus, light detection</a:t>
            </a:r>
          </a:p>
          <a:p>
            <a:r>
              <a:rPr lang="en-US" sz="1200" dirty="0"/>
              <a:t>Giulio </a:t>
            </a:r>
            <a:r>
              <a:rPr lang="en-US" sz="1200" dirty="0" err="1"/>
              <a:t>Stancari</a:t>
            </a:r>
            <a:r>
              <a:rPr lang="en-US" sz="1200" dirty="0"/>
              <a:t>, FNAL: design, apparatus, analysis</a:t>
            </a:r>
          </a:p>
          <a:p>
            <a:r>
              <a:rPr lang="en-US" sz="1200" dirty="0"/>
              <a:t>Alexander </a:t>
            </a:r>
            <a:r>
              <a:rPr lang="en-US" sz="1200" dirty="0" err="1"/>
              <a:t>Valishev</a:t>
            </a:r>
            <a:r>
              <a:rPr lang="en-US" sz="1200" dirty="0"/>
              <a:t>, FNAL: design, IOTA </a:t>
            </a:r>
            <a:r>
              <a:rPr lang="en-US" sz="1200" dirty="0" smtClean="0"/>
              <a:t>lattice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8123" y="442522"/>
            <a:ext cx="8686800" cy="427877"/>
          </a:xfrm>
        </p:spPr>
        <p:txBody>
          <a:bodyPr/>
          <a:lstStyle/>
          <a:p>
            <a:r>
              <a:rPr lang="en-US" dirty="0" smtClean="0"/>
              <a:t>SRW simulation / Why measured photon rate was 3 times smaller than predicted (reason 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2" y="1044532"/>
            <a:ext cx="3385868" cy="16956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172458" y="1653201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304" y="1213846"/>
            <a:ext cx="2011787" cy="1742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3787404"/>
            <a:ext cx="3843068" cy="18283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2309" y="3299939"/>
            <a:ext cx="339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Spectral properties of mirrors and the lens weren’t accounted for correctly last time: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793" y="3502733"/>
            <a:ext cx="4445583" cy="23161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33752" y="2991449"/>
            <a:ext cx="3737664" cy="602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 actuality, there are rather sharp cut-offs at 0.9 um and 1.275 um: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39152" y="5899638"/>
            <a:ext cx="806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addition, last time I used K=1. However, K=1.058 is probably more correct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9152" y="5154935"/>
            <a:ext cx="19383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https://arxiv.org/pdf/1912.06737.pdf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626" y="962076"/>
            <a:ext cx="1731142" cy="2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time we overestimated the speed of the photodiode. </a:t>
            </a:r>
            <a:br>
              <a:rPr lang="en-US" dirty="0" smtClean="0"/>
            </a:br>
            <a:r>
              <a:rPr lang="en-US" dirty="0" smtClean="0"/>
              <a:t>Photodiode’s cut-off: Typ. 60 MHz, Min. 25 MHz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65690"/>
            <a:ext cx="8686800" cy="427877"/>
          </a:xfrm>
        </p:spPr>
        <p:txBody>
          <a:bodyPr/>
          <a:lstStyle/>
          <a:p>
            <a:r>
              <a:rPr lang="en-US" dirty="0"/>
              <a:t>Why measured photon rate was 3 times smaller than predicted </a:t>
            </a:r>
            <a:r>
              <a:rPr lang="en-US" dirty="0" smtClean="0"/>
              <a:t>(reason 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37" y="1740266"/>
            <a:ext cx="8166061" cy="4073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1946" y="5861636"/>
            <a:ext cx="7178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*also, the coefficient Amplitude/Beam current depends on the bunch length slightly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36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805492"/>
          </a:xfrm>
        </p:spPr>
        <p:txBody>
          <a:bodyPr/>
          <a:lstStyle/>
          <a:p>
            <a:r>
              <a:rPr lang="en-US" dirty="0" smtClean="0"/>
              <a:t>Predicted = 0.014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vs. simulated rate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805492"/>
          </a:xfrm>
        </p:spPr>
        <p:txBody>
          <a:bodyPr/>
          <a:lstStyle/>
          <a:p>
            <a:r>
              <a:rPr lang="en-US" dirty="0" smtClean="0"/>
              <a:t>Measured = 0.0094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298" y="1540308"/>
            <a:ext cx="81002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not taken into account: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Attenuation and dispersion in cables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Vacuum chamber window transmission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Lens’/mirrors’ aperture may be smaller (specs say &gt;90% of diameter is clear aperture)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Still some misalignment of the mirrors?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Electron beam not in the center of the undulator?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Simply slightly incorrect value of 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Incorrect termination field in the model?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Light spot bigger than the detector’s sensitive area?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Beam energy is not exactly 100MeV?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10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1296A-BB9D-4306-8AD6-3941CD9E56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98672-6D76-45DE-95B9-0CC7E06A9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BC901-12A9-4E50-ADB6-EE79D697B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2216C2-D264-4C14-8D95-CC4F39EB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2501"/>
            <a:ext cx="8686800" cy="427877"/>
          </a:xfrm>
        </p:spPr>
        <p:txBody>
          <a:bodyPr/>
          <a:lstStyle/>
          <a:p>
            <a:r>
              <a:rPr lang="en-US" dirty="0" smtClean="0"/>
              <a:t>The apparatus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655" y="1293539"/>
            <a:ext cx="2575560" cy="19316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30" y="4136932"/>
            <a:ext cx="2792210" cy="2097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616" y="3682191"/>
            <a:ext cx="394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Up to </a:t>
            </a:r>
            <a:r>
              <a:rPr lang="en-US" sz="1800" dirty="0" smtClean="0"/>
              <a:t>~1.5 </a:t>
            </a:r>
            <a:r>
              <a:rPr lang="en-US" sz="1800" dirty="0" smtClean="0"/>
              <a:t>V signal (without comb filter)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74" y="3718486"/>
            <a:ext cx="3308601" cy="2389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78" y="1266373"/>
            <a:ext cx="2788057" cy="185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916256"/>
            <a:ext cx="8672513" cy="28063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6415" b="24654"/>
          <a:stretch/>
        </p:blipFill>
        <p:spPr>
          <a:xfrm>
            <a:off x="5136300" y="4184236"/>
            <a:ext cx="2763468" cy="2122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712" y="4014594"/>
            <a:ext cx="3719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4C97"/>
                </a:solidFill>
                <a:latin typeface="Helvetica"/>
                <a:cs typeface="ＭＳ Ｐゴシック" charset="0"/>
              </a:rPr>
              <a:t>Improved alignment:</a:t>
            </a:r>
            <a:endParaRPr lang="en-US" sz="2800" b="1" dirty="0">
              <a:solidFill>
                <a:srgbClr val="004C97"/>
              </a:solidFill>
              <a:latin typeface="Helvetica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7992" y="3916072"/>
            <a:ext cx="2389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Z-scan (back and forward):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28882" y="4829838"/>
            <a:ext cx="3454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x, y scans with </a:t>
            </a:r>
            <a:r>
              <a:rPr lang="en-US" dirty="0" err="1" smtClean="0"/>
              <a:t>picomotors</a:t>
            </a:r>
            <a:endParaRPr lang="en-US" dirty="0" smtClean="0"/>
          </a:p>
          <a:p>
            <a:r>
              <a:rPr lang="en-US" dirty="0" smtClean="0"/>
              <a:t>z scan with stepper motor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188" y="3122259"/>
            <a:ext cx="271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Another absolute measurement of beam current. 4% deviation from DCCT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6" name="Elbow Connector 15"/>
          <p:cNvCxnSpPr/>
          <p:nvPr/>
        </p:nvCxnSpPr>
        <p:spPr>
          <a:xfrm rot="5400000" flipH="1" flipV="1">
            <a:off x="3253854" y="3218195"/>
            <a:ext cx="267802" cy="173845"/>
          </a:xfrm>
          <a:prstGeom prst="bentConnector3">
            <a:avLst>
              <a:gd name="adj1" fmla="val -154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6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Run 1 we had only one measurement of beam’s transverse size at 1.3 mA</a:t>
            </a:r>
          </a:p>
          <a:p>
            <a:r>
              <a:rPr lang="en-US" dirty="0"/>
              <a:t>The data </a:t>
            </a:r>
            <a:r>
              <a:rPr lang="en-US" dirty="0" smtClean="0"/>
              <a:t>looked </a:t>
            </a:r>
            <a:r>
              <a:rPr lang="en-US" dirty="0"/>
              <a:t>very </a:t>
            </a:r>
            <a:r>
              <a:rPr lang="en-US" dirty="0" smtClean="0"/>
              <a:t>noisy</a:t>
            </a:r>
          </a:p>
          <a:p>
            <a:r>
              <a:rPr lang="en-US" dirty="0" smtClean="0"/>
              <a:t>The measured number of emitted photons was 3 times smaller than the predicted one, and we did not know the reason why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reply to PRAB paper’s referees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6" y="3905789"/>
            <a:ext cx="7991602" cy="2230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3313" y="3470004"/>
            <a:ext cx="1700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Run 1: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this run: variance of signal’s amplitude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942"/>
            <a:ext cx="9144000" cy="49504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8428008" y="2863970"/>
            <a:ext cx="120769" cy="1958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7947" y="4822166"/>
            <a:ext cx="178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Bunch pulsations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935398" y="742277"/>
            <a:ext cx="3273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neutral density filters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this run: </a:t>
            </a:r>
            <a:r>
              <a:rPr lang="en-US" dirty="0"/>
              <a:t>variance of signal’s amplitude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953844"/>
            <a:ext cx="7668767" cy="526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8793" y="563879"/>
            <a:ext cx="750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different neutral density filters, at fixed beam current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30392" y="3365882"/>
            <a:ext cx="209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More points than during Run 1</a:t>
            </a:r>
          </a:p>
          <a:p>
            <a:r>
              <a:rPr lang="en-US" sz="1200" dirty="0" smtClean="0"/>
              <a:t>thanks to Sasha’s filter wheel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28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Part 1: </a:t>
            </a:r>
            <a:r>
              <a:rPr lang="en-US" sz="2000" dirty="0"/>
              <a:t>obtain </a:t>
            </a:r>
            <a:r>
              <a:rPr lang="en-US" sz="2000" dirty="0" smtClean="0"/>
              <a:t>emittances -&gt; obtain bunch dimensions in the undulator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Next step: obtain theoretical curves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5901"/>
          <a:stretch/>
        </p:blipFill>
        <p:spPr>
          <a:xfrm>
            <a:off x="758941" y="3885747"/>
            <a:ext cx="5773897" cy="225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6421"/>
          <a:stretch/>
        </p:blipFill>
        <p:spPr>
          <a:xfrm>
            <a:off x="758942" y="1468271"/>
            <a:ext cx="5773898" cy="2229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12250" y="4382496"/>
            <a:ext cx="1636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Emittance x</a:t>
            </a:r>
          </a:p>
          <a:p>
            <a:r>
              <a:rPr lang="en-US" dirty="0"/>
              <a:t>e</a:t>
            </a:r>
            <a:r>
              <a:rPr lang="en-US" dirty="0" smtClean="0"/>
              <a:t>rror = 16%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36462" y="1980723"/>
            <a:ext cx="1649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Emittance y</a:t>
            </a:r>
          </a:p>
          <a:p>
            <a:r>
              <a:rPr lang="en-US" dirty="0"/>
              <a:t>e</a:t>
            </a:r>
            <a:r>
              <a:rPr lang="en-US" dirty="0" smtClean="0"/>
              <a:t>rror = 5%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2165390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6059" y="4567163"/>
            <a:ext cx="393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60946" y="5769303"/>
            <a:ext cx="238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*the beam size changes significantly in the undulator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92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Fitting for vertical emittance (assuming zero dispersion)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92" y="759123"/>
            <a:ext cx="5775049" cy="55036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1335" y="5279366"/>
            <a:ext cx="3056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 about 16%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1509" y="2268747"/>
            <a:ext cx="318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Should be a straight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unfortunate discovery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Ihar Lobach | FUR preliminary results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48" y="4933378"/>
            <a:ext cx="5879633" cy="666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73" y="1143897"/>
            <a:ext cx="8670385" cy="33278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977" y="682232"/>
            <a:ext cx="6435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spread of angles in the beam is not negligible: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5057" y="4563374"/>
            <a:ext cx="8667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 will add one more numerical integration in the equation. Also electric field’s phase will be important.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8173" y="5636564"/>
            <a:ext cx="873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Will have to use SRW to get complex electric field (done). The integration will have to be performed on the </a:t>
            </a:r>
            <a:r>
              <a:rPr lang="en-US" sz="1600" dirty="0" err="1" smtClean="0"/>
              <a:t>UChicago’s</a:t>
            </a:r>
            <a:r>
              <a:rPr lang="en-US" sz="1600" dirty="0" smtClean="0"/>
              <a:t> Midway cluster (in progress), since my laptop runs out of RAM. </a:t>
            </a:r>
            <a:endParaRPr lang="en-US" sz="1600" dirty="0"/>
          </a:p>
        </p:txBody>
      </p:sp>
      <p:sp>
        <p:nvSpPr>
          <p:cNvPr id="12" name="Oval 11"/>
          <p:cNvSpPr/>
          <p:nvPr/>
        </p:nvSpPr>
        <p:spPr>
          <a:xfrm>
            <a:off x="3244363" y="2699238"/>
            <a:ext cx="474785" cy="931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6149</TotalTime>
  <Words>686</Words>
  <Application>Microsoft Office PowerPoint</Application>
  <PresentationFormat>On-screen Show (4:3)</PresentationFormat>
  <Paragraphs>104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MS PGothic</vt:lpstr>
      <vt:lpstr>Arial</vt:lpstr>
      <vt:lpstr>Calibri</vt:lpstr>
      <vt:lpstr>Geneva</vt:lpstr>
      <vt:lpstr>Helvetica</vt:lpstr>
      <vt:lpstr>Fermilab_PPT_090815</vt:lpstr>
      <vt:lpstr>PowerPoint Presentation</vt:lpstr>
      <vt:lpstr>The apparatus</vt:lpstr>
      <vt:lpstr>Controls</vt:lpstr>
      <vt:lpstr>Motivation: reply to PRAB paper’s referees</vt:lpstr>
      <vt:lpstr>Results of this run: variance of signal’s amplitude</vt:lpstr>
      <vt:lpstr>Results of this run: variance of signal’s amplitude</vt:lpstr>
      <vt:lpstr> Next step: obtain theoretical curves</vt:lpstr>
      <vt:lpstr>Fitting for vertical emittance (assuming zero dispersion)</vt:lpstr>
      <vt:lpstr>One unfortunate discovery</vt:lpstr>
      <vt:lpstr>SRW simulation / Why measured photon rate was 3 times smaller than predicted (reason 1)</vt:lpstr>
      <vt:lpstr>Why measured photon rate was 3 times smaller than predicted (reason 2)</vt:lpstr>
      <vt:lpstr>Measured vs. simulated rate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Ihar Lobach x 35350V</dc:creator>
  <cp:lastModifiedBy>lobachihor1994@gmail.com</cp:lastModifiedBy>
  <cp:revision>278</cp:revision>
  <cp:lastPrinted>2014-01-20T19:40:21Z</cp:lastPrinted>
  <dcterms:created xsi:type="dcterms:W3CDTF">2019-06-03T20:21:53Z</dcterms:created>
  <dcterms:modified xsi:type="dcterms:W3CDTF">2020-04-03T04:33:58Z</dcterms:modified>
</cp:coreProperties>
</file>