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63" r:id="rId3"/>
    <p:sldId id="328" r:id="rId4"/>
    <p:sldId id="1788" r:id="rId5"/>
    <p:sldId id="1787" r:id="rId6"/>
    <p:sldId id="1792" r:id="rId7"/>
    <p:sldId id="340" r:id="rId8"/>
    <p:sldId id="1786" r:id="rId9"/>
    <p:sldId id="1781" r:id="rId10"/>
    <p:sldId id="1785" r:id="rId11"/>
    <p:sldId id="1782" r:id="rId12"/>
    <p:sldId id="1784" r:id="rId13"/>
    <p:sldId id="1794" r:id="rId14"/>
    <p:sldId id="1783" r:id="rId15"/>
    <p:sldId id="1793" r:id="rId16"/>
    <p:sldId id="1790" r:id="rId17"/>
    <p:sldId id="1791" r:id="rId18"/>
    <p:sldId id="1789" r:id="rId19"/>
    <p:sldId id="339" r:id="rId2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106" d="100"/>
          <a:sy n="106" d="100"/>
        </p:scale>
        <p:origin x="234" y="11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24 April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Module &amp; SLB Connections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Survey / Fiducial Points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762566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Tooling balls affixed to hanger pivot caps on U.S. / D.S. + B.L. &amp; B.R. positions.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469FC-1CC8-4006-9F43-66412CA7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992" y="1767120"/>
            <a:ext cx="4954308" cy="44180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3795993" y="1767120"/>
            <a:ext cx="4954308" cy="44180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2BBF3B7-65E6-4391-B809-EDDC68B54713}"/>
              </a:ext>
            </a:extLst>
          </p:cNvPr>
          <p:cNvSpPr txBox="1">
            <a:spLocks/>
          </p:cNvSpPr>
          <p:nvPr/>
        </p:nvSpPr>
        <p:spPr>
          <a:xfrm>
            <a:off x="457201" y="2029143"/>
            <a:ext cx="3254720" cy="4308283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Dedicated guide tubes for stick-mic positioning &amp; ball center reference.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Stainless steel .065” wall construction with COTS exhaust manifold elements.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 check remains.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switch to 6061.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mill slots for volume / EDEP reduction.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will decide.</a:t>
            </a:r>
          </a:p>
        </p:txBody>
      </p:sp>
    </p:spTree>
    <p:extLst>
      <p:ext uri="{BB962C8B-B14F-4D97-AF65-F5344CB8AC3E}">
        <p14:creationId xmlns:p14="http://schemas.microsoft.com/office/powerpoint/2010/main" val="223957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286B9-41B4-4EE4-A1CE-152B508F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830" y="1767120"/>
            <a:ext cx="3355471" cy="436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HLS Tracking Concept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762566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 term horn position monitoring relative to chase structure is desired due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Issues.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5394829" y="1767120"/>
            <a:ext cx="3355471" cy="44180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2BBF3B7-65E6-4391-B809-EDDC68B54713}"/>
              </a:ext>
            </a:extLst>
          </p:cNvPr>
          <p:cNvSpPr txBox="1">
            <a:spLocks/>
          </p:cNvSpPr>
          <p:nvPr/>
        </p:nvSpPr>
        <p:spPr>
          <a:xfrm>
            <a:off x="457200" y="2029143"/>
            <a:ext cx="4937627" cy="4235855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 &amp; technical board concept is use of hydrostatic leveling system (HLS).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precisely track horn elevation relative to HLS stationed at battlement / THC walls,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 understood, but design not well defined.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HLS models.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 high; may phase design.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positioning.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need to test through drawbar first, then expand to direct horn attachment.</a:t>
            </a:r>
          </a:p>
        </p:txBody>
      </p:sp>
    </p:spTree>
    <p:extLst>
      <p:ext uri="{BB962C8B-B14F-4D97-AF65-F5344CB8AC3E}">
        <p14:creationId xmlns:p14="http://schemas.microsoft.com/office/powerpoint/2010/main" val="48385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HLS Tracking Concept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D16E81-96CA-4AEC-9912-85D35C7FC0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75" y="1074304"/>
            <a:ext cx="3351250" cy="48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Utility / Instrumentation Line Connections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3910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connections are conceptually identical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layout.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wage fittings up to 2” for water &amp; gas connections.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Omega Type K thermocouple connectors on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hexagon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mount.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horn has 2 instrumentation lines, 12 readouts total.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 only; no field probes.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3BC10-8767-41D7-9EB6-80230766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04050"/>
            <a:ext cx="4250602" cy="2859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38A11-DA15-4A05-92B8-0A2237C29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656" y="2823312"/>
            <a:ext cx="3897643" cy="34402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852656" y="2823312"/>
            <a:ext cx="3897644" cy="344023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65E7C-7E3C-48E2-A915-5C4F90E62F77}"/>
              </a:ext>
            </a:extLst>
          </p:cNvPr>
          <p:cNvSpPr/>
          <p:nvPr/>
        </p:nvSpPr>
        <p:spPr>
          <a:xfrm>
            <a:off x="457200" y="3277354"/>
            <a:ext cx="4323030" cy="29861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Line Connector Body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468736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Connector bodies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components have a somewhat delicate connection to ceramic thermocouple bodies.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very problematic with older OMEGA connectors &amp; trying to pin in place for clocking.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C78B23B-A5B1-4F19-B864-701378415A04}"/>
              </a:ext>
            </a:extLst>
          </p:cNvPr>
          <p:cNvSpPr txBox="1">
            <a:spLocks/>
          </p:cNvSpPr>
          <p:nvPr/>
        </p:nvSpPr>
        <p:spPr>
          <a:xfrm>
            <a:off x="457200" y="2717056"/>
            <a:ext cx="3363362" cy="3546489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style connectors have high degree of accuracy and precision amongst batches.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Pursued alternative clocking method.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Eliminated delicate pins &amp; holes.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Took advantage of larger diameter range available with single end-wall stacking.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1547E-A535-4D9B-BE1F-41CC4D0FF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72" y="2580236"/>
            <a:ext cx="4929728" cy="3556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3820562" y="2580236"/>
            <a:ext cx="4929738" cy="368331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Connection to </a:t>
            </a:r>
            <a:r>
              <a:rPr lang="en-US" dirty="0" err="1"/>
              <a:t>Stripline</a:t>
            </a:r>
            <a:r>
              <a:rPr lang="en-US" dirty="0"/>
              <a:t> Shield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2B3BBCE-F29C-409C-BB02-51DDBB460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585063"/>
          </a:xfrm>
        </p:spPr>
        <p:txBody>
          <a:bodyPr/>
          <a:lstStyle/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block connection uses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T2K style remote clamp mechanism.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pull-up bars slide through pull-up block in work cell and turn 90 degrees.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3A931E-696B-46EC-9625-45DC2E048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51" y="2447103"/>
            <a:ext cx="6146250" cy="3833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2056851" y="2429986"/>
            <a:ext cx="6146250" cy="38335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Connection to </a:t>
            </a:r>
            <a:r>
              <a:rPr lang="en-US" dirty="0" err="1"/>
              <a:t>Stripline</a:t>
            </a:r>
            <a:r>
              <a:rPr lang="en-US" dirty="0"/>
              <a:t> Shield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53211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Tightened at top of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block until both halves come together.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Rigid hard-stop when pull-up bar is torqued. Inherent high-preload connection is clamped again with 48,000lbs (2400PSI @ joint) of force when remote bus linkage is tightened.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 layers highlighted for reference.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FBF1E-4283-4D5A-90D7-7D479209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36" y="3319095"/>
            <a:ext cx="5725727" cy="2933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46933B-C7CD-4FBB-BC9C-FC45C5D9641B}"/>
              </a:ext>
            </a:extLst>
          </p:cNvPr>
          <p:cNvSpPr/>
          <p:nvPr/>
        </p:nvSpPr>
        <p:spPr>
          <a:xfrm>
            <a:off x="1709135" y="3319095"/>
            <a:ext cx="5725727" cy="293370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20B645-D71B-4B8B-9A86-A42C584D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96" y="3003336"/>
            <a:ext cx="5364304" cy="326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Target Utility / Instrumentation Line Connections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41935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helium connection is identical to T2K layout.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Structural support is horn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pull-up block; rigidly attached to SLB.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Chain clamps + metal seal with ceramic isolators.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functionality is rigid support for instrumentation line bases.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Spaced between</a:t>
            </a:r>
          </a:p>
          <a:p>
            <a:pPr lvl="1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helium intake &amp; exhaust.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3385996" y="3003336"/>
            <a:ext cx="5364304" cy="326021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453D967-85AE-40E3-9E3D-520B3AC25070}"/>
              </a:ext>
            </a:extLst>
          </p:cNvPr>
          <p:cNvSpPr txBox="1">
            <a:spLocks/>
          </p:cNvSpPr>
          <p:nvPr/>
        </p:nvSpPr>
        <p:spPr>
          <a:xfrm>
            <a:off x="457200" y="3647038"/>
            <a:ext cx="2865422" cy="2616508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determine impact of helium exhaust @ 180C.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Thermal isolation?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Pipe insulation?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analysis list; likely negligible or solvable.</a:t>
            </a:r>
          </a:p>
        </p:txBody>
      </p:sp>
    </p:spTree>
    <p:extLst>
      <p:ext uri="{BB962C8B-B14F-4D97-AF65-F5344CB8AC3E}">
        <p14:creationId xmlns:p14="http://schemas.microsoft.com/office/powerpoint/2010/main" val="316395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E549940-3671-4607-A668-19A1178725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129607"/>
            <a:ext cx="8293100" cy="503580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connection to module is extremely robust and structurally sound.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Minimal deflection present with asymmetric utility line loads.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Hangers allow for +/- 1” of U.S. / D.S. movement during hook-up.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thermally expands D.S., holding MCZERO / TGTIP/ HRNAIP constant.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SLB connection is identical concept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overlap doubled to bring down RMS/in^2 values.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Clamping force doubled to retain 1400PSI+ joint load.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Pull-up block spacing increased due to potential arcing concerns.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connection to SLB is identical concept to T2K.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Chain clamp holders &amp; utilities supported from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pull-up block.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instrumentation / utility lines are fixed WRT module position.</a:t>
            </a:r>
          </a:p>
          <a:p>
            <a:pPr lvl="7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BCC7464-1D75-45F4-AC07-1A57F5D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16EE81-F3E2-43A9-A695-B497F15B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/>
              <a:t>Hanger Connections</a:t>
            </a:r>
          </a:p>
          <a:p>
            <a:pPr lvl="1"/>
            <a:r>
              <a:rPr lang="en-US" dirty="0"/>
              <a:t>Motion Allowance</a:t>
            </a:r>
          </a:p>
          <a:p>
            <a:pPr lvl="1"/>
            <a:r>
              <a:rPr lang="en-US" dirty="0"/>
              <a:t>RH Presets</a:t>
            </a:r>
          </a:p>
          <a:p>
            <a:r>
              <a:rPr lang="en-US" dirty="0"/>
              <a:t>Survey</a:t>
            </a:r>
          </a:p>
          <a:p>
            <a:r>
              <a:rPr lang="en-US" dirty="0"/>
              <a:t>Utility Connections</a:t>
            </a:r>
          </a:p>
          <a:p>
            <a:r>
              <a:rPr lang="en-US" dirty="0"/>
              <a:t>Instrumentation Connections</a:t>
            </a:r>
          </a:p>
          <a:p>
            <a:r>
              <a:rPr lang="en-US" dirty="0" err="1"/>
              <a:t>Stripline</a:t>
            </a:r>
            <a:r>
              <a:rPr lang="en-US" dirty="0"/>
              <a:t> Block Remote Clamp</a:t>
            </a:r>
          </a:p>
          <a:p>
            <a:r>
              <a:rPr lang="en-US" dirty="0"/>
              <a:t>Target Utilities / Instrumentation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</p:spTree>
    <p:extLst>
      <p:ext uri="{BB962C8B-B14F-4D97-AF65-F5344CB8AC3E}">
        <p14:creationId xmlns:p14="http://schemas.microsoft.com/office/powerpoint/2010/main" val="26076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to Module Connection – U.S. Hanger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E0F5C4B-6F9A-4452-99F0-B3F7E9A5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307467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U.S. hanger serves as rigid linkage for horn positioning &amp; alignment.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support beams are identical U.S. / D.S. &amp; across all horns.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 reduction efforts ongoing on large aluminum structures.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6E4A4-E2CC-4100-82B9-60E7AD34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" y="2673299"/>
            <a:ext cx="7015957" cy="35140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01B457-CA3B-458C-B6EB-46C34DC9B534}"/>
              </a:ext>
            </a:extLst>
          </p:cNvPr>
          <p:cNvSpPr/>
          <p:nvPr/>
        </p:nvSpPr>
        <p:spPr>
          <a:xfrm>
            <a:off x="1032272" y="2611398"/>
            <a:ext cx="7079456" cy="36378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to Module Connection – D.S. Hanger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650E2-9900-4F06-93C2-C7D8C445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20" y="2611398"/>
            <a:ext cx="7179760" cy="35721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01B457-CA3B-458C-B6EB-46C34DC9B534}"/>
              </a:ext>
            </a:extLst>
          </p:cNvPr>
          <p:cNvSpPr/>
          <p:nvPr/>
        </p:nvSpPr>
        <p:spPr>
          <a:xfrm>
            <a:off x="462332" y="2611398"/>
            <a:ext cx="8293100" cy="36378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E0F5C4B-6F9A-4452-99F0-B3F7E9A5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307467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D.S. hanger serves as swinging linkage for horn expansion.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Pivot block concept like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Employs SS bushings inside of 6061-T6 (anodized) bores.</a:t>
            </a:r>
          </a:p>
        </p:txBody>
      </p:sp>
    </p:spTree>
    <p:extLst>
      <p:ext uri="{BB962C8B-B14F-4D97-AF65-F5344CB8AC3E}">
        <p14:creationId xmlns:p14="http://schemas.microsoft.com/office/powerpoint/2010/main" val="28169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+ Hanger Motion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E0F5C4B-6F9A-4452-99F0-B3F7E9A5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307467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thermal expansion (axial) on order of ~0.7mm.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D.S. vertical translation due to linkage movement effectively 0mm.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Linkage must exist to not stress hangers / draw bar interface / vertical drive binding.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1C6A8-D9D9-4163-BB3D-2C2366B1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58" y="2902139"/>
            <a:ext cx="6618083" cy="33470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01B457-CA3B-458C-B6EB-46C34DC9B534}"/>
              </a:ext>
            </a:extLst>
          </p:cNvPr>
          <p:cNvSpPr/>
          <p:nvPr/>
        </p:nvSpPr>
        <p:spPr>
          <a:xfrm>
            <a:off x="1158844" y="2860895"/>
            <a:ext cx="6722197" cy="338832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to Module Connection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5108229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draw-bar arrangement based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 used.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single draw bar layout was used.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Concerns arose regarding horn stability &amp; potential offset issues due to utility line loading.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Confirmed (see N. Agbo talk) &amp; solved by doubling + spacing connection to horn.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moment load at base of drawbar becomes nice tension/compression load pair.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Drawbars very robust, and also balances vertical drive system design.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large moment essentially became 4, and the horn hangers &amp; drawbar top brackets are stout.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Draw-bars are only responsible for vertical movement, no horizontal translation WRT to module required.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Horizontal translation of horn occurs with mated module assembly.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Drives on top to reduce &amp; simplify target chase mechanism count.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</p:spTree>
    <p:extLst>
      <p:ext uri="{BB962C8B-B14F-4D97-AF65-F5344CB8AC3E}">
        <p14:creationId xmlns:p14="http://schemas.microsoft.com/office/powerpoint/2010/main" val="42364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to Module Connection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Review of Horn A FEA &amp; Final Run Plans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A24DE-53D7-4838-8E4C-BCFBDA4A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06" y="733331"/>
            <a:ext cx="3120910" cy="5488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379911-6029-4B27-8EF3-12B807013410}"/>
              </a:ext>
            </a:extLst>
          </p:cNvPr>
          <p:cNvSpPr/>
          <p:nvPr/>
        </p:nvSpPr>
        <p:spPr>
          <a:xfrm>
            <a:off x="5394906" y="733331"/>
            <a:ext cx="3360526" cy="553197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BB7DD9E-AAEB-46C3-BB9A-C2321332D6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4848131" cy="5027055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Yellow rectangle represents load paths for horn rotation due to asymmetric utility line loads.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Green/Black dots show where moment reactions exist due to compression / tension in drawbar pairs.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Rectangle essentially becomes a slight parallelogram, but negligible.</a:t>
            </a:r>
          </a:p>
        </p:txBody>
      </p:sp>
    </p:spTree>
    <p:extLst>
      <p:ext uri="{BB962C8B-B14F-4D97-AF65-F5344CB8AC3E}">
        <p14:creationId xmlns:p14="http://schemas.microsoft.com/office/powerpoint/2010/main" val="215067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Hanger Adjustment &amp; Remote Handling Compliance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3DFF5-242F-4EE7-B08E-DD7BADD1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31570"/>
            <a:ext cx="4259655" cy="20535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64004" y="4131570"/>
            <a:ext cx="4259655" cy="205356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image006">
            <a:extLst>
              <a:ext uri="{FF2B5EF4-FFF2-40B4-BE49-F238E27FC236}">
                <a16:creationId xmlns:a16="http://schemas.microsoft.com/office/drawing/2014/main" id="{51E173D5-E072-4119-8C8C-8AE7EDCE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69" y="2181290"/>
            <a:ext cx="3946831" cy="400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6AFDBE-1EA9-4D8E-B5EF-8A44439E0C66}"/>
              </a:ext>
            </a:extLst>
          </p:cNvPr>
          <p:cNvSpPr/>
          <p:nvPr/>
        </p:nvSpPr>
        <p:spPr>
          <a:xfrm>
            <a:off x="4803469" y="2181290"/>
            <a:ext cx="3924292" cy="400384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AE91A16-572F-414F-A573-7ED0D08CE0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762566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to module connection occurs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workcell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is 100% remotely controlled through hydraulic lift table.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F7253F5-AABC-41F0-853A-024C97788978}"/>
              </a:ext>
            </a:extLst>
          </p:cNvPr>
          <p:cNvSpPr txBox="1">
            <a:spLocks/>
          </p:cNvSpPr>
          <p:nvPr/>
        </p:nvSpPr>
        <p:spPr>
          <a:xfrm>
            <a:off x="457200" y="1963864"/>
            <a:ext cx="4259655" cy="2053568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 to draw-bars requires some level of compliance to accommodate mis-alignment until positive coupling occurs.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is driven from lessons learned 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OPS.</a:t>
            </a:r>
          </a:p>
        </p:txBody>
      </p:sp>
    </p:spTree>
    <p:extLst>
      <p:ext uri="{BB962C8B-B14F-4D97-AF65-F5344CB8AC3E}">
        <p14:creationId xmlns:p14="http://schemas.microsoft.com/office/powerpoint/2010/main" val="317491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Hanger Adjustment &amp; Remote Handling Compliance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7680DE-20ED-487D-82E9-550385BA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64" y="3901884"/>
            <a:ext cx="5874188" cy="2283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6AFDBE-1EA9-4D8E-B5EF-8A44439E0C66}"/>
              </a:ext>
            </a:extLst>
          </p:cNvPr>
          <p:cNvSpPr/>
          <p:nvPr/>
        </p:nvSpPr>
        <p:spPr>
          <a:xfrm>
            <a:off x="1620330" y="3901884"/>
            <a:ext cx="5874189" cy="228325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888DDE9-D80A-4521-924A-F6317C8C4B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555152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Captured, opposed, dual compression springs.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unit handles both pushing &amp; pulling hangers into correct centerline.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COTS spring size, so can be exchanged / tuned after trials.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washers serve two purposes: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hard-stop before hanger to horn interference.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 indication of remaining travel adjustment during connection.</a:t>
            </a:r>
          </a:p>
        </p:txBody>
      </p:sp>
    </p:spTree>
    <p:extLst>
      <p:ext uri="{BB962C8B-B14F-4D97-AF65-F5344CB8AC3E}">
        <p14:creationId xmlns:p14="http://schemas.microsoft.com/office/powerpoint/2010/main" val="180854111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25727</TotalTime>
  <Words>1276</Words>
  <Application>Microsoft Office PowerPoint</Application>
  <PresentationFormat>On-screen Show (4:3)</PresentationFormat>
  <Paragraphs>165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 A Preliminary Design Review</vt:lpstr>
      <vt:lpstr>Outline </vt:lpstr>
      <vt:lpstr>Horn to Module Connection – U.S. Hanger</vt:lpstr>
      <vt:lpstr>Horn to Module Connection – D.S. Hanger</vt:lpstr>
      <vt:lpstr>Horn + Hanger Motion</vt:lpstr>
      <vt:lpstr>Horn to Module Connection Cont. </vt:lpstr>
      <vt:lpstr>Horn to Module Connection Cont. </vt:lpstr>
      <vt:lpstr>Hanger Adjustment &amp; Remote Handling Compliance </vt:lpstr>
      <vt:lpstr>Hanger Adjustment &amp; Remote Handling Compliance </vt:lpstr>
      <vt:lpstr>Horn Survey / Fiducial Points </vt:lpstr>
      <vt:lpstr>Horn HLS Tracking Concept </vt:lpstr>
      <vt:lpstr>Horn HLS Tracking Concept </vt:lpstr>
      <vt:lpstr>Horn Utility / Instrumentation Line Connections </vt:lpstr>
      <vt:lpstr>Instrumentation Line Connector Body</vt:lpstr>
      <vt:lpstr>Horn Connection to Stripline Shield Block</vt:lpstr>
      <vt:lpstr>Horn Connection to Stripline Shield Block</vt:lpstr>
      <vt:lpstr>Integrated Target Utility / Instrumentation Line Connections 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309</cp:revision>
  <cp:lastPrinted>2015-05-22T11:54:13Z</cp:lastPrinted>
  <dcterms:created xsi:type="dcterms:W3CDTF">2015-04-30T14:29:22Z</dcterms:created>
  <dcterms:modified xsi:type="dcterms:W3CDTF">2020-04-24T12:39:53Z</dcterms:modified>
</cp:coreProperties>
</file>