
<file path=[Content_Types].xml><?xml version="1.0" encoding="utf-8"?>
<Types xmlns="http://schemas.openxmlformats.org/package/2006/content-types">
  <Default Extension="jpe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1" r:id="rId2"/>
  </p:sldMasterIdLst>
  <p:notesMasterIdLst>
    <p:notesMasterId r:id="rId27"/>
  </p:notesMasterIdLst>
  <p:handoutMasterIdLst>
    <p:handoutMasterId r:id="rId28"/>
  </p:handoutMasterIdLst>
  <p:sldIdLst>
    <p:sldId id="263" r:id="rId3"/>
    <p:sldId id="328" r:id="rId4"/>
    <p:sldId id="359" r:id="rId5"/>
    <p:sldId id="341" r:id="rId6"/>
    <p:sldId id="345" r:id="rId7"/>
    <p:sldId id="344" r:id="rId8"/>
    <p:sldId id="346" r:id="rId9"/>
    <p:sldId id="347" r:id="rId10"/>
    <p:sldId id="348" r:id="rId11"/>
    <p:sldId id="349" r:id="rId12"/>
    <p:sldId id="342" r:id="rId13"/>
    <p:sldId id="350" r:id="rId14"/>
    <p:sldId id="360" r:id="rId15"/>
    <p:sldId id="362" r:id="rId16"/>
    <p:sldId id="361" r:id="rId17"/>
    <p:sldId id="353" r:id="rId18"/>
    <p:sldId id="356" r:id="rId19"/>
    <p:sldId id="351" r:id="rId20"/>
    <p:sldId id="352" r:id="rId21"/>
    <p:sldId id="343" r:id="rId22"/>
    <p:sldId id="354" r:id="rId23"/>
    <p:sldId id="358" r:id="rId24"/>
    <p:sldId id="357" r:id="rId25"/>
    <p:sldId id="339" r:id="rId26"/>
  </p:sldIdLst>
  <p:sldSz cx="9144000" cy="6858000" type="screen4x3"/>
  <p:notesSz cx="6985000" cy="9283700"/>
  <p:defaultTextStyle>
    <a:defPPr>
      <a:defRPr lang="en-US"/>
    </a:defPPr>
    <a:lvl1pPr algn="l" defTabSz="457200" rtl="0" fontAlgn="base">
      <a:spcBef>
        <a:spcPct val="0"/>
      </a:spcBef>
      <a:spcAft>
        <a:spcPct val="0"/>
      </a:spcAft>
      <a:defRPr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kern="1200">
        <a:solidFill>
          <a:schemeClr val="tx1"/>
        </a:solidFill>
        <a:latin typeface="Calibri" charset="0"/>
        <a:ea typeface="Geneva" charset="0"/>
        <a:cs typeface="Geneva" charset="0"/>
      </a:defRPr>
    </a:lvl5pPr>
    <a:lvl6pPr marL="2286000" algn="l" defTabSz="457200" rtl="0" eaLnBrk="1" latinLnBrk="0" hangingPunct="1">
      <a:defRPr kern="1200">
        <a:solidFill>
          <a:schemeClr val="tx1"/>
        </a:solidFill>
        <a:latin typeface="Calibri" charset="0"/>
        <a:ea typeface="Geneva" charset="0"/>
        <a:cs typeface="Geneva" charset="0"/>
      </a:defRPr>
    </a:lvl6pPr>
    <a:lvl7pPr marL="2743200" algn="l" defTabSz="457200" rtl="0" eaLnBrk="1" latinLnBrk="0" hangingPunct="1">
      <a:defRPr kern="1200">
        <a:solidFill>
          <a:schemeClr val="tx1"/>
        </a:solidFill>
        <a:latin typeface="Calibri" charset="0"/>
        <a:ea typeface="Geneva" charset="0"/>
        <a:cs typeface="Geneva" charset="0"/>
      </a:defRPr>
    </a:lvl7pPr>
    <a:lvl8pPr marL="3200400" algn="l" defTabSz="457200" rtl="0" eaLnBrk="1" latinLnBrk="0" hangingPunct="1">
      <a:defRPr kern="1200">
        <a:solidFill>
          <a:schemeClr val="tx1"/>
        </a:solidFill>
        <a:latin typeface="Calibri" charset="0"/>
        <a:ea typeface="Geneva" charset="0"/>
        <a:cs typeface="Geneva" charset="0"/>
      </a:defRPr>
    </a:lvl8pPr>
    <a:lvl9pPr marL="3657600" algn="l" defTabSz="457200" rtl="0" eaLnBrk="1" latinLnBrk="0" hangingPunct="1">
      <a:defRPr kern="1200">
        <a:solidFill>
          <a:schemeClr val="tx1"/>
        </a:solidFill>
        <a:latin typeface="Calibri" charset="0"/>
        <a:ea typeface="Geneva" charset="0"/>
        <a:cs typeface="Geneva" charset="0"/>
      </a:defRPr>
    </a:lvl9pPr>
  </p:defaultTextStyle>
  <p:extLst>
    <p:ext uri="{EFAFB233-063F-42B5-8137-9DF3F51BA10A}">
      <p15:sldGuideLst xmlns:p15="http://schemas.microsoft.com/office/powerpoint/2012/main">
        <p15:guide id="1" orient="horz" pos="988">
          <p15:clr>
            <a:srgbClr val="A4A3A4"/>
          </p15:clr>
        </p15:guide>
        <p15:guide id="2" orient="horz" pos="4186">
          <p15:clr>
            <a:srgbClr val="A4A3A4"/>
          </p15:clr>
        </p15:guide>
        <p15:guide id="3" orient="horz" pos="3394">
          <p15:clr>
            <a:srgbClr val="A4A3A4"/>
          </p15:clr>
        </p15:guide>
        <p15:guide id="4" orient="horz" pos="777">
          <p15:clr>
            <a:srgbClr val="A4A3A4"/>
          </p15:clr>
        </p15:guide>
        <p15:guide id="5" orient="horz" pos="1749">
          <p15:clr>
            <a:srgbClr val="A4A3A4"/>
          </p15:clr>
        </p15:guide>
        <p15:guide id="6" orient="horz" pos="457">
          <p15:clr>
            <a:srgbClr val="A4A3A4"/>
          </p15:clr>
        </p15:guide>
        <p15:guide id="7" pos="285">
          <p15:clr>
            <a:srgbClr val="A4A3A4"/>
          </p15:clr>
        </p15:guide>
        <p15:guide id="8" pos="551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F79646"/>
    <a:srgbClr val="4F81BD"/>
    <a:srgbClr val="C0504D"/>
    <a:srgbClr val="004C97"/>
    <a:srgbClr val="00B5E2"/>
    <a:srgbClr val="63666A"/>
    <a:srgbClr val="5A5A5A"/>
    <a:srgbClr val="676767"/>
    <a:srgbClr val="80808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235" autoAdjust="0"/>
    <p:restoredTop sz="98464" autoAdjust="0"/>
  </p:normalViewPr>
  <p:slideViewPr>
    <p:cSldViewPr snapToGrid="0" snapToObjects="1">
      <p:cViewPr varScale="1">
        <p:scale>
          <a:sx n="114" d="100"/>
          <a:sy n="114" d="100"/>
        </p:scale>
        <p:origin x="1662" y="102"/>
      </p:cViewPr>
      <p:guideLst>
        <p:guide orient="horz" pos="988"/>
        <p:guide orient="horz" pos="4186"/>
        <p:guide orient="horz" pos="3394"/>
        <p:guide orient="horz" pos="777"/>
        <p:guide orient="horz" pos="1749"/>
        <p:guide orient="horz" pos="457"/>
        <p:guide pos="285"/>
        <p:guide pos="5512"/>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4185"/>
          </a:xfrm>
          <a:prstGeom prst="rect">
            <a:avLst/>
          </a:prstGeom>
        </p:spPr>
        <p:txBody>
          <a:bodyPr vert="horz" lIns="92958" tIns="46479" rIns="92958" bIns="46479"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sz="quarter" idx="1"/>
          </p:nvPr>
        </p:nvSpPr>
        <p:spPr>
          <a:xfrm>
            <a:off x="3956550" y="0"/>
            <a:ext cx="3026833" cy="464185"/>
          </a:xfrm>
          <a:prstGeom prst="rect">
            <a:avLst/>
          </a:prstGeom>
        </p:spPr>
        <p:txBody>
          <a:bodyPr vert="horz" lIns="92958" tIns="46479" rIns="92958" bIns="46479" rtlCol="0"/>
          <a:lstStyle>
            <a:lvl1pPr algn="r" fontAlgn="auto">
              <a:spcBef>
                <a:spcPts val="0"/>
              </a:spcBef>
              <a:spcAft>
                <a:spcPts val="0"/>
              </a:spcAft>
              <a:defRPr sz="1200" smtClean="0">
                <a:latin typeface="+mn-lt"/>
                <a:ea typeface="+mn-ea"/>
                <a:cs typeface="+mn-cs"/>
              </a:defRPr>
            </a:lvl1pPr>
          </a:lstStyle>
          <a:p>
            <a:pPr>
              <a:defRPr/>
            </a:pPr>
            <a:fld id="{FB589245-636E-234E-BFAD-9607949806CA}" type="datetimeFigureOut">
              <a:rPr lang="en-US"/>
              <a:pPr>
                <a:defRPr/>
              </a:pPr>
              <a:t>4/22/2020</a:t>
            </a:fld>
            <a:endParaRPr lang="en-US"/>
          </a:p>
        </p:txBody>
      </p:sp>
      <p:sp>
        <p:nvSpPr>
          <p:cNvPr id="4" name="Footer Placeholder 3"/>
          <p:cNvSpPr>
            <a:spLocks noGrp="1"/>
          </p:cNvSpPr>
          <p:nvPr>
            <p:ph type="ftr" sz="quarter" idx="2"/>
          </p:nvPr>
        </p:nvSpPr>
        <p:spPr>
          <a:xfrm>
            <a:off x="0" y="8817904"/>
            <a:ext cx="3026833" cy="464185"/>
          </a:xfrm>
          <a:prstGeom prst="rect">
            <a:avLst/>
          </a:prstGeom>
        </p:spPr>
        <p:txBody>
          <a:bodyPr vert="horz" lIns="92958" tIns="46479" rIns="92958" bIns="46479"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5" name="Slide Number Placeholder 4"/>
          <p:cNvSpPr>
            <a:spLocks noGrp="1"/>
          </p:cNvSpPr>
          <p:nvPr>
            <p:ph type="sldNum" sz="quarter" idx="3"/>
          </p:nvPr>
        </p:nvSpPr>
        <p:spPr>
          <a:xfrm>
            <a:off x="3956550" y="8817904"/>
            <a:ext cx="3026833" cy="464185"/>
          </a:xfrm>
          <a:prstGeom prst="rect">
            <a:avLst/>
          </a:prstGeom>
        </p:spPr>
        <p:txBody>
          <a:bodyPr vert="horz" lIns="92958" tIns="46479" rIns="92958" bIns="46479" rtlCol="0" anchor="b"/>
          <a:lstStyle>
            <a:lvl1pPr algn="r" fontAlgn="auto">
              <a:spcBef>
                <a:spcPts val="0"/>
              </a:spcBef>
              <a:spcAft>
                <a:spcPts val="0"/>
              </a:spcAft>
              <a:defRPr sz="1200" smtClean="0">
                <a:latin typeface="+mn-lt"/>
                <a:ea typeface="+mn-ea"/>
                <a:cs typeface="+mn-cs"/>
              </a:defRPr>
            </a:lvl1pPr>
          </a:lstStyle>
          <a:p>
            <a:pPr>
              <a:defRPr/>
            </a:pPr>
            <a:fld id="{62F3B233-32CA-1B4D-AFEE-D703F5CA5C37}" type="slidenum">
              <a:rPr lang="en-US"/>
              <a:pPr>
                <a:defRPr/>
              </a:pPr>
              <a:t>‹#›</a:t>
            </a:fld>
            <a:endParaRPr lang="en-US"/>
          </a:p>
        </p:txBody>
      </p:sp>
    </p:spTree>
    <p:extLst>
      <p:ext uri="{BB962C8B-B14F-4D97-AF65-F5344CB8AC3E}">
        <p14:creationId xmlns:p14="http://schemas.microsoft.com/office/powerpoint/2010/main" val="326028637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4185"/>
          </a:xfrm>
          <a:prstGeom prst="rect">
            <a:avLst/>
          </a:prstGeom>
        </p:spPr>
        <p:txBody>
          <a:bodyPr vert="horz" lIns="92958" tIns="46479" rIns="92958" bIns="46479"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956550" y="0"/>
            <a:ext cx="3026833" cy="464185"/>
          </a:xfrm>
          <a:prstGeom prst="rect">
            <a:avLst/>
          </a:prstGeom>
        </p:spPr>
        <p:txBody>
          <a:bodyPr vert="horz" lIns="92958" tIns="46479" rIns="92958" bIns="46479" rtlCol="0"/>
          <a:lstStyle>
            <a:lvl1pPr algn="r" fontAlgn="auto">
              <a:spcBef>
                <a:spcPts val="0"/>
              </a:spcBef>
              <a:spcAft>
                <a:spcPts val="0"/>
              </a:spcAft>
              <a:defRPr sz="1200" smtClean="0">
                <a:latin typeface="+mn-lt"/>
                <a:ea typeface="+mn-ea"/>
                <a:cs typeface="+mn-cs"/>
              </a:defRPr>
            </a:lvl1pPr>
          </a:lstStyle>
          <a:p>
            <a:pPr>
              <a:defRPr/>
            </a:pPr>
            <a:fld id="{129BCED8-DCF3-A94B-99F8-D2FB79A8911E}" type="datetimeFigureOut">
              <a:rPr lang="en-US"/>
              <a:pPr>
                <a:defRPr/>
              </a:pPr>
              <a:t>4/22/2020</a:t>
            </a:fld>
            <a:endParaRPr lang="en-US"/>
          </a:p>
        </p:txBody>
      </p:sp>
      <p:sp>
        <p:nvSpPr>
          <p:cNvPr id="4" name="Slide Image Placeholder 3"/>
          <p:cNvSpPr>
            <a:spLocks noGrp="1" noRot="1" noChangeAspect="1"/>
          </p:cNvSpPr>
          <p:nvPr>
            <p:ph type="sldImg" idx="2"/>
          </p:nvPr>
        </p:nvSpPr>
        <p:spPr>
          <a:xfrm>
            <a:off x="1171575" y="696913"/>
            <a:ext cx="4641850" cy="3481387"/>
          </a:xfrm>
          <a:prstGeom prst="rect">
            <a:avLst/>
          </a:prstGeom>
          <a:noFill/>
          <a:ln w="12700">
            <a:solidFill>
              <a:prstClr val="black"/>
            </a:solidFill>
          </a:ln>
        </p:spPr>
        <p:txBody>
          <a:bodyPr vert="horz" lIns="92958" tIns="46479" rIns="92958" bIns="46479" rtlCol="0" anchor="ctr"/>
          <a:lstStyle/>
          <a:p>
            <a:pPr lvl="0"/>
            <a:endParaRPr lang="en-US" noProof="0"/>
          </a:p>
        </p:txBody>
      </p:sp>
      <p:sp>
        <p:nvSpPr>
          <p:cNvPr id="5" name="Notes Placeholder 4"/>
          <p:cNvSpPr>
            <a:spLocks noGrp="1"/>
          </p:cNvSpPr>
          <p:nvPr>
            <p:ph type="body" sz="quarter" idx="3"/>
          </p:nvPr>
        </p:nvSpPr>
        <p:spPr>
          <a:xfrm>
            <a:off x="698500" y="4409758"/>
            <a:ext cx="5588000" cy="4177665"/>
          </a:xfrm>
          <a:prstGeom prst="rect">
            <a:avLst/>
          </a:prstGeom>
        </p:spPr>
        <p:txBody>
          <a:bodyPr vert="horz" lIns="92958" tIns="46479" rIns="92958" bIns="46479"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17904"/>
            <a:ext cx="3026833" cy="464185"/>
          </a:xfrm>
          <a:prstGeom prst="rect">
            <a:avLst/>
          </a:prstGeom>
        </p:spPr>
        <p:txBody>
          <a:bodyPr vert="horz" lIns="92958" tIns="46479" rIns="92958" bIns="46479"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956550" y="8817904"/>
            <a:ext cx="3026833" cy="464185"/>
          </a:xfrm>
          <a:prstGeom prst="rect">
            <a:avLst/>
          </a:prstGeom>
        </p:spPr>
        <p:txBody>
          <a:bodyPr vert="horz" lIns="92958" tIns="46479" rIns="92958" bIns="46479" rtlCol="0" anchor="b"/>
          <a:lstStyle>
            <a:lvl1pPr algn="r" fontAlgn="auto">
              <a:spcBef>
                <a:spcPts val="0"/>
              </a:spcBef>
              <a:spcAft>
                <a:spcPts val="0"/>
              </a:spcAft>
              <a:defRPr sz="1200" smtClean="0">
                <a:latin typeface="+mn-lt"/>
                <a:ea typeface="+mn-ea"/>
                <a:cs typeface="+mn-cs"/>
              </a:defRPr>
            </a:lvl1pPr>
          </a:lstStyle>
          <a:p>
            <a:pPr>
              <a:defRPr/>
            </a:pPr>
            <a:fld id="{EEA82294-BF3E-954A-9E49-35D72A5F0004}" type="slidenum">
              <a:rPr lang="en-US"/>
              <a:pPr>
                <a:defRPr/>
              </a:pPr>
              <a:t>‹#›</a:t>
            </a:fld>
            <a:endParaRPr lang="en-US"/>
          </a:p>
        </p:txBody>
      </p:sp>
    </p:spTree>
    <p:extLst>
      <p:ext uri="{BB962C8B-B14F-4D97-AF65-F5344CB8AC3E}">
        <p14:creationId xmlns:p14="http://schemas.microsoft.com/office/powerpoint/2010/main" val="3007741859"/>
      </p:ext>
    </p:extLst>
  </p:cSld>
  <p:clrMap bg1="lt1" tx1="dk1" bg2="lt2" tx2="dk2" accent1="accent1" accent2="accent2" accent3="accent3" accent4="accent4" accent5="accent5" accent6="accent6" hlink="hlink" folHlink="folHlink"/>
  <p:hf hdr="0" ftr="0" dt="0"/>
  <p:notesStyle>
    <a:lvl1pPr algn="l" defTabSz="457200" rtl="0" fontAlgn="base">
      <a:spcBef>
        <a:spcPct val="30000"/>
      </a:spcBef>
      <a:spcAft>
        <a:spcPct val="0"/>
      </a:spcAft>
      <a:defRPr sz="1200" kern="1200">
        <a:solidFill>
          <a:schemeClr val="tx1"/>
        </a:solidFill>
        <a:latin typeface="+mn-lt"/>
        <a:ea typeface="Geneva" charset="0"/>
        <a:cs typeface="Geneva" charset="0"/>
      </a:defRPr>
    </a:lvl1pPr>
    <a:lvl2pPr marL="457200" algn="l" defTabSz="457200" rtl="0" fontAlgn="base">
      <a:spcBef>
        <a:spcPct val="30000"/>
      </a:spcBef>
      <a:spcAft>
        <a:spcPct val="0"/>
      </a:spcAft>
      <a:defRPr sz="1200" kern="1200">
        <a:solidFill>
          <a:schemeClr val="tx1"/>
        </a:solidFill>
        <a:latin typeface="+mn-lt"/>
        <a:ea typeface="Geneva" charset="0"/>
        <a:cs typeface="+mn-cs"/>
      </a:defRPr>
    </a:lvl2pPr>
    <a:lvl3pPr marL="914400" algn="l" defTabSz="457200" rtl="0" fontAlgn="base">
      <a:spcBef>
        <a:spcPct val="30000"/>
      </a:spcBef>
      <a:spcAft>
        <a:spcPct val="0"/>
      </a:spcAft>
      <a:defRPr sz="1200" kern="1200">
        <a:solidFill>
          <a:schemeClr val="tx1"/>
        </a:solidFill>
        <a:latin typeface="+mn-lt"/>
        <a:ea typeface="Geneva" charset="0"/>
        <a:cs typeface="+mn-cs"/>
      </a:defRPr>
    </a:lvl3pPr>
    <a:lvl4pPr marL="1371600" algn="l" defTabSz="457200" rtl="0" fontAlgn="base">
      <a:spcBef>
        <a:spcPct val="30000"/>
      </a:spcBef>
      <a:spcAft>
        <a:spcPct val="0"/>
      </a:spcAft>
      <a:defRPr sz="1200" kern="1200">
        <a:solidFill>
          <a:schemeClr val="tx1"/>
        </a:solidFill>
        <a:latin typeface="+mn-lt"/>
        <a:ea typeface="Geneva" charset="0"/>
        <a:cs typeface="+mn-cs"/>
      </a:defRPr>
    </a:lvl4pPr>
    <a:lvl5pPr marL="1828800" algn="l" defTabSz="457200" rtl="0" fontAlgn="base">
      <a:spcBef>
        <a:spcPct val="30000"/>
      </a:spcBef>
      <a:spcAft>
        <a:spcPct val="0"/>
      </a:spcAft>
      <a:defRPr sz="1200" kern="1200">
        <a:solidFill>
          <a:schemeClr val="tx1"/>
        </a:solidFill>
        <a:latin typeface="+mn-lt"/>
        <a:ea typeface="Geneva"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with Logos">
    <p:spTree>
      <p:nvGrpSpPr>
        <p:cNvPr id="1" name=""/>
        <p:cNvGrpSpPr/>
        <p:nvPr/>
      </p:nvGrpSpPr>
      <p:grpSpPr>
        <a:xfrm>
          <a:off x="0" y="0"/>
          <a:ext cx="0" cy="0"/>
          <a:chOff x="0" y="0"/>
          <a:chExt cx="0" cy="0"/>
        </a:xfrm>
      </p:grpSpPr>
      <p:sp>
        <p:nvSpPr>
          <p:cNvPr id="2" name="Title 1"/>
          <p:cNvSpPr>
            <a:spLocks noGrp="1"/>
          </p:cNvSpPr>
          <p:nvPr>
            <p:ph type="title"/>
          </p:nvPr>
        </p:nvSpPr>
        <p:spPr>
          <a:xfrm>
            <a:off x="457200" y="1711746"/>
            <a:ext cx="8293100" cy="1143000"/>
          </a:xfrm>
          <a:prstGeom prst="rect">
            <a:avLst/>
          </a:prstGeom>
        </p:spPr>
        <p:txBody>
          <a:bodyPr vert="horz" lIns="0" tIns="0" rIns="0" bIns="0" anchor="b" anchorCtr="0"/>
          <a:lstStyle>
            <a:lvl1pPr algn="l">
              <a:defRPr sz="3200" b="1" i="0" baseline="0">
                <a:solidFill>
                  <a:srgbClr val="004C97"/>
                </a:solidFill>
                <a:latin typeface="Helvetica"/>
              </a:defRPr>
            </a:lvl1pPr>
          </a:lstStyle>
          <a:p>
            <a:r>
              <a:rPr lang="en-US"/>
              <a:t>Click to edit Master title style</a:t>
            </a:r>
            <a:endParaRPr lang="en-US" dirty="0"/>
          </a:p>
        </p:txBody>
      </p:sp>
      <p:sp>
        <p:nvSpPr>
          <p:cNvPr id="4" name="Text Placeholder 3"/>
          <p:cNvSpPr>
            <a:spLocks noGrp="1"/>
          </p:cNvSpPr>
          <p:nvPr>
            <p:ph type="body" sz="quarter" idx="10"/>
          </p:nvPr>
        </p:nvSpPr>
        <p:spPr>
          <a:xfrm>
            <a:off x="454025" y="3209907"/>
            <a:ext cx="8296275" cy="1721069"/>
          </a:xfrm>
          <a:prstGeom prst="rect">
            <a:avLst/>
          </a:prstGeom>
        </p:spPr>
        <p:txBody>
          <a:bodyPr vert="horz" lIns="0" tIns="0" rIns="0" bIns="0"/>
          <a:lstStyle>
            <a:lvl1pPr marL="0" indent="0">
              <a:buFontTx/>
              <a:buNone/>
              <a:defRPr sz="2200" baseline="0">
                <a:solidFill>
                  <a:srgbClr val="004C97"/>
                </a:solidFill>
                <a:latin typeface="Helvetica"/>
              </a:defRPr>
            </a:lvl1pPr>
            <a:lvl2pPr marL="0" indent="0">
              <a:buFontTx/>
              <a:buNone/>
              <a:defRPr sz="1800" baseline="0">
                <a:solidFill>
                  <a:srgbClr val="004C97"/>
                </a:solidFill>
                <a:latin typeface="Helvetica"/>
              </a:defRPr>
            </a:lvl2pPr>
            <a:lvl3pPr marL="0" indent="0">
              <a:buFontTx/>
              <a:buNone/>
              <a:defRPr sz="1800" baseline="0">
                <a:solidFill>
                  <a:srgbClr val="004C97"/>
                </a:solidFill>
                <a:latin typeface="Helvetica"/>
              </a:defRPr>
            </a:lvl3pPr>
            <a:lvl4pPr marL="0" indent="0">
              <a:buFontTx/>
              <a:buNone/>
              <a:defRPr sz="1800" baseline="0">
                <a:solidFill>
                  <a:srgbClr val="004C97"/>
                </a:solidFill>
                <a:latin typeface="Helvetica"/>
              </a:defRPr>
            </a:lvl4pPr>
            <a:lvl5pPr marL="0" indent="0">
              <a:buFontTx/>
              <a:buNone/>
              <a:defRPr sz="1800" baseline="0">
                <a:solidFill>
                  <a:srgbClr val="004C97"/>
                </a:solidFill>
                <a:latin typeface="Helvetica"/>
              </a:defRPr>
            </a:lvl5pPr>
          </a:lstStyle>
          <a:p>
            <a:pPr lvl="0"/>
            <a:r>
              <a:rPr lang="en-US"/>
              <a:t>Click to edit Master text styles</a:t>
            </a:r>
          </a:p>
        </p:txBody>
      </p:sp>
    </p:spTree>
    <p:extLst>
      <p:ext uri="{BB962C8B-B14F-4D97-AF65-F5344CB8AC3E}">
        <p14:creationId xmlns:p14="http://schemas.microsoft.com/office/powerpoint/2010/main" val="34220231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itle 1"/>
          <p:cNvSpPr txBox="1">
            <a:spLocks/>
          </p:cNvSpPr>
          <p:nvPr/>
        </p:nvSpPr>
        <p:spPr>
          <a:xfrm>
            <a:off x="457200" y="274638"/>
            <a:ext cx="8229600" cy="1143000"/>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endParaRPr lang="en-US" dirty="0"/>
          </a:p>
        </p:txBody>
      </p:sp>
      <p:sp>
        <p:nvSpPr>
          <p:cNvPr id="2" name="Title 1"/>
          <p:cNvSpPr>
            <a:spLocks noGrp="1"/>
          </p:cNvSpPr>
          <p:nvPr>
            <p:ph type="title"/>
          </p:nvPr>
        </p:nvSpPr>
        <p:spPr>
          <a:xfrm>
            <a:off x="457200" y="432610"/>
            <a:ext cx="8293100" cy="569268"/>
          </a:xfrm>
          <a:prstGeom prst="rect">
            <a:avLst/>
          </a:prstGeom>
        </p:spPr>
        <p:txBody>
          <a:bodyPr vert="horz" lIns="0" tIns="0" rIns="0" bIns="0"/>
          <a:lstStyle>
            <a:lvl1pPr algn="l">
              <a:defRPr sz="2200" b="1" i="0" baseline="0">
                <a:solidFill>
                  <a:srgbClr val="004C97"/>
                </a:solidFill>
                <a:latin typeface="Helvetica"/>
              </a:defRPr>
            </a:lvl1pPr>
          </a:lstStyle>
          <a:p>
            <a:r>
              <a:rPr lang="en-US" dirty="0"/>
              <a:t>Click to edit Master title style</a:t>
            </a:r>
          </a:p>
        </p:txBody>
      </p:sp>
      <p:sp>
        <p:nvSpPr>
          <p:cNvPr id="3" name="Date Placeholder 2"/>
          <p:cNvSpPr>
            <a:spLocks noGrp="1"/>
          </p:cNvSpPr>
          <p:nvPr>
            <p:ph type="dt" sz="half" idx="10"/>
          </p:nvPr>
        </p:nvSpPr>
        <p:spPr/>
        <p:txBody>
          <a:bodyPr/>
          <a:lstStyle/>
          <a:p>
            <a:pPr>
              <a:defRPr/>
            </a:pPr>
            <a:r>
              <a:rPr lang="en-US"/>
              <a:t>10.25.18</a:t>
            </a:r>
            <a:endParaRPr lang="en-US" dirty="0"/>
          </a:p>
        </p:txBody>
      </p:sp>
      <p:sp>
        <p:nvSpPr>
          <p:cNvPr id="5" name="Footer Placeholder 4"/>
          <p:cNvSpPr>
            <a:spLocks noGrp="1"/>
          </p:cNvSpPr>
          <p:nvPr>
            <p:ph type="ftr" sz="quarter" idx="11"/>
          </p:nvPr>
        </p:nvSpPr>
        <p:spPr/>
        <p:txBody>
          <a:bodyPr/>
          <a:lstStyle/>
          <a:p>
            <a:pPr>
              <a:defRPr/>
            </a:pPr>
            <a:r>
              <a:rPr lang="en-US"/>
              <a:t>name | talk title </a:t>
            </a:r>
            <a:endParaRPr lang="en-US" dirty="0"/>
          </a:p>
        </p:txBody>
      </p:sp>
      <p:sp>
        <p:nvSpPr>
          <p:cNvPr id="6" name="Slide Number Placeholder 5"/>
          <p:cNvSpPr>
            <a:spLocks noGrp="1"/>
          </p:cNvSpPr>
          <p:nvPr>
            <p:ph type="sldNum" sz="quarter" idx="12"/>
          </p:nvPr>
        </p:nvSpPr>
        <p:spPr/>
        <p:txBody>
          <a:bodyPr/>
          <a:lstStyle/>
          <a:p>
            <a:pPr>
              <a:defRPr/>
            </a:pPr>
            <a:fld id="{0C39C72E-2A13-EB4D-AD45-6D4E6ACAED8D}" type="slidenum">
              <a:rPr lang="en-US" smtClean="0"/>
              <a:pPr>
                <a:defRPr/>
              </a:pPr>
              <a:t>‹#›</a:t>
            </a:fld>
            <a:endParaRPr lang="en-US" dirty="0"/>
          </a:p>
        </p:txBody>
      </p:sp>
      <p:sp>
        <p:nvSpPr>
          <p:cNvPr id="8" name="Content Placeholder 2"/>
          <p:cNvSpPr>
            <a:spLocks noGrp="1"/>
          </p:cNvSpPr>
          <p:nvPr>
            <p:ph idx="13"/>
          </p:nvPr>
        </p:nvSpPr>
        <p:spPr>
          <a:xfrm>
            <a:off x="457200" y="1238250"/>
            <a:ext cx="8293100" cy="4846638"/>
          </a:xfrm>
          <a:prstGeom prst="rect">
            <a:avLst/>
          </a:prstGeom>
        </p:spPr>
        <p:txBody>
          <a:bodyPr lIns="0" rIns="0"/>
          <a:lstStyle>
            <a:lvl1pPr marL="256032" indent="-265176">
              <a:lnSpc>
                <a:spcPct val="100000"/>
              </a:lnSpc>
              <a:spcBef>
                <a:spcPts val="600"/>
              </a:spcBef>
              <a:spcAft>
                <a:spcPts val="600"/>
              </a:spcAft>
              <a:buFont typeface="Arial"/>
              <a:buChar char="•"/>
              <a:defRPr sz="2200" b="0" i="0">
                <a:solidFill>
                  <a:srgbClr val="63666A"/>
                </a:solidFill>
                <a:latin typeface="Helvetica"/>
              </a:defRPr>
            </a:lvl1pPr>
            <a:lvl2pPr marL="320040" indent="256032">
              <a:lnSpc>
                <a:spcPct val="100000"/>
              </a:lnSpc>
              <a:spcBef>
                <a:spcPts val="300"/>
              </a:spcBef>
              <a:spcAft>
                <a:spcPts val="300"/>
              </a:spcAft>
              <a:buSzPct val="90000"/>
              <a:buFont typeface="Lucida Grande"/>
              <a:buChar char="-"/>
              <a:defRPr sz="2000" b="0" i="0">
                <a:solidFill>
                  <a:srgbClr val="63666A"/>
                </a:solidFill>
                <a:latin typeface="Helvetica"/>
              </a:defRPr>
            </a:lvl2pPr>
            <a:lvl3pPr marL="640080" indent="228600">
              <a:lnSpc>
                <a:spcPct val="100000"/>
              </a:lnSpc>
              <a:spcBef>
                <a:spcPts val="300"/>
              </a:spcBef>
              <a:spcAft>
                <a:spcPts val="300"/>
              </a:spcAft>
              <a:buSzPct val="88000"/>
              <a:buFont typeface="Arial"/>
              <a:buChar char="•"/>
              <a:defRPr sz="1800" b="0" i="0">
                <a:solidFill>
                  <a:srgbClr val="63666A"/>
                </a:solidFill>
                <a:latin typeface="Helvetica"/>
              </a:defRPr>
            </a:lvl3pPr>
            <a:lvl4pPr marL="914400" indent="228600">
              <a:lnSpc>
                <a:spcPct val="100000"/>
              </a:lnSpc>
              <a:spcBef>
                <a:spcPts val="300"/>
              </a:spcBef>
              <a:spcAft>
                <a:spcPts val="300"/>
              </a:spcAft>
              <a:buSzPct val="90000"/>
              <a:buFont typeface="Lucida Grande"/>
              <a:buChar char="-"/>
              <a:defRPr sz="1600" b="0" i="0">
                <a:solidFill>
                  <a:srgbClr val="63666A"/>
                </a:solidFill>
                <a:latin typeface="Helvetica"/>
              </a:defRPr>
            </a:lvl4pPr>
            <a:lvl5pPr marL="1143000" indent="192024">
              <a:lnSpc>
                <a:spcPct val="100000"/>
              </a:lnSpc>
              <a:spcBef>
                <a:spcPts val="300"/>
              </a:spcBef>
              <a:spcAft>
                <a:spcPts val="300"/>
              </a:spcAft>
              <a:buSzPct val="88000"/>
              <a:buFont typeface="Arial"/>
              <a:buChar char="•"/>
              <a:defRPr sz="1400" b="0" i="0">
                <a:solidFill>
                  <a:srgbClr val="63666A"/>
                </a:solidFill>
                <a:latin typeface="Helvetic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8796845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2" name="Title 1"/>
          <p:cNvSpPr>
            <a:spLocks noGrp="1"/>
          </p:cNvSpPr>
          <p:nvPr>
            <p:ph type="title"/>
          </p:nvPr>
        </p:nvSpPr>
        <p:spPr>
          <a:xfrm>
            <a:off x="457200" y="432609"/>
            <a:ext cx="8293100" cy="548785"/>
          </a:xfrm>
          <a:prstGeom prst="rect">
            <a:avLst/>
          </a:prstGeom>
        </p:spPr>
        <p:txBody>
          <a:bodyPr vert="horz" lIns="0" tIns="0" rIns="0" bIns="0"/>
          <a:lstStyle>
            <a:lvl1pPr algn="l">
              <a:defRPr sz="2200" b="1" i="0" baseline="0">
                <a:solidFill>
                  <a:srgbClr val="004C97"/>
                </a:solidFill>
                <a:latin typeface="Helvetica"/>
              </a:defRPr>
            </a:lvl1pPr>
          </a:lstStyle>
          <a:p>
            <a:r>
              <a:rPr lang="en-US" dirty="0"/>
              <a:t>Click to edit Master title style</a:t>
            </a:r>
          </a:p>
        </p:txBody>
      </p:sp>
      <p:sp>
        <p:nvSpPr>
          <p:cNvPr id="5" name="Date Placeholder 3"/>
          <p:cNvSpPr>
            <a:spLocks noGrp="1"/>
          </p:cNvSpPr>
          <p:nvPr>
            <p:ph type="dt" sz="half" idx="13"/>
          </p:nvPr>
        </p:nvSpPr>
        <p:spPr/>
        <p:txBody>
          <a:bodyPr/>
          <a:lstStyle>
            <a:lvl1pPr>
              <a:defRPr/>
            </a:lvl1pPr>
          </a:lstStyle>
          <a:p>
            <a:pPr>
              <a:defRPr/>
            </a:pPr>
            <a:r>
              <a:rPr lang="en-US"/>
              <a:t>10.25.18</a:t>
            </a:r>
            <a:endParaRPr lang="en-US" dirty="0"/>
          </a:p>
        </p:txBody>
      </p:sp>
      <p:sp>
        <p:nvSpPr>
          <p:cNvPr id="6" name="Footer Placeholder 4"/>
          <p:cNvSpPr>
            <a:spLocks noGrp="1"/>
          </p:cNvSpPr>
          <p:nvPr>
            <p:ph type="ftr" sz="quarter" idx="14"/>
          </p:nvPr>
        </p:nvSpPr>
        <p:spPr/>
        <p:txBody>
          <a:bodyPr/>
          <a:lstStyle>
            <a:lvl1pPr>
              <a:defRPr/>
            </a:lvl1pPr>
          </a:lstStyle>
          <a:p>
            <a:pPr>
              <a:defRPr/>
            </a:pPr>
            <a:r>
              <a:rPr lang="en-US"/>
              <a:t>name | talk title </a:t>
            </a:r>
          </a:p>
        </p:txBody>
      </p:sp>
      <p:sp>
        <p:nvSpPr>
          <p:cNvPr id="7" name="Slide Number Placeholder 5"/>
          <p:cNvSpPr>
            <a:spLocks noGrp="1"/>
          </p:cNvSpPr>
          <p:nvPr>
            <p:ph type="sldNum" sz="quarter" idx="15"/>
          </p:nvPr>
        </p:nvSpPr>
        <p:spPr/>
        <p:txBody>
          <a:bodyPr/>
          <a:lstStyle>
            <a:lvl1pPr>
              <a:defRPr/>
            </a:lvl1pPr>
          </a:lstStyle>
          <a:p>
            <a:pPr>
              <a:defRPr/>
            </a:pPr>
            <a:fld id="{98AA3EDC-84CE-5D44-955B-22A59AD27526}" type="slidenum">
              <a:rPr lang="en-US"/>
              <a:pPr>
                <a:defRPr/>
              </a:pPr>
              <a:t>‹#›</a:t>
            </a:fld>
            <a:endParaRPr lang="en-US" dirty="0"/>
          </a:p>
        </p:txBody>
      </p:sp>
      <p:sp>
        <p:nvSpPr>
          <p:cNvPr id="8" name="Content Placeholder 2"/>
          <p:cNvSpPr>
            <a:spLocks noGrp="1"/>
          </p:cNvSpPr>
          <p:nvPr>
            <p:ph idx="16"/>
          </p:nvPr>
        </p:nvSpPr>
        <p:spPr>
          <a:xfrm>
            <a:off x="457200" y="1238250"/>
            <a:ext cx="3998846" cy="4846638"/>
          </a:xfrm>
          <a:prstGeom prst="rect">
            <a:avLst/>
          </a:prstGeom>
        </p:spPr>
        <p:txBody>
          <a:bodyPr lIns="0" rIns="0"/>
          <a:lstStyle>
            <a:lvl1pPr marL="256032" indent="-265176">
              <a:lnSpc>
                <a:spcPct val="100000"/>
              </a:lnSpc>
              <a:spcBef>
                <a:spcPts val="0"/>
              </a:spcBef>
              <a:spcAft>
                <a:spcPts val="0"/>
              </a:spcAft>
              <a:buFont typeface="Arial"/>
              <a:buChar char="•"/>
              <a:defRPr sz="2200" b="0" i="0">
                <a:solidFill>
                  <a:srgbClr val="63666A"/>
                </a:solidFill>
                <a:latin typeface="Helvetica"/>
              </a:defRPr>
            </a:lvl1pPr>
            <a:lvl2pPr marL="320040" indent="256032">
              <a:lnSpc>
                <a:spcPct val="100000"/>
              </a:lnSpc>
              <a:spcBef>
                <a:spcPts val="1032"/>
              </a:spcBef>
              <a:spcAft>
                <a:spcPts val="0"/>
              </a:spcAft>
              <a:buSzPct val="90000"/>
              <a:buFont typeface="Lucida Grande"/>
              <a:buChar char="-"/>
              <a:defRPr sz="2000" b="0" i="0">
                <a:solidFill>
                  <a:srgbClr val="63666A"/>
                </a:solidFill>
                <a:latin typeface="Helvetica"/>
              </a:defRPr>
            </a:lvl2pPr>
            <a:lvl3pPr marL="640080" indent="228600">
              <a:lnSpc>
                <a:spcPct val="100000"/>
              </a:lnSpc>
              <a:spcBef>
                <a:spcPts val="1032"/>
              </a:spcBef>
              <a:spcAft>
                <a:spcPts val="0"/>
              </a:spcAft>
              <a:buSzPct val="88000"/>
              <a:buFont typeface="Arial"/>
              <a:buChar char="•"/>
              <a:defRPr sz="1800" b="0" i="0">
                <a:solidFill>
                  <a:srgbClr val="63666A"/>
                </a:solidFill>
                <a:latin typeface="Helvetica"/>
              </a:defRPr>
            </a:lvl3pPr>
            <a:lvl4pPr marL="914400" indent="228600">
              <a:lnSpc>
                <a:spcPct val="100000"/>
              </a:lnSpc>
              <a:spcBef>
                <a:spcPts val="1032"/>
              </a:spcBef>
              <a:spcAft>
                <a:spcPts val="0"/>
              </a:spcAft>
              <a:buSzPct val="90000"/>
              <a:buFont typeface="Lucida Grande"/>
              <a:buChar char="-"/>
              <a:defRPr sz="1600" b="0" i="0">
                <a:solidFill>
                  <a:srgbClr val="63666A"/>
                </a:solidFill>
                <a:latin typeface="Helvetica"/>
              </a:defRPr>
            </a:lvl4pPr>
            <a:lvl5pPr marL="1143000" indent="192024">
              <a:lnSpc>
                <a:spcPct val="100000"/>
              </a:lnSpc>
              <a:spcBef>
                <a:spcPts val="1032"/>
              </a:spcBef>
              <a:spcAft>
                <a:spcPts val="0"/>
              </a:spcAft>
              <a:buSzPct val="88000"/>
              <a:buFont typeface="Arial"/>
              <a:buChar char="•"/>
              <a:defRPr sz="1400" b="0" i="0">
                <a:solidFill>
                  <a:srgbClr val="63666A"/>
                </a:solidFill>
                <a:latin typeface="Helvetic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2"/>
          <p:cNvSpPr>
            <a:spLocks noGrp="1"/>
          </p:cNvSpPr>
          <p:nvPr>
            <p:ph idx="17"/>
          </p:nvPr>
        </p:nvSpPr>
        <p:spPr>
          <a:xfrm>
            <a:off x="4751454" y="1238250"/>
            <a:ext cx="3998846" cy="4846638"/>
          </a:xfrm>
          <a:prstGeom prst="rect">
            <a:avLst/>
          </a:prstGeom>
        </p:spPr>
        <p:txBody>
          <a:bodyPr lIns="0" rIns="0"/>
          <a:lstStyle>
            <a:lvl1pPr marL="256032" indent="-265176">
              <a:lnSpc>
                <a:spcPct val="100000"/>
              </a:lnSpc>
              <a:spcBef>
                <a:spcPts val="0"/>
              </a:spcBef>
              <a:spcAft>
                <a:spcPts val="0"/>
              </a:spcAft>
              <a:buFont typeface="Arial"/>
              <a:buChar char="•"/>
              <a:defRPr sz="2200" b="0" i="0">
                <a:solidFill>
                  <a:srgbClr val="63666A"/>
                </a:solidFill>
                <a:latin typeface="Helvetica"/>
              </a:defRPr>
            </a:lvl1pPr>
            <a:lvl2pPr marL="320040" indent="256032">
              <a:lnSpc>
                <a:spcPct val="100000"/>
              </a:lnSpc>
              <a:spcBef>
                <a:spcPts val="1032"/>
              </a:spcBef>
              <a:spcAft>
                <a:spcPts val="0"/>
              </a:spcAft>
              <a:buSzPct val="90000"/>
              <a:buFont typeface="Lucida Grande"/>
              <a:buChar char="-"/>
              <a:defRPr sz="2000" b="0" i="0">
                <a:solidFill>
                  <a:srgbClr val="63666A"/>
                </a:solidFill>
                <a:latin typeface="Helvetica"/>
              </a:defRPr>
            </a:lvl2pPr>
            <a:lvl3pPr marL="640080" indent="228600">
              <a:lnSpc>
                <a:spcPct val="100000"/>
              </a:lnSpc>
              <a:spcBef>
                <a:spcPts val="1032"/>
              </a:spcBef>
              <a:spcAft>
                <a:spcPts val="0"/>
              </a:spcAft>
              <a:buSzPct val="88000"/>
              <a:buFont typeface="Arial"/>
              <a:buChar char="•"/>
              <a:defRPr sz="1800" b="0" i="0">
                <a:solidFill>
                  <a:srgbClr val="63666A"/>
                </a:solidFill>
                <a:latin typeface="Helvetica"/>
              </a:defRPr>
            </a:lvl3pPr>
            <a:lvl4pPr marL="914400" indent="228600">
              <a:lnSpc>
                <a:spcPct val="100000"/>
              </a:lnSpc>
              <a:spcBef>
                <a:spcPts val="1032"/>
              </a:spcBef>
              <a:spcAft>
                <a:spcPts val="0"/>
              </a:spcAft>
              <a:buSzPct val="90000"/>
              <a:buFont typeface="Lucida Grande"/>
              <a:buChar char="-"/>
              <a:defRPr sz="1600" b="0" i="0">
                <a:solidFill>
                  <a:srgbClr val="63666A"/>
                </a:solidFill>
                <a:latin typeface="Helvetica"/>
              </a:defRPr>
            </a:lvl4pPr>
            <a:lvl5pPr marL="1143000" indent="192024">
              <a:lnSpc>
                <a:spcPct val="100000"/>
              </a:lnSpc>
              <a:spcBef>
                <a:spcPts val="1032"/>
              </a:spcBef>
              <a:spcAft>
                <a:spcPts val="0"/>
              </a:spcAft>
              <a:buSzPct val="88000"/>
              <a:buFont typeface="Arial"/>
              <a:buChar char="•"/>
              <a:defRPr sz="1400" b="0" i="0">
                <a:solidFill>
                  <a:srgbClr val="63666A"/>
                </a:solidFill>
                <a:latin typeface="Helvetic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820635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4" y="5347368"/>
            <a:ext cx="4003605" cy="737519"/>
          </a:xfrm>
          <a:prstGeom prst="rect">
            <a:avLst/>
          </a:prstGeom>
        </p:spPr>
        <p:txBody>
          <a:bodyPr lIns="0" tIns="0" rIns="0" bIns="0" anchor="t" anchorCtr="0"/>
          <a:lstStyle>
            <a:lvl1pPr marL="0" indent="0">
              <a:buNone/>
              <a:defRPr sz="1600" b="0" i="0" baseline="0">
                <a:solidFill>
                  <a:srgbClr val="00B5E2"/>
                </a:solidFill>
                <a:latin typeface="Helvetic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3" name="Title 1"/>
          <p:cNvSpPr>
            <a:spLocks noGrp="1"/>
          </p:cNvSpPr>
          <p:nvPr>
            <p:ph type="title"/>
          </p:nvPr>
        </p:nvSpPr>
        <p:spPr>
          <a:xfrm>
            <a:off x="446058" y="432610"/>
            <a:ext cx="8304267" cy="579507"/>
          </a:xfrm>
          <a:prstGeom prst="rect">
            <a:avLst/>
          </a:prstGeom>
        </p:spPr>
        <p:txBody>
          <a:bodyPr vert="horz" lIns="0" tIns="0" rIns="0" bIns="0"/>
          <a:lstStyle>
            <a:lvl1pPr algn="l">
              <a:defRPr sz="2200" b="1" i="0" baseline="0">
                <a:solidFill>
                  <a:srgbClr val="004C97"/>
                </a:solidFill>
                <a:latin typeface="Helvetica"/>
              </a:defRPr>
            </a:lvl1pPr>
          </a:lstStyle>
          <a:p>
            <a:r>
              <a:rPr lang="en-US" dirty="0"/>
              <a:t>Click to edit Master title style</a:t>
            </a:r>
          </a:p>
        </p:txBody>
      </p:sp>
      <p:sp>
        <p:nvSpPr>
          <p:cNvPr id="14" name="Text Placeholder 2"/>
          <p:cNvSpPr>
            <a:spLocks noGrp="1"/>
          </p:cNvSpPr>
          <p:nvPr>
            <p:ph type="body" idx="13"/>
          </p:nvPr>
        </p:nvSpPr>
        <p:spPr>
          <a:xfrm>
            <a:off x="4683195" y="5347368"/>
            <a:ext cx="4067130" cy="737519"/>
          </a:xfrm>
          <a:prstGeom prst="rect">
            <a:avLst/>
          </a:prstGeom>
        </p:spPr>
        <p:txBody>
          <a:bodyPr lIns="0" tIns="0" rIns="0" bIns="0" anchor="t" anchorCtr="0"/>
          <a:lstStyle>
            <a:lvl1pPr marL="0" indent="0">
              <a:buNone/>
              <a:defRPr sz="1600" b="0" i="0" baseline="0">
                <a:solidFill>
                  <a:srgbClr val="00B5E2"/>
                </a:solidFill>
                <a:latin typeface="Helvetic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7" name="Date Placeholder 3"/>
          <p:cNvSpPr>
            <a:spLocks noGrp="1"/>
          </p:cNvSpPr>
          <p:nvPr>
            <p:ph type="dt" sz="half" idx="16"/>
          </p:nvPr>
        </p:nvSpPr>
        <p:spPr/>
        <p:txBody>
          <a:bodyPr/>
          <a:lstStyle>
            <a:lvl1pPr>
              <a:defRPr/>
            </a:lvl1pPr>
          </a:lstStyle>
          <a:p>
            <a:pPr>
              <a:defRPr/>
            </a:pPr>
            <a:r>
              <a:rPr lang="en-US"/>
              <a:t>10.25.18</a:t>
            </a:r>
            <a:endParaRPr lang="en-US" dirty="0"/>
          </a:p>
        </p:txBody>
      </p:sp>
      <p:sp>
        <p:nvSpPr>
          <p:cNvPr id="8" name="Footer Placeholder 4"/>
          <p:cNvSpPr>
            <a:spLocks noGrp="1"/>
          </p:cNvSpPr>
          <p:nvPr>
            <p:ph type="ftr" sz="quarter" idx="17"/>
          </p:nvPr>
        </p:nvSpPr>
        <p:spPr/>
        <p:txBody>
          <a:bodyPr/>
          <a:lstStyle>
            <a:lvl1pPr>
              <a:defRPr/>
            </a:lvl1pPr>
          </a:lstStyle>
          <a:p>
            <a:pPr>
              <a:defRPr/>
            </a:pPr>
            <a:r>
              <a:rPr lang="en-US"/>
              <a:t>name | talk title </a:t>
            </a:r>
          </a:p>
        </p:txBody>
      </p:sp>
      <p:sp>
        <p:nvSpPr>
          <p:cNvPr id="9" name="Slide Number Placeholder 5"/>
          <p:cNvSpPr>
            <a:spLocks noGrp="1"/>
          </p:cNvSpPr>
          <p:nvPr>
            <p:ph type="sldNum" sz="quarter" idx="18"/>
          </p:nvPr>
        </p:nvSpPr>
        <p:spPr/>
        <p:txBody>
          <a:bodyPr/>
          <a:lstStyle>
            <a:lvl1pPr>
              <a:defRPr/>
            </a:lvl1pPr>
          </a:lstStyle>
          <a:p>
            <a:pPr>
              <a:defRPr/>
            </a:pPr>
            <a:fld id="{68139268-D729-4C4B-81BB-35603E7F3BD0}" type="slidenum">
              <a:rPr lang="en-US"/>
              <a:pPr>
                <a:defRPr/>
              </a:pPr>
              <a:t>‹#›</a:t>
            </a:fld>
            <a:endParaRPr lang="en-US" dirty="0"/>
          </a:p>
        </p:txBody>
      </p:sp>
      <p:sp>
        <p:nvSpPr>
          <p:cNvPr id="10" name="Content Placeholder 2"/>
          <p:cNvSpPr>
            <a:spLocks noGrp="1"/>
          </p:cNvSpPr>
          <p:nvPr>
            <p:ph idx="19"/>
          </p:nvPr>
        </p:nvSpPr>
        <p:spPr>
          <a:xfrm>
            <a:off x="457200" y="1238250"/>
            <a:ext cx="3998846" cy="3892550"/>
          </a:xfrm>
          <a:prstGeom prst="rect">
            <a:avLst/>
          </a:prstGeom>
        </p:spPr>
        <p:txBody>
          <a:bodyPr lIns="0" rIns="0"/>
          <a:lstStyle>
            <a:lvl1pPr marL="256032" indent="-265176">
              <a:lnSpc>
                <a:spcPct val="100000"/>
              </a:lnSpc>
              <a:spcBef>
                <a:spcPts val="600"/>
              </a:spcBef>
              <a:spcAft>
                <a:spcPts val="600"/>
              </a:spcAft>
              <a:buFont typeface="Arial"/>
              <a:buChar char="•"/>
              <a:defRPr sz="2200" b="0" i="0">
                <a:solidFill>
                  <a:srgbClr val="63666A"/>
                </a:solidFill>
                <a:latin typeface="Helvetica"/>
              </a:defRPr>
            </a:lvl1pPr>
            <a:lvl2pPr marL="320040" indent="256032">
              <a:lnSpc>
                <a:spcPct val="100000"/>
              </a:lnSpc>
              <a:spcBef>
                <a:spcPts val="300"/>
              </a:spcBef>
              <a:spcAft>
                <a:spcPts val="300"/>
              </a:spcAft>
              <a:buSzPct val="90000"/>
              <a:buFont typeface="Lucida Grande"/>
              <a:buChar char="-"/>
              <a:defRPr sz="2000" b="0" i="0">
                <a:solidFill>
                  <a:srgbClr val="63666A"/>
                </a:solidFill>
                <a:latin typeface="Helvetica"/>
              </a:defRPr>
            </a:lvl2pPr>
            <a:lvl3pPr marL="640080" indent="228600">
              <a:lnSpc>
                <a:spcPct val="100000"/>
              </a:lnSpc>
              <a:spcBef>
                <a:spcPts val="300"/>
              </a:spcBef>
              <a:spcAft>
                <a:spcPts val="300"/>
              </a:spcAft>
              <a:buSzPct val="88000"/>
              <a:buFont typeface="Arial"/>
              <a:buChar char="•"/>
              <a:defRPr sz="1800" b="0" i="0">
                <a:solidFill>
                  <a:srgbClr val="63666A"/>
                </a:solidFill>
                <a:latin typeface="Helvetica"/>
              </a:defRPr>
            </a:lvl3pPr>
            <a:lvl4pPr marL="914400" indent="228600">
              <a:lnSpc>
                <a:spcPct val="100000"/>
              </a:lnSpc>
              <a:spcBef>
                <a:spcPts val="300"/>
              </a:spcBef>
              <a:spcAft>
                <a:spcPts val="300"/>
              </a:spcAft>
              <a:buSzPct val="90000"/>
              <a:buFont typeface="Lucida Grande"/>
              <a:buChar char="-"/>
              <a:defRPr sz="1600" b="0" i="0">
                <a:solidFill>
                  <a:srgbClr val="63666A"/>
                </a:solidFill>
                <a:latin typeface="Helvetica"/>
              </a:defRPr>
            </a:lvl4pPr>
            <a:lvl5pPr marL="1143000" indent="192024">
              <a:lnSpc>
                <a:spcPct val="100000"/>
              </a:lnSpc>
              <a:spcBef>
                <a:spcPts val="300"/>
              </a:spcBef>
              <a:spcAft>
                <a:spcPts val="300"/>
              </a:spcAft>
              <a:buSzPct val="88000"/>
              <a:buFont typeface="Arial"/>
              <a:buChar char="•"/>
              <a:defRPr sz="1400" b="0" i="0">
                <a:solidFill>
                  <a:srgbClr val="63666A"/>
                </a:solidFill>
                <a:latin typeface="Helvetic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2"/>
          <p:cNvSpPr>
            <a:spLocks noGrp="1"/>
          </p:cNvSpPr>
          <p:nvPr>
            <p:ph idx="20"/>
          </p:nvPr>
        </p:nvSpPr>
        <p:spPr>
          <a:xfrm>
            <a:off x="4751454" y="1238250"/>
            <a:ext cx="3998846" cy="3892550"/>
          </a:xfrm>
          <a:prstGeom prst="rect">
            <a:avLst/>
          </a:prstGeom>
        </p:spPr>
        <p:txBody>
          <a:bodyPr lIns="0" rIns="0"/>
          <a:lstStyle>
            <a:lvl1pPr marL="256032" indent="-265176">
              <a:lnSpc>
                <a:spcPct val="100000"/>
              </a:lnSpc>
              <a:spcBef>
                <a:spcPts val="0"/>
              </a:spcBef>
              <a:spcAft>
                <a:spcPts val="0"/>
              </a:spcAft>
              <a:buFont typeface="Arial"/>
              <a:buChar char="•"/>
              <a:defRPr lang="en-US" sz="2200" b="0" i="0" kern="1200" dirty="0" smtClean="0">
                <a:solidFill>
                  <a:srgbClr val="63666A"/>
                </a:solidFill>
                <a:latin typeface="Helvetica"/>
                <a:ea typeface="Geneva" charset="0"/>
                <a:cs typeface="Geneva" charset="0"/>
              </a:defRPr>
            </a:lvl1pPr>
            <a:lvl2pPr marL="320040" indent="256032" algn="l" defTabSz="457200" rtl="0" fontAlgn="base">
              <a:lnSpc>
                <a:spcPct val="100000"/>
              </a:lnSpc>
              <a:spcBef>
                <a:spcPts val="300"/>
              </a:spcBef>
              <a:spcAft>
                <a:spcPts val="300"/>
              </a:spcAft>
              <a:buSzPct val="90000"/>
              <a:buFont typeface="Lucida Grande"/>
              <a:buChar char="-"/>
              <a:defRPr lang="en-US" sz="2000" b="0" i="0" kern="1200" dirty="0" smtClean="0">
                <a:solidFill>
                  <a:srgbClr val="63666A"/>
                </a:solidFill>
                <a:latin typeface="Helvetica"/>
                <a:ea typeface="Geneva" charset="0"/>
                <a:cs typeface="+mn-cs"/>
              </a:defRPr>
            </a:lvl2pPr>
            <a:lvl3pPr marL="640080" indent="228600" algn="l" defTabSz="457200" rtl="0" fontAlgn="base">
              <a:lnSpc>
                <a:spcPct val="100000"/>
              </a:lnSpc>
              <a:spcBef>
                <a:spcPts val="300"/>
              </a:spcBef>
              <a:spcAft>
                <a:spcPts val="300"/>
              </a:spcAft>
              <a:buSzPct val="88000"/>
              <a:buFont typeface="Arial"/>
              <a:buChar char="•"/>
              <a:defRPr lang="en-US" sz="2000" b="0" i="0" kern="1200" dirty="0" smtClean="0">
                <a:solidFill>
                  <a:srgbClr val="63666A"/>
                </a:solidFill>
                <a:latin typeface="Helvetica"/>
                <a:ea typeface="Geneva" charset="0"/>
                <a:cs typeface="+mn-cs"/>
              </a:defRPr>
            </a:lvl3pPr>
            <a:lvl4pPr marL="914400" indent="228600" algn="l" defTabSz="457200" rtl="0" fontAlgn="base">
              <a:lnSpc>
                <a:spcPct val="100000"/>
              </a:lnSpc>
              <a:spcBef>
                <a:spcPts val="300"/>
              </a:spcBef>
              <a:spcAft>
                <a:spcPts val="300"/>
              </a:spcAft>
              <a:buSzPct val="90000"/>
              <a:buFont typeface="Lucida Grande"/>
              <a:buChar char="-"/>
              <a:defRPr lang="en-US" sz="2000" b="0" i="0" kern="1200" dirty="0" smtClean="0">
                <a:solidFill>
                  <a:srgbClr val="63666A"/>
                </a:solidFill>
                <a:latin typeface="Helvetica"/>
                <a:ea typeface="Geneva" charset="0"/>
                <a:cs typeface="+mn-cs"/>
              </a:defRPr>
            </a:lvl4pPr>
            <a:lvl5pPr marL="1143000" indent="192024" algn="l" defTabSz="457200" rtl="0" fontAlgn="base">
              <a:lnSpc>
                <a:spcPct val="100000"/>
              </a:lnSpc>
              <a:spcBef>
                <a:spcPts val="300"/>
              </a:spcBef>
              <a:spcAft>
                <a:spcPts val="300"/>
              </a:spcAft>
              <a:buSzPct val="88000"/>
              <a:buFont typeface="Arial"/>
              <a:buChar char="•"/>
              <a:defRPr lang="en-US" sz="2000" b="0" i="0" kern="1200" dirty="0">
                <a:solidFill>
                  <a:srgbClr val="63666A"/>
                </a:solidFill>
                <a:latin typeface="Helvetica"/>
                <a:ea typeface="Geneva" charset="0"/>
                <a:cs typeface="+mn-cs"/>
              </a:defRPr>
            </a:lvl5pPr>
          </a:lstStyle>
          <a:p>
            <a:pPr marL="256032" lvl="0" indent="-265176" algn="l" defTabSz="457200" rtl="0" fontAlgn="base">
              <a:lnSpc>
                <a:spcPct val="100000"/>
              </a:lnSpc>
              <a:spcBef>
                <a:spcPts val="600"/>
              </a:spcBef>
              <a:spcAft>
                <a:spcPts val="600"/>
              </a:spcAft>
              <a:buFont typeface="Arial"/>
              <a:buChar char="•"/>
            </a:pPr>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196205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Picture">
    <p:spTree>
      <p:nvGrpSpPr>
        <p:cNvPr id="1" name=""/>
        <p:cNvGrpSpPr/>
        <p:nvPr/>
      </p:nvGrpSpPr>
      <p:grpSpPr>
        <a:xfrm>
          <a:off x="0" y="0"/>
          <a:ext cx="0" cy="0"/>
          <a:chOff x="0" y="0"/>
          <a:chExt cx="0" cy="0"/>
        </a:xfrm>
      </p:grpSpPr>
      <p:sp>
        <p:nvSpPr>
          <p:cNvPr id="9" name="Title 1"/>
          <p:cNvSpPr>
            <a:spLocks noGrp="1"/>
          </p:cNvSpPr>
          <p:nvPr>
            <p:ph type="title"/>
          </p:nvPr>
        </p:nvSpPr>
        <p:spPr>
          <a:xfrm>
            <a:off x="457200" y="432609"/>
            <a:ext cx="8293100" cy="646957"/>
          </a:xfrm>
          <a:prstGeom prst="rect">
            <a:avLst/>
          </a:prstGeom>
        </p:spPr>
        <p:txBody>
          <a:bodyPr vert="horz" lIns="0" tIns="0" rIns="0" bIns="0"/>
          <a:lstStyle>
            <a:lvl1pPr algn="l">
              <a:defRPr sz="2200" b="1" i="0" baseline="0">
                <a:solidFill>
                  <a:srgbClr val="004C97"/>
                </a:solidFill>
                <a:latin typeface="Helvetica"/>
              </a:defRPr>
            </a:lvl1pPr>
          </a:lstStyle>
          <a:p>
            <a:r>
              <a:rPr lang="en-US" dirty="0"/>
              <a:t>Click to edit Master title style</a:t>
            </a:r>
          </a:p>
        </p:txBody>
      </p:sp>
      <p:sp>
        <p:nvSpPr>
          <p:cNvPr id="13" name="Picture Placeholder 12"/>
          <p:cNvSpPr>
            <a:spLocks noGrp="1"/>
          </p:cNvSpPr>
          <p:nvPr>
            <p:ph type="pic" sz="quarter" idx="10"/>
          </p:nvPr>
        </p:nvSpPr>
        <p:spPr>
          <a:xfrm>
            <a:off x="457200" y="1238250"/>
            <a:ext cx="8293100" cy="4846639"/>
          </a:xfrm>
          <a:prstGeom prst="rect">
            <a:avLst/>
          </a:prstGeom>
        </p:spPr>
        <p:txBody>
          <a:bodyPr vert="horz"/>
          <a:lstStyle>
            <a:lvl1pPr marL="0" indent="0">
              <a:buFontTx/>
              <a:buNone/>
              <a:defRPr>
                <a:solidFill>
                  <a:srgbClr val="63666A"/>
                </a:solidFill>
                <a:latin typeface="Helvetica"/>
              </a:defRPr>
            </a:lvl1pPr>
          </a:lstStyle>
          <a:p>
            <a:pPr lvl="0"/>
            <a:endParaRPr lang="en-US" noProof="0" dirty="0"/>
          </a:p>
        </p:txBody>
      </p:sp>
      <p:sp>
        <p:nvSpPr>
          <p:cNvPr id="4" name="Date Placeholder 3"/>
          <p:cNvSpPr>
            <a:spLocks noGrp="1"/>
          </p:cNvSpPr>
          <p:nvPr>
            <p:ph type="dt" sz="half" idx="11"/>
          </p:nvPr>
        </p:nvSpPr>
        <p:spPr/>
        <p:txBody>
          <a:bodyPr/>
          <a:lstStyle>
            <a:lvl1pPr>
              <a:defRPr/>
            </a:lvl1pPr>
          </a:lstStyle>
          <a:p>
            <a:pPr>
              <a:defRPr/>
            </a:pPr>
            <a:r>
              <a:rPr lang="en-US"/>
              <a:t>10.25.18</a:t>
            </a:r>
            <a:endParaRPr lang="en-US" dirty="0"/>
          </a:p>
        </p:txBody>
      </p:sp>
      <p:sp>
        <p:nvSpPr>
          <p:cNvPr id="5" name="Footer Placeholder 4"/>
          <p:cNvSpPr>
            <a:spLocks noGrp="1"/>
          </p:cNvSpPr>
          <p:nvPr>
            <p:ph type="ftr" sz="quarter" idx="12"/>
          </p:nvPr>
        </p:nvSpPr>
        <p:spPr/>
        <p:txBody>
          <a:bodyPr/>
          <a:lstStyle>
            <a:lvl1pPr>
              <a:defRPr/>
            </a:lvl1pPr>
          </a:lstStyle>
          <a:p>
            <a:pPr>
              <a:defRPr/>
            </a:pPr>
            <a:r>
              <a:rPr lang="en-US"/>
              <a:t>name | talk title </a:t>
            </a:r>
          </a:p>
        </p:txBody>
      </p:sp>
      <p:sp>
        <p:nvSpPr>
          <p:cNvPr id="6" name="Slide Number Placeholder 5"/>
          <p:cNvSpPr>
            <a:spLocks noGrp="1"/>
          </p:cNvSpPr>
          <p:nvPr>
            <p:ph type="sldNum" sz="quarter" idx="13"/>
          </p:nvPr>
        </p:nvSpPr>
        <p:spPr/>
        <p:txBody>
          <a:bodyPr/>
          <a:lstStyle>
            <a:lvl1pPr>
              <a:defRPr/>
            </a:lvl1pPr>
          </a:lstStyle>
          <a:p>
            <a:pPr>
              <a:defRPr/>
            </a:pPr>
            <a:fld id="{C663080B-B7DD-F94E-BF93-E5AF96AB2174}" type="slidenum">
              <a:rPr lang="en-US"/>
              <a:pPr>
                <a:defRPr/>
              </a:pPr>
              <a:t>‹#›</a:t>
            </a:fld>
            <a:endParaRPr lang="en-US" dirty="0"/>
          </a:p>
        </p:txBody>
      </p:sp>
    </p:spTree>
    <p:extLst>
      <p:ext uri="{BB962C8B-B14F-4D97-AF65-F5344CB8AC3E}">
        <p14:creationId xmlns:p14="http://schemas.microsoft.com/office/powerpoint/2010/main" val="28507826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
    <p:spTree>
      <p:nvGrpSpPr>
        <p:cNvPr id="1" name=""/>
        <p:cNvGrpSpPr/>
        <p:nvPr/>
      </p:nvGrpSpPr>
      <p:grpSpPr>
        <a:xfrm>
          <a:off x="0" y="0"/>
          <a:ext cx="0" cy="0"/>
          <a:chOff x="0" y="0"/>
          <a:chExt cx="0" cy="0"/>
        </a:xfrm>
      </p:grpSpPr>
      <p:sp>
        <p:nvSpPr>
          <p:cNvPr id="8" name="Picture Placeholder 12"/>
          <p:cNvSpPr>
            <a:spLocks noGrp="1"/>
          </p:cNvSpPr>
          <p:nvPr>
            <p:ph type="pic" sz="quarter" idx="10"/>
          </p:nvPr>
        </p:nvSpPr>
        <p:spPr>
          <a:xfrm>
            <a:off x="0" y="0"/>
            <a:ext cx="9144000" cy="6099175"/>
          </a:xfrm>
          <a:prstGeom prst="rect">
            <a:avLst/>
          </a:prstGeom>
        </p:spPr>
        <p:txBody>
          <a:bodyPr vert="horz"/>
          <a:lstStyle>
            <a:lvl1pPr marL="0" indent="0">
              <a:buFontTx/>
              <a:buNone/>
              <a:defRPr>
                <a:solidFill>
                  <a:srgbClr val="63666A"/>
                </a:solidFill>
                <a:latin typeface="Helvetica"/>
              </a:defRPr>
            </a:lvl1pPr>
          </a:lstStyle>
          <a:p>
            <a:pPr lvl="0"/>
            <a:endParaRPr lang="en-US" noProof="0" dirty="0"/>
          </a:p>
        </p:txBody>
      </p:sp>
      <p:sp>
        <p:nvSpPr>
          <p:cNvPr id="3" name="Date Placeholder 3"/>
          <p:cNvSpPr>
            <a:spLocks noGrp="1"/>
          </p:cNvSpPr>
          <p:nvPr>
            <p:ph type="dt" sz="half" idx="11"/>
          </p:nvPr>
        </p:nvSpPr>
        <p:spPr/>
        <p:txBody>
          <a:bodyPr/>
          <a:lstStyle>
            <a:lvl1pPr>
              <a:defRPr/>
            </a:lvl1pPr>
          </a:lstStyle>
          <a:p>
            <a:pPr>
              <a:defRPr/>
            </a:pPr>
            <a:r>
              <a:rPr lang="en-US"/>
              <a:t>10.25.18</a:t>
            </a:r>
            <a:endParaRPr lang="en-US" dirty="0"/>
          </a:p>
        </p:txBody>
      </p:sp>
      <p:sp>
        <p:nvSpPr>
          <p:cNvPr id="4" name="Footer Placeholder 4"/>
          <p:cNvSpPr>
            <a:spLocks noGrp="1"/>
          </p:cNvSpPr>
          <p:nvPr>
            <p:ph type="ftr" sz="quarter" idx="12"/>
          </p:nvPr>
        </p:nvSpPr>
        <p:spPr/>
        <p:txBody>
          <a:bodyPr/>
          <a:lstStyle>
            <a:lvl1pPr>
              <a:defRPr/>
            </a:lvl1pPr>
          </a:lstStyle>
          <a:p>
            <a:pPr>
              <a:defRPr/>
            </a:pPr>
            <a:r>
              <a:rPr lang="en-US"/>
              <a:t>name | talk title </a:t>
            </a:r>
          </a:p>
        </p:txBody>
      </p:sp>
      <p:sp>
        <p:nvSpPr>
          <p:cNvPr id="5" name="Slide Number Placeholder 5"/>
          <p:cNvSpPr>
            <a:spLocks noGrp="1"/>
          </p:cNvSpPr>
          <p:nvPr>
            <p:ph type="sldNum" sz="quarter" idx="13"/>
          </p:nvPr>
        </p:nvSpPr>
        <p:spPr/>
        <p:txBody>
          <a:bodyPr/>
          <a:lstStyle>
            <a:lvl1pPr>
              <a:defRPr/>
            </a:lvl1pPr>
          </a:lstStyle>
          <a:p>
            <a:pPr>
              <a:defRPr/>
            </a:pPr>
            <a:fld id="{72F71154-E60D-9942-9C7E-C9963561CB3F}" type="slidenum">
              <a:rPr lang="en-US"/>
              <a:pPr>
                <a:defRPr/>
              </a:pPr>
              <a:t>‹#›</a:t>
            </a:fld>
            <a:endParaRPr lang="en-US" dirty="0"/>
          </a:p>
        </p:txBody>
      </p:sp>
    </p:spTree>
    <p:extLst>
      <p:ext uri="{BB962C8B-B14F-4D97-AF65-F5344CB8AC3E}">
        <p14:creationId xmlns:p14="http://schemas.microsoft.com/office/powerpoint/2010/main" val="34580887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11" name="Text Placeholder 2"/>
          <p:cNvSpPr>
            <a:spLocks noGrp="1"/>
          </p:cNvSpPr>
          <p:nvPr>
            <p:ph type="body" idx="11"/>
          </p:nvPr>
        </p:nvSpPr>
        <p:spPr>
          <a:xfrm>
            <a:off x="457204" y="5175906"/>
            <a:ext cx="3017520" cy="915332"/>
          </a:xfrm>
          <a:prstGeom prst="rect">
            <a:avLst/>
          </a:prstGeom>
        </p:spPr>
        <p:txBody>
          <a:bodyPr lIns="0" tIns="0" rIns="0" bIns="0" anchor="t" anchorCtr="0"/>
          <a:lstStyle>
            <a:lvl1pPr marL="0" indent="0">
              <a:buNone/>
              <a:defRPr sz="1600" b="0" i="0" baseline="0">
                <a:solidFill>
                  <a:srgbClr val="00B5E2"/>
                </a:solidFill>
                <a:latin typeface="Helvetic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4" name="Picture Placeholder 12"/>
          <p:cNvSpPr>
            <a:spLocks noGrp="1"/>
          </p:cNvSpPr>
          <p:nvPr>
            <p:ph type="pic" sz="quarter" idx="15"/>
          </p:nvPr>
        </p:nvSpPr>
        <p:spPr>
          <a:xfrm>
            <a:off x="3716338" y="1238250"/>
            <a:ext cx="5033962" cy="4852988"/>
          </a:xfrm>
          <a:prstGeom prst="rect">
            <a:avLst/>
          </a:prstGeom>
        </p:spPr>
        <p:txBody>
          <a:bodyPr vert="horz"/>
          <a:lstStyle>
            <a:lvl1pPr marL="0" indent="0">
              <a:buFontTx/>
              <a:buNone/>
              <a:defRPr>
                <a:solidFill>
                  <a:srgbClr val="63666A"/>
                </a:solidFill>
                <a:latin typeface="Helvetica"/>
              </a:defRPr>
            </a:lvl1pPr>
          </a:lstStyle>
          <a:p>
            <a:pPr lvl="0"/>
            <a:endParaRPr lang="en-US" noProof="0" dirty="0"/>
          </a:p>
        </p:txBody>
      </p:sp>
      <p:sp>
        <p:nvSpPr>
          <p:cNvPr id="6" name="Date Placeholder 3"/>
          <p:cNvSpPr>
            <a:spLocks noGrp="1"/>
          </p:cNvSpPr>
          <p:nvPr>
            <p:ph type="dt" sz="half" idx="16"/>
          </p:nvPr>
        </p:nvSpPr>
        <p:spPr/>
        <p:txBody>
          <a:bodyPr/>
          <a:lstStyle>
            <a:lvl1pPr>
              <a:defRPr sz="1200" baseline="0" smtClean="0">
                <a:solidFill>
                  <a:srgbClr val="004C97"/>
                </a:solidFill>
                <a:latin typeface="Helvetica"/>
              </a:defRPr>
            </a:lvl1pPr>
          </a:lstStyle>
          <a:p>
            <a:pPr>
              <a:defRPr/>
            </a:pPr>
            <a:r>
              <a:rPr lang="en-US"/>
              <a:t>10.25.18</a:t>
            </a:r>
            <a:endParaRPr lang="en-US" dirty="0"/>
          </a:p>
        </p:txBody>
      </p:sp>
      <p:sp>
        <p:nvSpPr>
          <p:cNvPr id="7" name="Footer Placeholder 4"/>
          <p:cNvSpPr>
            <a:spLocks noGrp="1"/>
          </p:cNvSpPr>
          <p:nvPr>
            <p:ph type="ftr" sz="quarter" idx="17"/>
          </p:nvPr>
        </p:nvSpPr>
        <p:spPr/>
        <p:txBody>
          <a:bodyPr/>
          <a:lstStyle>
            <a:lvl1pPr>
              <a:defRPr sz="1200" baseline="0" dirty="0">
                <a:solidFill>
                  <a:srgbClr val="004C97"/>
                </a:solidFill>
                <a:latin typeface="Helvetica"/>
              </a:defRPr>
            </a:lvl1pPr>
          </a:lstStyle>
          <a:p>
            <a:pPr>
              <a:defRPr/>
            </a:pPr>
            <a:r>
              <a:rPr lang="en-US"/>
              <a:t>name | talk title </a:t>
            </a:r>
          </a:p>
        </p:txBody>
      </p:sp>
      <p:sp>
        <p:nvSpPr>
          <p:cNvPr id="8" name="Slide Number Placeholder 5"/>
          <p:cNvSpPr>
            <a:spLocks noGrp="1"/>
          </p:cNvSpPr>
          <p:nvPr>
            <p:ph type="sldNum" sz="quarter" idx="18"/>
          </p:nvPr>
        </p:nvSpPr>
        <p:spPr/>
        <p:txBody>
          <a:bodyPr/>
          <a:lstStyle>
            <a:lvl1pPr>
              <a:defRPr sz="1200" b="1" i="0" baseline="0" smtClean="0">
                <a:solidFill>
                  <a:srgbClr val="004C97"/>
                </a:solidFill>
                <a:latin typeface="Helvetica"/>
              </a:defRPr>
            </a:lvl1pPr>
          </a:lstStyle>
          <a:p>
            <a:pPr>
              <a:defRPr/>
            </a:pPr>
            <a:fld id="{609735B5-E0F8-D44A-A3DE-E2CD0DCDE7CF}" type="slidenum">
              <a:rPr lang="en-US"/>
              <a:pPr>
                <a:defRPr/>
              </a:pPr>
              <a:t>‹#›</a:t>
            </a:fld>
            <a:endParaRPr lang="en-US" dirty="0"/>
          </a:p>
        </p:txBody>
      </p:sp>
      <p:sp>
        <p:nvSpPr>
          <p:cNvPr id="2" name="Title 1"/>
          <p:cNvSpPr>
            <a:spLocks noGrp="1"/>
          </p:cNvSpPr>
          <p:nvPr>
            <p:ph type="title"/>
          </p:nvPr>
        </p:nvSpPr>
        <p:spPr>
          <a:xfrm>
            <a:off x="457200" y="429098"/>
            <a:ext cx="8293100" cy="647102"/>
          </a:xfrm>
          <a:prstGeom prst="rect">
            <a:avLst/>
          </a:prstGeom>
        </p:spPr>
        <p:txBody>
          <a:bodyPr vert="horz" lIns="0" tIns="0" rIns="0" bIns="0"/>
          <a:lstStyle>
            <a:lvl1pPr algn="l">
              <a:defRPr sz="2200" b="1" i="0" baseline="0">
                <a:solidFill>
                  <a:srgbClr val="004C97"/>
                </a:solidFill>
                <a:latin typeface="Helvetica"/>
              </a:defRPr>
            </a:lvl1pPr>
          </a:lstStyle>
          <a:p>
            <a:r>
              <a:rPr lang="en-US" dirty="0"/>
              <a:t>Click to edit Master title style</a:t>
            </a:r>
          </a:p>
        </p:txBody>
      </p:sp>
      <p:sp>
        <p:nvSpPr>
          <p:cNvPr id="9" name="Content Placeholder 2"/>
          <p:cNvSpPr>
            <a:spLocks noGrp="1"/>
          </p:cNvSpPr>
          <p:nvPr>
            <p:ph idx="19"/>
          </p:nvPr>
        </p:nvSpPr>
        <p:spPr>
          <a:xfrm>
            <a:off x="457200" y="1238250"/>
            <a:ext cx="3017524" cy="3722688"/>
          </a:xfrm>
          <a:prstGeom prst="rect">
            <a:avLst/>
          </a:prstGeom>
        </p:spPr>
        <p:txBody>
          <a:bodyPr lIns="0" rIns="0"/>
          <a:lstStyle>
            <a:lvl1pPr marL="256032" indent="-265176">
              <a:lnSpc>
                <a:spcPct val="100000"/>
              </a:lnSpc>
              <a:spcBef>
                <a:spcPts val="0"/>
              </a:spcBef>
              <a:spcAft>
                <a:spcPts val="0"/>
              </a:spcAft>
              <a:buFont typeface="Arial"/>
              <a:buChar char="•"/>
              <a:defRPr sz="2200" b="0" i="0">
                <a:solidFill>
                  <a:srgbClr val="63666A"/>
                </a:solidFill>
                <a:latin typeface="Helvetica"/>
              </a:defRPr>
            </a:lvl1pPr>
            <a:lvl2pPr marL="320040" indent="256032">
              <a:lnSpc>
                <a:spcPct val="100000"/>
              </a:lnSpc>
              <a:spcBef>
                <a:spcPts val="1032"/>
              </a:spcBef>
              <a:spcAft>
                <a:spcPts val="0"/>
              </a:spcAft>
              <a:buSzPct val="90000"/>
              <a:buFont typeface="Lucida Grande"/>
              <a:buChar char="-"/>
              <a:defRPr sz="2000" b="0" i="0">
                <a:solidFill>
                  <a:srgbClr val="63666A"/>
                </a:solidFill>
                <a:latin typeface="Helvetica"/>
              </a:defRPr>
            </a:lvl2pPr>
            <a:lvl3pPr marL="640080" indent="228600">
              <a:lnSpc>
                <a:spcPct val="100000"/>
              </a:lnSpc>
              <a:spcBef>
                <a:spcPts val="1032"/>
              </a:spcBef>
              <a:spcAft>
                <a:spcPts val="0"/>
              </a:spcAft>
              <a:buSzPct val="88000"/>
              <a:buFont typeface="Arial"/>
              <a:buChar char="•"/>
              <a:defRPr sz="1800" b="0" i="0">
                <a:solidFill>
                  <a:srgbClr val="63666A"/>
                </a:solidFill>
                <a:latin typeface="Helvetica"/>
              </a:defRPr>
            </a:lvl3pPr>
            <a:lvl4pPr marL="914400" indent="228600">
              <a:lnSpc>
                <a:spcPct val="100000"/>
              </a:lnSpc>
              <a:spcBef>
                <a:spcPts val="1032"/>
              </a:spcBef>
              <a:spcAft>
                <a:spcPts val="0"/>
              </a:spcAft>
              <a:buSzPct val="90000"/>
              <a:buFont typeface="Lucida Grande"/>
              <a:buChar char="-"/>
              <a:defRPr sz="1600" b="0" i="0">
                <a:solidFill>
                  <a:srgbClr val="63666A"/>
                </a:solidFill>
                <a:latin typeface="Helvetica"/>
              </a:defRPr>
            </a:lvl4pPr>
            <a:lvl5pPr marL="1143000" indent="192024">
              <a:lnSpc>
                <a:spcPct val="100000"/>
              </a:lnSpc>
              <a:spcBef>
                <a:spcPts val="1032"/>
              </a:spcBef>
              <a:spcAft>
                <a:spcPts val="0"/>
              </a:spcAft>
              <a:buSzPct val="88000"/>
              <a:buFont typeface="Arial"/>
              <a:buChar char="•"/>
              <a:defRPr sz="1400" b="0" i="0">
                <a:solidFill>
                  <a:srgbClr val="63666A"/>
                </a:solidFill>
                <a:latin typeface="Helvetic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454805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454024" y="1227137"/>
            <a:ext cx="8296275" cy="4241851"/>
          </a:xfrm>
          <a:prstGeom prst="rect">
            <a:avLst/>
          </a:prstGeom>
        </p:spPr>
        <p:txBody>
          <a:bodyPr/>
          <a:lstStyle>
            <a:lvl1pPr marL="0" indent="0">
              <a:buNone/>
              <a:defRPr sz="3200">
                <a:solidFill>
                  <a:srgbClr val="63666A"/>
                </a:solidFill>
                <a:latin typeface="Helvetica"/>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12" name="Text Placeholder 2"/>
          <p:cNvSpPr>
            <a:spLocks noGrp="1"/>
          </p:cNvSpPr>
          <p:nvPr>
            <p:ph type="body" idx="11"/>
          </p:nvPr>
        </p:nvSpPr>
        <p:spPr>
          <a:xfrm>
            <a:off x="457203" y="5686118"/>
            <a:ext cx="8293095" cy="439738"/>
          </a:xfrm>
          <a:prstGeom prst="rect">
            <a:avLst/>
          </a:prstGeom>
        </p:spPr>
        <p:txBody>
          <a:bodyPr lIns="0" tIns="0" rIns="0" bIns="0" anchor="t" anchorCtr="0"/>
          <a:lstStyle>
            <a:lvl1pPr marL="0" indent="0">
              <a:buNone/>
              <a:defRPr sz="1600" b="0" i="0" baseline="0">
                <a:solidFill>
                  <a:srgbClr val="00B5E2"/>
                </a:solidFill>
                <a:latin typeface="Helvetic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5" name="Date Placeholder 3"/>
          <p:cNvSpPr>
            <a:spLocks noGrp="1"/>
          </p:cNvSpPr>
          <p:nvPr>
            <p:ph type="dt" sz="half" idx="12"/>
          </p:nvPr>
        </p:nvSpPr>
        <p:spPr/>
        <p:txBody>
          <a:bodyPr/>
          <a:lstStyle>
            <a:lvl1pPr>
              <a:defRPr sz="1200" baseline="0" smtClean="0">
                <a:solidFill>
                  <a:srgbClr val="004C97"/>
                </a:solidFill>
                <a:latin typeface="Helvetica"/>
              </a:defRPr>
            </a:lvl1pPr>
          </a:lstStyle>
          <a:p>
            <a:pPr>
              <a:defRPr/>
            </a:pPr>
            <a:r>
              <a:rPr lang="en-US"/>
              <a:t>10.25.18</a:t>
            </a:r>
            <a:endParaRPr lang="en-US" dirty="0"/>
          </a:p>
        </p:txBody>
      </p:sp>
      <p:sp>
        <p:nvSpPr>
          <p:cNvPr id="6" name="Footer Placeholder 4"/>
          <p:cNvSpPr>
            <a:spLocks noGrp="1"/>
          </p:cNvSpPr>
          <p:nvPr>
            <p:ph type="ftr" sz="quarter" idx="13"/>
          </p:nvPr>
        </p:nvSpPr>
        <p:spPr/>
        <p:txBody>
          <a:bodyPr/>
          <a:lstStyle>
            <a:lvl1pPr>
              <a:defRPr sz="1200" baseline="0" dirty="0">
                <a:solidFill>
                  <a:srgbClr val="004C97"/>
                </a:solidFill>
                <a:latin typeface="Helvetica"/>
              </a:defRPr>
            </a:lvl1pPr>
          </a:lstStyle>
          <a:p>
            <a:pPr>
              <a:defRPr/>
            </a:pPr>
            <a:r>
              <a:rPr lang="en-US"/>
              <a:t>name | talk title </a:t>
            </a:r>
          </a:p>
        </p:txBody>
      </p:sp>
      <p:sp>
        <p:nvSpPr>
          <p:cNvPr id="7" name="Slide Number Placeholder 5"/>
          <p:cNvSpPr>
            <a:spLocks noGrp="1"/>
          </p:cNvSpPr>
          <p:nvPr>
            <p:ph type="sldNum" sz="quarter" idx="14"/>
          </p:nvPr>
        </p:nvSpPr>
        <p:spPr/>
        <p:txBody>
          <a:bodyPr/>
          <a:lstStyle>
            <a:lvl1pPr>
              <a:defRPr sz="1200" b="1" i="0" baseline="0" smtClean="0">
                <a:solidFill>
                  <a:srgbClr val="004C97"/>
                </a:solidFill>
                <a:latin typeface="Helvetica"/>
              </a:defRPr>
            </a:lvl1pPr>
          </a:lstStyle>
          <a:p>
            <a:pPr>
              <a:defRPr/>
            </a:pPr>
            <a:fld id="{D7C6703C-D516-5C41-9D7B-DB72F4B68AE4}" type="slidenum">
              <a:rPr lang="en-US"/>
              <a:pPr>
                <a:defRPr/>
              </a:pPr>
              <a:t>‹#›</a:t>
            </a:fld>
            <a:endParaRPr lang="en-US" dirty="0"/>
          </a:p>
        </p:txBody>
      </p:sp>
      <p:sp>
        <p:nvSpPr>
          <p:cNvPr id="2" name="Title 1"/>
          <p:cNvSpPr>
            <a:spLocks noGrp="1"/>
          </p:cNvSpPr>
          <p:nvPr>
            <p:ph type="title"/>
          </p:nvPr>
        </p:nvSpPr>
        <p:spPr>
          <a:xfrm>
            <a:off x="457204" y="425568"/>
            <a:ext cx="8293096" cy="603767"/>
          </a:xfrm>
          <a:prstGeom prst="rect">
            <a:avLst/>
          </a:prstGeom>
        </p:spPr>
        <p:txBody>
          <a:bodyPr vert="horz" lIns="0" tIns="0" rIns="0" bIns="0"/>
          <a:lstStyle>
            <a:lvl1pPr algn="l">
              <a:defRPr sz="2200" b="1" i="0" baseline="0">
                <a:solidFill>
                  <a:srgbClr val="004C97"/>
                </a:solidFill>
                <a:latin typeface="Helvetica"/>
              </a:defRPr>
            </a:lvl1pPr>
          </a:lstStyle>
          <a:p>
            <a:r>
              <a:rPr lang="en-US"/>
              <a:t>Click to edit Master title style</a:t>
            </a:r>
          </a:p>
        </p:txBody>
      </p:sp>
    </p:spTree>
    <p:extLst>
      <p:ext uri="{BB962C8B-B14F-4D97-AF65-F5344CB8AC3E}">
        <p14:creationId xmlns:p14="http://schemas.microsoft.com/office/powerpoint/2010/main" val="241241222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5" Type="http://schemas.openxmlformats.org/officeDocument/2006/relationships/slideLayout" Target="../slideLayouts/slideLayout6.xml"/><Relationship Id="rId4"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Text Placeholder 7"/>
          <p:cNvSpPr txBox="1">
            <a:spLocks/>
          </p:cNvSpPr>
          <p:nvPr/>
        </p:nvSpPr>
        <p:spPr>
          <a:xfrm>
            <a:off x="985866" y="195263"/>
            <a:ext cx="4381500" cy="247650"/>
          </a:xfrm>
          <a:prstGeom prst="rect">
            <a:avLst/>
          </a:prstGeom>
        </p:spPr>
        <p:txBody>
          <a:bodyPr lIns="0" tIns="0" rIns="0" bIns="0"/>
          <a:lstStyle>
            <a:lvl1pPr marL="0" indent="0" algn="l" defTabSz="457200" rtl="0" eaLnBrk="1" latinLnBrk="0" hangingPunct="1">
              <a:spcBef>
                <a:spcPts val="0"/>
              </a:spcBef>
              <a:buFontTx/>
              <a:buNone/>
              <a:defRPr sz="1400" b="0" kern="1200" baseline="0">
                <a:solidFill>
                  <a:srgbClr val="004C97"/>
                </a:solidFill>
                <a:latin typeface="Helvetica"/>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fontAlgn="auto">
              <a:spcAft>
                <a:spcPts val="0"/>
              </a:spcAft>
              <a:defRPr/>
            </a:pPr>
            <a:r>
              <a:rPr lang="en-US" dirty="0"/>
              <a:t>Long-Baseline Neutrino Facility</a:t>
            </a:r>
          </a:p>
        </p:txBody>
      </p:sp>
      <p:cxnSp>
        <p:nvCxnSpPr>
          <p:cNvPr id="10" name="Straight Connector 9"/>
          <p:cNvCxnSpPr/>
          <p:nvPr/>
        </p:nvCxnSpPr>
        <p:spPr>
          <a:xfrm>
            <a:off x="457200" y="475760"/>
            <a:ext cx="8302625" cy="0"/>
          </a:xfrm>
          <a:prstGeom prst="line">
            <a:avLst/>
          </a:prstGeom>
          <a:ln w="19050" cmpd="sng">
            <a:solidFill>
              <a:srgbClr val="004C97"/>
            </a:solidFill>
          </a:ln>
        </p:spPr>
        <p:style>
          <a:lnRef idx="1">
            <a:schemeClr val="dk1"/>
          </a:lnRef>
          <a:fillRef idx="0">
            <a:schemeClr val="dk1"/>
          </a:fillRef>
          <a:effectRef idx="0">
            <a:schemeClr val="dk1"/>
          </a:effectRef>
          <a:fontRef idx="minor">
            <a:schemeClr val="tx1"/>
          </a:fontRef>
        </p:style>
      </p:cxnSp>
      <p:sp>
        <p:nvSpPr>
          <p:cNvPr id="11" name="Text Placeholder 7"/>
          <p:cNvSpPr txBox="1">
            <a:spLocks/>
          </p:cNvSpPr>
          <p:nvPr/>
        </p:nvSpPr>
        <p:spPr>
          <a:xfrm>
            <a:off x="457200" y="196850"/>
            <a:ext cx="506413" cy="246063"/>
          </a:xfrm>
          <a:prstGeom prst="rect">
            <a:avLst/>
          </a:prstGeom>
        </p:spPr>
        <p:txBody>
          <a:bodyPr lIns="0" tIns="0" rIns="0" bIns="0"/>
          <a:lstStyle>
            <a:lvl1pPr marL="0" indent="0" algn="l" defTabSz="457200" rtl="0" eaLnBrk="1" latinLnBrk="0" hangingPunct="1">
              <a:spcBef>
                <a:spcPts val="0"/>
              </a:spcBef>
              <a:buFontTx/>
              <a:buNone/>
              <a:defRPr sz="1400" b="1" kern="1200" baseline="0">
                <a:solidFill>
                  <a:srgbClr val="004C97"/>
                </a:solidFill>
                <a:latin typeface="Helvetica"/>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fontAlgn="auto">
              <a:spcAft>
                <a:spcPts val="0"/>
              </a:spcAft>
              <a:defRPr/>
            </a:pPr>
            <a:r>
              <a:rPr lang="en-US" dirty="0"/>
              <a:t>LBNF</a:t>
            </a:r>
          </a:p>
        </p:txBody>
      </p:sp>
      <p:pic>
        <p:nvPicPr>
          <p:cNvPr id="1029" name="Picture 6" descr="FermiLogo_RGB_NALBlu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4025" y="6154906"/>
            <a:ext cx="1594477" cy="2883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cxnSp>
        <p:nvCxnSpPr>
          <p:cNvPr id="13" name="Straight Connector 12"/>
          <p:cNvCxnSpPr/>
          <p:nvPr/>
        </p:nvCxnSpPr>
        <p:spPr>
          <a:xfrm>
            <a:off x="457200" y="5728951"/>
            <a:ext cx="8302625" cy="0"/>
          </a:xfrm>
          <a:prstGeom prst="line">
            <a:avLst/>
          </a:prstGeom>
          <a:ln>
            <a:solidFill>
              <a:srgbClr val="004C97"/>
            </a:solidFill>
          </a:ln>
          <a:effectLst/>
        </p:spPr>
        <p:style>
          <a:lnRef idx="2">
            <a:schemeClr val="accent1"/>
          </a:lnRef>
          <a:fillRef idx="0">
            <a:schemeClr val="accent1"/>
          </a:fillRef>
          <a:effectRef idx="1">
            <a:schemeClr val="accent1"/>
          </a:effectRef>
          <a:fontRef idx="minor">
            <a:schemeClr val="tx1"/>
          </a:fontRef>
        </p:style>
      </p:cxnSp>
      <p:pic>
        <p:nvPicPr>
          <p:cNvPr id="1031" name="Picture 13" descr="CERN-logo_outline.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347456" y="6003296"/>
            <a:ext cx="654050" cy="6445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33" name="Picture 16" descr="SanfordSURF-horiz-logo.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072024" y="5916605"/>
            <a:ext cx="1857669" cy="694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 name="Picture 1" descr="Color-Seal_Green-Mark_SC_Horizontal.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112209" y="6083428"/>
            <a:ext cx="2202053" cy="368028"/>
          </a:xfrm>
          <a:prstGeom prst="rect">
            <a:avLst/>
          </a:prstGeom>
        </p:spPr>
      </p:pic>
    </p:spTree>
  </p:cSld>
  <p:clrMap bg1="lt1" tx1="dk1" bg2="lt2" tx2="dk2" accent1="accent1" accent2="accent2" accent3="accent3" accent4="accent4" accent5="accent5" accent6="accent6" hlink="hlink" folHlink="folHlink"/>
  <p:sldLayoutIdLst>
    <p:sldLayoutId id="2147483679" r:id="rId1"/>
  </p:sldLayoutIdLst>
  <p:hf hdr="0"/>
  <p:txStyles>
    <p:titleStyle>
      <a:lvl1pPr algn="ctr" defTabSz="457200" rtl="0" eaLnBrk="1" fontAlgn="base" hangingPunct="1">
        <a:spcBef>
          <a:spcPct val="0"/>
        </a:spcBef>
        <a:spcAft>
          <a:spcPct val="0"/>
        </a:spcAft>
        <a:defRPr sz="4400" kern="1200">
          <a:solidFill>
            <a:schemeClr val="tx1"/>
          </a:solidFill>
          <a:latin typeface="+mj-lt"/>
          <a:ea typeface="Geneva" charset="0"/>
          <a:cs typeface="Geneva" charset="0"/>
        </a:defRPr>
      </a:lvl1pPr>
      <a:lvl2pPr algn="ctr" defTabSz="457200" rtl="0" eaLnBrk="1" fontAlgn="base" hangingPunct="1">
        <a:spcBef>
          <a:spcPct val="0"/>
        </a:spcBef>
        <a:spcAft>
          <a:spcPct val="0"/>
        </a:spcAft>
        <a:defRPr sz="4400">
          <a:solidFill>
            <a:schemeClr val="tx1"/>
          </a:solidFill>
          <a:latin typeface="Calibri" charset="0"/>
          <a:ea typeface="Geneva" charset="0"/>
          <a:cs typeface="Geneva" charset="0"/>
        </a:defRPr>
      </a:lvl2pPr>
      <a:lvl3pPr algn="ctr" defTabSz="457200" rtl="0" eaLnBrk="1" fontAlgn="base" hangingPunct="1">
        <a:spcBef>
          <a:spcPct val="0"/>
        </a:spcBef>
        <a:spcAft>
          <a:spcPct val="0"/>
        </a:spcAft>
        <a:defRPr sz="4400">
          <a:solidFill>
            <a:schemeClr val="tx1"/>
          </a:solidFill>
          <a:latin typeface="Calibri" charset="0"/>
          <a:ea typeface="Geneva" charset="0"/>
          <a:cs typeface="Geneva" charset="0"/>
        </a:defRPr>
      </a:lvl3pPr>
      <a:lvl4pPr algn="ctr" defTabSz="457200" rtl="0" eaLnBrk="1" fontAlgn="base" hangingPunct="1">
        <a:spcBef>
          <a:spcPct val="0"/>
        </a:spcBef>
        <a:spcAft>
          <a:spcPct val="0"/>
        </a:spcAft>
        <a:defRPr sz="4400">
          <a:solidFill>
            <a:schemeClr val="tx1"/>
          </a:solidFill>
          <a:latin typeface="Calibri" charset="0"/>
          <a:ea typeface="Geneva" charset="0"/>
          <a:cs typeface="Geneva" charset="0"/>
        </a:defRPr>
      </a:lvl4pPr>
      <a:lvl5pPr algn="ctr" defTabSz="457200" rtl="0" eaLnBrk="1" fontAlgn="base" hangingPunct="1">
        <a:spcBef>
          <a:spcPct val="0"/>
        </a:spcBef>
        <a:spcAft>
          <a:spcPct val="0"/>
        </a:spcAft>
        <a:defRPr sz="4400">
          <a:solidFill>
            <a:schemeClr val="tx1"/>
          </a:solidFill>
          <a:latin typeface="Calibri" charset="0"/>
          <a:ea typeface="Geneva" charset="0"/>
          <a:cs typeface="Geneva" charset="0"/>
        </a:defRPr>
      </a:lvl5pPr>
      <a:lvl6pPr marL="457200" algn="ctr" defTabSz="457200" rtl="0" eaLnBrk="1" fontAlgn="base" hangingPunct="1">
        <a:spcBef>
          <a:spcPct val="0"/>
        </a:spcBef>
        <a:spcAft>
          <a:spcPct val="0"/>
        </a:spcAft>
        <a:defRPr sz="4400">
          <a:solidFill>
            <a:schemeClr val="tx1"/>
          </a:solidFill>
          <a:latin typeface="Calibri" charset="0"/>
          <a:ea typeface="Geneva" charset="0"/>
          <a:cs typeface="Geneva" charset="0"/>
        </a:defRPr>
      </a:lvl6pPr>
      <a:lvl7pPr marL="914400" algn="ctr" defTabSz="457200" rtl="0" eaLnBrk="1" fontAlgn="base" hangingPunct="1">
        <a:spcBef>
          <a:spcPct val="0"/>
        </a:spcBef>
        <a:spcAft>
          <a:spcPct val="0"/>
        </a:spcAft>
        <a:defRPr sz="4400">
          <a:solidFill>
            <a:schemeClr val="tx1"/>
          </a:solidFill>
          <a:latin typeface="Calibri" charset="0"/>
          <a:ea typeface="Geneva" charset="0"/>
          <a:cs typeface="Geneva" charset="0"/>
        </a:defRPr>
      </a:lvl7pPr>
      <a:lvl8pPr marL="1371600" algn="ctr" defTabSz="457200" rtl="0" eaLnBrk="1" fontAlgn="base" hangingPunct="1">
        <a:spcBef>
          <a:spcPct val="0"/>
        </a:spcBef>
        <a:spcAft>
          <a:spcPct val="0"/>
        </a:spcAft>
        <a:defRPr sz="4400">
          <a:solidFill>
            <a:schemeClr val="tx1"/>
          </a:solidFill>
          <a:latin typeface="Calibri" charset="0"/>
          <a:ea typeface="Geneva" charset="0"/>
          <a:cs typeface="Geneva" charset="0"/>
        </a:defRPr>
      </a:lvl8pPr>
      <a:lvl9pPr marL="1828800" algn="ctr" defTabSz="457200" rtl="0" eaLnBrk="1" fontAlgn="base" hangingPunct="1">
        <a:spcBef>
          <a:spcPct val="0"/>
        </a:spcBef>
        <a:spcAft>
          <a:spcPct val="0"/>
        </a:spcAft>
        <a:defRPr sz="4400">
          <a:solidFill>
            <a:schemeClr val="tx1"/>
          </a:solidFill>
          <a:latin typeface="Calibri" charset="0"/>
          <a:ea typeface="Geneva" charset="0"/>
          <a:cs typeface="Geneva" charset="0"/>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Geneva" charset="0"/>
          <a:cs typeface="Geneva" charset="0"/>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Geneva" charset="0"/>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Geneva" charset="0"/>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Geneva" charset="0"/>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Geneva"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Text Placeholder 7"/>
          <p:cNvSpPr txBox="1">
            <a:spLocks/>
          </p:cNvSpPr>
          <p:nvPr/>
        </p:nvSpPr>
        <p:spPr>
          <a:xfrm>
            <a:off x="8337550" y="6483731"/>
            <a:ext cx="419100" cy="192024"/>
          </a:xfrm>
          <a:prstGeom prst="rect">
            <a:avLst/>
          </a:prstGeom>
        </p:spPr>
        <p:txBody>
          <a:bodyPr lIns="0" tIns="0" rIns="0" bIns="0" anchor="b"/>
          <a:lstStyle>
            <a:lvl1pPr marL="0" indent="0" algn="l" defTabSz="457200" rtl="0" eaLnBrk="1" latinLnBrk="0" hangingPunct="1">
              <a:spcBef>
                <a:spcPts val="0"/>
              </a:spcBef>
              <a:buFontTx/>
              <a:buNone/>
              <a:defRPr sz="1400" b="1" kern="1200" baseline="0">
                <a:solidFill>
                  <a:srgbClr val="004C97"/>
                </a:solidFill>
                <a:latin typeface="Helvetica"/>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fontAlgn="auto">
              <a:spcAft>
                <a:spcPts val="0"/>
              </a:spcAft>
              <a:defRPr/>
            </a:pPr>
            <a:r>
              <a:rPr lang="en-US" sz="1200" dirty="0"/>
              <a:t>LBNF</a:t>
            </a:r>
          </a:p>
        </p:txBody>
      </p:sp>
      <p:cxnSp>
        <p:nvCxnSpPr>
          <p:cNvPr id="13" name="Straight Connector 12"/>
          <p:cNvCxnSpPr/>
          <p:nvPr/>
        </p:nvCxnSpPr>
        <p:spPr>
          <a:xfrm>
            <a:off x="457200" y="6357938"/>
            <a:ext cx="8293100" cy="0"/>
          </a:xfrm>
          <a:prstGeom prst="line">
            <a:avLst/>
          </a:prstGeom>
          <a:ln>
            <a:solidFill>
              <a:srgbClr val="004C97"/>
            </a:solidFill>
          </a:ln>
          <a:effectLst/>
        </p:spPr>
        <p:style>
          <a:lnRef idx="2">
            <a:schemeClr val="accent1"/>
          </a:lnRef>
          <a:fillRef idx="0">
            <a:schemeClr val="accent1"/>
          </a:fillRef>
          <a:effectRef idx="1">
            <a:schemeClr val="accent1"/>
          </a:effectRef>
          <a:fontRef idx="minor">
            <a:schemeClr val="tx1"/>
          </a:fontRef>
        </p:style>
      </p:cxnSp>
      <p:sp>
        <p:nvSpPr>
          <p:cNvPr id="4" name="Date Placeholder 3"/>
          <p:cNvSpPr>
            <a:spLocks noGrp="1"/>
          </p:cNvSpPr>
          <p:nvPr>
            <p:ph type="dt" sz="half" idx="2"/>
          </p:nvPr>
        </p:nvSpPr>
        <p:spPr>
          <a:xfrm>
            <a:off x="979488" y="6488430"/>
            <a:ext cx="1136650" cy="187325"/>
          </a:xfrm>
          <a:prstGeom prst="rect">
            <a:avLst/>
          </a:prstGeom>
        </p:spPr>
        <p:txBody>
          <a:bodyPr lIns="0" tIns="0" rIns="0" bIns="0" anchor="b" anchorCtr="0"/>
          <a:lstStyle>
            <a:lvl1pPr fontAlgn="auto">
              <a:spcBef>
                <a:spcPts val="0"/>
              </a:spcBef>
              <a:spcAft>
                <a:spcPts val="0"/>
              </a:spcAft>
              <a:defRPr sz="1200" baseline="0" smtClean="0">
                <a:solidFill>
                  <a:srgbClr val="004C97"/>
                </a:solidFill>
                <a:latin typeface="Helvetica"/>
                <a:ea typeface="+mn-ea"/>
                <a:cs typeface="+mn-cs"/>
              </a:defRPr>
            </a:lvl1pPr>
          </a:lstStyle>
          <a:p>
            <a:pPr>
              <a:defRPr/>
            </a:pPr>
            <a:r>
              <a:rPr lang="en-US"/>
              <a:t>10.25.18</a:t>
            </a:r>
            <a:endParaRPr lang="en-US" dirty="0"/>
          </a:p>
        </p:txBody>
      </p:sp>
      <p:sp>
        <p:nvSpPr>
          <p:cNvPr id="5" name="Footer Placeholder 4"/>
          <p:cNvSpPr>
            <a:spLocks noGrp="1"/>
          </p:cNvSpPr>
          <p:nvPr>
            <p:ph type="ftr" sz="quarter" idx="3"/>
          </p:nvPr>
        </p:nvSpPr>
        <p:spPr>
          <a:xfrm>
            <a:off x="2116138" y="6488430"/>
            <a:ext cx="5616575" cy="187325"/>
          </a:xfrm>
          <a:prstGeom prst="rect">
            <a:avLst/>
          </a:prstGeom>
        </p:spPr>
        <p:txBody>
          <a:bodyPr lIns="0" tIns="0" rIns="0" bIns="0" anchor="b" anchorCtr="0"/>
          <a:lstStyle>
            <a:lvl1pPr fontAlgn="auto">
              <a:spcBef>
                <a:spcPts val="0"/>
              </a:spcBef>
              <a:spcAft>
                <a:spcPts val="0"/>
              </a:spcAft>
              <a:defRPr sz="1200" baseline="0" dirty="0">
                <a:solidFill>
                  <a:srgbClr val="004C97"/>
                </a:solidFill>
                <a:latin typeface="Helvetica"/>
                <a:ea typeface="+mn-ea"/>
                <a:cs typeface="+mn-cs"/>
              </a:defRPr>
            </a:lvl1pPr>
          </a:lstStyle>
          <a:p>
            <a:pPr>
              <a:defRPr/>
            </a:pPr>
            <a:r>
              <a:rPr lang="en-US"/>
              <a:t>name | talk title </a:t>
            </a:r>
            <a:endParaRPr lang="en-US" dirty="0"/>
          </a:p>
        </p:txBody>
      </p:sp>
      <p:sp>
        <p:nvSpPr>
          <p:cNvPr id="6" name="Slide Number Placeholder 5"/>
          <p:cNvSpPr>
            <a:spLocks noGrp="1"/>
          </p:cNvSpPr>
          <p:nvPr>
            <p:ph type="sldNum" sz="quarter" idx="4"/>
          </p:nvPr>
        </p:nvSpPr>
        <p:spPr>
          <a:xfrm>
            <a:off x="454025" y="6488430"/>
            <a:ext cx="525463" cy="187325"/>
          </a:xfrm>
          <a:prstGeom prst="rect">
            <a:avLst/>
          </a:prstGeom>
        </p:spPr>
        <p:txBody>
          <a:bodyPr lIns="0" tIns="0" rIns="0" bIns="0" anchor="b" anchorCtr="0"/>
          <a:lstStyle>
            <a:lvl1pPr fontAlgn="auto">
              <a:spcBef>
                <a:spcPts val="0"/>
              </a:spcBef>
              <a:spcAft>
                <a:spcPts val="0"/>
              </a:spcAft>
              <a:defRPr sz="1200" b="1" i="0" baseline="0" smtClean="0">
                <a:solidFill>
                  <a:srgbClr val="004C97"/>
                </a:solidFill>
                <a:latin typeface="Helvetica"/>
                <a:ea typeface="+mn-ea"/>
                <a:cs typeface="+mn-cs"/>
              </a:defRPr>
            </a:lvl1pPr>
          </a:lstStyle>
          <a:p>
            <a:pPr>
              <a:defRPr/>
            </a:pPr>
            <a:fld id="{0C39C72E-2A13-EB4D-AD45-6D4E6ACAED8D}"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84" r:id="rId1"/>
    <p:sldLayoutId id="2147483680" r:id="rId2"/>
    <p:sldLayoutId id="2147483681" r:id="rId3"/>
    <p:sldLayoutId id="2147483682" r:id="rId4"/>
    <p:sldLayoutId id="2147483683" r:id="rId5"/>
    <p:sldLayoutId id="2147483685" r:id="rId6"/>
    <p:sldLayoutId id="2147483686" r:id="rId7"/>
  </p:sldLayoutIdLst>
  <p:hf hdr="0"/>
  <p:txStyles>
    <p:titleStyle>
      <a:lvl1pPr algn="ctr" defTabSz="457200" rtl="0" fontAlgn="base">
        <a:spcBef>
          <a:spcPct val="0"/>
        </a:spcBef>
        <a:spcAft>
          <a:spcPct val="0"/>
        </a:spcAft>
        <a:defRPr sz="4400" kern="1200">
          <a:solidFill>
            <a:schemeClr val="tx1"/>
          </a:solidFill>
          <a:latin typeface="+mj-lt"/>
          <a:ea typeface="Geneva" charset="0"/>
          <a:cs typeface="Geneva" charset="0"/>
        </a:defRPr>
      </a:lvl1pPr>
      <a:lvl2pPr algn="ctr" defTabSz="457200" rtl="0" fontAlgn="base">
        <a:spcBef>
          <a:spcPct val="0"/>
        </a:spcBef>
        <a:spcAft>
          <a:spcPct val="0"/>
        </a:spcAft>
        <a:defRPr sz="4400">
          <a:solidFill>
            <a:schemeClr val="tx1"/>
          </a:solidFill>
          <a:latin typeface="Calibri" charset="0"/>
          <a:ea typeface="Geneva" charset="0"/>
          <a:cs typeface="Geneva" charset="0"/>
        </a:defRPr>
      </a:lvl2pPr>
      <a:lvl3pPr algn="ctr" defTabSz="457200" rtl="0" fontAlgn="base">
        <a:spcBef>
          <a:spcPct val="0"/>
        </a:spcBef>
        <a:spcAft>
          <a:spcPct val="0"/>
        </a:spcAft>
        <a:defRPr sz="4400">
          <a:solidFill>
            <a:schemeClr val="tx1"/>
          </a:solidFill>
          <a:latin typeface="Calibri" charset="0"/>
          <a:ea typeface="Geneva" charset="0"/>
          <a:cs typeface="Geneva" charset="0"/>
        </a:defRPr>
      </a:lvl3pPr>
      <a:lvl4pPr algn="ctr" defTabSz="457200" rtl="0" fontAlgn="base">
        <a:spcBef>
          <a:spcPct val="0"/>
        </a:spcBef>
        <a:spcAft>
          <a:spcPct val="0"/>
        </a:spcAft>
        <a:defRPr sz="4400">
          <a:solidFill>
            <a:schemeClr val="tx1"/>
          </a:solidFill>
          <a:latin typeface="Calibri" charset="0"/>
          <a:ea typeface="Geneva" charset="0"/>
          <a:cs typeface="Geneva" charset="0"/>
        </a:defRPr>
      </a:lvl4pPr>
      <a:lvl5pPr algn="ctr" defTabSz="457200" rtl="0" fontAlgn="base">
        <a:spcBef>
          <a:spcPct val="0"/>
        </a:spcBef>
        <a:spcAft>
          <a:spcPct val="0"/>
        </a:spcAft>
        <a:defRPr sz="4400">
          <a:solidFill>
            <a:schemeClr val="tx1"/>
          </a:solidFill>
          <a:latin typeface="Calibri" charset="0"/>
          <a:ea typeface="Geneva" charset="0"/>
          <a:cs typeface="Geneva" charset="0"/>
        </a:defRPr>
      </a:lvl5pPr>
      <a:lvl6pPr marL="457200" algn="ctr" defTabSz="457200" rtl="0" fontAlgn="base">
        <a:spcBef>
          <a:spcPct val="0"/>
        </a:spcBef>
        <a:spcAft>
          <a:spcPct val="0"/>
        </a:spcAft>
        <a:defRPr sz="4400">
          <a:solidFill>
            <a:schemeClr val="tx1"/>
          </a:solidFill>
          <a:latin typeface="Calibri" charset="0"/>
          <a:ea typeface="Geneva" charset="0"/>
          <a:cs typeface="Geneva" charset="0"/>
        </a:defRPr>
      </a:lvl6pPr>
      <a:lvl7pPr marL="914400" algn="ctr" defTabSz="457200" rtl="0" fontAlgn="base">
        <a:spcBef>
          <a:spcPct val="0"/>
        </a:spcBef>
        <a:spcAft>
          <a:spcPct val="0"/>
        </a:spcAft>
        <a:defRPr sz="4400">
          <a:solidFill>
            <a:schemeClr val="tx1"/>
          </a:solidFill>
          <a:latin typeface="Calibri" charset="0"/>
          <a:ea typeface="Geneva" charset="0"/>
          <a:cs typeface="Geneva" charset="0"/>
        </a:defRPr>
      </a:lvl7pPr>
      <a:lvl8pPr marL="1371600" algn="ctr" defTabSz="457200" rtl="0" fontAlgn="base">
        <a:spcBef>
          <a:spcPct val="0"/>
        </a:spcBef>
        <a:spcAft>
          <a:spcPct val="0"/>
        </a:spcAft>
        <a:defRPr sz="4400">
          <a:solidFill>
            <a:schemeClr val="tx1"/>
          </a:solidFill>
          <a:latin typeface="Calibri" charset="0"/>
          <a:ea typeface="Geneva" charset="0"/>
          <a:cs typeface="Geneva" charset="0"/>
        </a:defRPr>
      </a:lvl8pPr>
      <a:lvl9pPr marL="1828800" algn="ctr" defTabSz="457200" rtl="0" fontAlgn="base">
        <a:spcBef>
          <a:spcPct val="0"/>
        </a:spcBef>
        <a:spcAft>
          <a:spcPct val="0"/>
        </a:spcAft>
        <a:defRPr sz="4400">
          <a:solidFill>
            <a:schemeClr val="tx1"/>
          </a:solidFill>
          <a:latin typeface="Calibri" charset="0"/>
          <a:ea typeface="Geneva" charset="0"/>
          <a:cs typeface="Geneva" charset="0"/>
        </a:defRPr>
      </a:lvl9pPr>
    </p:titleStyle>
    <p:bodyStyle>
      <a:lvl1pPr marL="342900" indent="-342900" algn="l" defTabSz="457200" rtl="0" fontAlgn="base">
        <a:spcBef>
          <a:spcPct val="20000"/>
        </a:spcBef>
        <a:spcAft>
          <a:spcPct val="0"/>
        </a:spcAft>
        <a:buFont typeface="Arial" charset="0"/>
        <a:buChar char="•"/>
        <a:defRPr sz="3200" kern="1200">
          <a:solidFill>
            <a:schemeClr val="tx1"/>
          </a:solidFill>
          <a:latin typeface="+mn-lt"/>
          <a:ea typeface="Geneva" charset="0"/>
          <a:cs typeface="Geneva" charset="0"/>
        </a:defRPr>
      </a:lvl1pPr>
      <a:lvl2pPr marL="742950" indent="-285750" algn="l" defTabSz="457200" rtl="0" fontAlgn="base">
        <a:spcBef>
          <a:spcPct val="20000"/>
        </a:spcBef>
        <a:spcAft>
          <a:spcPct val="0"/>
        </a:spcAft>
        <a:buFont typeface="Arial" charset="0"/>
        <a:buChar char="–"/>
        <a:defRPr sz="2800" kern="1200">
          <a:solidFill>
            <a:schemeClr val="tx1"/>
          </a:solidFill>
          <a:latin typeface="+mn-lt"/>
          <a:ea typeface="Geneva" charset="0"/>
          <a:cs typeface="+mn-cs"/>
        </a:defRPr>
      </a:lvl2pPr>
      <a:lvl3pPr marL="1143000" indent="-228600" algn="l" defTabSz="457200" rtl="0" fontAlgn="base">
        <a:spcBef>
          <a:spcPct val="20000"/>
        </a:spcBef>
        <a:spcAft>
          <a:spcPct val="0"/>
        </a:spcAft>
        <a:buFont typeface="Arial" charset="0"/>
        <a:buChar char="•"/>
        <a:defRPr sz="2400" kern="1200">
          <a:solidFill>
            <a:schemeClr val="tx1"/>
          </a:solidFill>
          <a:latin typeface="+mn-lt"/>
          <a:ea typeface="Geneva" charset="0"/>
          <a:cs typeface="+mn-cs"/>
        </a:defRPr>
      </a:lvl3pPr>
      <a:lvl4pPr marL="1600200" indent="-228600" algn="l" defTabSz="457200" rtl="0" fontAlgn="base">
        <a:spcBef>
          <a:spcPct val="20000"/>
        </a:spcBef>
        <a:spcAft>
          <a:spcPct val="0"/>
        </a:spcAft>
        <a:buFont typeface="Arial" charset="0"/>
        <a:buChar char="–"/>
        <a:defRPr sz="2000" kern="1200">
          <a:solidFill>
            <a:schemeClr val="tx1"/>
          </a:solidFill>
          <a:latin typeface="+mn-lt"/>
          <a:ea typeface="Geneva" charset="0"/>
          <a:cs typeface="+mn-cs"/>
        </a:defRPr>
      </a:lvl4pPr>
      <a:lvl5pPr marL="2057400" indent="-228600" algn="l" defTabSz="457200" rtl="0" fontAlgn="base">
        <a:spcBef>
          <a:spcPct val="20000"/>
        </a:spcBef>
        <a:spcAft>
          <a:spcPct val="0"/>
        </a:spcAft>
        <a:buFont typeface="Arial" charset="0"/>
        <a:buChar char="»"/>
        <a:defRPr sz="2000" kern="1200">
          <a:solidFill>
            <a:schemeClr val="tx1"/>
          </a:solidFill>
          <a:latin typeface="+mn-lt"/>
          <a:ea typeface="Geneva"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3.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3.xml"/><Relationship Id="rId5" Type="http://schemas.openxmlformats.org/officeDocument/2006/relationships/image" Target="../media/image43.png"/><Relationship Id="rId4" Type="http://schemas.openxmlformats.org/officeDocument/2006/relationships/image" Target="../media/image42.png"/></Relationships>
</file>

<file path=ppt/slides/_rels/slide2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3.xml"/><Relationship Id="rId5" Type="http://schemas.openxmlformats.org/officeDocument/2006/relationships/image" Target="../media/image47.png"/><Relationship Id="rId4" Type="http://schemas.openxmlformats.org/officeDocument/2006/relationships/image" Target="../media/image46.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3.xml"/><Relationship Id="rId5" Type="http://schemas.openxmlformats.org/officeDocument/2006/relationships/image" Target="../media/image19.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Title 1"/>
          <p:cNvSpPr>
            <a:spLocks noGrp="1"/>
          </p:cNvSpPr>
          <p:nvPr>
            <p:ph type="title"/>
          </p:nvPr>
        </p:nvSpPr>
        <p:spPr bwMode="auto">
          <a:xfrm>
            <a:off x="464343" y="1381504"/>
            <a:ext cx="8218488" cy="1451653"/>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p>
            <a:r>
              <a:rPr lang="en-US" dirty="0">
                <a:latin typeface="Helvetica" charset="0"/>
              </a:rPr>
              <a:t>Neutrino Beamline</a:t>
            </a:r>
            <a:br>
              <a:rPr lang="en-US" dirty="0">
                <a:latin typeface="Helvetica" charset="0"/>
              </a:rPr>
            </a:br>
            <a:r>
              <a:rPr lang="en-US" dirty="0">
                <a:latin typeface="Helvetica" charset="0"/>
              </a:rPr>
              <a:t>Horn A</a:t>
            </a:r>
            <a:br>
              <a:rPr lang="en-US" dirty="0">
                <a:latin typeface="Helvetica" charset="0"/>
              </a:rPr>
            </a:br>
            <a:r>
              <a:rPr lang="en-US" dirty="0">
                <a:latin typeface="Helvetica" charset="0"/>
              </a:rPr>
              <a:t>Preliminary Design Review</a:t>
            </a:r>
          </a:p>
        </p:txBody>
      </p:sp>
      <p:sp>
        <p:nvSpPr>
          <p:cNvPr id="6146" name="Text Placeholder 2"/>
          <p:cNvSpPr>
            <a:spLocks noGrp="1"/>
          </p:cNvSpPr>
          <p:nvPr>
            <p:ph type="body" sz="quarter" idx="10"/>
          </p:nvPr>
        </p:nvSpPr>
        <p:spPr bwMode="auto">
          <a:xfrm>
            <a:off x="461168" y="4670423"/>
            <a:ext cx="8221663" cy="793781"/>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latin typeface="Helvetica" charset="0"/>
              </a:rPr>
              <a:t>Nnamdi Agbo</a:t>
            </a:r>
          </a:p>
          <a:p>
            <a:r>
              <a:rPr lang="en-US" dirty="0">
                <a:latin typeface="Helvetica" charset="0"/>
              </a:rPr>
              <a:t>22 – 24 April 2020</a:t>
            </a:r>
          </a:p>
        </p:txBody>
      </p:sp>
      <p:sp>
        <p:nvSpPr>
          <p:cNvPr id="4" name="Text Placeholder 2">
            <a:extLst>
              <a:ext uri="{FF2B5EF4-FFF2-40B4-BE49-F238E27FC236}">
                <a16:creationId xmlns:a16="http://schemas.microsoft.com/office/drawing/2014/main" id="{6DE82728-9F5E-49DE-A354-8C40A65F00D7}"/>
              </a:ext>
            </a:extLst>
          </p:cNvPr>
          <p:cNvSpPr txBox="1">
            <a:spLocks/>
          </p:cNvSpPr>
          <p:nvPr/>
        </p:nvSpPr>
        <p:spPr bwMode="auto">
          <a:xfrm>
            <a:off x="461168" y="3489122"/>
            <a:ext cx="8221663" cy="525336"/>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0" indent="0" algn="l" defTabSz="457200" rtl="0" eaLnBrk="1" fontAlgn="base" hangingPunct="1">
              <a:spcBef>
                <a:spcPct val="20000"/>
              </a:spcBef>
              <a:spcAft>
                <a:spcPct val="0"/>
              </a:spcAft>
              <a:buFontTx/>
              <a:buNone/>
              <a:defRPr sz="2200" kern="1200" baseline="0">
                <a:solidFill>
                  <a:srgbClr val="004C97"/>
                </a:solidFill>
                <a:latin typeface="Helvetica"/>
                <a:ea typeface="Geneva" charset="0"/>
                <a:cs typeface="Geneva" charset="0"/>
              </a:defRPr>
            </a:lvl1pPr>
            <a:lvl2pPr marL="0" indent="0" algn="l" defTabSz="457200" rtl="0" eaLnBrk="1" fontAlgn="base" hangingPunct="1">
              <a:spcBef>
                <a:spcPct val="20000"/>
              </a:spcBef>
              <a:spcAft>
                <a:spcPct val="0"/>
              </a:spcAft>
              <a:buFontTx/>
              <a:buNone/>
              <a:defRPr sz="1800" kern="1200" baseline="0">
                <a:solidFill>
                  <a:srgbClr val="004C97"/>
                </a:solidFill>
                <a:latin typeface="Helvetica"/>
                <a:ea typeface="Geneva" charset="0"/>
                <a:cs typeface="+mn-cs"/>
              </a:defRPr>
            </a:lvl2pPr>
            <a:lvl3pPr marL="0" indent="0" algn="l" defTabSz="457200" rtl="0" eaLnBrk="1" fontAlgn="base" hangingPunct="1">
              <a:spcBef>
                <a:spcPct val="20000"/>
              </a:spcBef>
              <a:spcAft>
                <a:spcPct val="0"/>
              </a:spcAft>
              <a:buFontTx/>
              <a:buNone/>
              <a:defRPr sz="1800" kern="1200" baseline="0">
                <a:solidFill>
                  <a:srgbClr val="004C97"/>
                </a:solidFill>
                <a:latin typeface="Helvetica"/>
                <a:ea typeface="Geneva" charset="0"/>
                <a:cs typeface="+mn-cs"/>
              </a:defRPr>
            </a:lvl3pPr>
            <a:lvl4pPr marL="0" indent="0" algn="l" defTabSz="457200" rtl="0" eaLnBrk="1" fontAlgn="base" hangingPunct="1">
              <a:spcBef>
                <a:spcPct val="20000"/>
              </a:spcBef>
              <a:spcAft>
                <a:spcPct val="0"/>
              </a:spcAft>
              <a:buFontTx/>
              <a:buNone/>
              <a:defRPr sz="1800" kern="1200" baseline="0">
                <a:solidFill>
                  <a:srgbClr val="004C97"/>
                </a:solidFill>
                <a:latin typeface="Helvetica"/>
                <a:ea typeface="Geneva" charset="0"/>
                <a:cs typeface="+mn-cs"/>
              </a:defRPr>
            </a:lvl4pPr>
            <a:lvl5pPr marL="0" indent="0" algn="l" defTabSz="457200" rtl="0" eaLnBrk="1" fontAlgn="base" hangingPunct="1">
              <a:spcBef>
                <a:spcPct val="20000"/>
              </a:spcBef>
              <a:spcAft>
                <a:spcPct val="0"/>
              </a:spcAft>
              <a:buFontTx/>
              <a:buNone/>
              <a:defRPr sz="1800" kern="1200" baseline="0">
                <a:solidFill>
                  <a:srgbClr val="004C97"/>
                </a:solidFill>
                <a:latin typeface="Helvetica"/>
                <a:ea typeface="Geneva"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800" dirty="0">
                <a:latin typeface="Helvetica" charset="0"/>
              </a:rPr>
              <a:t>Horn A Hanger/Stripline FEA</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3479A2AA-BB7B-47EC-B99F-00D6B77AEF31}"/>
              </a:ext>
            </a:extLst>
          </p:cNvPr>
          <p:cNvSpPr>
            <a:spLocks noGrp="1"/>
          </p:cNvSpPr>
          <p:nvPr>
            <p:ph type="dt" sz="half" idx="13"/>
          </p:nvPr>
        </p:nvSpPr>
        <p:spPr/>
        <p:txBody>
          <a:bodyPr/>
          <a:lstStyle/>
          <a:p>
            <a:pPr>
              <a:defRPr/>
            </a:pPr>
            <a:r>
              <a:rPr lang="en-US" dirty="0"/>
              <a:t>10.24.20</a:t>
            </a:r>
          </a:p>
        </p:txBody>
      </p:sp>
      <p:sp>
        <p:nvSpPr>
          <p:cNvPr id="4" name="Footer Placeholder 3">
            <a:extLst>
              <a:ext uri="{FF2B5EF4-FFF2-40B4-BE49-F238E27FC236}">
                <a16:creationId xmlns:a16="http://schemas.microsoft.com/office/drawing/2014/main" id="{C05DA427-E25F-4630-9C40-0D4AC98109A5}"/>
              </a:ext>
            </a:extLst>
          </p:cNvPr>
          <p:cNvSpPr>
            <a:spLocks noGrp="1"/>
          </p:cNvSpPr>
          <p:nvPr>
            <p:ph type="ftr" sz="quarter" idx="14"/>
          </p:nvPr>
        </p:nvSpPr>
        <p:spPr/>
        <p:txBody>
          <a:bodyPr/>
          <a:lstStyle/>
          <a:p>
            <a:pPr>
              <a:defRPr/>
            </a:pPr>
            <a:r>
              <a:rPr lang="en-US" dirty="0"/>
              <a:t>Nnamdi Agbo| Preliminary Design Review – Horn A </a:t>
            </a:r>
          </a:p>
        </p:txBody>
      </p:sp>
      <p:sp>
        <p:nvSpPr>
          <p:cNvPr id="5" name="Slide Number Placeholder 4">
            <a:extLst>
              <a:ext uri="{FF2B5EF4-FFF2-40B4-BE49-F238E27FC236}">
                <a16:creationId xmlns:a16="http://schemas.microsoft.com/office/drawing/2014/main" id="{A9373807-5711-4775-B560-8E14E3138D34}"/>
              </a:ext>
            </a:extLst>
          </p:cNvPr>
          <p:cNvSpPr>
            <a:spLocks noGrp="1"/>
          </p:cNvSpPr>
          <p:nvPr>
            <p:ph type="sldNum" sz="quarter" idx="15"/>
          </p:nvPr>
        </p:nvSpPr>
        <p:spPr/>
        <p:txBody>
          <a:bodyPr/>
          <a:lstStyle/>
          <a:p>
            <a:pPr>
              <a:defRPr/>
            </a:pPr>
            <a:fld id="{98AA3EDC-84CE-5D44-955B-22A59AD27526}" type="slidenum">
              <a:rPr lang="en-US" smtClean="0"/>
              <a:pPr>
                <a:defRPr/>
              </a:pPr>
              <a:t>10</a:t>
            </a:fld>
            <a:endParaRPr lang="en-US" dirty="0"/>
          </a:p>
        </p:txBody>
      </p:sp>
      <p:sp>
        <p:nvSpPr>
          <p:cNvPr id="9" name="Title 2">
            <a:extLst>
              <a:ext uri="{FF2B5EF4-FFF2-40B4-BE49-F238E27FC236}">
                <a16:creationId xmlns:a16="http://schemas.microsoft.com/office/drawing/2014/main" id="{98050823-4704-40AA-84F9-8EF889934E73}"/>
              </a:ext>
            </a:extLst>
          </p:cNvPr>
          <p:cNvSpPr>
            <a:spLocks noGrp="1"/>
          </p:cNvSpPr>
          <p:nvPr>
            <p:ph type="title"/>
          </p:nvPr>
        </p:nvSpPr>
        <p:spPr>
          <a:xfrm>
            <a:off x="142351" y="112018"/>
            <a:ext cx="8686800" cy="427877"/>
          </a:xfrm>
        </p:spPr>
        <p:txBody>
          <a:bodyPr/>
          <a:lstStyle/>
          <a:p>
            <a:r>
              <a:rPr lang="en-US" dirty="0"/>
              <a:t>Proposed Design</a:t>
            </a:r>
          </a:p>
        </p:txBody>
      </p:sp>
      <p:pic>
        <p:nvPicPr>
          <p:cNvPr id="19" name="Content Placeholder 8">
            <a:extLst>
              <a:ext uri="{FF2B5EF4-FFF2-40B4-BE49-F238E27FC236}">
                <a16:creationId xmlns:a16="http://schemas.microsoft.com/office/drawing/2014/main" id="{F5965E92-3A1E-47C0-9CF2-6406C6597F7E}"/>
              </a:ext>
            </a:extLst>
          </p:cNvPr>
          <p:cNvPicPr>
            <a:picLocks noChangeAspect="1"/>
          </p:cNvPicPr>
          <p:nvPr/>
        </p:nvPicPr>
        <p:blipFill>
          <a:blip r:embed="rId2"/>
          <a:stretch>
            <a:fillRect/>
          </a:stretch>
        </p:blipFill>
        <p:spPr>
          <a:xfrm>
            <a:off x="142351" y="650968"/>
            <a:ext cx="5042045" cy="3067852"/>
          </a:xfrm>
          <a:prstGeom prst="rect">
            <a:avLst/>
          </a:prstGeom>
          <a:ln>
            <a:solidFill>
              <a:schemeClr val="tx1"/>
            </a:solidFill>
          </a:ln>
        </p:spPr>
      </p:pic>
      <p:graphicFrame>
        <p:nvGraphicFramePr>
          <p:cNvPr id="23" name="Content Placeholder 11">
            <a:extLst>
              <a:ext uri="{FF2B5EF4-FFF2-40B4-BE49-F238E27FC236}">
                <a16:creationId xmlns:a16="http://schemas.microsoft.com/office/drawing/2014/main" id="{C25D8B5F-C97E-4D3A-BEDA-A1742C0901EC}"/>
              </a:ext>
            </a:extLst>
          </p:cNvPr>
          <p:cNvGraphicFramePr>
            <a:graphicFrameLocks/>
          </p:cNvGraphicFramePr>
          <p:nvPr>
            <p:extLst>
              <p:ext uri="{D42A27DB-BD31-4B8C-83A1-F6EECF244321}">
                <p14:modId xmlns:p14="http://schemas.microsoft.com/office/powerpoint/2010/main" val="2582564734"/>
              </p:ext>
            </p:extLst>
          </p:nvPr>
        </p:nvGraphicFramePr>
        <p:xfrm>
          <a:off x="142351" y="3991105"/>
          <a:ext cx="7944636" cy="1656080"/>
        </p:xfrm>
        <a:graphic>
          <a:graphicData uri="http://schemas.openxmlformats.org/drawingml/2006/table">
            <a:tbl>
              <a:tblPr firstRow="1" bandRow="1">
                <a:tableStyleId>{5C22544A-7EE6-4342-B048-85BDC9FD1C3A}</a:tableStyleId>
              </a:tblPr>
              <a:tblGrid>
                <a:gridCol w="1986159">
                  <a:extLst>
                    <a:ext uri="{9D8B030D-6E8A-4147-A177-3AD203B41FA5}">
                      <a16:colId xmlns:a16="http://schemas.microsoft.com/office/drawing/2014/main" val="3440013653"/>
                    </a:ext>
                  </a:extLst>
                </a:gridCol>
                <a:gridCol w="1986159">
                  <a:extLst>
                    <a:ext uri="{9D8B030D-6E8A-4147-A177-3AD203B41FA5}">
                      <a16:colId xmlns:a16="http://schemas.microsoft.com/office/drawing/2014/main" val="1697170049"/>
                    </a:ext>
                  </a:extLst>
                </a:gridCol>
                <a:gridCol w="1986159">
                  <a:extLst>
                    <a:ext uri="{9D8B030D-6E8A-4147-A177-3AD203B41FA5}">
                      <a16:colId xmlns:a16="http://schemas.microsoft.com/office/drawing/2014/main" val="1323321191"/>
                    </a:ext>
                  </a:extLst>
                </a:gridCol>
                <a:gridCol w="1986159">
                  <a:extLst>
                    <a:ext uri="{9D8B030D-6E8A-4147-A177-3AD203B41FA5}">
                      <a16:colId xmlns:a16="http://schemas.microsoft.com/office/drawing/2014/main" val="2831756745"/>
                    </a:ext>
                  </a:extLst>
                </a:gridCol>
              </a:tblGrid>
              <a:tr h="370840">
                <a:tc>
                  <a:txBody>
                    <a:bodyPr/>
                    <a:lstStyle/>
                    <a:p>
                      <a:endParaRPr lang="en-US" dirty="0"/>
                    </a:p>
                  </a:txBody>
                  <a:tcPr/>
                </a:tc>
                <a:tc>
                  <a:txBody>
                    <a:bodyPr/>
                    <a:lstStyle/>
                    <a:p>
                      <a:r>
                        <a:rPr lang="en-US" dirty="0"/>
                        <a:t>Horn Displacement – Pt A (mm)</a:t>
                      </a:r>
                    </a:p>
                  </a:txBody>
                  <a:tcPr/>
                </a:tc>
                <a:tc>
                  <a:txBody>
                    <a:bodyPr/>
                    <a:lstStyle/>
                    <a:p>
                      <a:r>
                        <a:rPr lang="en-US" dirty="0"/>
                        <a:t>Equivalent Stress (MPa)</a:t>
                      </a:r>
                    </a:p>
                  </a:txBody>
                  <a:tcPr/>
                </a:tc>
                <a:tc>
                  <a:txBody>
                    <a:bodyPr/>
                    <a:lstStyle/>
                    <a:p>
                      <a:r>
                        <a:rPr lang="en-US" dirty="0"/>
                        <a:t>Max Deformation for Utility Beam Support (mm)</a:t>
                      </a:r>
                    </a:p>
                  </a:txBody>
                  <a:tcPr/>
                </a:tc>
                <a:extLst>
                  <a:ext uri="{0D108BD9-81ED-4DB2-BD59-A6C34878D82A}">
                    <a16:rowId xmlns:a16="http://schemas.microsoft.com/office/drawing/2014/main" val="952989161"/>
                  </a:ext>
                </a:extLst>
              </a:tr>
              <a:tr h="370840">
                <a:tc>
                  <a:txBody>
                    <a:bodyPr/>
                    <a:lstStyle/>
                    <a:p>
                      <a:r>
                        <a:rPr lang="en-US" dirty="0"/>
                        <a:t>Initial Design</a:t>
                      </a:r>
                    </a:p>
                  </a:txBody>
                  <a:tcPr/>
                </a:tc>
                <a:tc>
                  <a:txBody>
                    <a:bodyPr/>
                    <a:lstStyle/>
                    <a:p>
                      <a:r>
                        <a:rPr lang="en-US" dirty="0"/>
                        <a:t>0.026” (0.67)</a:t>
                      </a:r>
                    </a:p>
                  </a:txBody>
                  <a:tcPr/>
                </a:tc>
                <a:tc>
                  <a:txBody>
                    <a:bodyPr/>
                    <a:lstStyle/>
                    <a:p>
                      <a:r>
                        <a:rPr lang="en-US" dirty="0"/>
                        <a:t>79.18</a:t>
                      </a:r>
                    </a:p>
                  </a:txBody>
                  <a:tcPr/>
                </a:tc>
                <a:tc>
                  <a:txBody>
                    <a:bodyPr/>
                    <a:lstStyle/>
                    <a:p>
                      <a:r>
                        <a:rPr lang="en-US" dirty="0"/>
                        <a:t>2.02</a:t>
                      </a:r>
                    </a:p>
                  </a:txBody>
                  <a:tcPr/>
                </a:tc>
                <a:extLst>
                  <a:ext uri="{0D108BD9-81ED-4DB2-BD59-A6C34878D82A}">
                    <a16:rowId xmlns:a16="http://schemas.microsoft.com/office/drawing/2014/main" val="1689103682"/>
                  </a:ext>
                </a:extLst>
              </a:tr>
              <a:tr h="370840">
                <a:tc>
                  <a:txBody>
                    <a:bodyPr/>
                    <a:lstStyle/>
                    <a:p>
                      <a:r>
                        <a:rPr lang="en-US" dirty="0"/>
                        <a:t>Updated Design</a:t>
                      </a:r>
                    </a:p>
                  </a:txBody>
                  <a:tcPr/>
                </a:tc>
                <a:tc>
                  <a:txBody>
                    <a:bodyPr/>
                    <a:lstStyle/>
                    <a:p>
                      <a:r>
                        <a:rPr lang="en-US" dirty="0"/>
                        <a:t>0.0028” (0.07)</a:t>
                      </a:r>
                    </a:p>
                  </a:txBody>
                  <a:tcPr/>
                </a:tc>
                <a:tc>
                  <a:txBody>
                    <a:bodyPr/>
                    <a:lstStyle/>
                    <a:p>
                      <a:r>
                        <a:rPr lang="en-US" dirty="0"/>
                        <a:t>50.31</a:t>
                      </a:r>
                    </a:p>
                  </a:txBody>
                  <a:tcPr/>
                </a:tc>
                <a:tc>
                  <a:txBody>
                    <a:bodyPr/>
                    <a:lstStyle/>
                    <a:p>
                      <a:r>
                        <a:rPr lang="en-US" dirty="0"/>
                        <a:t>0.9</a:t>
                      </a:r>
                    </a:p>
                  </a:txBody>
                  <a:tcPr/>
                </a:tc>
                <a:extLst>
                  <a:ext uri="{0D108BD9-81ED-4DB2-BD59-A6C34878D82A}">
                    <a16:rowId xmlns:a16="http://schemas.microsoft.com/office/drawing/2014/main" val="3585275277"/>
                  </a:ext>
                </a:extLst>
              </a:tr>
            </a:tbl>
          </a:graphicData>
        </a:graphic>
      </p:graphicFrame>
      <p:sp>
        <p:nvSpPr>
          <p:cNvPr id="2" name="TextBox 1">
            <a:extLst>
              <a:ext uri="{FF2B5EF4-FFF2-40B4-BE49-F238E27FC236}">
                <a16:creationId xmlns:a16="http://schemas.microsoft.com/office/drawing/2014/main" id="{86558A84-DBC0-45E2-B1BF-61E67129559A}"/>
              </a:ext>
            </a:extLst>
          </p:cNvPr>
          <p:cNvSpPr txBox="1"/>
          <p:nvPr/>
        </p:nvSpPr>
        <p:spPr>
          <a:xfrm>
            <a:off x="5352089" y="650968"/>
            <a:ext cx="3557019" cy="2862322"/>
          </a:xfrm>
          <a:prstGeom prst="rect">
            <a:avLst/>
          </a:prstGeom>
          <a:noFill/>
        </p:spPr>
        <p:txBody>
          <a:bodyPr wrap="square" rtlCol="0">
            <a:spAutoFit/>
          </a:bodyPr>
          <a:lstStyle/>
          <a:p>
            <a:r>
              <a:rPr lang="en-US" dirty="0"/>
              <a:t>A new design with two drawbar support was proposed to reduce horn A transverse displacement due to asymmetric loading. The utility beam support mounting bolt holes was equally increased to 10 in the center to better spread the load. Both changes resulted to an improved design as seen on the table below  </a:t>
            </a:r>
          </a:p>
        </p:txBody>
      </p:sp>
      <p:sp>
        <p:nvSpPr>
          <p:cNvPr id="6" name="Rectangle: Rounded Corners 5">
            <a:extLst>
              <a:ext uri="{FF2B5EF4-FFF2-40B4-BE49-F238E27FC236}">
                <a16:creationId xmlns:a16="http://schemas.microsoft.com/office/drawing/2014/main" id="{253F3A36-6D27-4A8A-97EE-49B8747FE26E}"/>
              </a:ext>
            </a:extLst>
          </p:cNvPr>
          <p:cNvSpPr/>
          <p:nvPr/>
        </p:nvSpPr>
        <p:spPr>
          <a:xfrm>
            <a:off x="1853967" y="830510"/>
            <a:ext cx="1518407" cy="187200"/>
          </a:xfrm>
          <a:prstGeom prst="round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03060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54D13A-7CEA-4998-8EC5-377B7DF1835F}"/>
              </a:ext>
            </a:extLst>
          </p:cNvPr>
          <p:cNvSpPr>
            <a:spLocks noGrp="1"/>
          </p:cNvSpPr>
          <p:nvPr>
            <p:ph type="title"/>
          </p:nvPr>
        </p:nvSpPr>
        <p:spPr>
          <a:xfrm>
            <a:off x="301712" y="123404"/>
            <a:ext cx="8540575" cy="413492"/>
          </a:xfrm>
        </p:spPr>
        <p:txBody>
          <a:bodyPr/>
          <a:lstStyle/>
          <a:p>
            <a:r>
              <a:rPr lang="en-US" dirty="0"/>
              <a:t>Problem Statement: </a:t>
            </a:r>
            <a:r>
              <a:rPr lang="en-US" sz="1600" dirty="0">
                <a:solidFill>
                  <a:schemeClr val="tx2"/>
                </a:solidFill>
              </a:rPr>
              <a:t>Thermal Analysis for Horn A Hanger Utility Beam Support</a:t>
            </a:r>
            <a:br>
              <a:rPr lang="en-US" sz="2400" dirty="0">
                <a:solidFill>
                  <a:schemeClr val="tx1"/>
                </a:solidFill>
              </a:rPr>
            </a:br>
            <a:endParaRPr lang="en-US" dirty="0"/>
          </a:p>
        </p:txBody>
      </p:sp>
      <p:sp>
        <p:nvSpPr>
          <p:cNvPr id="3" name="Date Placeholder 2">
            <a:extLst>
              <a:ext uri="{FF2B5EF4-FFF2-40B4-BE49-F238E27FC236}">
                <a16:creationId xmlns:a16="http://schemas.microsoft.com/office/drawing/2014/main" id="{98D73DAC-17AC-4870-8804-9EE97119364F}"/>
              </a:ext>
            </a:extLst>
          </p:cNvPr>
          <p:cNvSpPr>
            <a:spLocks noGrp="1"/>
          </p:cNvSpPr>
          <p:nvPr>
            <p:ph type="dt" sz="half" idx="13"/>
          </p:nvPr>
        </p:nvSpPr>
        <p:spPr/>
        <p:txBody>
          <a:bodyPr/>
          <a:lstStyle/>
          <a:p>
            <a:pPr>
              <a:defRPr/>
            </a:pPr>
            <a:r>
              <a:rPr lang="en-US" dirty="0"/>
              <a:t>10.24.20</a:t>
            </a:r>
          </a:p>
        </p:txBody>
      </p:sp>
      <p:sp>
        <p:nvSpPr>
          <p:cNvPr id="4" name="Footer Placeholder 3">
            <a:extLst>
              <a:ext uri="{FF2B5EF4-FFF2-40B4-BE49-F238E27FC236}">
                <a16:creationId xmlns:a16="http://schemas.microsoft.com/office/drawing/2014/main" id="{410E4B76-7EB9-42B1-9D0D-CFE90CB61735}"/>
              </a:ext>
            </a:extLst>
          </p:cNvPr>
          <p:cNvSpPr>
            <a:spLocks noGrp="1"/>
          </p:cNvSpPr>
          <p:nvPr>
            <p:ph type="ftr" sz="quarter" idx="14"/>
          </p:nvPr>
        </p:nvSpPr>
        <p:spPr/>
        <p:txBody>
          <a:bodyPr/>
          <a:lstStyle/>
          <a:p>
            <a:pPr>
              <a:defRPr/>
            </a:pPr>
            <a:r>
              <a:rPr lang="en-US" dirty="0"/>
              <a:t>Nnamdi Agbo| Preliminary Design Review – Horn A </a:t>
            </a:r>
          </a:p>
        </p:txBody>
      </p:sp>
      <p:sp>
        <p:nvSpPr>
          <p:cNvPr id="5" name="Slide Number Placeholder 4">
            <a:extLst>
              <a:ext uri="{FF2B5EF4-FFF2-40B4-BE49-F238E27FC236}">
                <a16:creationId xmlns:a16="http://schemas.microsoft.com/office/drawing/2014/main" id="{D59515EE-7107-46C6-80C3-76C7D1F6C52C}"/>
              </a:ext>
            </a:extLst>
          </p:cNvPr>
          <p:cNvSpPr>
            <a:spLocks noGrp="1"/>
          </p:cNvSpPr>
          <p:nvPr>
            <p:ph type="sldNum" sz="quarter" idx="15"/>
          </p:nvPr>
        </p:nvSpPr>
        <p:spPr/>
        <p:txBody>
          <a:bodyPr/>
          <a:lstStyle/>
          <a:p>
            <a:pPr>
              <a:defRPr/>
            </a:pPr>
            <a:fld id="{98AA3EDC-84CE-5D44-955B-22A59AD27526}" type="slidenum">
              <a:rPr lang="en-US" smtClean="0"/>
              <a:pPr>
                <a:defRPr/>
              </a:pPr>
              <a:t>11</a:t>
            </a:fld>
            <a:endParaRPr lang="en-US" dirty="0"/>
          </a:p>
        </p:txBody>
      </p:sp>
      <p:sp>
        <p:nvSpPr>
          <p:cNvPr id="7" name="Content Placeholder 6">
            <a:extLst>
              <a:ext uri="{FF2B5EF4-FFF2-40B4-BE49-F238E27FC236}">
                <a16:creationId xmlns:a16="http://schemas.microsoft.com/office/drawing/2014/main" id="{FFF1C36C-B2DA-4E96-AB1E-D0F883C60F7D}"/>
              </a:ext>
            </a:extLst>
          </p:cNvPr>
          <p:cNvSpPr>
            <a:spLocks noGrp="1"/>
          </p:cNvSpPr>
          <p:nvPr>
            <p:ph idx="16"/>
          </p:nvPr>
        </p:nvSpPr>
        <p:spPr>
          <a:xfrm>
            <a:off x="246377" y="477468"/>
            <a:ext cx="8411061" cy="2669110"/>
          </a:xfrm>
        </p:spPr>
        <p:txBody>
          <a:bodyPr/>
          <a:lstStyle/>
          <a:p>
            <a:r>
              <a:rPr lang="en-US" sz="1400" dirty="0">
                <a:solidFill>
                  <a:schemeClr val="tx1"/>
                </a:solidFill>
              </a:rPr>
              <a:t>The length of the utility beams is a concern when accounting for thermally induced growth during steady state operation. It is the intention of LBNF that this assembly be used for all high-power operation, and </a:t>
            </a:r>
            <a:r>
              <a:rPr lang="en-US" sz="1600" dirty="0">
                <a:solidFill>
                  <a:schemeClr val="tx1"/>
                </a:solidFill>
              </a:rPr>
              <a:t>therefore</a:t>
            </a:r>
            <a:r>
              <a:rPr lang="en-US" sz="1400" dirty="0">
                <a:solidFill>
                  <a:schemeClr val="tx1"/>
                </a:solidFill>
              </a:rPr>
              <a:t>, may experience a significant amount of beam induced internal heat generation (EDEP). Excessive thermal expansion will subtract from the nominal 0.125” radial clearance allowed for all utility lines running through the support module. </a:t>
            </a:r>
          </a:p>
          <a:p>
            <a:endParaRPr lang="en-US" sz="1400" dirty="0">
              <a:solidFill>
                <a:schemeClr val="tx1"/>
              </a:solidFill>
            </a:endParaRPr>
          </a:p>
          <a:p>
            <a:r>
              <a:rPr lang="en-US" sz="1400" dirty="0">
                <a:solidFill>
                  <a:schemeClr val="tx1"/>
                </a:solidFill>
              </a:rPr>
              <a:t>The objective is to perform a structural analysis to determine;</a:t>
            </a:r>
          </a:p>
          <a:p>
            <a:pPr lvl="1"/>
            <a:r>
              <a:rPr lang="en-US" sz="1200" dirty="0">
                <a:solidFill>
                  <a:schemeClr val="tx1"/>
                </a:solidFill>
              </a:rPr>
              <a:t>Document what &amp; where maximum temperature occurs.</a:t>
            </a:r>
          </a:p>
          <a:p>
            <a:pPr lvl="1"/>
            <a:r>
              <a:rPr lang="en-US" sz="1200" dirty="0">
                <a:solidFill>
                  <a:schemeClr val="tx1"/>
                </a:solidFill>
              </a:rPr>
              <a:t>Document what &amp; where maximum deformation occurs</a:t>
            </a:r>
          </a:p>
          <a:p>
            <a:pPr lvl="1"/>
            <a:r>
              <a:rPr lang="en-US" sz="1200" dirty="0">
                <a:solidFill>
                  <a:schemeClr val="tx1"/>
                </a:solidFill>
              </a:rPr>
              <a:t>expected steady state thermal clearance between the utility / instrumentation lines and module feedthrough holes</a:t>
            </a:r>
          </a:p>
        </p:txBody>
      </p:sp>
      <p:pic>
        <p:nvPicPr>
          <p:cNvPr id="10" name="Picture 9">
            <a:extLst>
              <a:ext uri="{FF2B5EF4-FFF2-40B4-BE49-F238E27FC236}">
                <a16:creationId xmlns:a16="http://schemas.microsoft.com/office/drawing/2014/main" id="{DE4C426E-97BF-4EBF-8611-688A361E5865}"/>
              </a:ext>
            </a:extLst>
          </p:cNvPr>
          <p:cNvPicPr>
            <a:picLocks noChangeAspect="1"/>
          </p:cNvPicPr>
          <p:nvPr/>
        </p:nvPicPr>
        <p:blipFill rotWithShape="1">
          <a:blip r:embed="rId2"/>
          <a:srcRect l="3982" t="5229" r="2183"/>
          <a:stretch/>
        </p:blipFill>
        <p:spPr>
          <a:xfrm>
            <a:off x="2287547" y="3249227"/>
            <a:ext cx="4328719" cy="3012970"/>
          </a:xfrm>
          <a:prstGeom prst="rect">
            <a:avLst/>
          </a:prstGeom>
          <a:ln>
            <a:solidFill>
              <a:schemeClr val="tx1"/>
            </a:solidFill>
          </a:ln>
        </p:spPr>
      </p:pic>
    </p:spTree>
    <p:extLst>
      <p:ext uri="{BB962C8B-B14F-4D97-AF65-F5344CB8AC3E}">
        <p14:creationId xmlns:p14="http://schemas.microsoft.com/office/powerpoint/2010/main" val="41931666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54D13A-7CEA-4998-8EC5-377B7DF1835F}"/>
              </a:ext>
            </a:extLst>
          </p:cNvPr>
          <p:cNvSpPr>
            <a:spLocks noGrp="1"/>
          </p:cNvSpPr>
          <p:nvPr>
            <p:ph type="title"/>
          </p:nvPr>
        </p:nvSpPr>
        <p:spPr>
          <a:xfrm>
            <a:off x="301713" y="71539"/>
            <a:ext cx="8540575" cy="413492"/>
          </a:xfrm>
        </p:spPr>
        <p:txBody>
          <a:bodyPr/>
          <a:lstStyle/>
          <a:p>
            <a:r>
              <a:rPr lang="en-US" dirty="0"/>
              <a:t>MARS DATA &amp; Boundary Conditions</a:t>
            </a:r>
          </a:p>
        </p:txBody>
      </p:sp>
      <p:sp>
        <p:nvSpPr>
          <p:cNvPr id="3" name="Date Placeholder 2">
            <a:extLst>
              <a:ext uri="{FF2B5EF4-FFF2-40B4-BE49-F238E27FC236}">
                <a16:creationId xmlns:a16="http://schemas.microsoft.com/office/drawing/2014/main" id="{98D73DAC-17AC-4870-8804-9EE97119364F}"/>
              </a:ext>
            </a:extLst>
          </p:cNvPr>
          <p:cNvSpPr>
            <a:spLocks noGrp="1"/>
          </p:cNvSpPr>
          <p:nvPr>
            <p:ph type="dt" sz="half" idx="13"/>
          </p:nvPr>
        </p:nvSpPr>
        <p:spPr/>
        <p:txBody>
          <a:bodyPr/>
          <a:lstStyle/>
          <a:p>
            <a:pPr>
              <a:defRPr/>
            </a:pPr>
            <a:r>
              <a:rPr lang="en-US" dirty="0"/>
              <a:t>10.24.20</a:t>
            </a:r>
          </a:p>
        </p:txBody>
      </p:sp>
      <p:sp>
        <p:nvSpPr>
          <p:cNvPr id="4" name="Footer Placeholder 3">
            <a:extLst>
              <a:ext uri="{FF2B5EF4-FFF2-40B4-BE49-F238E27FC236}">
                <a16:creationId xmlns:a16="http://schemas.microsoft.com/office/drawing/2014/main" id="{410E4B76-7EB9-42B1-9D0D-CFE90CB61735}"/>
              </a:ext>
            </a:extLst>
          </p:cNvPr>
          <p:cNvSpPr>
            <a:spLocks noGrp="1"/>
          </p:cNvSpPr>
          <p:nvPr>
            <p:ph type="ftr" sz="quarter" idx="14"/>
          </p:nvPr>
        </p:nvSpPr>
        <p:spPr/>
        <p:txBody>
          <a:bodyPr/>
          <a:lstStyle/>
          <a:p>
            <a:pPr>
              <a:defRPr/>
            </a:pPr>
            <a:r>
              <a:rPr lang="en-US" dirty="0"/>
              <a:t>Nnamdi Agbo| Preliminary Design Review – Horn A </a:t>
            </a:r>
          </a:p>
        </p:txBody>
      </p:sp>
      <p:sp>
        <p:nvSpPr>
          <p:cNvPr id="5" name="Slide Number Placeholder 4">
            <a:extLst>
              <a:ext uri="{FF2B5EF4-FFF2-40B4-BE49-F238E27FC236}">
                <a16:creationId xmlns:a16="http://schemas.microsoft.com/office/drawing/2014/main" id="{D59515EE-7107-46C6-80C3-76C7D1F6C52C}"/>
              </a:ext>
            </a:extLst>
          </p:cNvPr>
          <p:cNvSpPr>
            <a:spLocks noGrp="1"/>
          </p:cNvSpPr>
          <p:nvPr>
            <p:ph type="sldNum" sz="quarter" idx="15"/>
          </p:nvPr>
        </p:nvSpPr>
        <p:spPr/>
        <p:txBody>
          <a:bodyPr/>
          <a:lstStyle/>
          <a:p>
            <a:pPr>
              <a:defRPr/>
            </a:pPr>
            <a:fld id="{98AA3EDC-84CE-5D44-955B-22A59AD27526}" type="slidenum">
              <a:rPr lang="en-US" smtClean="0"/>
              <a:pPr>
                <a:defRPr/>
              </a:pPr>
              <a:t>12</a:t>
            </a:fld>
            <a:endParaRPr lang="en-US" dirty="0"/>
          </a:p>
        </p:txBody>
      </p:sp>
      <p:pic>
        <p:nvPicPr>
          <p:cNvPr id="9" name="Picture 8">
            <a:extLst>
              <a:ext uri="{FF2B5EF4-FFF2-40B4-BE49-F238E27FC236}">
                <a16:creationId xmlns:a16="http://schemas.microsoft.com/office/drawing/2014/main" id="{04CDC0ED-77E9-48A9-90DF-7A1FD5BB03F0}"/>
              </a:ext>
            </a:extLst>
          </p:cNvPr>
          <p:cNvPicPr>
            <a:picLocks noChangeAspect="1"/>
          </p:cNvPicPr>
          <p:nvPr/>
        </p:nvPicPr>
        <p:blipFill>
          <a:blip r:embed="rId2"/>
          <a:stretch>
            <a:fillRect/>
          </a:stretch>
        </p:blipFill>
        <p:spPr>
          <a:xfrm>
            <a:off x="301713" y="3629401"/>
            <a:ext cx="4688426" cy="2570262"/>
          </a:xfrm>
          <a:prstGeom prst="rect">
            <a:avLst/>
          </a:prstGeom>
          <a:ln>
            <a:solidFill>
              <a:schemeClr val="tx1"/>
            </a:solidFill>
          </a:ln>
        </p:spPr>
      </p:pic>
      <p:pic>
        <p:nvPicPr>
          <p:cNvPr id="11" name="Picture 10">
            <a:extLst>
              <a:ext uri="{FF2B5EF4-FFF2-40B4-BE49-F238E27FC236}">
                <a16:creationId xmlns:a16="http://schemas.microsoft.com/office/drawing/2014/main" id="{962DDD51-948F-4B96-BC95-315BCD507F3D}"/>
              </a:ext>
            </a:extLst>
          </p:cNvPr>
          <p:cNvPicPr>
            <a:picLocks noChangeAspect="1"/>
          </p:cNvPicPr>
          <p:nvPr/>
        </p:nvPicPr>
        <p:blipFill>
          <a:blip r:embed="rId3"/>
          <a:stretch>
            <a:fillRect/>
          </a:stretch>
        </p:blipFill>
        <p:spPr>
          <a:xfrm>
            <a:off x="301713" y="431554"/>
            <a:ext cx="6107477" cy="3141274"/>
          </a:xfrm>
          <a:prstGeom prst="rect">
            <a:avLst/>
          </a:prstGeom>
          <a:ln>
            <a:solidFill>
              <a:schemeClr val="tx1"/>
            </a:solidFill>
          </a:ln>
        </p:spPr>
      </p:pic>
      <p:sp>
        <p:nvSpPr>
          <p:cNvPr id="13" name="TextBox 12">
            <a:extLst>
              <a:ext uri="{FF2B5EF4-FFF2-40B4-BE49-F238E27FC236}">
                <a16:creationId xmlns:a16="http://schemas.microsoft.com/office/drawing/2014/main" id="{5C638198-34F2-4CBB-9C1E-3C04689717CB}"/>
              </a:ext>
            </a:extLst>
          </p:cNvPr>
          <p:cNvSpPr txBox="1"/>
          <p:nvPr/>
        </p:nvSpPr>
        <p:spPr>
          <a:xfrm>
            <a:off x="5202314" y="3774221"/>
            <a:ext cx="3639974" cy="2677656"/>
          </a:xfrm>
          <a:prstGeom prst="rect">
            <a:avLst/>
          </a:prstGeom>
          <a:noFill/>
        </p:spPr>
        <p:txBody>
          <a:bodyPr wrap="square" rtlCol="0">
            <a:spAutoFit/>
          </a:bodyPr>
          <a:lstStyle/>
          <a:p>
            <a:r>
              <a:rPr lang="en-US" sz="1200" dirty="0"/>
              <a:t>Boundary Conditions: Provided by Cory</a:t>
            </a:r>
          </a:p>
          <a:p>
            <a:pPr marL="285750" indent="-285750">
              <a:buFont typeface="Arial" panose="020B0604020202020204" pitchFamily="34" charset="0"/>
              <a:buChar char="•"/>
            </a:pPr>
            <a:r>
              <a:rPr lang="en-US" sz="1200" dirty="0"/>
              <a:t>Module end wall snout for horn A gets the most energy (282,678 W/m^3). This was used for all stainless stain parts </a:t>
            </a:r>
          </a:p>
          <a:p>
            <a:pPr marL="285750" indent="-285750">
              <a:buFont typeface="Arial" panose="020B0604020202020204" pitchFamily="34" charset="0"/>
              <a:buChar char="•"/>
            </a:pPr>
            <a:r>
              <a:rPr lang="en-US" sz="1200" dirty="0"/>
              <a:t>Aluminum parts scaled by its mass ratio (set at 40% EDEP)</a:t>
            </a:r>
          </a:p>
          <a:p>
            <a:pPr marL="285750" indent="-285750">
              <a:buFont typeface="Arial" panose="020B0604020202020204" pitchFamily="34" charset="0"/>
              <a:buChar char="•"/>
            </a:pPr>
            <a:r>
              <a:rPr lang="en-US" sz="1200" dirty="0"/>
              <a:t>External surface cooled @10W/m^2*C</a:t>
            </a:r>
          </a:p>
          <a:p>
            <a:pPr marL="285750" indent="-285750">
              <a:buFont typeface="Arial" panose="020B0604020202020204" pitchFamily="34" charset="0"/>
              <a:buChar char="•"/>
            </a:pPr>
            <a:r>
              <a:rPr lang="en-US" sz="1200" dirty="0"/>
              <a:t>Hidden Pockets at 3W/m^2*C</a:t>
            </a:r>
          </a:p>
          <a:p>
            <a:pPr marL="285750" lvl="0" indent="-285750">
              <a:buFont typeface="Arial" panose="020B0604020202020204" pitchFamily="34" charset="0"/>
              <a:buChar char="•"/>
            </a:pPr>
            <a:r>
              <a:rPr lang="en-US" sz="1200" dirty="0"/>
              <a:t>Drawbar contact points held at 25C.</a:t>
            </a:r>
          </a:p>
          <a:p>
            <a:pPr marL="285750" indent="-285750">
              <a:buFont typeface="Arial" panose="020B0604020202020204" pitchFamily="34" charset="0"/>
              <a:buChar char="•"/>
            </a:pPr>
            <a:r>
              <a:rPr lang="en-US" sz="1200" dirty="0"/>
              <a:t>Internal cooling passages should have  6576 W/m^2*C convection cooling @ 25C</a:t>
            </a:r>
          </a:p>
          <a:p>
            <a:pPr marL="285750" indent="-285750">
              <a:buFont typeface="Arial" panose="020B0604020202020204" pitchFamily="34" charset="0"/>
              <a:buChar char="•"/>
            </a:pPr>
            <a:r>
              <a:rPr lang="en-US" sz="1200" dirty="0"/>
              <a:t>Ejector line utility cup have 8898 W/m^2*C convection cooling @ 25C</a:t>
            </a:r>
          </a:p>
          <a:p>
            <a:pPr marL="285750" indent="-285750">
              <a:buFont typeface="Arial" panose="020B0604020202020204" pitchFamily="34" charset="0"/>
              <a:buChar char="•"/>
            </a:pPr>
            <a:endParaRPr lang="en-US" sz="1200" dirty="0"/>
          </a:p>
        </p:txBody>
      </p:sp>
    </p:spTree>
    <p:extLst>
      <p:ext uri="{BB962C8B-B14F-4D97-AF65-F5344CB8AC3E}">
        <p14:creationId xmlns:p14="http://schemas.microsoft.com/office/powerpoint/2010/main" val="17914197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54D13A-7CEA-4998-8EC5-377B7DF1835F}"/>
              </a:ext>
            </a:extLst>
          </p:cNvPr>
          <p:cNvSpPr>
            <a:spLocks noGrp="1"/>
          </p:cNvSpPr>
          <p:nvPr>
            <p:ph type="title"/>
          </p:nvPr>
        </p:nvSpPr>
        <p:spPr>
          <a:xfrm>
            <a:off x="301713" y="22132"/>
            <a:ext cx="8540575" cy="413492"/>
          </a:xfrm>
        </p:spPr>
        <p:txBody>
          <a:bodyPr/>
          <a:lstStyle/>
          <a:p>
            <a:r>
              <a:rPr lang="en-US" dirty="0"/>
              <a:t>Boundary Conditions</a:t>
            </a:r>
          </a:p>
        </p:txBody>
      </p:sp>
      <p:sp>
        <p:nvSpPr>
          <p:cNvPr id="3" name="Date Placeholder 2">
            <a:extLst>
              <a:ext uri="{FF2B5EF4-FFF2-40B4-BE49-F238E27FC236}">
                <a16:creationId xmlns:a16="http://schemas.microsoft.com/office/drawing/2014/main" id="{98D73DAC-17AC-4870-8804-9EE97119364F}"/>
              </a:ext>
            </a:extLst>
          </p:cNvPr>
          <p:cNvSpPr>
            <a:spLocks noGrp="1"/>
          </p:cNvSpPr>
          <p:nvPr>
            <p:ph type="dt" sz="half" idx="13"/>
          </p:nvPr>
        </p:nvSpPr>
        <p:spPr/>
        <p:txBody>
          <a:bodyPr/>
          <a:lstStyle/>
          <a:p>
            <a:pPr>
              <a:defRPr/>
            </a:pPr>
            <a:r>
              <a:rPr lang="en-US" dirty="0"/>
              <a:t>10.24.20</a:t>
            </a:r>
          </a:p>
        </p:txBody>
      </p:sp>
      <p:sp>
        <p:nvSpPr>
          <p:cNvPr id="4" name="Footer Placeholder 3">
            <a:extLst>
              <a:ext uri="{FF2B5EF4-FFF2-40B4-BE49-F238E27FC236}">
                <a16:creationId xmlns:a16="http://schemas.microsoft.com/office/drawing/2014/main" id="{410E4B76-7EB9-42B1-9D0D-CFE90CB61735}"/>
              </a:ext>
            </a:extLst>
          </p:cNvPr>
          <p:cNvSpPr>
            <a:spLocks noGrp="1"/>
          </p:cNvSpPr>
          <p:nvPr>
            <p:ph type="ftr" sz="quarter" idx="14"/>
          </p:nvPr>
        </p:nvSpPr>
        <p:spPr/>
        <p:txBody>
          <a:bodyPr/>
          <a:lstStyle/>
          <a:p>
            <a:pPr>
              <a:defRPr/>
            </a:pPr>
            <a:r>
              <a:rPr lang="en-US" dirty="0"/>
              <a:t>Nnamdi Agbo| Preliminary Design Review – Horn A </a:t>
            </a:r>
          </a:p>
        </p:txBody>
      </p:sp>
      <p:sp>
        <p:nvSpPr>
          <p:cNvPr id="5" name="Slide Number Placeholder 4">
            <a:extLst>
              <a:ext uri="{FF2B5EF4-FFF2-40B4-BE49-F238E27FC236}">
                <a16:creationId xmlns:a16="http://schemas.microsoft.com/office/drawing/2014/main" id="{D59515EE-7107-46C6-80C3-76C7D1F6C52C}"/>
              </a:ext>
            </a:extLst>
          </p:cNvPr>
          <p:cNvSpPr>
            <a:spLocks noGrp="1"/>
          </p:cNvSpPr>
          <p:nvPr>
            <p:ph type="sldNum" sz="quarter" idx="15"/>
          </p:nvPr>
        </p:nvSpPr>
        <p:spPr/>
        <p:txBody>
          <a:bodyPr/>
          <a:lstStyle/>
          <a:p>
            <a:pPr>
              <a:defRPr/>
            </a:pPr>
            <a:fld id="{98AA3EDC-84CE-5D44-955B-22A59AD27526}" type="slidenum">
              <a:rPr lang="en-US" smtClean="0"/>
              <a:pPr>
                <a:defRPr/>
              </a:pPr>
              <a:t>13</a:t>
            </a:fld>
            <a:endParaRPr lang="en-US" dirty="0"/>
          </a:p>
        </p:txBody>
      </p:sp>
      <p:pic>
        <p:nvPicPr>
          <p:cNvPr id="7" name="Picture 6">
            <a:extLst>
              <a:ext uri="{FF2B5EF4-FFF2-40B4-BE49-F238E27FC236}">
                <a16:creationId xmlns:a16="http://schemas.microsoft.com/office/drawing/2014/main" id="{C19B2316-4A10-4C2A-ADFE-23218F51F8C6}"/>
              </a:ext>
            </a:extLst>
          </p:cNvPr>
          <p:cNvPicPr>
            <a:picLocks noChangeAspect="1"/>
          </p:cNvPicPr>
          <p:nvPr/>
        </p:nvPicPr>
        <p:blipFill>
          <a:blip r:embed="rId2"/>
          <a:stretch>
            <a:fillRect/>
          </a:stretch>
        </p:blipFill>
        <p:spPr>
          <a:xfrm>
            <a:off x="301713" y="385290"/>
            <a:ext cx="4018617" cy="1834842"/>
          </a:xfrm>
          <a:prstGeom prst="rect">
            <a:avLst/>
          </a:prstGeom>
          <a:ln>
            <a:solidFill>
              <a:schemeClr val="tx1"/>
            </a:solidFill>
          </a:ln>
        </p:spPr>
      </p:pic>
      <p:pic>
        <p:nvPicPr>
          <p:cNvPr id="8" name="Picture 7">
            <a:extLst>
              <a:ext uri="{FF2B5EF4-FFF2-40B4-BE49-F238E27FC236}">
                <a16:creationId xmlns:a16="http://schemas.microsoft.com/office/drawing/2014/main" id="{DB2C2AC8-6147-4BE6-9DE6-0A09F3A4C060}"/>
              </a:ext>
            </a:extLst>
          </p:cNvPr>
          <p:cNvPicPr>
            <a:picLocks noChangeAspect="1"/>
          </p:cNvPicPr>
          <p:nvPr/>
        </p:nvPicPr>
        <p:blipFill>
          <a:blip r:embed="rId3"/>
          <a:stretch>
            <a:fillRect/>
          </a:stretch>
        </p:blipFill>
        <p:spPr>
          <a:xfrm>
            <a:off x="4714613" y="406133"/>
            <a:ext cx="2626046" cy="1834842"/>
          </a:xfrm>
          <a:prstGeom prst="rect">
            <a:avLst/>
          </a:prstGeom>
          <a:ln>
            <a:solidFill>
              <a:schemeClr val="tx1"/>
            </a:solidFill>
          </a:ln>
        </p:spPr>
      </p:pic>
      <p:pic>
        <p:nvPicPr>
          <p:cNvPr id="10" name="Picture 9">
            <a:extLst>
              <a:ext uri="{FF2B5EF4-FFF2-40B4-BE49-F238E27FC236}">
                <a16:creationId xmlns:a16="http://schemas.microsoft.com/office/drawing/2014/main" id="{132A7F5A-3170-46DD-96BC-9CD94C0D8B2A}"/>
              </a:ext>
            </a:extLst>
          </p:cNvPr>
          <p:cNvPicPr>
            <a:picLocks noChangeAspect="1"/>
          </p:cNvPicPr>
          <p:nvPr/>
        </p:nvPicPr>
        <p:blipFill>
          <a:blip r:embed="rId4"/>
          <a:stretch>
            <a:fillRect/>
          </a:stretch>
        </p:blipFill>
        <p:spPr>
          <a:xfrm>
            <a:off x="301713" y="2559218"/>
            <a:ext cx="6031975" cy="1685090"/>
          </a:xfrm>
          <a:prstGeom prst="rect">
            <a:avLst/>
          </a:prstGeom>
        </p:spPr>
      </p:pic>
      <p:pic>
        <p:nvPicPr>
          <p:cNvPr id="12" name="Picture 11">
            <a:extLst>
              <a:ext uri="{FF2B5EF4-FFF2-40B4-BE49-F238E27FC236}">
                <a16:creationId xmlns:a16="http://schemas.microsoft.com/office/drawing/2014/main" id="{41086C99-D590-4926-AD0B-3E6A9F91500F}"/>
              </a:ext>
            </a:extLst>
          </p:cNvPr>
          <p:cNvPicPr>
            <a:picLocks noChangeAspect="1"/>
          </p:cNvPicPr>
          <p:nvPr/>
        </p:nvPicPr>
        <p:blipFill>
          <a:blip r:embed="rId5"/>
          <a:stretch>
            <a:fillRect/>
          </a:stretch>
        </p:blipFill>
        <p:spPr>
          <a:xfrm>
            <a:off x="301713" y="4337509"/>
            <a:ext cx="6031975" cy="1964519"/>
          </a:xfrm>
          <a:prstGeom prst="rect">
            <a:avLst/>
          </a:prstGeom>
          <a:ln>
            <a:solidFill>
              <a:schemeClr val="tx1"/>
            </a:solidFill>
          </a:ln>
        </p:spPr>
      </p:pic>
      <p:sp>
        <p:nvSpPr>
          <p:cNvPr id="14" name="TextBox 13">
            <a:extLst>
              <a:ext uri="{FF2B5EF4-FFF2-40B4-BE49-F238E27FC236}">
                <a16:creationId xmlns:a16="http://schemas.microsoft.com/office/drawing/2014/main" id="{BA5EC9DF-599F-47B4-9A47-78AC99202F02}"/>
              </a:ext>
            </a:extLst>
          </p:cNvPr>
          <p:cNvSpPr txBox="1"/>
          <p:nvPr/>
        </p:nvSpPr>
        <p:spPr>
          <a:xfrm>
            <a:off x="6501468" y="3044707"/>
            <a:ext cx="2088859" cy="830997"/>
          </a:xfrm>
          <a:prstGeom prst="rect">
            <a:avLst/>
          </a:prstGeom>
          <a:noFill/>
          <a:ln>
            <a:solidFill>
              <a:schemeClr val="tx1"/>
            </a:solidFill>
          </a:ln>
        </p:spPr>
        <p:txBody>
          <a:bodyPr wrap="square" rtlCol="0">
            <a:spAutoFit/>
          </a:bodyPr>
          <a:lstStyle/>
          <a:p>
            <a:r>
              <a:rPr lang="en-US" sz="1600" dirty="0"/>
              <a:t>Convection cooling of 3W/m^2*C of hidden faces</a:t>
            </a:r>
          </a:p>
        </p:txBody>
      </p:sp>
      <p:cxnSp>
        <p:nvCxnSpPr>
          <p:cNvPr id="16" name="Straight Arrow Connector 15">
            <a:extLst>
              <a:ext uri="{FF2B5EF4-FFF2-40B4-BE49-F238E27FC236}">
                <a16:creationId xmlns:a16="http://schemas.microsoft.com/office/drawing/2014/main" id="{7E63B63A-5F5A-4207-9D97-B63CE3646776}"/>
              </a:ext>
            </a:extLst>
          </p:cNvPr>
          <p:cNvCxnSpPr>
            <a:cxnSpLocks/>
            <a:endCxn id="14" idx="1"/>
          </p:cNvCxnSpPr>
          <p:nvPr/>
        </p:nvCxnSpPr>
        <p:spPr>
          <a:xfrm>
            <a:off x="5926676" y="3044708"/>
            <a:ext cx="574792" cy="415498"/>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9" name="Straight Arrow Connector 18">
            <a:extLst>
              <a:ext uri="{FF2B5EF4-FFF2-40B4-BE49-F238E27FC236}">
                <a16:creationId xmlns:a16="http://schemas.microsoft.com/office/drawing/2014/main" id="{F3578BB0-5814-4E24-B8C9-211FCA077BE5}"/>
              </a:ext>
            </a:extLst>
          </p:cNvPr>
          <p:cNvCxnSpPr>
            <a:cxnSpLocks/>
          </p:cNvCxnSpPr>
          <p:nvPr/>
        </p:nvCxnSpPr>
        <p:spPr>
          <a:xfrm>
            <a:off x="5641596" y="4767276"/>
            <a:ext cx="914400" cy="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21" name="TextBox 20">
            <a:extLst>
              <a:ext uri="{FF2B5EF4-FFF2-40B4-BE49-F238E27FC236}">
                <a16:creationId xmlns:a16="http://schemas.microsoft.com/office/drawing/2014/main" id="{37F135D9-C051-4BAB-B7EB-56BCDAE43DCB}"/>
              </a:ext>
            </a:extLst>
          </p:cNvPr>
          <p:cNvSpPr txBox="1"/>
          <p:nvPr/>
        </p:nvSpPr>
        <p:spPr>
          <a:xfrm>
            <a:off x="6555996" y="4474180"/>
            <a:ext cx="2088859" cy="830997"/>
          </a:xfrm>
          <a:prstGeom prst="rect">
            <a:avLst/>
          </a:prstGeom>
          <a:noFill/>
          <a:ln>
            <a:solidFill>
              <a:schemeClr val="tx1"/>
            </a:solidFill>
          </a:ln>
        </p:spPr>
        <p:txBody>
          <a:bodyPr wrap="square" rtlCol="0">
            <a:spAutoFit/>
          </a:bodyPr>
          <a:lstStyle/>
          <a:p>
            <a:r>
              <a:rPr lang="en-US" sz="1600" dirty="0"/>
              <a:t>Convection cooling of 10W/m^2*C for external faces</a:t>
            </a:r>
          </a:p>
        </p:txBody>
      </p:sp>
      <p:sp>
        <p:nvSpPr>
          <p:cNvPr id="24" name="TextBox 23">
            <a:extLst>
              <a:ext uri="{FF2B5EF4-FFF2-40B4-BE49-F238E27FC236}">
                <a16:creationId xmlns:a16="http://schemas.microsoft.com/office/drawing/2014/main" id="{45E20D09-5A54-4C91-8B1A-2D85418C419D}"/>
              </a:ext>
            </a:extLst>
          </p:cNvPr>
          <p:cNvSpPr txBox="1"/>
          <p:nvPr/>
        </p:nvSpPr>
        <p:spPr>
          <a:xfrm>
            <a:off x="784225" y="2220132"/>
            <a:ext cx="3053592" cy="276999"/>
          </a:xfrm>
          <a:prstGeom prst="rect">
            <a:avLst/>
          </a:prstGeom>
          <a:noFill/>
          <a:ln>
            <a:solidFill>
              <a:schemeClr val="tx1"/>
            </a:solidFill>
          </a:ln>
        </p:spPr>
        <p:txBody>
          <a:bodyPr wrap="square" rtlCol="0">
            <a:spAutoFit/>
          </a:bodyPr>
          <a:lstStyle/>
          <a:p>
            <a:r>
              <a:rPr lang="en-US" sz="1200" dirty="0"/>
              <a:t>Convection cooling of 6576W/m^2*C</a:t>
            </a:r>
          </a:p>
        </p:txBody>
      </p:sp>
      <p:sp>
        <p:nvSpPr>
          <p:cNvPr id="25" name="TextBox 24">
            <a:extLst>
              <a:ext uri="{FF2B5EF4-FFF2-40B4-BE49-F238E27FC236}">
                <a16:creationId xmlns:a16="http://schemas.microsoft.com/office/drawing/2014/main" id="{370BA87B-0522-4A24-A342-31B1ADE70C8E}"/>
              </a:ext>
            </a:extLst>
          </p:cNvPr>
          <p:cNvSpPr txBox="1"/>
          <p:nvPr/>
        </p:nvSpPr>
        <p:spPr>
          <a:xfrm>
            <a:off x="4714613" y="2238373"/>
            <a:ext cx="2626045" cy="276999"/>
          </a:xfrm>
          <a:prstGeom prst="rect">
            <a:avLst/>
          </a:prstGeom>
          <a:noFill/>
          <a:ln>
            <a:solidFill>
              <a:schemeClr val="tx1"/>
            </a:solidFill>
          </a:ln>
        </p:spPr>
        <p:txBody>
          <a:bodyPr wrap="square" rtlCol="0">
            <a:spAutoFit/>
          </a:bodyPr>
          <a:lstStyle/>
          <a:p>
            <a:r>
              <a:rPr lang="en-US" sz="1200" dirty="0"/>
              <a:t>Convection cooling of 8898.8W/m^2*C</a:t>
            </a:r>
          </a:p>
        </p:txBody>
      </p:sp>
      <p:sp>
        <p:nvSpPr>
          <p:cNvPr id="26" name="Oval 25">
            <a:extLst>
              <a:ext uri="{FF2B5EF4-FFF2-40B4-BE49-F238E27FC236}">
                <a16:creationId xmlns:a16="http://schemas.microsoft.com/office/drawing/2014/main" id="{CAB51340-2C99-4356-902F-BE5AE8ADE182}"/>
              </a:ext>
            </a:extLst>
          </p:cNvPr>
          <p:cNvSpPr/>
          <p:nvPr/>
        </p:nvSpPr>
        <p:spPr>
          <a:xfrm>
            <a:off x="2789339" y="4750496"/>
            <a:ext cx="276837" cy="224175"/>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4F3CDC78-303E-4A2E-9736-B7B4C7FDAD45}"/>
              </a:ext>
            </a:extLst>
          </p:cNvPr>
          <p:cNvSpPr txBox="1"/>
          <p:nvPr/>
        </p:nvSpPr>
        <p:spPr>
          <a:xfrm>
            <a:off x="6555996" y="5566347"/>
            <a:ext cx="2088859" cy="584775"/>
          </a:xfrm>
          <a:prstGeom prst="rect">
            <a:avLst/>
          </a:prstGeom>
          <a:noFill/>
          <a:ln>
            <a:solidFill>
              <a:schemeClr val="tx1"/>
            </a:solidFill>
          </a:ln>
        </p:spPr>
        <p:txBody>
          <a:bodyPr wrap="square" rtlCol="0">
            <a:spAutoFit/>
          </a:bodyPr>
          <a:lstStyle/>
          <a:p>
            <a:r>
              <a:rPr lang="en-US" sz="1600" dirty="0"/>
              <a:t>Draw bar contact points held at 25</a:t>
            </a:r>
            <a:r>
              <a:rPr lang="en-US" sz="1600" baseline="30000" dirty="0"/>
              <a:t>o</a:t>
            </a:r>
            <a:r>
              <a:rPr lang="en-US" sz="1600" dirty="0"/>
              <a:t>C</a:t>
            </a:r>
          </a:p>
        </p:txBody>
      </p:sp>
      <p:sp>
        <p:nvSpPr>
          <p:cNvPr id="28" name="TextBox 27">
            <a:extLst>
              <a:ext uri="{FF2B5EF4-FFF2-40B4-BE49-F238E27FC236}">
                <a16:creationId xmlns:a16="http://schemas.microsoft.com/office/drawing/2014/main" id="{A8659875-D312-4C72-9F1B-F66CD797D516}"/>
              </a:ext>
            </a:extLst>
          </p:cNvPr>
          <p:cNvSpPr txBox="1"/>
          <p:nvPr/>
        </p:nvSpPr>
        <p:spPr>
          <a:xfrm>
            <a:off x="7592182" y="1334799"/>
            <a:ext cx="1468074" cy="1169551"/>
          </a:xfrm>
          <a:prstGeom prst="rect">
            <a:avLst/>
          </a:prstGeom>
          <a:noFill/>
          <a:ln>
            <a:solidFill>
              <a:schemeClr val="tx1"/>
            </a:solidFill>
          </a:ln>
        </p:spPr>
        <p:txBody>
          <a:bodyPr wrap="square" rtlCol="0">
            <a:spAutoFit/>
          </a:bodyPr>
          <a:lstStyle/>
          <a:p>
            <a:r>
              <a:rPr lang="en-US" sz="1400" dirty="0"/>
              <a:t>Convective cooling applied to only one line (worst case assumed)</a:t>
            </a:r>
          </a:p>
        </p:txBody>
      </p:sp>
      <p:cxnSp>
        <p:nvCxnSpPr>
          <p:cNvPr id="30" name="Straight Arrow Connector 29">
            <a:extLst>
              <a:ext uri="{FF2B5EF4-FFF2-40B4-BE49-F238E27FC236}">
                <a16:creationId xmlns:a16="http://schemas.microsoft.com/office/drawing/2014/main" id="{7374879A-CC92-4DEA-9A2B-A6C5C07D2ECE}"/>
              </a:ext>
            </a:extLst>
          </p:cNvPr>
          <p:cNvCxnSpPr>
            <a:stCxn id="26" idx="5"/>
            <a:endCxn id="27" idx="1"/>
          </p:cNvCxnSpPr>
          <p:nvPr/>
        </p:nvCxnSpPr>
        <p:spPr>
          <a:xfrm>
            <a:off x="3025634" y="4941841"/>
            <a:ext cx="3530362" cy="916894"/>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32" name="Straight Arrow Connector 31">
            <a:extLst>
              <a:ext uri="{FF2B5EF4-FFF2-40B4-BE49-F238E27FC236}">
                <a16:creationId xmlns:a16="http://schemas.microsoft.com/office/drawing/2014/main" id="{1453DA19-B736-4B8B-B8D2-066CA88F2FC4}"/>
              </a:ext>
            </a:extLst>
          </p:cNvPr>
          <p:cNvCxnSpPr>
            <a:cxnSpLocks/>
            <a:endCxn id="27" idx="1"/>
          </p:cNvCxnSpPr>
          <p:nvPr/>
        </p:nvCxnSpPr>
        <p:spPr>
          <a:xfrm>
            <a:off x="3657600" y="4860478"/>
            <a:ext cx="2898396" cy="998257"/>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34" name="Straight Arrow Connector 33">
            <a:extLst>
              <a:ext uri="{FF2B5EF4-FFF2-40B4-BE49-F238E27FC236}">
                <a16:creationId xmlns:a16="http://schemas.microsoft.com/office/drawing/2014/main" id="{87E2866C-00B6-4C4F-AD9C-CD1FD3797E35}"/>
              </a:ext>
            </a:extLst>
          </p:cNvPr>
          <p:cNvCxnSpPr>
            <a:endCxn id="14" idx="1"/>
          </p:cNvCxnSpPr>
          <p:nvPr/>
        </p:nvCxnSpPr>
        <p:spPr>
          <a:xfrm>
            <a:off x="5066950" y="3054011"/>
            <a:ext cx="1434518" cy="406195"/>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36" name="Oval 35">
            <a:extLst>
              <a:ext uri="{FF2B5EF4-FFF2-40B4-BE49-F238E27FC236}">
                <a16:creationId xmlns:a16="http://schemas.microsoft.com/office/drawing/2014/main" id="{5759DFD1-EC02-4D02-AC88-C340E56FFC41}"/>
              </a:ext>
            </a:extLst>
          </p:cNvPr>
          <p:cNvSpPr/>
          <p:nvPr/>
        </p:nvSpPr>
        <p:spPr>
          <a:xfrm>
            <a:off x="3450666" y="4748750"/>
            <a:ext cx="276837" cy="224175"/>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8" name="Straight Arrow Connector 37">
            <a:extLst>
              <a:ext uri="{FF2B5EF4-FFF2-40B4-BE49-F238E27FC236}">
                <a16:creationId xmlns:a16="http://schemas.microsoft.com/office/drawing/2014/main" id="{67C633FC-0E2D-40FF-81AD-CC2A38AE7893}"/>
              </a:ext>
            </a:extLst>
          </p:cNvPr>
          <p:cNvCxnSpPr>
            <a:cxnSpLocks/>
          </p:cNvCxnSpPr>
          <p:nvPr/>
        </p:nvCxnSpPr>
        <p:spPr>
          <a:xfrm>
            <a:off x="5197126" y="1552823"/>
            <a:ext cx="2403299" cy="499148"/>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pic>
        <p:nvPicPr>
          <p:cNvPr id="40" name="Picture 39">
            <a:extLst>
              <a:ext uri="{FF2B5EF4-FFF2-40B4-BE49-F238E27FC236}">
                <a16:creationId xmlns:a16="http://schemas.microsoft.com/office/drawing/2014/main" id="{8B8A8295-8D7F-433F-B652-1742C7FE2878}"/>
              </a:ext>
            </a:extLst>
          </p:cNvPr>
          <p:cNvPicPr>
            <a:picLocks noChangeAspect="1"/>
          </p:cNvPicPr>
          <p:nvPr/>
        </p:nvPicPr>
        <p:blipFill>
          <a:blip r:embed="rId6"/>
          <a:stretch>
            <a:fillRect/>
          </a:stretch>
        </p:blipFill>
        <p:spPr>
          <a:xfrm>
            <a:off x="7486061" y="794442"/>
            <a:ext cx="1641995" cy="475568"/>
          </a:xfrm>
          <a:prstGeom prst="rect">
            <a:avLst/>
          </a:prstGeom>
          <a:ln>
            <a:solidFill>
              <a:srgbClr val="FF0000"/>
            </a:solidFill>
          </a:ln>
        </p:spPr>
      </p:pic>
      <p:cxnSp>
        <p:nvCxnSpPr>
          <p:cNvPr id="42" name="Straight Arrow Connector 41">
            <a:extLst>
              <a:ext uri="{FF2B5EF4-FFF2-40B4-BE49-F238E27FC236}">
                <a16:creationId xmlns:a16="http://schemas.microsoft.com/office/drawing/2014/main" id="{DCAF4C65-DB2B-418C-B5B9-3D2E3525A5E3}"/>
              </a:ext>
            </a:extLst>
          </p:cNvPr>
          <p:cNvCxnSpPr>
            <a:cxnSpLocks/>
          </p:cNvCxnSpPr>
          <p:nvPr/>
        </p:nvCxnSpPr>
        <p:spPr>
          <a:xfrm>
            <a:off x="7545897" y="435624"/>
            <a:ext cx="0" cy="492737"/>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45" name="Straight Arrow Connector 44">
            <a:extLst>
              <a:ext uri="{FF2B5EF4-FFF2-40B4-BE49-F238E27FC236}">
                <a16:creationId xmlns:a16="http://schemas.microsoft.com/office/drawing/2014/main" id="{BEB3739E-7AE3-40F4-8BB0-A86BBBE37E1A}"/>
              </a:ext>
            </a:extLst>
          </p:cNvPr>
          <p:cNvCxnSpPr/>
          <p:nvPr/>
        </p:nvCxnSpPr>
        <p:spPr>
          <a:xfrm flipV="1">
            <a:off x="5268286" y="1156465"/>
            <a:ext cx="2217775" cy="374715"/>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46" name="TextBox 45">
            <a:extLst>
              <a:ext uri="{FF2B5EF4-FFF2-40B4-BE49-F238E27FC236}">
                <a16:creationId xmlns:a16="http://schemas.microsoft.com/office/drawing/2014/main" id="{85B8E7E5-5109-412B-A3A4-22373F90349A}"/>
              </a:ext>
            </a:extLst>
          </p:cNvPr>
          <p:cNvSpPr txBox="1"/>
          <p:nvPr/>
        </p:nvSpPr>
        <p:spPr>
          <a:xfrm>
            <a:off x="8883000" y="684692"/>
            <a:ext cx="304892" cy="369332"/>
          </a:xfrm>
          <a:prstGeom prst="rect">
            <a:avLst/>
          </a:prstGeom>
          <a:noFill/>
        </p:spPr>
        <p:txBody>
          <a:bodyPr wrap="none" rtlCol="0">
            <a:spAutoFit/>
          </a:bodyPr>
          <a:lstStyle/>
          <a:p>
            <a:r>
              <a:rPr lang="en-US" dirty="0">
                <a:solidFill>
                  <a:srgbClr val="FF0000"/>
                </a:solidFill>
              </a:rPr>
              <a:t>X</a:t>
            </a:r>
          </a:p>
        </p:txBody>
      </p:sp>
    </p:spTree>
    <p:extLst>
      <p:ext uri="{BB962C8B-B14F-4D97-AF65-F5344CB8AC3E}">
        <p14:creationId xmlns:p14="http://schemas.microsoft.com/office/powerpoint/2010/main" val="24727731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54D13A-7CEA-4998-8EC5-377B7DF1835F}"/>
              </a:ext>
            </a:extLst>
          </p:cNvPr>
          <p:cNvSpPr>
            <a:spLocks noGrp="1"/>
          </p:cNvSpPr>
          <p:nvPr>
            <p:ph type="title"/>
          </p:nvPr>
        </p:nvSpPr>
        <p:spPr>
          <a:xfrm>
            <a:off x="301713" y="71539"/>
            <a:ext cx="8540575" cy="413492"/>
          </a:xfrm>
        </p:spPr>
        <p:txBody>
          <a:bodyPr/>
          <a:lstStyle/>
          <a:p>
            <a:r>
              <a:rPr lang="en-US" dirty="0"/>
              <a:t>Boundary Conditions</a:t>
            </a:r>
          </a:p>
        </p:txBody>
      </p:sp>
      <p:sp>
        <p:nvSpPr>
          <p:cNvPr id="3" name="Date Placeholder 2">
            <a:extLst>
              <a:ext uri="{FF2B5EF4-FFF2-40B4-BE49-F238E27FC236}">
                <a16:creationId xmlns:a16="http://schemas.microsoft.com/office/drawing/2014/main" id="{98D73DAC-17AC-4870-8804-9EE97119364F}"/>
              </a:ext>
            </a:extLst>
          </p:cNvPr>
          <p:cNvSpPr>
            <a:spLocks noGrp="1"/>
          </p:cNvSpPr>
          <p:nvPr>
            <p:ph type="dt" sz="half" idx="13"/>
          </p:nvPr>
        </p:nvSpPr>
        <p:spPr/>
        <p:txBody>
          <a:bodyPr/>
          <a:lstStyle/>
          <a:p>
            <a:pPr>
              <a:defRPr/>
            </a:pPr>
            <a:r>
              <a:rPr lang="en-US" dirty="0"/>
              <a:t>10.24.20</a:t>
            </a:r>
          </a:p>
        </p:txBody>
      </p:sp>
      <p:sp>
        <p:nvSpPr>
          <p:cNvPr id="4" name="Footer Placeholder 3">
            <a:extLst>
              <a:ext uri="{FF2B5EF4-FFF2-40B4-BE49-F238E27FC236}">
                <a16:creationId xmlns:a16="http://schemas.microsoft.com/office/drawing/2014/main" id="{410E4B76-7EB9-42B1-9D0D-CFE90CB61735}"/>
              </a:ext>
            </a:extLst>
          </p:cNvPr>
          <p:cNvSpPr>
            <a:spLocks noGrp="1"/>
          </p:cNvSpPr>
          <p:nvPr>
            <p:ph type="ftr" sz="quarter" idx="14"/>
          </p:nvPr>
        </p:nvSpPr>
        <p:spPr/>
        <p:txBody>
          <a:bodyPr/>
          <a:lstStyle/>
          <a:p>
            <a:pPr>
              <a:defRPr/>
            </a:pPr>
            <a:r>
              <a:rPr lang="en-US" dirty="0"/>
              <a:t>Nnamdi Agbo| Preliminary Design Review – Horn A </a:t>
            </a:r>
          </a:p>
        </p:txBody>
      </p:sp>
      <p:sp>
        <p:nvSpPr>
          <p:cNvPr id="5" name="Slide Number Placeholder 4">
            <a:extLst>
              <a:ext uri="{FF2B5EF4-FFF2-40B4-BE49-F238E27FC236}">
                <a16:creationId xmlns:a16="http://schemas.microsoft.com/office/drawing/2014/main" id="{D59515EE-7107-46C6-80C3-76C7D1F6C52C}"/>
              </a:ext>
            </a:extLst>
          </p:cNvPr>
          <p:cNvSpPr>
            <a:spLocks noGrp="1"/>
          </p:cNvSpPr>
          <p:nvPr>
            <p:ph type="sldNum" sz="quarter" idx="15"/>
          </p:nvPr>
        </p:nvSpPr>
        <p:spPr/>
        <p:txBody>
          <a:bodyPr/>
          <a:lstStyle/>
          <a:p>
            <a:pPr>
              <a:defRPr/>
            </a:pPr>
            <a:fld id="{98AA3EDC-84CE-5D44-955B-22A59AD27526}" type="slidenum">
              <a:rPr lang="en-US" smtClean="0"/>
              <a:pPr>
                <a:defRPr/>
              </a:pPr>
              <a:t>14</a:t>
            </a:fld>
            <a:endParaRPr lang="en-US" dirty="0"/>
          </a:p>
        </p:txBody>
      </p:sp>
      <p:pic>
        <p:nvPicPr>
          <p:cNvPr id="6" name="Picture 5">
            <a:extLst>
              <a:ext uri="{FF2B5EF4-FFF2-40B4-BE49-F238E27FC236}">
                <a16:creationId xmlns:a16="http://schemas.microsoft.com/office/drawing/2014/main" id="{D1DFFE2D-3924-47CF-96A7-B5554C9917D8}"/>
              </a:ext>
            </a:extLst>
          </p:cNvPr>
          <p:cNvPicPr>
            <a:picLocks noChangeAspect="1"/>
          </p:cNvPicPr>
          <p:nvPr/>
        </p:nvPicPr>
        <p:blipFill>
          <a:blip r:embed="rId2"/>
          <a:stretch>
            <a:fillRect/>
          </a:stretch>
        </p:blipFill>
        <p:spPr>
          <a:xfrm>
            <a:off x="301713" y="544879"/>
            <a:ext cx="7307102" cy="2304210"/>
          </a:xfrm>
          <a:prstGeom prst="rect">
            <a:avLst/>
          </a:prstGeom>
        </p:spPr>
      </p:pic>
      <p:graphicFrame>
        <p:nvGraphicFramePr>
          <p:cNvPr id="7" name="Table 6">
            <a:extLst>
              <a:ext uri="{FF2B5EF4-FFF2-40B4-BE49-F238E27FC236}">
                <a16:creationId xmlns:a16="http://schemas.microsoft.com/office/drawing/2014/main" id="{FAAF5667-4944-41A2-9E00-2D52030A6315}"/>
              </a:ext>
            </a:extLst>
          </p:cNvPr>
          <p:cNvGraphicFramePr>
            <a:graphicFrameLocks noGrp="1"/>
          </p:cNvGraphicFramePr>
          <p:nvPr>
            <p:extLst>
              <p:ext uri="{D42A27DB-BD31-4B8C-83A1-F6EECF244321}">
                <p14:modId xmlns:p14="http://schemas.microsoft.com/office/powerpoint/2010/main" val="3629210805"/>
              </p:ext>
            </p:extLst>
          </p:nvPr>
        </p:nvGraphicFramePr>
        <p:xfrm>
          <a:off x="301713" y="2900306"/>
          <a:ext cx="4169619" cy="854204"/>
        </p:xfrm>
        <a:graphic>
          <a:graphicData uri="http://schemas.openxmlformats.org/drawingml/2006/table">
            <a:tbl>
              <a:tblPr firstRow="1" bandRow="1">
                <a:tableStyleId>{5C22544A-7EE6-4342-B048-85BDC9FD1C3A}</a:tableStyleId>
              </a:tblPr>
              <a:tblGrid>
                <a:gridCol w="1389873">
                  <a:extLst>
                    <a:ext uri="{9D8B030D-6E8A-4147-A177-3AD203B41FA5}">
                      <a16:colId xmlns:a16="http://schemas.microsoft.com/office/drawing/2014/main" val="1203755210"/>
                    </a:ext>
                  </a:extLst>
                </a:gridCol>
                <a:gridCol w="1389873">
                  <a:extLst>
                    <a:ext uri="{9D8B030D-6E8A-4147-A177-3AD203B41FA5}">
                      <a16:colId xmlns:a16="http://schemas.microsoft.com/office/drawing/2014/main" val="2878994255"/>
                    </a:ext>
                  </a:extLst>
                </a:gridCol>
                <a:gridCol w="1389873">
                  <a:extLst>
                    <a:ext uri="{9D8B030D-6E8A-4147-A177-3AD203B41FA5}">
                      <a16:colId xmlns:a16="http://schemas.microsoft.com/office/drawing/2014/main" val="2086290789"/>
                    </a:ext>
                  </a:extLst>
                </a:gridCol>
              </a:tblGrid>
              <a:tr h="469541">
                <a:tc>
                  <a:txBody>
                    <a:bodyPr/>
                    <a:lstStyle/>
                    <a:p>
                      <a:r>
                        <a:rPr lang="en-US" sz="1400" dirty="0"/>
                        <a:t>MARS Data (W)</a:t>
                      </a:r>
                    </a:p>
                  </a:txBody>
                  <a:tcPr/>
                </a:tc>
                <a:tc>
                  <a:txBody>
                    <a:bodyPr/>
                    <a:lstStyle/>
                    <a:p>
                      <a:r>
                        <a:rPr lang="en-US" sz="1400" dirty="0"/>
                        <a:t>FEA Reaction Probe (W)</a:t>
                      </a:r>
                    </a:p>
                  </a:txBody>
                  <a:tcPr/>
                </a:tc>
                <a:tc>
                  <a:txBody>
                    <a:bodyPr/>
                    <a:lstStyle/>
                    <a:p>
                      <a:r>
                        <a:rPr lang="en-US" sz="1400" dirty="0"/>
                        <a:t>Ratio</a:t>
                      </a:r>
                    </a:p>
                  </a:txBody>
                  <a:tcPr/>
                </a:tc>
                <a:extLst>
                  <a:ext uri="{0D108BD9-81ED-4DB2-BD59-A6C34878D82A}">
                    <a16:rowId xmlns:a16="http://schemas.microsoft.com/office/drawing/2014/main" val="336618347"/>
                  </a:ext>
                </a:extLst>
              </a:tr>
              <a:tr h="336044">
                <a:tc>
                  <a:txBody>
                    <a:bodyPr/>
                    <a:lstStyle/>
                    <a:p>
                      <a:r>
                        <a:rPr lang="en-US" sz="1400" dirty="0"/>
                        <a:t>3635.01</a:t>
                      </a:r>
                    </a:p>
                  </a:txBody>
                  <a:tcPr/>
                </a:tc>
                <a:tc>
                  <a:txBody>
                    <a:bodyPr/>
                    <a:lstStyle/>
                    <a:p>
                      <a:r>
                        <a:rPr lang="en-US" sz="1400" dirty="0"/>
                        <a:t>3633.96</a:t>
                      </a:r>
                    </a:p>
                  </a:txBody>
                  <a:tcPr/>
                </a:tc>
                <a:tc>
                  <a:txBody>
                    <a:bodyPr/>
                    <a:lstStyle/>
                    <a:p>
                      <a:r>
                        <a:rPr lang="en-US" sz="1400" dirty="0"/>
                        <a:t>99.9</a:t>
                      </a:r>
                    </a:p>
                  </a:txBody>
                  <a:tcPr/>
                </a:tc>
                <a:extLst>
                  <a:ext uri="{0D108BD9-81ED-4DB2-BD59-A6C34878D82A}">
                    <a16:rowId xmlns:a16="http://schemas.microsoft.com/office/drawing/2014/main" val="304324182"/>
                  </a:ext>
                </a:extLst>
              </a:tr>
            </a:tbl>
          </a:graphicData>
        </a:graphic>
      </p:graphicFrame>
      <p:pic>
        <p:nvPicPr>
          <p:cNvPr id="8" name="Picture 7">
            <a:extLst>
              <a:ext uri="{FF2B5EF4-FFF2-40B4-BE49-F238E27FC236}">
                <a16:creationId xmlns:a16="http://schemas.microsoft.com/office/drawing/2014/main" id="{26EC4875-FB50-4550-B4FF-775A15FADC28}"/>
              </a:ext>
            </a:extLst>
          </p:cNvPr>
          <p:cNvPicPr>
            <a:picLocks noChangeAspect="1"/>
          </p:cNvPicPr>
          <p:nvPr/>
        </p:nvPicPr>
        <p:blipFill>
          <a:blip r:embed="rId3"/>
          <a:stretch>
            <a:fillRect/>
          </a:stretch>
        </p:blipFill>
        <p:spPr>
          <a:xfrm>
            <a:off x="301713" y="3844437"/>
            <a:ext cx="4639111" cy="2403662"/>
          </a:xfrm>
          <a:prstGeom prst="rect">
            <a:avLst/>
          </a:prstGeom>
        </p:spPr>
      </p:pic>
      <p:cxnSp>
        <p:nvCxnSpPr>
          <p:cNvPr id="11" name="Straight Arrow Connector 10">
            <a:extLst>
              <a:ext uri="{FF2B5EF4-FFF2-40B4-BE49-F238E27FC236}">
                <a16:creationId xmlns:a16="http://schemas.microsoft.com/office/drawing/2014/main" id="{BC03FB46-D584-4307-865D-3ACE0CED1C27}"/>
              </a:ext>
            </a:extLst>
          </p:cNvPr>
          <p:cNvCxnSpPr/>
          <p:nvPr/>
        </p:nvCxnSpPr>
        <p:spPr>
          <a:xfrm>
            <a:off x="3263317" y="1166070"/>
            <a:ext cx="0" cy="1031846"/>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14" name="TextBox 13">
            <a:extLst>
              <a:ext uri="{FF2B5EF4-FFF2-40B4-BE49-F238E27FC236}">
                <a16:creationId xmlns:a16="http://schemas.microsoft.com/office/drawing/2014/main" id="{75C96B14-D59D-45FA-94CB-BD7A9255B049}"/>
              </a:ext>
            </a:extLst>
          </p:cNvPr>
          <p:cNvSpPr txBox="1"/>
          <p:nvPr/>
        </p:nvSpPr>
        <p:spPr>
          <a:xfrm>
            <a:off x="2701256" y="809036"/>
            <a:ext cx="1329210" cy="369332"/>
          </a:xfrm>
          <a:prstGeom prst="rect">
            <a:avLst/>
          </a:prstGeom>
          <a:noFill/>
        </p:spPr>
        <p:txBody>
          <a:bodyPr wrap="none" rtlCol="0">
            <a:spAutoFit/>
          </a:bodyPr>
          <a:lstStyle/>
          <a:p>
            <a:r>
              <a:rPr lang="en-US" dirty="0">
                <a:solidFill>
                  <a:srgbClr val="FF0000"/>
                </a:solidFill>
              </a:rPr>
              <a:t>Cooling Line</a:t>
            </a:r>
          </a:p>
        </p:txBody>
      </p:sp>
      <p:cxnSp>
        <p:nvCxnSpPr>
          <p:cNvPr id="15" name="Straight Arrow Connector 14">
            <a:extLst>
              <a:ext uri="{FF2B5EF4-FFF2-40B4-BE49-F238E27FC236}">
                <a16:creationId xmlns:a16="http://schemas.microsoft.com/office/drawing/2014/main" id="{FBF98588-BC4A-4EAF-866D-C7AA17B420BD}"/>
              </a:ext>
            </a:extLst>
          </p:cNvPr>
          <p:cNvCxnSpPr/>
          <p:nvPr/>
        </p:nvCxnSpPr>
        <p:spPr>
          <a:xfrm>
            <a:off x="7224319" y="648749"/>
            <a:ext cx="0" cy="1031846"/>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16" name="TextBox 15">
            <a:extLst>
              <a:ext uri="{FF2B5EF4-FFF2-40B4-BE49-F238E27FC236}">
                <a16:creationId xmlns:a16="http://schemas.microsoft.com/office/drawing/2014/main" id="{DB885A83-C8C8-4E2D-9B8D-66586DFD0023}"/>
              </a:ext>
            </a:extLst>
          </p:cNvPr>
          <p:cNvSpPr txBox="1"/>
          <p:nvPr/>
        </p:nvSpPr>
        <p:spPr>
          <a:xfrm>
            <a:off x="6486089" y="343918"/>
            <a:ext cx="1653017" cy="369332"/>
          </a:xfrm>
          <a:prstGeom prst="rect">
            <a:avLst/>
          </a:prstGeom>
          <a:noFill/>
        </p:spPr>
        <p:txBody>
          <a:bodyPr wrap="none" rtlCol="0">
            <a:spAutoFit/>
          </a:bodyPr>
          <a:lstStyle/>
          <a:p>
            <a:r>
              <a:rPr lang="en-US" dirty="0">
                <a:solidFill>
                  <a:srgbClr val="FF0000"/>
                </a:solidFill>
              </a:rPr>
              <a:t>No Cooling Line</a:t>
            </a:r>
          </a:p>
        </p:txBody>
      </p:sp>
    </p:spTree>
    <p:extLst>
      <p:ext uri="{BB962C8B-B14F-4D97-AF65-F5344CB8AC3E}">
        <p14:creationId xmlns:p14="http://schemas.microsoft.com/office/powerpoint/2010/main" val="39662151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4A5B35-44C8-4D53-B778-DD42DD506C26}"/>
              </a:ext>
            </a:extLst>
          </p:cNvPr>
          <p:cNvSpPr>
            <a:spLocks noGrp="1"/>
          </p:cNvSpPr>
          <p:nvPr>
            <p:ph type="title"/>
          </p:nvPr>
        </p:nvSpPr>
        <p:spPr>
          <a:xfrm>
            <a:off x="425450" y="80271"/>
            <a:ext cx="8293100" cy="339179"/>
          </a:xfrm>
        </p:spPr>
        <p:txBody>
          <a:bodyPr/>
          <a:lstStyle/>
          <a:p>
            <a:r>
              <a:rPr lang="en-US" dirty="0"/>
              <a:t>Material Properties:</a:t>
            </a:r>
          </a:p>
        </p:txBody>
      </p:sp>
      <p:sp>
        <p:nvSpPr>
          <p:cNvPr id="3" name="Date Placeholder 2">
            <a:extLst>
              <a:ext uri="{FF2B5EF4-FFF2-40B4-BE49-F238E27FC236}">
                <a16:creationId xmlns:a16="http://schemas.microsoft.com/office/drawing/2014/main" id="{492D297B-932E-4935-992B-9C38736D68DD}"/>
              </a:ext>
            </a:extLst>
          </p:cNvPr>
          <p:cNvSpPr>
            <a:spLocks noGrp="1"/>
          </p:cNvSpPr>
          <p:nvPr>
            <p:ph type="dt" sz="half" idx="13"/>
          </p:nvPr>
        </p:nvSpPr>
        <p:spPr/>
        <p:txBody>
          <a:bodyPr/>
          <a:lstStyle/>
          <a:p>
            <a:pPr>
              <a:defRPr/>
            </a:pPr>
            <a:r>
              <a:rPr lang="en-US"/>
              <a:t>10.25.18</a:t>
            </a:r>
            <a:endParaRPr lang="en-US" dirty="0"/>
          </a:p>
        </p:txBody>
      </p:sp>
      <p:sp>
        <p:nvSpPr>
          <p:cNvPr id="4" name="Footer Placeholder 3">
            <a:extLst>
              <a:ext uri="{FF2B5EF4-FFF2-40B4-BE49-F238E27FC236}">
                <a16:creationId xmlns:a16="http://schemas.microsoft.com/office/drawing/2014/main" id="{44BCB643-D2C5-4C39-A677-6CB3C1D357B1}"/>
              </a:ext>
            </a:extLst>
          </p:cNvPr>
          <p:cNvSpPr>
            <a:spLocks noGrp="1"/>
          </p:cNvSpPr>
          <p:nvPr>
            <p:ph type="ftr" sz="quarter" idx="14"/>
          </p:nvPr>
        </p:nvSpPr>
        <p:spPr/>
        <p:txBody>
          <a:bodyPr/>
          <a:lstStyle/>
          <a:p>
            <a:pPr>
              <a:defRPr/>
            </a:pPr>
            <a:r>
              <a:rPr lang="en-US"/>
              <a:t>name | talk title </a:t>
            </a:r>
          </a:p>
        </p:txBody>
      </p:sp>
      <p:sp>
        <p:nvSpPr>
          <p:cNvPr id="5" name="Slide Number Placeholder 4">
            <a:extLst>
              <a:ext uri="{FF2B5EF4-FFF2-40B4-BE49-F238E27FC236}">
                <a16:creationId xmlns:a16="http://schemas.microsoft.com/office/drawing/2014/main" id="{3E773011-4F28-4BCD-A7A0-918B0FF86538}"/>
              </a:ext>
            </a:extLst>
          </p:cNvPr>
          <p:cNvSpPr>
            <a:spLocks noGrp="1"/>
          </p:cNvSpPr>
          <p:nvPr>
            <p:ph type="sldNum" sz="quarter" idx="15"/>
          </p:nvPr>
        </p:nvSpPr>
        <p:spPr/>
        <p:txBody>
          <a:bodyPr/>
          <a:lstStyle/>
          <a:p>
            <a:pPr>
              <a:defRPr/>
            </a:pPr>
            <a:fld id="{98AA3EDC-84CE-5D44-955B-22A59AD27526}" type="slidenum">
              <a:rPr lang="en-US" smtClean="0"/>
              <a:pPr>
                <a:defRPr/>
              </a:pPr>
              <a:t>15</a:t>
            </a:fld>
            <a:endParaRPr lang="en-US" dirty="0"/>
          </a:p>
        </p:txBody>
      </p:sp>
      <p:graphicFrame>
        <p:nvGraphicFramePr>
          <p:cNvPr id="8" name="Table 7">
            <a:extLst>
              <a:ext uri="{FF2B5EF4-FFF2-40B4-BE49-F238E27FC236}">
                <a16:creationId xmlns:a16="http://schemas.microsoft.com/office/drawing/2014/main" id="{9655B8DB-D590-4BED-B242-0E83E87EBDB8}"/>
              </a:ext>
            </a:extLst>
          </p:cNvPr>
          <p:cNvGraphicFramePr>
            <a:graphicFrameLocks noGrp="1"/>
          </p:cNvGraphicFramePr>
          <p:nvPr>
            <p:extLst>
              <p:ext uri="{D42A27DB-BD31-4B8C-83A1-F6EECF244321}">
                <p14:modId xmlns:p14="http://schemas.microsoft.com/office/powerpoint/2010/main" val="1375890151"/>
              </p:ext>
            </p:extLst>
          </p:nvPr>
        </p:nvGraphicFramePr>
        <p:xfrm>
          <a:off x="454024" y="4001549"/>
          <a:ext cx="8293099" cy="2273276"/>
        </p:xfrm>
        <a:graphic>
          <a:graphicData uri="http://schemas.openxmlformats.org/drawingml/2006/table">
            <a:tbl>
              <a:tblPr firstRow="1" bandRow="1">
                <a:tableStyleId>{5C22544A-7EE6-4342-B048-85BDC9FD1C3A}</a:tableStyleId>
              </a:tblPr>
              <a:tblGrid>
                <a:gridCol w="1591936">
                  <a:extLst>
                    <a:ext uri="{9D8B030D-6E8A-4147-A177-3AD203B41FA5}">
                      <a16:colId xmlns:a16="http://schemas.microsoft.com/office/drawing/2014/main" val="1205758238"/>
                    </a:ext>
                  </a:extLst>
                </a:gridCol>
                <a:gridCol w="2674217">
                  <a:extLst>
                    <a:ext uri="{9D8B030D-6E8A-4147-A177-3AD203B41FA5}">
                      <a16:colId xmlns:a16="http://schemas.microsoft.com/office/drawing/2014/main" val="878268447"/>
                    </a:ext>
                  </a:extLst>
                </a:gridCol>
                <a:gridCol w="1537897">
                  <a:extLst>
                    <a:ext uri="{9D8B030D-6E8A-4147-A177-3AD203B41FA5}">
                      <a16:colId xmlns:a16="http://schemas.microsoft.com/office/drawing/2014/main" val="3453176637"/>
                    </a:ext>
                  </a:extLst>
                </a:gridCol>
                <a:gridCol w="1038410">
                  <a:extLst>
                    <a:ext uri="{9D8B030D-6E8A-4147-A177-3AD203B41FA5}">
                      <a16:colId xmlns:a16="http://schemas.microsoft.com/office/drawing/2014/main" val="1804175410"/>
                    </a:ext>
                  </a:extLst>
                </a:gridCol>
                <a:gridCol w="1450639">
                  <a:extLst>
                    <a:ext uri="{9D8B030D-6E8A-4147-A177-3AD203B41FA5}">
                      <a16:colId xmlns:a16="http://schemas.microsoft.com/office/drawing/2014/main" val="88141579"/>
                    </a:ext>
                  </a:extLst>
                </a:gridCol>
              </a:tblGrid>
              <a:tr h="884580">
                <a:tc>
                  <a:txBody>
                    <a:bodyPr/>
                    <a:lstStyle/>
                    <a:p>
                      <a:r>
                        <a:rPr lang="en-US" sz="1400" dirty="0"/>
                        <a:t>Material</a:t>
                      </a:r>
                    </a:p>
                  </a:txBody>
                  <a:tcPr/>
                </a:tc>
                <a:tc>
                  <a:txBody>
                    <a:bodyPr/>
                    <a:lstStyle/>
                    <a:p>
                      <a:r>
                        <a:rPr lang="en-US" sz="1400" dirty="0"/>
                        <a:t>Thermal Conductivity W/m^2*C</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a:latin typeface="Arial" panose="020B0604020202020204" pitchFamily="34" charset="0"/>
                        </a:rPr>
                        <a:t>Expansion Coefficient m/m-°C</a:t>
                      </a:r>
                      <a:endParaRPr lang="en-US" sz="1400" dirty="0"/>
                    </a:p>
                  </a:txBody>
                  <a:tcPr/>
                </a:tc>
                <a:tc>
                  <a:txBody>
                    <a:bodyPr/>
                    <a:lstStyle/>
                    <a:p>
                      <a:r>
                        <a:rPr lang="en-US" sz="1400" dirty="0"/>
                        <a:t>YTS MPa</a:t>
                      </a:r>
                    </a:p>
                  </a:txBody>
                  <a:tcPr/>
                </a:tc>
                <a:tc>
                  <a:txBody>
                    <a:bodyPr/>
                    <a:lstStyle/>
                    <a:p>
                      <a:r>
                        <a:rPr lang="en-US" sz="1400" dirty="0"/>
                        <a:t>Young’s Modulus MPa</a:t>
                      </a:r>
                    </a:p>
                  </a:txBody>
                  <a:tcPr/>
                </a:tc>
                <a:extLst>
                  <a:ext uri="{0D108BD9-81ED-4DB2-BD59-A6C34878D82A}">
                    <a16:rowId xmlns:a16="http://schemas.microsoft.com/office/drawing/2014/main" val="2942780713"/>
                  </a:ext>
                </a:extLst>
              </a:tr>
              <a:tr h="347174">
                <a:tc>
                  <a:txBody>
                    <a:bodyPr/>
                    <a:lstStyle/>
                    <a:p>
                      <a:r>
                        <a:rPr lang="en-US" sz="1400" dirty="0"/>
                        <a:t>7075-T6</a:t>
                      </a:r>
                    </a:p>
                  </a:txBody>
                  <a:tcPr/>
                </a:tc>
                <a:tc>
                  <a:txBody>
                    <a:bodyPr/>
                    <a:lstStyle/>
                    <a:p>
                      <a:r>
                        <a:rPr lang="en-US" sz="1400" dirty="0"/>
                        <a:t>130</a:t>
                      </a:r>
                    </a:p>
                  </a:txBody>
                  <a:tcPr/>
                </a:tc>
                <a:tc>
                  <a:txBody>
                    <a:bodyPr/>
                    <a:lstStyle/>
                    <a:p>
                      <a:r>
                        <a:rPr lang="en-US" sz="1400" dirty="0"/>
                        <a:t>0.000025</a:t>
                      </a:r>
                    </a:p>
                  </a:txBody>
                  <a:tcPr/>
                </a:tc>
                <a:tc>
                  <a:txBody>
                    <a:bodyPr/>
                    <a:lstStyle/>
                    <a:p>
                      <a:r>
                        <a:rPr lang="en-US" sz="1400" dirty="0"/>
                        <a:t>503</a:t>
                      </a:r>
                    </a:p>
                  </a:txBody>
                  <a:tcPr/>
                </a:tc>
                <a:tc>
                  <a:txBody>
                    <a:bodyPr/>
                    <a:lstStyle/>
                    <a:p>
                      <a:r>
                        <a:rPr lang="en-US" sz="1400" dirty="0"/>
                        <a:t>71700</a:t>
                      </a:r>
                    </a:p>
                  </a:txBody>
                  <a:tcPr/>
                </a:tc>
                <a:extLst>
                  <a:ext uri="{0D108BD9-81ED-4DB2-BD59-A6C34878D82A}">
                    <a16:rowId xmlns:a16="http://schemas.microsoft.com/office/drawing/2014/main" val="3111741998"/>
                  </a:ext>
                </a:extLst>
              </a:tr>
              <a:tr h="347174">
                <a:tc>
                  <a:txBody>
                    <a:bodyPr/>
                    <a:lstStyle/>
                    <a:p>
                      <a:r>
                        <a:rPr lang="en-US" sz="1400" dirty="0"/>
                        <a:t>MGO-PSZ</a:t>
                      </a:r>
                    </a:p>
                  </a:txBody>
                  <a:tcPr/>
                </a:tc>
                <a:tc>
                  <a:txBody>
                    <a:bodyPr/>
                    <a:lstStyle/>
                    <a:p>
                      <a:r>
                        <a:rPr lang="en-US" sz="1400" dirty="0"/>
                        <a:t>2.0</a:t>
                      </a:r>
                    </a:p>
                  </a:txBody>
                  <a:tcPr/>
                </a:tc>
                <a:tc>
                  <a:txBody>
                    <a:bodyPr/>
                    <a:lstStyle/>
                    <a:p>
                      <a:r>
                        <a:rPr lang="en-US" sz="1400" dirty="0"/>
                        <a:t>0.0000102</a:t>
                      </a:r>
                    </a:p>
                  </a:txBody>
                  <a:tcPr/>
                </a:tc>
                <a:tc>
                  <a:txBody>
                    <a:bodyPr/>
                    <a:lstStyle/>
                    <a:p>
                      <a:r>
                        <a:rPr lang="en-US" sz="1400" dirty="0"/>
                        <a:t>448</a:t>
                      </a:r>
                    </a:p>
                  </a:txBody>
                  <a:tcPr/>
                </a:tc>
                <a:tc>
                  <a:txBody>
                    <a:bodyPr/>
                    <a:lstStyle/>
                    <a:p>
                      <a:r>
                        <a:rPr lang="en-US" sz="1400" dirty="0"/>
                        <a:t>200000</a:t>
                      </a:r>
                    </a:p>
                  </a:txBody>
                  <a:tcPr/>
                </a:tc>
                <a:extLst>
                  <a:ext uri="{0D108BD9-81ED-4DB2-BD59-A6C34878D82A}">
                    <a16:rowId xmlns:a16="http://schemas.microsoft.com/office/drawing/2014/main" val="3213463397"/>
                  </a:ext>
                </a:extLst>
              </a:tr>
              <a:tr h="347174">
                <a:tc>
                  <a:txBody>
                    <a:bodyPr/>
                    <a:lstStyle/>
                    <a:p>
                      <a:r>
                        <a:rPr lang="en-US" sz="1400" dirty="0"/>
                        <a:t>304SS</a:t>
                      </a:r>
                    </a:p>
                  </a:txBody>
                  <a:tcPr/>
                </a:tc>
                <a:tc>
                  <a:txBody>
                    <a:bodyPr/>
                    <a:lstStyle/>
                    <a:p>
                      <a:r>
                        <a:rPr lang="en-US" sz="1400" dirty="0"/>
                        <a:t>16.2</a:t>
                      </a:r>
                    </a:p>
                  </a:txBody>
                  <a:tcPr/>
                </a:tc>
                <a:tc>
                  <a:txBody>
                    <a:bodyPr/>
                    <a:lstStyle/>
                    <a:p>
                      <a:r>
                        <a:rPr lang="en-US" sz="1400" dirty="0"/>
                        <a:t>0.000017</a:t>
                      </a:r>
                    </a:p>
                  </a:txBody>
                  <a:tcPr/>
                </a:tc>
                <a:tc>
                  <a:txBody>
                    <a:bodyPr/>
                    <a:lstStyle/>
                    <a:p>
                      <a:r>
                        <a:rPr lang="en-US" sz="1400" dirty="0"/>
                        <a:t>215</a:t>
                      </a:r>
                    </a:p>
                  </a:txBody>
                  <a:tcPr/>
                </a:tc>
                <a:tc>
                  <a:txBody>
                    <a:bodyPr/>
                    <a:lstStyle/>
                    <a:p>
                      <a:r>
                        <a:rPr lang="en-US" sz="1400" dirty="0"/>
                        <a:t>200000</a:t>
                      </a:r>
                    </a:p>
                  </a:txBody>
                  <a:tcPr/>
                </a:tc>
                <a:extLst>
                  <a:ext uri="{0D108BD9-81ED-4DB2-BD59-A6C34878D82A}">
                    <a16:rowId xmlns:a16="http://schemas.microsoft.com/office/drawing/2014/main" val="3963654862"/>
                  </a:ext>
                </a:extLst>
              </a:tr>
              <a:tr h="347174">
                <a:tc>
                  <a:txBody>
                    <a:bodyPr/>
                    <a:lstStyle/>
                    <a:p>
                      <a:r>
                        <a:rPr lang="en-US" sz="1400" dirty="0"/>
                        <a:t>6061-T6</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a:t>167</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a:t>0.000023</a:t>
                      </a:r>
                    </a:p>
                  </a:txBody>
                  <a:tcPr/>
                </a:tc>
                <a:tc>
                  <a:txBody>
                    <a:bodyPr/>
                    <a:lstStyle/>
                    <a:p>
                      <a:r>
                        <a:rPr lang="en-US" sz="1400" dirty="0"/>
                        <a:t>259</a:t>
                      </a:r>
                    </a:p>
                  </a:txBody>
                  <a:tcPr/>
                </a:tc>
                <a:tc>
                  <a:txBody>
                    <a:bodyPr/>
                    <a:lstStyle/>
                    <a:p>
                      <a:r>
                        <a:rPr lang="en-US" sz="1400" dirty="0"/>
                        <a:t>68900</a:t>
                      </a:r>
                    </a:p>
                  </a:txBody>
                  <a:tcPr/>
                </a:tc>
                <a:extLst>
                  <a:ext uri="{0D108BD9-81ED-4DB2-BD59-A6C34878D82A}">
                    <a16:rowId xmlns:a16="http://schemas.microsoft.com/office/drawing/2014/main" val="971664075"/>
                  </a:ext>
                </a:extLst>
              </a:tr>
            </a:tbl>
          </a:graphicData>
        </a:graphic>
      </p:graphicFrame>
      <p:pic>
        <p:nvPicPr>
          <p:cNvPr id="11" name="Picture 10">
            <a:extLst>
              <a:ext uri="{FF2B5EF4-FFF2-40B4-BE49-F238E27FC236}">
                <a16:creationId xmlns:a16="http://schemas.microsoft.com/office/drawing/2014/main" id="{F9D3B117-3EFF-45F0-BCDF-DD6F5A9015D0}"/>
              </a:ext>
            </a:extLst>
          </p:cNvPr>
          <p:cNvPicPr>
            <a:picLocks noChangeAspect="1"/>
          </p:cNvPicPr>
          <p:nvPr/>
        </p:nvPicPr>
        <p:blipFill>
          <a:blip r:embed="rId2"/>
          <a:stretch>
            <a:fillRect/>
          </a:stretch>
        </p:blipFill>
        <p:spPr>
          <a:xfrm>
            <a:off x="425450" y="847289"/>
            <a:ext cx="8293099" cy="2513060"/>
          </a:xfrm>
          <a:prstGeom prst="rect">
            <a:avLst/>
          </a:prstGeom>
        </p:spPr>
      </p:pic>
      <p:cxnSp>
        <p:nvCxnSpPr>
          <p:cNvPr id="13" name="Straight Arrow Connector 12">
            <a:extLst>
              <a:ext uri="{FF2B5EF4-FFF2-40B4-BE49-F238E27FC236}">
                <a16:creationId xmlns:a16="http://schemas.microsoft.com/office/drawing/2014/main" id="{B9CA2ACE-6B7F-43D8-9E06-A345FA1619E9}"/>
              </a:ext>
            </a:extLst>
          </p:cNvPr>
          <p:cNvCxnSpPr/>
          <p:nvPr/>
        </p:nvCxnSpPr>
        <p:spPr>
          <a:xfrm flipH="1">
            <a:off x="1417739" y="1115736"/>
            <a:ext cx="1367406" cy="2449585"/>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5" name="Straight Arrow Connector 14">
            <a:extLst>
              <a:ext uri="{FF2B5EF4-FFF2-40B4-BE49-F238E27FC236}">
                <a16:creationId xmlns:a16="http://schemas.microsoft.com/office/drawing/2014/main" id="{0DFC94A0-2B89-4FB4-A7D5-C6CBCBC2712E}"/>
              </a:ext>
            </a:extLst>
          </p:cNvPr>
          <p:cNvCxnSpPr/>
          <p:nvPr/>
        </p:nvCxnSpPr>
        <p:spPr>
          <a:xfrm flipH="1">
            <a:off x="1417739" y="1476462"/>
            <a:ext cx="1711355" cy="2088859"/>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7" name="Straight Arrow Connector 16">
            <a:extLst>
              <a:ext uri="{FF2B5EF4-FFF2-40B4-BE49-F238E27FC236}">
                <a16:creationId xmlns:a16="http://schemas.microsoft.com/office/drawing/2014/main" id="{3F91E437-756F-4A98-839B-7FDF31553F75}"/>
              </a:ext>
            </a:extLst>
          </p:cNvPr>
          <p:cNvCxnSpPr/>
          <p:nvPr/>
        </p:nvCxnSpPr>
        <p:spPr>
          <a:xfrm flipV="1">
            <a:off x="4600573" y="583175"/>
            <a:ext cx="701269" cy="532561"/>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9" name="Straight Arrow Connector 18">
            <a:extLst>
              <a:ext uri="{FF2B5EF4-FFF2-40B4-BE49-F238E27FC236}">
                <a16:creationId xmlns:a16="http://schemas.microsoft.com/office/drawing/2014/main" id="{643CD948-41E2-4C11-8AD6-5F15C831CBC0}"/>
              </a:ext>
            </a:extLst>
          </p:cNvPr>
          <p:cNvCxnSpPr/>
          <p:nvPr/>
        </p:nvCxnSpPr>
        <p:spPr>
          <a:xfrm>
            <a:off x="5603846" y="2038525"/>
            <a:ext cx="1434517" cy="1669409"/>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20" name="TextBox 19">
            <a:extLst>
              <a:ext uri="{FF2B5EF4-FFF2-40B4-BE49-F238E27FC236}">
                <a16:creationId xmlns:a16="http://schemas.microsoft.com/office/drawing/2014/main" id="{D79508DF-C40A-4AE8-9635-BE395F82DC35}"/>
              </a:ext>
            </a:extLst>
          </p:cNvPr>
          <p:cNvSpPr txBox="1"/>
          <p:nvPr/>
        </p:nvSpPr>
        <p:spPr>
          <a:xfrm>
            <a:off x="5301842" y="432066"/>
            <a:ext cx="535724" cy="369332"/>
          </a:xfrm>
          <a:prstGeom prst="rect">
            <a:avLst/>
          </a:prstGeom>
          <a:noFill/>
          <a:ln>
            <a:solidFill>
              <a:schemeClr val="tx1"/>
            </a:solidFill>
          </a:ln>
        </p:spPr>
        <p:txBody>
          <a:bodyPr wrap="none" rtlCol="0">
            <a:spAutoFit/>
          </a:bodyPr>
          <a:lstStyle/>
          <a:p>
            <a:r>
              <a:rPr lang="en-US" dirty="0"/>
              <a:t>304</a:t>
            </a:r>
          </a:p>
        </p:txBody>
      </p:sp>
      <p:sp>
        <p:nvSpPr>
          <p:cNvPr id="21" name="TextBox 20">
            <a:extLst>
              <a:ext uri="{FF2B5EF4-FFF2-40B4-BE49-F238E27FC236}">
                <a16:creationId xmlns:a16="http://schemas.microsoft.com/office/drawing/2014/main" id="{BF96CB0C-5082-4E0B-894A-0D1E0711ABFE}"/>
              </a:ext>
            </a:extLst>
          </p:cNvPr>
          <p:cNvSpPr txBox="1"/>
          <p:nvPr/>
        </p:nvSpPr>
        <p:spPr>
          <a:xfrm>
            <a:off x="7038363" y="3513061"/>
            <a:ext cx="1082348" cy="369332"/>
          </a:xfrm>
          <a:prstGeom prst="rect">
            <a:avLst/>
          </a:prstGeom>
          <a:noFill/>
          <a:ln>
            <a:solidFill>
              <a:schemeClr val="tx1"/>
            </a:solidFill>
          </a:ln>
        </p:spPr>
        <p:txBody>
          <a:bodyPr wrap="none" rtlCol="0">
            <a:spAutoFit/>
          </a:bodyPr>
          <a:lstStyle/>
          <a:p>
            <a:r>
              <a:rPr lang="en-US" dirty="0"/>
              <a:t>MGO-PSZ</a:t>
            </a:r>
          </a:p>
        </p:txBody>
      </p:sp>
      <p:sp>
        <p:nvSpPr>
          <p:cNvPr id="22" name="TextBox 21">
            <a:extLst>
              <a:ext uri="{FF2B5EF4-FFF2-40B4-BE49-F238E27FC236}">
                <a16:creationId xmlns:a16="http://schemas.microsoft.com/office/drawing/2014/main" id="{2A0A64A5-F696-40A4-85D5-41423065A001}"/>
              </a:ext>
            </a:extLst>
          </p:cNvPr>
          <p:cNvSpPr txBox="1"/>
          <p:nvPr/>
        </p:nvSpPr>
        <p:spPr>
          <a:xfrm>
            <a:off x="367384" y="3536409"/>
            <a:ext cx="3429785" cy="369332"/>
          </a:xfrm>
          <a:prstGeom prst="rect">
            <a:avLst/>
          </a:prstGeom>
          <a:noFill/>
          <a:ln>
            <a:solidFill>
              <a:schemeClr val="tx1"/>
            </a:solidFill>
          </a:ln>
        </p:spPr>
        <p:txBody>
          <a:bodyPr wrap="none" rtlCol="0">
            <a:spAutoFit/>
          </a:bodyPr>
          <a:lstStyle/>
          <a:p>
            <a:r>
              <a:rPr lang="en-US" dirty="0"/>
              <a:t>Initially 304 (changed to 7075-T6)</a:t>
            </a:r>
          </a:p>
        </p:txBody>
      </p:sp>
    </p:spTree>
    <p:extLst>
      <p:ext uri="{BB962C8B-B14F-4D97-AF65-F5344CB8AC3E}">
        <p14:creationId xmlns:p14="http://schemas.microsoft.com/office/powerpoint/2010/main" val="15520283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54D13A-7CEA-4998-8EC5-377B7DF1835F}"/>
              </a:ext>
            </a:extLst>
          </p:cNvPr>
          <p:cNvSpPr>
            <a:spLocks noGrp="1"/>
          </p:cNvSpPr>
          <p:nvPr>
            <p:ph type="title"/>
          </p:nvPr>
        </p:nvSpPr>
        <p:spPr>
          <a:xfrm>
            <a:off x="301713" y="71539"/>
            <a:ext cx="8540575" cy="413492"/>
          </a:xfrm>
        </p:spPr>
        <p:txBody>
          <a:bodyPr/>
          <a:lstStyle/>
          <a:p>
            <a:r>
              <a:rPr lang="en-US" dirty="0"/>
              <a:t>Thermal Results: Max Temperature</a:t>
            </a:r>
          </a:p>
        </p:txBody>
      </p:sp>
      <p:sp>
        <p:nvSpPr>
          <p:cNvPr id="3" name="Date Placeholder 2">
            <a:extLst>
              <a:ext uri="{FF2B5EF4-FFF2-40B4-BE49-F238E27FC236}">
                <a16:creationId xmlns:a16="http://schemas.microsoft.com/office/drawing/2014/main" id="{98D73DAC-17AC-4870-8804-9EE97119364F}"/>
              </a:ext>
            </a:extLst>
          </p:cNvPr>
          <p:cNvSpPr>
            <a:spLocks noGrp="1"/>
          </p:cNvSpPr>
          <p:nvPr>
            <p:ph type="dt" sz="half" idx="13"/>
          </p:nvPr>
        </p:nvSpPr>
        <p:spPr/>
        <p:txBody>
          <a:bodyPr/>
          <a:lstStyle/>
          <a:p>
            <a:pPr>
              <a:defRPr/>
            </a:pPr>
            <a:r>
              <a:rPr lang="en-US" dirty="0"/>
              <a:t>10.24.20</a:t>
            </a:r>
          </a:p>
        </p:txBody>
      </p:sp>
      <p:sp>
        <p:nvSpPr>
          <p:cNvPr id="4" name="Footer Placeholder 3">
            <a:extLst>
              <a:ext uri="{FF2B5EF4-FFF2-40B4-BE49-F238E27FC236}">
                <a16:creationId xmlns:a16="http://schemas.microsoft.com/office/drawing/2014/main" id="{410E4B76-7EB9-42B1-9D0D-CFE90CB61735}"/>
              </a:ext>
            </a:extLst>
          </p:cNvPr>
          <p:cNvSpPr>
            <a:spLocks noGrp="1"/>
          </p:cNvSpPr>
          <p:nvPr>
            <p:ph type="ftr" sz="quarter" idx="14"/>
          </p:nvPr>
        </p:nvSpPr>
        <p:spPr/>
        <p:txBody>
          <a:bodyPr/>
          <a:lstStyle/>
          <a:p>
            <a:pPr>
              <a:defRPr/>
            </a:pPr>
            <a:r>
              <a:rPr lang="en-US" dirty="0"/>
              <a:t>Nnamdi Agbo| Preliminary Design Review – Horn A </a:t>
            </a:r>
          </a:p>
        </p:txBody>
      </p:sp>
      <p:sp>
        <p:nvSpPr>
          <p:cNvPr id="5" name="Slide Number Placeholder 4">
            <a:extLst>
              <a:ext uri="{FF2B5EF4-FFF2-40B4-BE49-F238E27FC236}">
                <a16:creationId xmlns:a16="http://schemas.microsoft.com/office/drawing/2014/main" id="{D59515EE-7107-46C6-80C3-76C7D1F6C52C}"/>
              </a:ext>
            </a:extLst>
          </p:cNvPr>
          <p:cNvSpPr>
            <a:spLocks noGrp="1"/>
          </p:cNvSpPr>
          <p:nvPr>
            <p:ph type="sldNum" sz="quarter" idx="15"/>
          </p:nvPr>
        </p:nvSpPr>
        <p:spPr/>
        <p:txBody>
          <a:bodyPr/>
          <a:lstStyle/>
          <a:p>
            <a:pPr>
              <a:defRPr/>
            </a:pPr>
            <a:fld id="{98AA3EDC-84CE-5D44-955B-22A59AD27526}" type="slidenum">
              <a:rPr lang="en-US" smtClean="0"/>
              <a:pPr>
                <a:defRPr/>
              </a:pPr>
              <a:t>16</a:t>
            </a:fld>
            <a:endParaRPr lang="en-US" dirty="0"/>
          </a:p>
        </p:txBody>
      </p:sp>
      <p:sp>
        <p:nvSpPr>
          <p:cNvPr id="9" name="TextBox 8">
            <a:extLst>
              <a:ext uri="{FF2B5EF4-FFF2-40B4-BE49-F238E27FC236}">
                <a16:creationId xmlns:a16="http://schemas.microsoft.com/office/drawing/2014/main" id="{FAE5BC1F-BCEF-434A-8E16-4B39DB243D35}"/>
              </a:ext>
            </a:extLst>
          </p:cNvPr>
          <p:cNvSpPr txBox="1"/>
          <p:nvPr/>
        </p:nvSpPr>
        <p:spPr>
          <a:xfrm>
            <a:off x="5468846" y="3682100"/>
            <a:ext cx="3076880" cy="1754326"/>
          </a:xfrm>
          <a:prstGeom prst="rect">
            <a:avLst/>
          </a:prstGeom>
          <a:noFill/>
        </p:spPr>
        <p:txBody>
          <a:bodyPr wrap="square" rtlCol="0">
            <a:spAutoFit/>
          </a:bodyPr>
          <a:lstStyle/>
          <a:p>
            <a:pPr marL="285750" indent="-285750">
              <a:buFont typeface="Arial" panose="020B0604020202020204" pitchFamily="34" charset="0"/>
              <a:buChar char="•"/>
            </a:pPr>
            <a:r>
              <a:rPr lang="en-US" dirty="0"/>
              <a:t>Max temperature of 151.8</a:t>
            </a:r>
            <a:r>
              <a:rPr lang="en-US" baseline="30000" dirty="0"/>
              <a:t>0</a:t>
            </a:r>
            <a:r>
              <a:rPr lang="en-US" dirty="0"/>
              <a:t>C @ the 304 stainless steel utility beam</a:t>
            </a:r>
          </a:p>
          <a:p>
            <a:pPr marL="285750" indent="-285750">
              <a:buFont typeface="Arial" panose="020B0604020202020204" pitchFamily="34" charset="0"/>
              <a:buChar char="•"/>
            </a:pPr>
            <a:r>
              <a:rPr lang="en-US" dirty="0"/>
              <a:t>98.4</a:t>
            </a:r>
            <a:r>
              <a:rPr lang="en-US" baseline="30000" dirty="0"/>
              <a:t>0</a:t>
            </a:r>
            <a:r>
              <a:rPr lang="en-US" dirty="0"/>
              <a:t>C max temperature seen on the Aluminum block shown below </a:t>
            </a:r>
          </a:p>
        </p:txBody>
      </p:sp>
      <p:pic>
        <p:nvPicPr>
          <p:cNvPr id="12" name="Picture 11">
            <a:extLst>
              <a:ext uri="{FF2B5EF4-FFF2-40B4-BE49-F238E27FC236}">
                <a16:creationId xmlns:a16="http://schemas.microsoft.com/office/drawing/2014/main" id="{07AB6899-559F-4DAB-8B1A-1AE5A319BA6E}"/>
              </a:ext>
            </a:extLst>
          </p:cNvPr>
          <p:cNvPicPr>
            <a:picLocks noChangeAspect="1"/>
          </p:cNvPicPr>
          <p:nvPr/>
        </p:nvPicPr>
        <p:blipFill rotWithShape="1">
          <a:blip r:embed="rId2"/>
          <a:srcRect b="15619"/>
          <a:stretch/>
        </p:blipFill>
        <p:spPr>
          <a:xfrm>
            <a:off x="167922" y="462543"/>
            <a:ext cx="8808156" cy="2828553"/>
          </a:xfrm>
          <a:prstGeom prst="rect">
            <a:avLst/>
          </a:prstGeom>
        </p:spPr>
      </p:pic>
      <p:pic>
        <p:nvPicPr>
          <p:cNvPr id="13" name="Picture 12">
            <a:extLst>
              <a:ext uri="{FF2B5EF4-FFF2-40B4-BE49-F238E27FC236}">
                <a16:creationId xmlns:a16="http://schemas.microsoft.com/office/drawing/2014/main" id="{588A18DC-7334-4F53-9576-8D14EA769935}"/>
              </a:ext>
            </a:extLst>
          </p:cNvPr>
          <p:cNvPicPr>
            <a:picLocks noChangeAspect="1"/>
          </p:cNvPicPr>
          <p:nvPr/>
        </p:nvPicPr>
        <p:blipFill>
          <a:blip r:embed="rId3"/>
          <a:stretch>
            <a:fillRect/>
          </a:stretch>
        </p:blipFill>
        <p:spPr>
          <a:xfrm>
            <a:off x="167922" y="3566905"/>
            <a:ext cx="5098191" cy="2643766"/>
          </a:xfrm>
          <a:prstGeom prst="rect">
            <a:avLst/>
          </a:prstGeom>
        </p:spPr>
      </p:pic>
    </p:spTree>
    <p:extLst>
      <p:ext uri="{BB962C8B-B14F-4D97-AF65-F5344CB8AC3E}">
        <p14:creationId xmlns:p14="http://schemas.microsoft.com/office/powerpoint/2010/main" val="30208655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54D13A-7CEA-4998-8EC5-377B7DF1835F}"/>
              </a:ext>
            </a:extLst>
          </p:cNvPr>
          <p:cNvSpPr>
            <a:spLocks noGrp="1"/>
          </p:cNvSpPr>
          <p:nvPr>
            <p:ph type="title"/>
          </p:nvPr>
        </p:nvSpPr>
        <p:spPr>
          <a:xfrm>
            <a:off x="301713" y="71539"/>
            <a:ext cx="8540575" cy="413492"/>
          </a:xfrm>
        </p:spPr>
        <p:txBody>
          <a:bodyPr/>
          <a:lstStyle/>
          <a:p>
            <a:r>
              <a:rPr lang="en-US" dirty="0"/>
              <a:t>Thermal Structural Results: Deformation</a:t>
            </a:r>
          </a:p>
        </p:txBody>
      </p:sp>
      <p:sp>
        <p:nvSpPr>
          <p:cNvPr id="3" name="Date Placeholder 2">
            <a:extLst>
              <a:ext uri="{FF2B5EF4-FFF2-40B4-BE49-F238E27FC236}">
                <a16:creationId xmlns:a16="http://schemas.microsoft.com/office/drawing/2014/main" id="{98D73DAC-17AC-4870-8804-9EE97119364F}"/>
              </a:ext>
            </a:extLst>
          </p:cNvPr>
          <p:cNvSpPr>
            <a:spLocks noGrp="1"/>
          </p:cNvSpPr>
          <p:nvPr>
            <p:ph type="dt" sz="half" idx="13"/>
          </p:nvPr>
        </p:nvSpPr>
        <p:spPr/>
        <p:txBody>
          <a:bodyPr/>
          <a:lstStyle/>
          <a:p>
            <a:pPr>
              <a:defRPr/>
            </a:pPr>
            <a:r>
              <a:rPr lang="en-US" dirty="0"/>
              <a:t>10.24.20</a:t>
            </a:r>
          </a:p>
        </p:txBody>
      </p:sp>
      <p:sp>
        <p:nvSpPr>
          <p:cNvPr id="4" name="Footer Placeholder 3">
            <a:extLst>
              <a:ext uri="{FF2B5EF4-FFF2-40B4-BE49-F238E27FC236}">
                <a16:creationId xmlns:a16="http://schemas.microsoft.com/office/drawing/2014/main" id="{410E4B76-7EB9-42B1-9D0D-CFE90CB61735}"/>
              </a:ext>
            </a:extLst>
          </p:cNvPr>
          <p:cNvSpPr>
            <a:spLocks noGrp="1"/>
          </p:cNvSpPr>
          <p:nvPr>
            <p:ph type="ftr" sz="quarter" idx="14"/>
          </p:nvPr>
        </p:nvSpPr>
        <p:spPr/>
        <p:txBody>
          <a:bodyPr/>
          <a:lstStyle/>
          <a:p>
            <a:pPr>
              <a:defRPr/>
            </a:pPr>
            <a:r>
              <a:rPr lang="en-US" dirty="0"/>
              <a:t>Nnamdi Agbo| Preliminary Design Review – Horn A </a:t>
            </a:r>
          </a:p>
        </p:txBody>
      </p:sp>
      <p:sp>
        <p:nvSpPr>
          <p:cNvPr id="5" name="Slide Number Placeholder 4">
            <a:extLst>
              <a:ext uri="{FF2B5EF4-FFF2-40B4-BE49-F238E27FC236}">
                <a16:creationId xmlns:a16="http://schemas.microsoft.com/office/drawing/2014/main" id="{D59515EE-7107-46C6-80C3-76C7D1F6C52C}"/>
              </a:ext>
            </a:extLst>
          </p:cNvPr>
          <p:cNvSpPr>
            <a:spLocks noGrp="1"/>
          </p:cNvSpPr>
          <p:nvPr>
            <p:ph type="sldNum" sz="quarter" idx="15"/>
          </p:nvPr>
        </p:nvSpPr>
        <p:spPr/>
        <p:txBody>
          <a:bodyPr/>
          <a:lstStyle/>
          <a:p>
            <a:pPr>
              <a:defRPr/>
            </a:pPr>
            <a:fld id="{98AA3EDC-84CE-5D44-955B-22A59AD27526}" type="slidenum">
              <a:rPr lang="en-US" smtClean="0"/>
              <a:pPr>
                <a:defRPr/>
              </a:pPr>
              <a:t>17</a:t>
            </a:fld>
            <a:endParaRPr lang="en-US" dirty="0"/>
          </a:p>
        </p:txBody>
      </p:sp>
      <p:sp>
        <p:nvSpPr>
          <p:cNvPr id="8" name="TextBox 7">
            <a:extLst>
              <a:ext uri="{FF2B5EF4-FFF2-40B4-BE49-F238E27FC236}">
                <a16:creationId xmlns:a16="http://schemas.microsoft.com/office/drawing/2014/main" id="{26505E5F-E93A-4130-8A67-CCB29E77171E}"/>
              </a:ext>
            </a:extLst>
          </p:cNvPr>
          <p:cNvSpPr txBox="1"/>
          <p:nvPr/>
        </p:nvSpPr>
        <p:spPr>
          <a:xfrm>
            <a:off x="165788" y="3960101"/>
            <a:ext cx="8822736" cy="1200329"/>
          </a:xfrm>
          <a:prstGeom prst="rect">
            <a:avLst/>
          </a:prstGeom>
          <a:noFill/>
        </p:spPr>
        <p:txBody>
          <a:bodyPr wrap="none" rtlCol="0">
            <a:spAutoFit/>
          </a:bodyPr>
          <a:lstStyle/>
          <a:p>
            <a:pPr marL="285750" indent="-285750">
              <a:buFont typeface="Arial" panose="020B0604020202020204" pitchFamily="34" charset="0"/>
              <a:buChar char="•"/>
            </a:pPr>
            <a:r>
              <a:rPr lang="en-US" dirty="0"/>
              <a:t>Max deformation of 1.8mm</a:t>
            </a:r>
          </a:p>
          <a:p>
            <a:pPr marL="285750" indent="-285750">
              <a:buFont typeface="Arial" panose="020B0604020202020204" pitchFamily="34" charset="0"/>
              <a:buChar char="•"/>
            </a:pPr>
            <a:r>
              <a:rPr lang="en-US" dirty="0"/>
              <a:t>Radial clearance of 3.175mm between horn module and utility line</a:t>
            </a:r>
          </a:p>
          <a:p>
            <a:pPr marL="285750" indent="-285750">
              <a:buFont typeface="Arial" panose="020B0604020202020204" pitchFamily="34" charset="0"/>
              <a:buChar char="•"/>
            </a:pPr>
            <a:r>
              <a:rPr lang="en-US" dirty="0"/>
              <a:t>Resulting in 1.4mm radial clearance</a:t>
            </a:r>
          </a:p>
          <a:p>
            <a:pPr marL="285750" indent="-285750">
              <a:buFont typeface="Arial" panose="020B0604020202020204" pitchFamily="34" charset="0"/>
              <a:buChar char="•"/>
            </a:pPr>
            <a:r>
              <a:rPr lang="en-US" dirty="0"/>
              <a:t>A material change from 304ss to 7075-T6 suggested for potential improvement in results </a:t>
            </a:r>
          </a:p>
        </p:txBody>
      </p:sp>
      <p:pic>
        <p:nvPicPr>
          <p:cNvPr id="9" name="Picture 8">
            <a:extLst>
              <a:ext uri="{FF2B5EF4-FFF2-40B4-BE49-F238E27FC236}">
                <a16:creationId xmlns:a16="http://schemas.microsoft.com/office/drawing/2014/main" id="{E9428733-3A3E-4A5B-AC4E-213784148FC8}"/>
              </a:ext>
            </a:extLst>
          </p:cNvPr>
          <p:cNvPicPr>
            <a:picLocks noChangeAspect="1"/>
          </p:cNvPicPr>
          <p:nvPr/>
        </p:nvPicPr>
        <p:blipFill>
          <a:blip r:embed="rId2"/>
          <a:stretch>
            <a:fillRect/>
          </a:stretch>
        </p:blipFill>
        <p:spPr>
          <a:xfrm>
            <a:off x="301713" y="516596"/>
            <a:ext cx="8540575" cy="3411940"/>
          </a:xfrm>
          <a:prstGeom prst="rect">
            <a:avLst/>
          </a:prstGeom>
        </p:spPr>
      </p:pic>
      <p:sp>
        <p:nvSpPr>
          <p:cNvPr id="10" name="Rectangle: Rounded Corners 9">
            <a:extLst>
              <a:ext uri="{FF2B5EF4-FFF2-40B4-BE49-F238E27FC236}">
                <a16:creationId xmlns:a16="http://schemas.microsoft.com/office/drawing/2014/main" id="{3FDE0E00-D031-4B54-9748-AD07F00E2D5F}"/>
              </a:ext>
            </a:extLst>
          </p:cNvPr>
          <p:cNvSpPr/>
          <p:nvPr/>
        </p:nvSpPr>
        <p:spPr>
          <a:xfrm>
            <a:off x="578840" y="3445778"/>
            <a:ext cx="721454" cy="218113"/>
          </a:xfrm>
          <a:prstGeom prst="roundRect">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703306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54D13A-7CEA-4998-8EC5-377B7DF1835F}"/>
              </a:ext>
            </a:extLst>
          </p:cNvPr>
          <p:cNvSpPr>
            <a:spLocks noGrp="1"/>
          </p:cNvSpPr>
          <p:nvPr>
            <p:ph type="title"/>
          </p:nvPr>
        </p:nvSpPr>
        <p:spPr>
          <a:xfrm>
            <a:off x="301713" y="71539"/>
            <a:ext cx="8540575" cy="413492"/>
          </a:xfrm>
        </p:spPr>
        <p:txBody>
          <a:bodyPr/>
          <a:lstStyle/>
          <a:p>
            <a:r>
              <a:rPr lang="en-US" dirty="0"/>
              <a:t>Thermal Results: Max Temperature</a:t>
            </a:r>
          </a:p>
        </p:txBody>
      </p:sp>
      <p:sp>
        <p:nvSpPr>
          <p:cNvPr id="3" name="Date Placeholder 2">
            <a:extLst>
              <a:ext uri="{FF2B5EF4-FFF2-40B4-BE49-F238E27FC236}">
                <a16:creationId xmlns:a16="http://schemas.microsoft.com/office/drawing/2014/main" id="{98D73DAC-17AC-4870-8804-9EE97119364F}"/>
              </a:ext>
            </a:extLst>
          </p:cNvPr>
          <p:cNvSpPr>
            <a:spLocks noGrp="1"/>
          </p:cNvSpPr>
          <p:nvPr>
            <p:ph type="dt" sz="half" idx="13"/>
          </p:nvPr>
        </p:nvSpPr>
        <p:spPr/>
        <p:txBody>
          <a:bodyPr/>
          <a:lstStyle/>
          <a:p>
            <a:pPr>
              <a:defRPr/>
            </a:pPr>
            <a:r>
              <a:rPr lang="en-US" dirty="0"/>
              <a:t>10.24.20</a:t>
            </a:r>
          </a:p>
        </p:txBody>
      </p:sp>
      <p:sp>
        <p:nvSpPr>
          <p:cNvPr id="4" name="Footer Placeholder 3">
            <a:extLst>
              <a:ext uri="{FF2B5EF4-FFF2-40B4-BE49-F238E27FC236}">
                <a16:creationId xmlns:a16="http://schemas.microsoft.com/office/drawing/2014/main" id="{410E4B76-7EB9-42B1-9D0D-CFE90CB61735}"/>
              </a:ext>
            </a:extLst>
          </p:cNvPr>
          <p:cNvSpPr>
            <a:spLocks noGrp="1"/>
          </p:cNvSpPr>
          <p:nvPr>
            <p:ph type="ftr" sz="quarter" idx="14"/>
          </p:nvPr>
        </p:nvSpPr>
        <p:spPr/>
        <p:txBody>
          <a:bodyPr/>
          <a:lstStyle/>
          <a:p>
            <a:pPr>
              <a:defRPr/>
            </a:pPr>
            <a:r>
              <a:rPr lang="en-US" dirty="0"/>
              <a:t>Nnamdi Agbo| Preliminary Design Review – Horn A </a:t>
            </a:r>
          </a:p>
        </p:txBody>
      </p:sp>
      <p:sp>
        <p:nvSpPr>
          <p:cNvPr id="5" name="Slide Number Placeholder 4">
            <a:extLst>
              <a:ext uri="{FF2B5EF4-FFF2-40B4-BE49-F238E27FC236}">
                <a16:creationId xmlns:a16="http://schemas.microsoft.com/office/drawing/2014/main" id="{D59515EE-7107-46C6-80C3-76C7D1F6C52C}"/>
              </a:ext>
            </a:extLst>
          </p:cNvPr>
          <p:cNvSpPr>
            <a:spLocks noGrp="1"/>
          </p:cNvSpPr>
          <p:nvPr>
            <p:ph type="sldNum" sz="quarter" idx="15"/>
          </p:nvPr>
        </p:nvSpPr>
        <p:spPr/>
        <p:txBody>
          <a:bodyPr/>
          <a:lstStyle/>
          <a:p>
            <a:pPr>
              <a:defRPr/>
            </a:pPr>
            <a:fld id="{98AA3EDC-84CE-5D44-955B-22A59AD27526}" type="slidenum">
              <a:rPr lang="en-US" smtClean="0"/>
              <a:pPr>
                <a:defRPr/>
              </a:pPr>
              <a:t>18</a:t>
            </a:fld>
            <a:endParaRPr lang="en-US" dirty="0"/>
          </a:p>
        </p:txBody>
      </p:sp>
      <p:sp>
        <p:nvSpPr>
          <p:cNvPr id="13" name="TextBox 12">
            <a:extLst>
              <a:ext uri="{FF2B5EF4-FFF2-40B4-BE49-F238E27FC236}">
                <a16:creationId xmlns:a16="http://schemas.microsoft.com/office/drawing/2014/main" id="{F584D064-9065-42F5-99DF-7B058BE4BDD9}"/>
              </a:ext>
            </a:extLst>
          </p:cNvPr>
          <p:cNvSpPr txBox="1"/>
          <p:nvPr/>
        </p:nvSpPr>
        <p:spPr>
          <a:xfrm>
            <a:off x="5671753" y="3281019"/>
            <a:ext cx="3076880" cy="1477328"/>
          </a:xfrm>
          <a:prstGeom prst="rect">
            <a:avLst/>
          </a:prstGeom>
          <a:noFill/>
        </p:spPr>
        <p:txBody>
          <a:bodyPr wrap="square" rtlCol="0">
            <a:spAutoFit/>
          </a:bodyPr>
          <a:lstStyle/>
          <a:p>
            <a:pPr marL="285750" indent="-285750">
              <a:buFont typeface="Arial" panose="020B0604020202020204" pitchFamily="34" charset="0"/>
              <a:buChar char="•"/>
            </a:pPr>
            <a:r>
              <a:rPr lang="en-US" dirty="0"/>
              <a:t>Utility beam support changed to 7075-T6 Aluminum </a:t>
            </a:r>
          </a:p>
          <a:p>
            <a:pPr marL="285750" indent="-285750">
              <a:buFont typeface="Arial" panose="020B0604020202020204" pitchFamily="34" charset="0"/>
              <a:buChar char="•"/>
            </a:pPr>
            <a:r>
              <a:rPr lang="en-US" dirty="0"/>
              <a:t>Max temperature dropped to 111.58</a:t>
            </a:r>
            <a:r>
              <a:rPr lang="en-US" baseline="30000" dirty="0"/>
              <a:t>o</a:t>
            </a:r>
            <a:r>
              <a:rPr lang="en-US" dirty="0"/>
              <a:t>C</a:t>
            </a:r>
          </a:p>
        </p:txBody>
      </p:sp>
      <p:pic>
        <p:nvPicPr>
          <p:cNvPr id="14" name="Picture 13">
            <a:extLst>
              <a:ext uri="{FF2B5EF4-FFF2-40B4-BE49-F238E27FC236}">
                <a16:creationId xmlns:a16="http://schemas.microsoft.com/office/drawing/2014/main" id="{AB1AD205-40F7-4036-9CE8-54EA74ED241A}"/>
              </a:ext>
            </a:extLst>
          </p:cNvPr>
          <p:cNvPicPr>
            <a:picLocks noChangeAspect="1"/>
          </p:cNvPicPr>
          <p:nvPr/>
        </p:nvPicPr>
        <p:blipFill>
          <a:blip r:embed="rId2"/>
          <a:stretch>
            <a:fillRect/>
          </a:stretch>
        </p:blipFill>
        <p:spPr>
          <a:xfrm>
            <a:off x="301713" y="498332"/>
            <a:ext cx="8130746" cy="2706230"/>
          </a:xfrm>
          <a:prstGeom prst="rect">
            <a:avLst/>
          </a:prstGeom>
        </p:spPr>
      </p:pic>
      <p:pic>
        <p:nvPicPr>
          <p:cNvPr id="15" name="Picture 14">
            <a:extLst>
              <a:ext uri="{FF2B5EF4-FFF2-40B4-BE49-F238E27FC236}">
                <a16:creationId xmlns:a16="http://schemas.microsoft.com/office/drawing/2014/main" id="{049B4903-9CDF-4933-B3F2-3A92382EDB65}"/>
              </a:ext>
            </a:extLst>
          </p:cNvPr>
          <p:cNvPicPr>
            <a:picLocks noChangeAspect="1"/>
          </p:cNvPicPr>
          <p:nvPr/>
        </p:nvPicPr>
        <p:blipFill>
          <a:blip r:embed="rId3"/>
          <a:stretch>
            <a:fillRect/>
          </a:stretch>
        </p:blipFill>
        <p:spPr>
          <a:xfrm>
            <a:off x="301713" y="3281019"/>
            <a:ext cx="5293327" cy="2891725"/>
          </a:xfrm>
          <a:prstGeom prst="rect">
            <a:avLst/>
          </a:prstGeom>
        </p:spPr>
      </p:pic>
      <p:sp>
        <p:nvSpPr>
          <p:cNvPr id="6" name="Rectangle: Rounded Corners 5">
            <a:extLst>
              <a:ext uri="{FF2B5EF4-FFF2-40B4-BE49-F238E27FC236}">
                <a16:creationId xmlns:a16="http://schemas.microsoft.com/office/drawing/2014/main" id="{BE053287-C1C9-490E-ABD0-29BBE64CE7C4}"/>
              </a:ext>
            </a:extLst>
          </p:cNvPr>
          <p:cNvSpPr/>
          <p:nvPr/>
        </p:nvSpPr>
        <p:spPr>
          <a:xfrm>
            <a:off x="536895" y="1266738"/>
            <a:ext cx="536896" cy="218113"/>
          </a:xfrm>
          <a:prstGeom prst="roundRect">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580767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54D13A-7CEA-4998-8EC5-377B7DF1835F}"/>
              </a:ext>
            </a:extLst>
          </p:cNvPr>
          <p:cNvSpPr>
            <a:spLocks noGrp="1"/>
          </p:cNvSpPr>
          <p:nvPr>
            <p:ph type="title"/>
          </p:nvPr>
        </p:nvSpPr>
        <p:spPr>
          <a:xfrm>
            <a:off x="301713" y="71539"/>
            <a:ext cx="8540575" cy="413492"/>
          </a:xfrm>
        </p:spPr>
        <p:txBody>
          <a:bodyPr/>
          <a:lstStyle/>
          <a:p>
            <a:r>
              <a:rPr lang="en-US" dirty="0"/>
              <a:t>Analysis Inputs: MARS DATA</a:t>
            </a:r>
          </a:p>
        </p:txBody>
      </p:sp>
      <p:sp>
        <p:nvSpPr>
          <p:cNvPr id="3" name="Date Placeholder 2">
            <a:extLst>
              <a:ext uri="{FF2B5EF4-FFF2-40B4-BE49-F238E27FC236}">
                <a16:creationId xmlns:a16="http://schemas.microsoft.com/office/drawing/2014/main" id="{98D73DAC-17AC-4870-8804-9EE97119364F}"/>
              </a:ext>
            </a:extLst>
          </p:cNvPr>
          <p:cNvSpPr>
            <a:spLocks noGrp="1"/>
          </p:cNvSpPr>
          <p:nvPr>
            <p:ph type="dt" sz="half" idx="13"/>
          </p:nvPr>
        </p:nvSpPr>
        <p:spPr/>
        <p:txBody>
          <a:bodyPr/>
          <a:lstStyle/>
          <a:p>
            <a:pPr>
              <a:defRPr/>
            </a:pPr>
            <a:r>
              <a:rPr lang="en-US" dirty="0"/>
              <a:t>10.24.20</a:t>
            </a:r>
          </a:p>
        </p:txBody>
      </p:sp>
      <p:sp>
        <p:nvSpPr>
          <p:cNvPr id="4" name="Footer Placeholder 3">
            <a:extLst>
              <a:ext uri="{FF2B5EF4-FFF2-40B4-BE49-F238E27FC236}">
                <a16:creationId xmlns:a16="http://schemas.microsoft.com/office/drawing/2014/main" id="{410E4B76-7EB9-42B1-9D0D-CFE90CB61735}"/>
              </a:ext>
            </a:extLst>
          </p:cNvPr>
          <p:cNvSpPr>
            <a:spLocks noGrp="1"/>
          </p:cNvSpPr>
          <p:nvPr>
            <p:ph type="ftr" sz="quarter" idx="14"/>
          </p:nvPr>
        </p:nvSpPr>
        <p:spPr/>
        <p:txBody>
          <a:bodyPr/>
          <a:lstStyle/>
          <a:p>
            <a:pPr>
              <a:defRPr/>
            </a:pPr>
            <a:r>
              <a:rPr lang="en-US" dirty="0"/>
              <a:t>Nnamdi Agbo| Preliminary Design Review – Horn A </a:t>
            </a:r>
          </a:p>
        </p:txBody>
      </p:sp>
      <p:sp>
        <p:nvSpPr>
          <p:cNvPr id="5" name="Slide Number Placeholder 4">
            <a:extLst>
              <a:ext uri="{FF2B5EF4-FFF2-40B4-BE49-F238E27FC236}">
                <a16:creationId xmlns:a16="http://schemas.microsoft.com/office/drawing/2014/main" id="{D59515EE-7107-46C6-80C3-76C7D1F6C52C}"/>
              </a:ext>
            </a:extLst>
          </p:cNvPr>
          <p:cNvSpPr>
            <a:spLocks noGrp="1"/>
          </p:cNvSpPr>
          <p:nvPr>
            <p:ph type="sldNum" sz="quarter" idx="15"/>
          </p:nvPr>
        </p:nvSpPr>
        <p:spPr/>
        <p:txBody>
          <a:bodyPr/>
          <a:lstStyle/>
          <a:p>
            <a:pPr>
              <a:defRPr/>
            </a:pPr>
            <a:fld id="{98AA3EDC-84CE-5D44-955B-22A59AD27526}" type="slidenum">
              <a:rPr lang="en-US" smtClean="0"/>
              <a:pPr>
                <a:defRPr/>
              </a:pPr>
              <a:t>19</a:t>
            </a:fld>
            <a:endParaRPr lang="en-US" dirty="0"/>
          </a:p>
        </p:txBody>
      </p:sp>
      <p:sp>
        <p:nvSpPr>
          <p:cNvPr id="8" name="TextBox 7">
            <a:extLst>
              <a:ext uri="{FF2B5EF4-FFF2-40B4-BE49-F238E27FC236}">
                <a16:creationId xmlns:a16="http://schemas.microsoft.com/office/drawing/2014/main" id="{26505E5F-E93A-4130-8A67-CCB29E77171E}"/>
              </a:ext>
            </a:extLst>
          </p:cNvPr>
          <p:cNvSpPr txBox="1"/>
          <p:nvPr/>
        </p:nvSpPr>
        <p:spPr>
          <a:xfrm>
            <a:off x="201046" y="3676486"/>
            <a:ext cx="6789038" cy="646331"/>
          </a:xfrm>
          <a:prstGeom prst="rect">
            <a:avLst/>
          </a:prstGeom>
          <a:noFill/>
        </p:spPr>
        <p:txBody>
          <a:bodyPr wrap="none" rtlCol="0">
            <a:spAutoFit/>
          </a:bodyPr>
          <a:lstStyle/>
          <a:p>
            <a:pPr marL="285750" indent="-285750">
              <a:buFont typeface="Arial" panose="020B0604020202020204" pitchFamily="34" charset="0"/>
              <a:buChar char="•"/>
            </a:pPr>
            <a:r>
              <a:rPr lang="en-US" dirty="0"/>
              <a:t>Max deformation of 1.6mm</a:t>
            </a:r>
          </a:p>
          <a:p>
            <a:pPr marL="285750" indent="-285750">
              <a:buFont typeface="Arial" panose="020B0604020202020204" pitchFamily="34" charset="0"/>
              <a:buChar char="•"/>
            </a:pPr>
            <a:r>
              <a:rPr lang="en-US" dirty="0"/>
              <a:t>Radial clearance of 3.175mm between horn module and utility line </a:t>
            </a:r>
          </a:p>
        </p:txBody>
      </p:sp>
      <p:pic>
        <p:nvPicPr>
          <p:cNvPr id="11" name="Picture 10">
            <a:extLst>
              <a:ext uri="{FF2B5EF4-FFF2-40B4-BE49-F238E27FC236}">
                <a16:creationId xmlns:a16="http://schemas.microsoft.com/office/drawing/2014/main" id="{B0FD469A-B044-42C9-9C5F-670C7A5D1597}"/>
              </a:ext>
            </a:extLst>
          </p:cNvPr>
          <p:cNvPicPr>
            <a:picLocks noChangeAspect="1"/>
          </p:cNvPicPr>
          <p:nvPr/>
        </p:nvPicPr>
        <p:blipFill>
          <a:blip r:embed="rId2"/>
          <a:stretch>
            <a:fillRect/>
          </a:stretch>
        </p:blipFill>
        <p:spPr>
          <a:xfrm>
            <a:off x="301712" y="524881"/>
            <a:ext cx="8540575" cy="3111755"/>
          </a:xfrm>
          <a:prstGeom prst="rect">
            <a:avLst/>
          </a:prstGeom>
        </p:spPr>
      </p:pic>
      <p:graphicFrame>
        <p:nvGraphicFramePr>
          <p:cNvPr id="12" name="Content Placeholder 11">
            <a:extLst>
              <a:ext uri="{FF2B5EF4-FFF2-40B4-BE49-F238E27FC236}">
                <a16:creationId xmlns:a16="http://schemas.microsoft.com/office/drawing/2014/main" id="{90607E3D-7773-4A0E-8A01-34E386E32992}"/>
              </a:ext>
            </a:extLst>
          </p:cNvPr>
          <p:cNvGraphicFramePr>
            <a:graphicFrameLocks/>
          </p:cNvGraphicFramePr>
          <p:nvPr>
            <p:extLst>
              <p:ext uri="{D42A27DB-BD31-4B8C-83A1-F6EECF244321}">
                <p14:modId xmlns:p14="http://schemas.microsoft.com/office/powerpoint/2010/main" val="3560209914"/>
              </p:ext>
            </p:extLst>
          </p:nvPr>
        </p:nvGraphicFramePr>
        <p:xfrm>
          <a:off x="454025" y="4372117"/>
          <a:ext cx="5958477" cy="1656080"/>
        </p:xfrm>
        <a:graphic>
          <a:graphicData uri="http://schemas.openxmlformats.org/drawingml/2006/table">
            <a:tbl>
              <a:tblPr firstRow="1" bandRow="1">
                <a:tableStyleId>{5C22544A-7EE6-4342-B048-85BDC9FD1C3A}</a:tableStyleId>
              </a:tblPr>
              <a:tblGrid>
                <a:gridCol w="1986159">
                  <a:extLst>
                    <a:ext uri="{9D8B030D-6E8A-4147-A177-3AD203B41FA5}">
                      <a16:colId xmlns:a16="http://schemas.microsoft.com/office/drawing/2014/main" val="3440013653"/>
                    </a:ext>
                  </a:extLst>
                </a:gridCol>
                <a:gridCol w="1986159">
                  <a:extLst>
                    <a:ext uri="{9D8B030D-6E8A-4147-A177-3AD203B41FA5}">
                      <a16:colId xmlns:a16="http://schemas.microsoft.com/office/drawing/2014/main" val="1697170049"/>
                    </a:ext>
                  </a:extLst>
                </a:gridCol>
                <a:gridCol w="1986159">
                  <a:extLst>
                    <a:ext uri="{9D8B030D-6E8A-4147-A177-3AD203B41FA5}">
                      <a16:colId xmlns:a16="http://schemas.microsoft.com/office/drawing/2014/main" val="1323321191"/>
                    </a:ext>
                  </a:extLst>
                </a:gridCol>
              </a:tblGrid>
              <a:tr h="370840">
                <a:tc>
                  <a:txBody>
                    <a:bodyPr/>
                    <a:lstStyle/>
                    <a:p>
                      <a:endParaRPr lang="en-US" dirty="0"/>
                    </a:p>
                  </a:txBody>
                  <a:tcPr/>
                </a:tc>
                <a:tc>
                  <a:txBody>
                    <a:bodyPr/>
                    <a:lstStyle/>
                    <a:p>
                      <a:r>
                        <a:rPr lang="en-US" dirty="0"/>
                        <a:t>Horn Max Deformation</a:t>
                      </a:r>
                    </a:p>
                  </a:txBody>
                  <a:tcPr/>
                </a:tc>
                <a:tc>
                  <a:txBody>
                    <a:bodyPr/>
                    <a:lstStyle/>
                    <a:p>
                      <a:r>
                        <a:rPr lang="en-US" dirty="0"/>
                        <a:t>Max Temperature(Deg C)</a:t>
                      </a:r>
                    </a:p>
                  </a:txBody>
                  <a:tcPr/>
                </a:tc>
                <a:extLst>
                  <a:ext uri="{0D108BD9-81ED-4DB2-BD59-A6C34878D82A}">
                    <a16:rowId xmlns:a16="http://schemas.microsoft.com/office/drawing/2014/main" val="952989161"/>
                  </a:ext>
                </a:extLst>
              </a:tr>
              <a:tr h="370840">
                <a:tc>
                  <a:txBody>
                    <a:bodyPr/>
                    <a:lstStyle/>
                    <a:p>
                      <a:r>
                        <a:rPr lang="en-US" dirty="0"/>
                        <a:t>Initial Design</a:t>
                      </a:r>
                    </a:p>
                  </a:txBody>
                  <a:tcPr/>
                </a:tc>
                <a:tc>
                  <a:txBody>
                    <a:bodyPr/>
                    <a:lstStyle/>
                    <a:p>
                      <a:r>
                        <a:rPr lang="en-US" dirty="0"/>
                        <a:t>1.8</a:t>
                      </a:r>
                    </a:p>
                  </a:txBody>
                  <a:tcPr/>
                </a:tc>
                <a:tc>
                  <a:txBody>
                    <a:bodyPr/>
                    <a:lstStyle/>
                    <a:p>
                      <a:r>
                        <a:rPr lang="en-US" dirty="0"/>
                        <a:t>151.8</a:t>
                      </a:r>
                    </a:p>
                  </a:txBody>
                  <a:tcPr/>
                </a:tc>
                <a:extLst>
                  <a:ext uri="{0D108BD9-81ED-4DB2-BD59-A6C34878D82A}">
                    <a16:rowId xmlns:a16="http://schemas.microsoft.com/office/drawing/2014/main" val="1689103682"/>
                  </a:ext>
                </a:extLst>
              </a:tr>
              <a:tr h="370840">
                <a:tc>
                  <a:txBody>
                    <a:bodyPr/>
                    <a:lstStyle/>
                    <a:p>
                      <a:r>
                        <a:rPr lang="en-US" dirty="0"/>
                        <a:t>Updated Design</a:t>
                      </a:r>
                    </a:p>
                  </a:txBody>
                  <a:tcPr/>
                </a:tc>
                <a:tc>
                  <a:txBody>
                    <a:bodyPr/>
                    <a:lstStyle/>
                    <a:p>
                      <a:r>
                        <a:rPr lang="en-US" dirty="0"/>
                        <a:t>1.6</a:t>
                      </a:r>
                    </a:p>
                  </a:txBody>
                  <a:tcPr/>
                </a:tc>
                <a:tc>
                  <a:txBody>
                    <a:bodyPr/>
                    <a:lstStyle/>
                    <a:p>
                      <a:r>
                        <a:rPr lang="en-US" dirty="0"/>
                        <a:t>111.6</a:t>
                      </a:r>
                    </a:p>
                  </a:txBody>
                  <a:tcPr/>
                </a:tc>
                <a:extLst>
                  <a:ext uri="{0D108BD9-81ED-4DB2-BD59-A6C34878D82A}">
                    <a16:rowId xmlns:a16="http://schemas.microsoft.com/office/drawing/2014/main" val="3585275277"/>
                  </a:ext>
                </a:extLst>
              </a:tr>
            </a:tbl>
          </a:graphicData>
        </a:graphic>
      </p:graphicFrame>
      <p:sp>
        <p:nvSpPr>
          <p:cNvPr id="6" name="Rectangle: Rounded Corners 5">
            <a:extLst>
              <a:ext uri="{FF2B5EF4-FFF2-40B4-BE49-F238E27FC236}">
                <a16:creationId xmlns:a16="http://schemas.microsoft.com/office/drawing/2014/main" id="{434D657E-FB20-4637-8B7F-37C2BC85EE0D}"/>
              </a:ext>
            </a:extLst>
          </p:cNvPr>
          <p:cNvSpPr/>
          <p:nvPr/>
        </p:nvSpPr>
        <p:spPr>
          <a:xfrm>
            <a:off x="578840" y="3103927"/>
            <a:ext cx="645953" cy="218113"/>
          </a:xfrm>
          <a:prstGeom prst="roundRect">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23951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Outline	</a:t>
            </a:r>
          </a:p>
        </p:txBody>
      </p:sp>
      <p:sp>
        <p:nvSpPr>
          <p:cNvPr id="5" name="Slide Number Placeholder 4"/>
          <p:cNvSpPr>
            <a:spLocks noGrp="1"/>
          </p:cNvSpPr>
          <p:nvPr>
            <p:ph type="sldNum" sz="quarter" idx="12"/>
          </p:nvPr>
        </p:nvSpPr>
        <p:spPr/>
        <p:txBody>
          <a:bodyPr/>
          <a:lstStyle/>
          <a:p>
            <a:pPr>
              <a:defRPr/>
            </a:pPr>
            <a:fld id="{0C39C72E-2A13-EB4D-AD45-6D4E6ACAED8D}" type="slidenum">
              <a:rPr lang="en-US" smtClean="0"/>
              <a:pPr>
                <a:defRPr/>
              </a:pPr>
              <a:t>2</a:t>
            </a:fld>
            <a:endParaRPr lang="en-US" dirty="0"/>
          </a:p>
        </p:txBody>
      </p:sp>
      <p:sp>
        <p:nvSpPr>
          <p:cNvPr id="9" name="Content Placeholder 5">
            <a:extLst>
              <a:ext uri="{FF2B5EF4-FFF2-40B4-BE49-F238E27FC236}">
                <a16:creationId xmlns:a16="http://schemas.microsoft.com/office/drawing/2014/main" id="{A7703989-AC3B-406E-A64D-BAB105E75605}"/>
              </a:ext>
            </a:extLst>
          </p:cNvPr>
          <p:cNvSpPr>
            <a:spLocks noGrp="1"/>
          </p:cNvSpPr>
          <p:nvPr>
            <p:ph idx="13"/>
          </p:nvPr>
        </p:nvSpPr>
        <p:spPr>
          <a:xfrm>
            <a:off x="457200" y="981779"/>
            <a:ext cx="8293100" cy="4846638"/>
          </a:xfrm>
        </p:spPr>
        <p:txBody>
          <a:bodyPr/>
          <a:lstStyle/>
          <a:p>
            <a:r>
              <a:rPr lang="en-US" sz="1600" dirty="0">
                <a:solidFill>
                  <a:schemeClr val="tx1"/>
                </a:solidFill>
              </a:rPr>
              <a:t>Introduction</a:t>
            </a:r>
          </a:p>
          <a:p>
            <a:r>
              <a:rPr lang="en-US" sz="1600" dirty="0">
                <a:solidFill>
                  <a:schemeClr val="tx1"/>
                </a:solidFill>
              </a:rPr>
              <a:t>Structural Analysis for Horn A Hanger Utility Beam Support</a:t>
            </a:r>
          </a:p>
          <a:p>
            <a:pPr lvl="1"/>
            <a:r>
              <a:rPr lang="en-US" sz="1600" dirty="0">
                <a:solidFill>
                  <a:schemeClr val="tx1"/>
                </a:solidFill>
              </a:rPr>
              <a:t>Problem Statement</a:t>
            </a:r>
          </a:p>
          <a:p>
            <a:pPr lvl="1"/>
            <a:r>
              <a:rPr lang="en-US" sz="1600" dirty="0">
                <a:solidFill>
                  <a:schemeClr val="tx1"/>
                </a:solidFill>
              </a:rPr>
              <a:t>Analysis setup</a:t>
            </a:r>
          </a:p>
          <a:p>
            <a:pPr lvl="1"/>
            <a:r>
              <a:rPr lang="en-US" sz="1600" dirty="0">
                <a:solidFill>
                  <a:schemeClr val="tx1"/>
                </a:solidFill>
              </a:rPr>
              <a:t>Analysis Result</a:t>
            </a:r>
          </a:p>
          <a:p>
            <a:r>
              <a:rPr lang="en-US" sz="1600" dirty="0">
                <a:solidFill>
                  <a:schemeClr val="tx1"/>
                </a:solidFill>
              </a:rPr>
              <a:t>Thermal Analysis for Horn A Hanger Utility Beam Support</a:t>
            </a:r>
          </a:p>
          <a:p>
            <a:pPr lvl="1"/>
            <a:r>
              <a:rPr lang="en-US" sz="1600" dirty="0">
                <a:solidFill>
                  <a:schemeClr val="tx1"/>
                </a:solidFill>
              </a:rPr>
              <a:t>Problem Statement</a:t>
            </a:r>
          </a:p>
          <a:p>
            <a:pPr lvl="1"/>
            <a:r>
              <a:rPr lang="en-US" sz="1600" dirty="0">
                <a:solidFill>
                  <a:schemeClr val="tx1"/>
                </a:solidFill>
              </a:rPr>
              <a:t>Analysis Setup</a:t>
            </a:r>
          </a:p>
          <a:p>
            <a:pPr lvl="1"/>
            <a:r>
              <a:rPr lang="en-US" sz="1600" dirty="0">
                <a:solidFill>
                  <a:schemeClr val="tx1"/>
                </a:solidFill>
              </a:rPr>
              <a:t>Analysis Result</a:t>
            </a:r>
          </a:p>
          <a:p>
            <a:r>
              <a:rPr lang="en-US" sz="1600" dirty="0">
                <a:solidFill>
                  <a:schemeClr val="tx1"/>
                </a:solidFill>
              </a:rPr>
              <a:t>Stripline Structural Analysis</a:t>
            </a:r>
          </a:p>
          <a:p>
            <a:pPr lvl="1"/>
            <a:r>
              <a:rPr lang="en-US" sz="1600" dirty="0">
                <a:solidFill>
                  <a:schemeClr val="tx1"/>
                </a:solidFill>
              </a:rPr>
              <a:t>Problem Statement</a:t>
            </a:r>
          </a:p>
          <a:p>
            <a:pPr lvl="1"/>
            <a:r>
              <a:rPr lang="en-US" sz="1600" dirty="0">
                <a:solidFill>
                  <a:schemeClr val="tx1"/>
                </a:solidFill>
              </a:rPr>
              <a:t>Analysis Setup</a:t>
            </a:r>
          </a:p>
          <a:p>
            <a:pPr lvl="1"/>
            <a:r>
              <a:rPr lang="en-US" sz="1600" dirty="0">
                <a:solidFill>
                  <a:schemeClr val="tx1"/>
                </a:solidFill>
              </a:rPr>
              <a:t>Analysis Result</a:t>
            </a:r>
          </a:p>
          <a:p>
            <a:pPr>
              <a:buFont typeface="Arial" panose="020B0604020202020204" pitchFamily="34" charset="0"/>
              <a:buChar char="•"/>
            </a:pPr>
            <a:r>
              <a:rPr lang="en-US" sz="1600" dirty="0">
                <a:solidFill>
                  <a:schemeClr val="tx1"/>
                </a:solidFill>
              </a:rPr>
              <a:t>Summary</a:t>
            </a:r>
          </a:p>
          <a:p>
            <a:pPr lvl="1"/>
            <a:endParaRPr lang="en-US" sz="1600" dirty="0">
              <a:solidFill>
                <a:schemeClr val="tx1"/>
              </a:solidFill>
            </a:endParaRPr>
          </a:p>
          <a:p>
            <a:pPr lvl="1"/>
            <a:endParaRPr lang="en-US" dirty="0"/>
          </a:p>
          <a:p>
            <a:pPr lvl="1"/>
            <a:endParaRPr lang="en-US" dirty="0"/>
          </a:p>
        </p:txBody>
      </p:sp>
      <p:sp>
        <p:nvSpPr>
          <p:cNvPr id="6" name="Date Placeholder 2">
            <a:extLst>
              <a:ext uri="{FF2B5EF4-FFF2-40B4-BE49-F238E27FC236}">
                <a16:creationId xmlns:a16="http://schemas.microsoft.com/office/drawing/2014/main" id="{C1671ACC-74F9-42DC-ACAB-734500825931}"/>
              </a:ext>
            </a:extLst>
          </p:cNvPr>
          <p:cNvSpPr>
            <a:spLocks noGrp="1"/>
          </p:cNvSpPr>
          <p:nvPr>
            <p:ph type="dt" sz="half" idx="10"/>
          </p:nvPr>
        </p:nvSpPr>
        <p:spPr>
          <a:xfrm>
            <a:off x="979488" y="6488430"/>
            <a:ext cx="1136650" cy="187325"/>
          </a:xfrm>
        </p:spPr>
        <p:txBody>
          <a:bodyPr/>
          <a:lstStyle/>
          <a:p>
            <a:pPr>
              <a:defRPr/>
            </a:pPr>
            <a:r>
              <a:rPr lang="en-US" dirty="0"/>
              <a:t>4.24.20</a:t>
            </a:r>
          </a:p>
        </p:txBody>
      </p:sp>
      <p:sp>
        <p:nvSpPr>
          <p:cNvPr id="7" name="Footer Placeholder 3">
            <a:extLst>
              <a:ext uri="{FF2B5EF4-FFF2-40B4-BE49-F238E27FC236}">
                <a16:creationId xmlns:a16="http://schemas.microsoft.com/office/drawing/2014/main" id="{0EA31F69-A9BB-4308-B862-86BB92C3D2EF}"/>
              </a:ext>
            </a:extLst>
          </p:cNvPr>
          <p:cNvSpPr>
            <a:spLocks noGrp="1"/>
          </p:cNvSpPr>
          <p:nvPr>
            <p:ph type="ftr" sz="quarter" idx="11"/>
          </p:nvPr>
        </p:nvSpPr>
        <p:spPr>
          <a:xfrm>
            <a:off x="2116138" y="6488430"/>
            <a:ext cx="5616575" cy="187325"/>
          </a:xfrm>
        </p:spPr>
        <p:txBody>
          <a:bodyPr/>
          <a:lstStyle/>
          <a:p>
            <a:pPr>
              <a:defRPr/>
            </a:pPr>
            <a:r>
              <a:rPr lang="en-US" dirty="0"/>
              <a:t>Nnamdi Agbo| Preliminary Design Review – Horn A </a:t>
            </a:r>
          </a:p>
        </p:txBody>
      </p:sp>
    </p:spTree>
    <p:extLst>
      <p:ext uri="{BB962C8B-B14F-4D97-AF65-F5344CB8AC3E}">
        <p14:creationId xmlns:p14="http://schemas.microsoft.com/office/powerpoint/2010/main" val="26076534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54D13A-7CEA-4998-8EC5-377B7DF1835F}"/>
              </a:ext>
            </a:extLst>
          </p:cNvPr>
          <p:cNvSpPr>
            <a:spLocks noGrp="1"/>
          </p:cNvSpPr>
          <p:nvPr>
            <p:ph type="title"/>
          </p:nvPr>
        </p:nvSpPr>
        <p:spPr>
          <a:xfrm>
            <a:off x="301712" y="123404"/>
            <a:ext cx="8540575" cy="413492"/>
          </a:xfrm>
        </p:spPr>
        <p:txBody>
          <a:bodyPr/>
          <a:lstStyle/>
          <a:p>
            <a:r>
              <a:rPr lang="en-US" dirty="0"/>
              <a:t>Stripline Analysis: Problem Statement</a:t>
            </a:r>
          </a:p>
        </p:txBody>
      </p:sp>
      <p:sp>
        <p:nvSpPr>
          <p:cNvPr id="3" name="Date Placeholder 2">
            <a:extLst>
              <a:ext uri="{FF2B5EF4-FFF2-40B4-BE49-F238E27FC236}">
                <a16:creationId xmlns:a16="http://schemas.microsoft.com/office/drawing/2014/main" id="{98D73DAC-17AC-4870-8804-9EE97119364F}"/>
              </a:ext>
            </a:extLst>
          </p:cNvPr>
          <p:cNvSpPr>
            <a:spLocks noGrp="1"/>
          </p:cNvSpPr>
          <p:nvPr>
            <p:ph type="dt" sz="half" idx="13"/>
          </p:nvPr>
        </p:nvSpPr>
        <p:spPr/>
        <p:txBody>
          <a:bodyPr/>
          <a:lstStyle/>
          <a:p>
            <a:pPr>
              <a:defRPr/>
            </a:pPr>
            <a:r>
              <a:rPr lang="en-US" dirty="0"/>
              <a:t>10.24.20</a:t>
            </a:r>
          </a:p>
        </p:txBody>
      </p:sp>
      <p:sp>
        <p:nvSpPr>
          <p:cNvPr id="4" name="Footer Placeholder 3">
            <a:extLst>
              <a:ext uri="{FF2B5EF4-FFF2-40B4-BE49-F238E27FC236}">
                <a16:creationId xmlns:a16="http://schemas.microsoft.com/office/drawing/2014/main" id="{410E4B76-7EB9-42B1-9D0D-CFE90CB61735}"/>
              </a:ext>
            </a:extLst>
          </p:cNvPr>
          <p:cNvSpPr>
            <a:spLocks noGrp="1"/>
          </p:cNvSpPr>
          <p:nvPr>
            <p:ph type="ftr" sz="quarter" idx="14"/>
          </p:nvPr>
        </p:nvSpPr>
        <p:spPr/>
        <p:txBody>
          <a:bodyPr/>
          <a:lstStyle/>
          <a:p>
            <a:pPr>
              <a:defRPr/>
            </a:pPr>
            <a:r>
              <a:rPr lang="en-US" dirty="0"/>
              <a:t>Nnamdi Agbo| Preliminary Design Review – Horn A </a:t>
            </a:r>
          </a:p>
        </p:txBody>
      </p:sp>
      <p:sp>
        <p:nvSpPr>
          <p:cNvPr id="5" name="Slide Number Placeholder 4">
            <a:extLst>
              <a:ext uri="{FF2B5EF4-FFF2-40B4-BE49-F238E27FC236}">
                <a16:creationId xmlns:a16="http://schemas.microsoft.com/office/drawing/2014/main" id="{D59515EE-7107-46C6-80C3-76C7D1F6C52C}"/>
              </a:ext>
            </a:extLst>
          </p:cNvPr>
          <p:cNvSpPr>
            <a:spLocks noGrp="1"/>
          </p:cNvSpPr>
          <p:nvPr>
            <p:ph type="sldNum" sz="quarter" idx="15"/>
          </p:nvPr>
        </p:nvSpPr>
        <p:spPr/>
        <p:txBody>
          <a:bodyPr/>
          <a:lstStyle/>
          <a:p>
            <a:pPr>
              <a:defRPr/>
            </a:pPr>
            <a:fld id="{98AA3EDC-84CE-5D44-955B-22A59AD27526}" type="slidenum">
              <a:rPr lang="en-US" smtClean="0"/>
              <a:pPr>
                <a:defRPr/>
              </a:pPr>
              <a:t>20</a:t>
            </a:fld>
            <a:endParaRPr lang="en-US" dirty="0"/>
          </a:p>
        </p:txBody>
      </p:sp>
      <p:sp>
        <p:nvSpPr>
          <p:cNvPr id="7" name="Content Placeholder 6">
            <a:extLst>
              <a:ext uri="{FF2B5EF4-FFF2-40B4-BE49-F238E27FC236}">
                <a16:creationId xmlns:a16="http://schemas.microsoft.com/office/drawing/2014/main" id="{FFF1C36C-B2DA-4E96-AB1E-D0F883C60F7D}"/>
              </a:ext>
            </a:extLst>
          </p:cNvPr>
          <p:cNvSpPr>
            <a:spLocks noGrp="1"/>
          </p:cNvSpPr>
          <p:nvPr>
            <p:ph idx="16"/>
          </p:nvPr>
        </p:nvSpPr>
        <p:spPr>
          <a:xfrm>
            <a:off x="246377" y="418039"/>
            <a:ext cx="8411061" cy="2138730"/>
          </a:xfrm>
        </p:spPr>
        <p:txBody>
          <a:bodyPr/>
          <a:lstStyle/>
          <a:p>
            <a:r>
              <a:rPr lang="en-US" sz="1400" dirty="0">
                <a:solidFill>
                  <a:schemeClr val="tx1"/>
                </a:solidFill>
              </a:rPr>
              <a:t>The segment of horn stripline between the bottom of the stripline block and the mounting points on the face of the horn is designed to provide flexibility while fine-tuning horn position in the beamline during both final survey and beam operation. This segment was historically required to accommodate vertical and horizontal translation on order of +/- 3mm for the </a:t>
            </a:r>
            <a:r>
              <a:rPr lang="en-US" sz="1400" dirty="0" err="1">
                <a:solidFill>
                  <a:schemeClr val="tx1"/>
                </a:solidFill>
              </a:rPr>
              <a:t>NuMI</a:t>
            </a:r>
            <a:r>
              <a:rPr lang="en-US" sz="1400" dirty="0">
                <a:solidFill>
                  <a:schemeClr val="tx1"/>
                </a:solidFill>
              </a:rPr>
              <a:t> / </a:t>
            </a:r>
            <a:r>
              <a:rPr lang="en-US" sz="1400" dirty="0" err="1">
                <a:solidFill>
                  <a:schemeClr val="tx1"/>
                </a:solidFill>
              </a:rPr>
              <a:t>NOvA</a:t>
            </a:r>
            <a:r>
              <a:rPr lang="en-US" sz="1400" dirty="0">
                <a:solidFill>
                  <a:schemeClr val="tx1"/>
                </a:solidFill>
              </a:rPr>
              <a:t> design, and successfully did so. Drive system revisions for LBNF have reduced the design requirements on this structure however, as all horizontal translation occurs on the module / horn assembly structure, not independently at the horn.</a:t>
            </a:r>
          </a:p>
          <a:p>
            <a:endParaRPr lang="en-US" sz="1400" dirty="0">
              <a:solidFill>
                <a:schemeClr val="tx1"/>
              </a:solidFill>
            </a:endParaRPr>
          </a:p>
          <a:p>
            <a:r>
              <a:rPr lang="en-US" sz="1400" dirty="0">
                <a:solidFill>
                  <a:schemeClr val="tx1"/>
                </a:solidFill>
              </a:rPr>
              <a:t>Vertical translation is now the only motion the stripline must accommodate and the expectation is that it will similarly need to have the ability to shift horn position on order of +/- 3mm. </a:t>
            </a:r>
            <a:endParaRPr lang="en-US" sz="1200" dirty="0"/>
          </a:p>
        </p:txBody>
      </p:sp>
      <p:pic>
        <p:nvPicPr>
          <p:cNvPr id="6" name="Picture 5">
            <a:extLst>
              <a:ext uri="{FF2B5EF4-FFF2-40B4-BE49-F238E27FC236}">
                <a16:creationId xmlns:a16="http://schemas.microsoft.com/office/drawing/2014/main" id="{A281CE5A-C292-4603-B5CE-D6C923489C10}"/>
              </a:ext>
            </a:extLst>
          </p:cNvPr>
          <p:cNvPicPr>
            <a:picLocks noChangeAspect="1"/>
          </p:cNvPicPr>
          <p:nvPr/>
        </p:nvPicPr>
        <p:blipFill rotWithShape="1">
          <a:blip r:embed="rId2"/>
          <a:srcRect t="1081" b="3801"/>
          <a:stretch/>
        </p:blipFill>
        <p:spPr>
          <a:xfrm>
            <a:off x="1031127" y="2525698"/>
            <a:ext cx="6841559" cy="3551068"/>
          </a:xfrm>
          <a:prstGeom prst="rect">
            <a:avLst/>
          </a:prstGeom>
          <a:ln>
            <a:solidFill>
              <a:schemeClr val="tx1"/>
            </a:solidFill>
          </a:ln>
        </p:spPr>
      </p:pic>
    </p:spTree>
    <p:extLst>
      <p:ext uri="{BB962C8B-B14F-4D97-AF65-F5344CB8AC3E}">
        <p14:creationId xmlns:p14="http://schemas.microsoft.com/office/powerpoint/2010/main" val="40619980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54D13A-7CEA-4998-8EC5-377B7DF1835F}"/>
              </a:ext>
            </a:extLst>
          </p:cNvPr>
          <p:cNvSpPr>
            <a:spLocks noGrp="1"/>
          </p:cNvSpPr>
          <p:nvPr>
            <p:ph type="title"/>
          </p:nvPr>
        </p:nvSpPr>
        <p:spPr>
          <a:xfrm>
            <a:off x="301712" y="123404"/>
            <a:ext cx="8540575" cy="413492"/>
          </a:xfrm>
        </p:spPr>
        <p:txBody>
          <a:bodyPr/>
          <a:lstStyle/>
          <a:p>
            <a:r>
              <a:rPr lang="en-US" dirty="0"/>
              <a:t>Boundary Conditions:</a:t>
            </a:r>
          </a:p>
        </p:txBody>
      </p:sp>
      <p:sp>
        <p:nvSpPr>
          <p:cNvPr id="3" name="Date Placeholder 2">
            <a:extLst>
              <a:ext uri="{FF2B5EF4-FFF2-40B4-BE49-F238E27FC236}">
                <a16:creationId xmlns:a16="http://schemas.microsoft.com/office/drawing/2014/main" id="{98D73DAC-17AC-4870-8804-9EE97119364F}"/>
              </a:ext>
            </a:extLst>
          </p:cNvPr>
          <p:cNvSpPr>
            <a:spLocks noGrp="1"/>
          </p:cNvSpPr>
          <p:nvPr>
            <p:ph type="dt" sz="half" idx="13"/>
          </p:nvPr>
        </p:nvSpPr>
        <p:spPr/>
        <p:txBody>
          <a:bodyPr/>
          <a:lstStyle/>
          <a:p>
            <a:pPr>
              <a:defRPr/>
            </a:pPr>
            <a:r>
              <a:rPr lang="en-US" dirty="0"/>
              <a:t>10.24.20</a:t>
            </a:r>
          </a:p>
        </p:txBody>
      </p:sp>
      <p:sp>
        <p:nvSpPr>
          <p:cNvPr id="4" name="Footer Placeholder 3">
            <a:extLst>
              <a:ext uri="{FF2B5EF4-FFF2-40B4-BE49-F238E27FC236}">
                <a16:creationId xmlns:a16="http://schemas.microsoft.com/office/drawing/2014/main" id="{410E4B76-7EB9-42B1-9D0D-CFE90CB61735}"/>
              </a:ext>
            </a:extLst>
          </p:cNvPr>
          <p:cNvSpPr>
            <a:spLocks noGrp="1"/>
          </p:cNvSpPr>
          <p:nvPr>
            <p:ph type="ftr" sz="quarter" idx="14"/>
          </p:nvPr>
        </p:nvSpPr>
        <p:spPr>
          <a:xfrm>
            <a:off x="2116138" y="6488430"/>
            <a:ext cx="5616575" cy="187325"/>
          </a:xfrm>
        </p:spPr>
        <p:txBody>
          <a:bodyPr/>
          <a:lstStyle/>
          <a:p>
            <a:pPr>
              <a:defRPr/>
            </a:pPr>
            <a:r>
              <a:rPr lang="en-US" dirty="0"/>
              <a:t>Nnamdi Agbo| Preliminary Design Review – Horn A </a:t>
            </a:r>
          </a:p>
        </p:txBody>
      </p:sp>
      <p:sp>
        <p:nvSpPr>
          <p:cNvPr id="5" name="Slide Number Placeholder 4">
            <a:extLst>
              <a:ext uri="{FF2B5EF4-FFF2-40B4-BE49-F238E27FC236}">
                <a16:creationId xmlns:a16="http://schemas.microsoft.com/office/drawing/2014/main" id="{D59515EE-7107-46C6-80C3-76C7D1F6C52C}"/>
              </a:ext>
            </a:extLst>
          </p:cNvPr>
          <p:cNvSpPr>
            <a:spLocks noGrp="1"/>
          </p:cNvSpPr>
          <p:nvPr>
            <p:ph type="sldNum" sz="quarter" idx="15"/>
          </p:nvPr>
        </p:nvSpPr>
        <p:spPr/>
        <p:txBody>
          <a:bodyPr/>
          <a:lstStyle/>
          <a:p>
            <a:pPr>
              <a:defRPr/>
            </a:pPr>
            <a:fld id="{98AA3EDC-84CE-5D44-955B-22A59AD27526}" type="slidenum">
              <a:rPr lang="en-US" smtClean="0"/>
              <a:pPr>
                <a:defRPr/>
              </a:pPr>
              <a:t>21</a:t>
            </a:fld>
            <a:endParaRPr lang="en-US" dirty="0"/>
          </a:p>
        </p:txBody>
      </p:sp>
      <p:pic>
        <p:nvPicPr>
          <p:cNvPr id="11" name="Content Placeholder 10">
            <a:extLst>
              <a:ext uri="{FF2B5EF4-FFF2-40B4-BE49-F238E27FC236}">
                <a16:creationId xmlns:a16="http://schemas.microsoft.com/office/drawing/2014/main" id="{3DA2E26F-C663-4572-98AF-C297C7707B69}"/>
              </a:ext>
            </a:extLst>
          </p:cNvPr>
          <p:cNvPicPr>
            <a:picLocks noGrp="1" noChangeAspect="1"/>
          </p:cNvPicPr>
          <p:nvPr>
            <p:ph idx="16"/>
          </p:nvPr>
        </p:nvPicPr>
        <p:blipFill>
          <a:blip r:embed="rId2"/>
          <a:stretch>
            <a:fillRect/>
          </a:stretch>
        </p:blipFill>
        <p:spPr>
          <a:xfrm>
            <a:off x="327439" y="536896"/>
            <a:ext cx="4971747" cy="3484564"/>
          </a:xfrm>
          <a:prstGeom prst="rect">
            <a:avLst/>
          </a:prstGeom>
        </p:spPr>
      </p:pic>
      <p:sp>
        <p:nvSpPr>
          <p:cNvPr id="12" name="TextBox 11">
            <a:extLst>
              <a:ext uri="{FF2B5EF4-FFF2-40B4-BE49-F238E27FC236}">
                <a16:creationId xmlns:a16="http://schemas.microsoft.com/office/drawing/2014/main" id="{E1C47389-2F9D-4711-95F0-B93EF17982D1}"/>
              </a:ext>
            </a:extLst>
          </p:cNvPr>
          <p:cNvSpPr txBox="1"/>
          <p:nvPr/>
        </p:nvSpPr>
        <p:spPr>
          <a:xfrm>
            <a:off x="2813313" y="1909846"/>
            <a:ext cx="417102" cy="369332"/>
          </a:xfrm>
          <a:prstGeom prst="rect">
            <a:avLst/>
          </a:prstGeom>
          <a:noFill/>
        </p:spPr>
        <p:txBody>
          <a:bodyPr wrap="none" rtlCol="0">
            <a:spAutoFit/>
          </a:bodyPr>
          <a:lstStyle/>
          <a:p>
            <a:r>
              <a:rPr lang="en-US" dirty="0"/>
              <a:t>+3</a:t>
            </a:r>
          </a:p>
        </p:txBody>
      </p:sp>
      <p:sp>
        <p:nvSpPr>
          <p:cNvPr id="13" name="TextBox 12">
            <a:extLst>
              <a:ext uri="{FF2B5EF4-FFF2-40B4-BE49-F238E27FC236}">
                <a16:creationId xmlns:a16="http://schemas.microsoft.com/office/drawing/2014/main" id="{2862B90B-567E-4EF2-A84E-0865639E6D93}"/>
              </a:ext>
            </a:extLst>
          </p:cNvPr>
          <p:cNvSpPr txBox="1"/>
          <p:nvPr/>
        </p:nvSpPr>
        <p:spPr>
          <a:xfrm>
            <a:off x="2787584" y="3652128"/>
            <a:ext cx="372218" cy="369332"/>
          </a:xfrm>
          <a:prstGeom prst="rect">
            <a:avLst/>
          </a:prstGeom>
          <a:noFill/>
        </p:spPr>
        <p:txBody>
          <a:bodyPr wrap="none" rtlCol="0">
            <a:spAutoFit/>
          </a:bodyPr>
          <a:lstStyle/>
          <a:p>
            <a:r>
              <a:rPr lang="en-US" dirty="0"/>
              <a:t>-3</a:t>
            </a:r>
          </a:p>
        </p:txBody>
      </p:sp>
      <p:sp>
        <p:nvSpPr>
          <p:cNvPr id="14" name="Rectangle 13">
            <a:extLst>
              <a:ext uri="{FF2B5EF4-FFF2-40B4-BE49-F238E27FC236}">
                <a16:creationId xmlns:a16="http://schemas.microsoft.com/office/drawing/2014/main" id="{D5168C0D-B9FC-401B-B098-83C865E3D7BE}"/>
              </a:ext>
            </a:extLst>
          </p:cNvPr>
          <p:cNvSpPr/>
          <p:nvPr/>
        </p:nvSpPr>
        <p:spPr>
          <a:xfrm>
            <a:off x="301713" y="4303915"/>
            <a:ext cx="8540574" cy="1902059"/>
          </a:xfrm>
          <a:prstGeom prst="rect">
            <a:avLst/>
          </a:prstGeom>
        </p:spPr>
        <p:txBody>
          <a:bodyPr wrap="square">
            <a:spAutoFit/>
          </a:bodyPr>
          <a:lstStyle/>
          <a:p>
            <a:pPr marL="0" marR="0">
              <a:lnSpc>
                <a:spcPct val="135000"/>
              </a:lnSpc>
              <a:spcBef>
                <a:spcPts val="0"/>
              </a:spcBef>
              <a:spcAft>
                <a:spcPts val="0"/>
              </a:spcAft>
              <a:tabLst>
                <a:tab pos="365760" algn="l"/>
                <a:tab pos="457200" algn="l"/>
              </a:tabLst>
            </a:pPr>
            <a:r>
              <a:rPr lang="en-US" sz="1600" u="sng" dirty="0">
                <a:latin typeface="Times New Roman" panose="02020603050405020304" pitchFamily="18" charset="0"/>
                <a:ea typeface="MS Mincho" panose="02020609040205080304" pitchFamily="49" charset="-128"/>
                <a:cs typeface="Times New Roman" panose="02020603050405020304" pitchFamily="18" charset="0"/>
              </a:rPr>
              <a:t>Notes:</a:t>
            </a:r>
            <a:endParaRPr lang="en-US" sz="1600" dirty="0">
              <a:latin typeface="Palatino" pitchFamily="18" charset="0"/>
              <a:ea typeface="MS Mincho" panose="02020609040205080304" pitchFamily="49" charset="-128"/>
              <a:cs typeface="Times New Roman" panose="02020603050405020304" pitchFamily="18" charset="0"/>
            </a:endParaRPr>
          </a:p>
          <a:p>
            <a:pPr marL="342900" marR="0" lvl="0" indent="-342900">
              <a:spcBef>
                <a:spcPts val="0"/>
              </a:spcBef>
              <a:spcAft>
                <a:spcPts val="0"/>
              </a:spcAft>
              <a:buFont typeface="+mj-lt"/>
              <a:buAutoNum type="alphaUcPeriod"/>
            </a:pPr>
            <a:r>
              <a:rPr lang="en-US" sz="1600" dirty="0">
                <a:latin typeface="Times New Roman" panose="02020603050405020304" pitchFamily="18" charset="0"/>
                <a:ea typeface="Times" pitchFamily="18" charset="0"/>
                <a:cs typeface="Times New Roman" panose="02020603050405020304" pitchFamily="18" charset="0"/>
              </a:rPr>
              <a:t>Striplines are 6101 (YTS- 193MPa) &amp; 6013-T651.</a:t>
            </a:r>
            <a:endParaRPr lang="en-US" sz="1600" dirty="0">
              <a:latin typeface="Times" pitchFamily="18" charset="0"/>
              <a:ea typeface="Times" pitchFamily="18" charset="0"/>
              <a:cs typeface="Times New Roman" panose="02020603050405020304" pitchFamily="18" charset="0"/>
            </a:endParaRPr>
          </a:p>
          <a:p>
            <a:pPr marL="342900" marR="0" lvl="0" indent="-342900">
              <a:spcBef>
                <a:spcPts val="0"/>
              </a:spcBef>
              <a:spcAft>
                <a:spcPts val="0"/>
              </a:spcAft>
              <a:buFont typeface="+mj-lt"/>
              <a:buAutoNum type="alphaUcPeriod"/>
            </a:pPr>
            <a:r>
              <a:rPr lang="en-US" sz="1600" dirty="0">
                <a:latin typeface="Times New Roman" panose="02020603050405020304" pitchFamily="18" charset="0"/>
                <a:ea typeface="Times" pitchFamily="18" charset="0"/>
                <a:cs typeface="Times New Roman" panose="02020603050405020304" pitchFamily="18" charset="0"/>
              </a:rPr>
              <a:t>All stripline ceramics are magnesia partially stabilized zirconia (MGO-PSZ is common material identifier).</a:t>
            </a:r>
            <a:endParaRPr lang="en-US" sz="1600" dirty="0">
              <a:latin typeface="Times" pitchFamily="18" charset="0"/>
              <a:ea typeface="Times" pitchFamily="18" charset="0"/>
              <a:cs typeface="Times New Roman" panose="02020603050405020304" pitchFamily="18" charset="0"/>
            </a:endParaRPr>
          </a:p>
          <a:p>
            <a:pPr marL="342900" marR="0" lvl="0" indent="-342900">
              <a:spcBef>
                <a:spcPts val="0"/>
              </a:spcBef>
              <a:spcAft>
                <a:spcPts val="0"/>
              </a:spcAft>
              <a:buFont typeface="+mj-lt"/>
              <a:buAutoNum type="alphaUcPeriod"/>
            </a:pPr>
            <a:r>
              <a:rPr lang="en-US" sz="1600" dirty="0">
                <a:latin typeface="Times New Roman" panose="02020603050405020304" pitchFamily="18" charset="0"/>
                <a:ea typeface="Times" pitchFamily="18" charset="0"/>
                <a:cs typeface="Times New Roman" panose="02020603050405020304" pitchFamily="18" charset="0"/>
              </a:rPr>
              <a:t>All bolts / studs are 6Al-4V Grade 5 titanium.</a:t>
            </a:r>
            <a:endParaRPr lang="en-US" sz="1600" dirty="0">
              <a:latin typeface="Times" pitchFamily="18" charset="0"/>
              <a:ea typeface="Times" pitchFamily="18" charset="0"/>
              <a:cs typeface="Times New Roman" panose="02020603050405020304" pitchFamily="18" charset="0"/>
            </a:endParaRPr>
          </a:p>
          <a:p>
            <a:pPr marL="342900" marR="0" lvl="0" indent="-342900">
              <a:spcBef>
                <a:spcPts val="0"/>
              </a:spcBef>
              <a:spcAft>
                <a:spcPts val="0"/>
              </a:spcAft>
              <a:buFont typeface="+mj-lt"/>
              <a:buAutoNum type="alphaUcPeriod"/>
            </a:pPr>
            <a:r>
              <a:rPr lang="en-US" sz="1600" dirty="0">
                <a:latin typeface="Times New Roman" panose="02020603050405020304" pitchFamily="18" charset="0"/>
                <a:ea typeface="Times" pitchFamily="18" charset="0"/>
                <a:cs typeface="Times New Roman" panose="02020603050405020304" pitchFamily="18" charset="0"/>
              </a:rPr>
              <a:t>All flat washers are 304SS.</a:t>
            </a:r>
            <a:endParaRPr lang="en-US" sz="1600" dirty="0">
              <a:latin typeface="Times" pitchFamily="18" charset="0"/>
              <a:ea typeface="Times" pitchFamily="18" charset="0"/>
              <a:cs typeface="Times New Roman" panose="02020603050405020304" pitchFamily="18" charset="0"/>
            </a:endParaRPr>
          </a:p>
          <a:p>
            <a:pPr marL="342900" marR="0" lvl="0" indent="-342900">
              <a:spcBef>
                <a:spcPts val="0"/>
              </a:spcBef>
              <a:spcAft>
                <a:spcPts val="0"/>
              </a:spcAft>
              <a:buFont typeface="+mj-lt"/>
              <a:buAutoNum type="alphaUcPeriod"/>
            </a:pPr>
            <a:r>
              <a:rPr lang="en-US" sz="1600" dirty="0">
                <a:latin typeface="Times New Roman" panose="02020603050405020304" pitchFamily="18" charset="0"/>
                <a:ea typeface="Times" pitchFamily="18" charset="0"/>
                <a:cs typeface="Times New Roman" panose="02020603050405020304" pitchFamily="18" charset="0"/>
              </a:rPr>
              <a:t>All Bellville washers are 718 Inconel.</a:t>
            </a:r>
            <a:endParaRPr lang="en-US" sz="1600" dirty="0">
              <a:latin typeface="Times" pitchFamily="18" charset="0"/>
              <a:ea typeface="Times"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id="{F3573D97-2618-47D0-8B6F-C9C0E31CB140}"/>
              </a:ext>
            </a:extLst>
          </p:cNvPr>
          <p:cNvSpPr txBox="1"/>
          <p:nvPr/>
        </p:nvSpPr>
        <p:spPr>
          <a:xfrm>
            <a:off x="5499538" y="890451"/>
            <a:ext cx="3342749" cy="2154436"/>
          </a:xfrm>
          <a:prstGeom prst="rect">
            <a:avLst/>
          </a:prstGeom>
          <a:noFill/>
        </p:spPr>
        <p:txBody>
          <a:bodyPr wrap="square" rtlCol="0">
            <a:spAutoFit/>
          </a:bodyPr>
          <a:lstStyle/>
          <a:p>
            <a:pPr marL="285750" indent="-285750">
              <a:buFont typeface="Arial" panose="020B0604020202020204" pitchFamily="34" charset="0"/>
              <a:buChar char="•"/>
            </a:pPr>
            <a:r>
              <a:rPr lang="en-US" sz="1600" dirty="0"/>
              <a:t>Model is fixed at Spike base</a:t>
            </a:r>
          </a:p>
          <a:p>
            <a:pPr marL="285750" indent="-285750">
              <a:buFont typeface="Arial" panose="020B0604020202020204" pitchFamily="34" charset="0"/>
              <a:buChar char="•"/>
            </a:pPr>
            <a:r>
              <a:rPr lang="en-US" sz="1600" dirty="0"/>
              <a:t>A +/- 3mm displacement is applied as shown in the image on the left</a:t>
            </a:r>
          </a:p>
          <a:p>
            <a:pPr marL="285750" indent="-285750">
              <a:buFont typeface="Arial" panose="020B0604020202020204" pitchFamily="34" charset="0"/>
              <a:buChar char="•"/>
            </a:pPr>
            <a:r>
              <a:rPr lang="en-US" sz="1600" dirty="0"/>
              <a:t>3 Load cases applied</a:t>
            </a:r>
          </a:p>
          <a:p>
            <a:pPr marL="742950" lvl="1" indent="-285750">
              <a:buFont typeface="Arial" panose="020B0604020202020204" pitchFamily="34" charset="0"/>
              <a:buChar char="•"/>
            </a:pPr>
            <a:r>
              <a:rPr lang="en-US" sz="1600" dirty="0"/>
              <a:t>LC1: Bolt pretention</a:t>
            </a:r>
          </a:p>
          <a:p>
            <a:pPr marL="742950" lvl="1" indent="-285750">
              <a:buFont typeface="Arial" panose="020B0604020202020204" pitchFamily="34" charset="0"/>
              <a:buChar char="•"/>
            </a:pPr>
            <a:r>
              <a:rPr lang="en-US" dirty="0"/>
              <a:t>LC2: +3mm displacement</a:t>
            </a:r>
          </a:p>
          <a:p>
            <a:pPr marL="742950" lvl="1" indent="-285750">
              <a:buFont typeface="Arial" panose="020B0604020202020204" pitchFamily="34" charset="0"/>
              <a:buChar char="•"/>
            </a:pPr>
            <a:r>
              <a:rPr lang="en-US" dirty="0"/>
              <a:t>LC3: -3mm displacement</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28416504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54D13A-7CEA-4998-8EC5-377B7DF1835F}"/>
              </a:ext>
            </a:extLst>
          </p:cNvPr>
          <p:cNvSpPr>
            <a:spLocks noGrp="1"/>
          </p:cNvSpPr>
          <p:nvPr>
            <p:ph type="title"/>
          </p:nvPr>
        </p:nvSpPr>
        <p:spPr>
          <a:xfrm>
            <a:off x="301712" y="123404"/>
            <a:ext cx="8540575" cy="413492"/>
          </a:xfrm>
        </p:spPr>
        <p:txBody>
          <a:bodyPr/>
          <a:lstStyle/>
          <a:p>
            <a:r>
              <a:rPr lang="en-US" dirty="0"/>
              <a:t>Stress Result: +/-3mm Displacement</a:t>
            </a:r>
          </a:p>
        </p:txBody>
      </p:sp>
      <p:sp>
        <p:nvSpPr>
          <p:cNvPr id="3" name="Date Placeholder 2">
            <a:extLst>
              <a:ext uri="{FF2B5EF4-FFF2-40B4-BE49-F238E27FC236}">
                <a16:creationId xmlns:a16="http://schemas.microsoft.com/office/drawing/2014/main" id="{98D73DAC-17AC-4870-8804-9EE97119364F}"/>
              </a:ext>
            </a:extLst>
          </p:cNvPr>
          <p:cNvSpPr>
            <a:spLocks noGrp="1"/>
          </p:cNvSpPr>
          <p:nvPr>
            <p:ph type="dt" sz="half" idx="13"/>
          </p:nvPr>
        </p:nvSpPr>
        <p:spPr/>
        <p:txBody>
          <a:bodyPr/>
          <a:lstStyle/>
          <a:p>
            <a:pPr>
              <a:defRPr/>
            </a:pPr>
            <a:r>
              <a:rPr lang="en-US" dirty="0"/>
              <a:t>10.24.20</a:t>
            </a:r>
          </a:p>
        </p:txBody>
      </p:sp>
      <p:sp>
        <p:nvSpPr>
          <p:cNvPr id="4" name="Footer Placeholder 3">
            <a:extLst>
              <a:ext uri="{FF2B5EF4-FFF2-40B4-BE49-F238E27FC236}">
                <a16:creationId xmlns:a16="http://schemas.microsoft.com/office/drawing/2014/main" id="{410E4B76-7EB9-42B1-9D0D-CFE90CB61735}"/>
              </a:ext>
            </a:extLst>
          </p:cNvPr>
          <p:cNvSpPr>
            <a:spLocks noGrp="1"/>
          </p:cNvSpPr>
          <p:nvPr>
            <p:ph type="ftr" sz="quarter" idx="14"/>
          </p:nvPr>
        </p:nvSpPr>
        <p:spPr>
          <a:xfrm>
            <a:off x="2116138" y="6488430"/>
            <a:ext cx="5616575" cy="187325"/>
          </a:xfrm>
        </p:spPr>
        <p:txBody>
          <a:bodyPr/>
          <a:lstStyle/>
          <a:p>
            <a:pPr>
              <a:defRPr/>
            </a:pPr>
            <a:r>
              <a:rPr lang="en-US" dirty="0"/>
              <a:t>Nnamdi Agbo| Preliminary Design Review – Horn A </a:t>
            </a:r>
          </a:p>
        </p:txBody>
      </p:sp>
      <p:sp>
        <p:nvSpPr>
          <p:cNvPr id="5" name="Slide Number Placeholder 4">
            <a:extLst>
              <a:ext uri="{FF2B5EF4-FFF2-40B4-BE49-F238E27FC236}">
                <a16:creationId xmlns:a16="http://schemas.microsoft.com/office/drawing/2014/main" id="{D59515EE-7107-46C6-80C3-76C7D1F6C52C}"/>
              </a:ext>
            </a:extLst>
          </p:cNvPr>
          <p:cNvSpPr>
            <a:spLocks noGrp="1"/>
          </p:cNvSpPr>
          <p:nvPr>
            <p:ph type="sldNum" sz="quarter" idx="15"/>
          </p:nvPr>
        </p:nvSpPr>
        <p:spPr/>
        <p:txBody>
          <a:bodyPr/>
          <a:lstStyle/>
          <a:p>
            <a:pPr>
              <a:defRPr/>
            </a:pPr>
            <a:fld id="{98AA3EDC-84CE-5D44-955B-22A59AD27526}" type="slidenum">
              <a:rPr lang="en-US" smtClean="0"/>
              <a:pPr>
                <a:defRPr/>
              </a:pPr>
              <a:t>22</a:t>
            </a:fld>
            <a:endParaRPr lang="en-US" dirty="0"/>
          </a:p>
        </p:txBody>
      </p:sp>
      <p:pic>
        <p:nvPicPr>
          <p:cNvPr id="8" name="Picture 7">
            <a:extLst>
              <a:ext uri="{FF2B5EF4-FFF2-40B4-BE49-F238E27FC236}">
                <a16:creationId xmlns:a16="http://schemas.microsoft.com/office/drawing/2014/main" id="{416E146C-2CC1-4738-A4E6-92B827A4AF0F}"/>
              </a:ext>
            </a:extLst>
          </p:cNvPr>
          <p:cNvPicPr>
            <a:picLocks noChangeAspect="1"/>
          </p:cNvPicPr>
          <p:nvPr/>
        </p:nvPicPr>
        <p:blipFill>
          <a:blip r:embed="rId2"/>
          <a:stretch>
            <a:fillRect/>
          </a:stretch>
        </p:blipFill>
        <p:spPr>
          <a:xfrm>
            <a:off x="301712" y="429503"/>
            <a:ext cx="4270288" cy="2523725"/>
          </a:xfrm>
          <a:prstGeom prst="rect">
            <a:avLst/>
          </a:prstGeom>
          <a:ln>
            <a:solidFill>
              <a:schemeClr val="tx1"/>
            </a:solidFill>
          </a:ln>
        </p:spPr>
      </p:pic>
      <p:pic>
        <p:nvPicPr>
          <p:cNvPr id="9" name="Picture 8">
            <a:extLst>
              <a:ext uri="{FF2B5EF4-FFF2-40B4-BE49-F238E27FC236}">
                <a16:creationId xmlns:a16="http://schemas.microsoft.com/office/drawing/2014/main" id="{510CD525-497A-4941-A950-92BAB8BEDA09}"/>
              </a:ext>
            </a:extLst>
          </p:cNvPr>
          <p:cNvPicPr>
            <a:picLocks noChangeAspect="1"/>
          </p:cNvPicPr>
          <p:nvPr/>
        </p:nvPicPr>
        <p:blipFill>
          <a:blip r:embed="rId3"/>
          <a:stretch>
            <a:fillRect/>
          </a:stretch>
        </p:blipFill>
        <p:spPr>
          <a:xfrm>
            <a:off x="301712" y="3458966"/>
            <a:ext cx="4270288" cy="2523725"/>
          </a:xfrm>
          <a:prstGeom prst="rect">
            <a:avLst/>
          </a:prstGeom>
          <a:ln>
            <a:solidFill>
              <a:schemeClr val="tx1"/>
            </a:solidFill>
          </a:ln>
        </p:spPr>
      </p:pic>
      <p:pic>
        <p:nvPicPr>
          <p:cNvPr id="12" name="Picture 11">
            <a:extLst>
              <a:ext uri="{FF2B5EF4-FFF2-40B4-BE49-F238E27FC236}">
                <a16:creationId xmlns:a16="http://schemas.microsoft.com/office/drawing/2014/main" id="{E28870AB-870A-486C-8B1D-4D09A4C899A6}"/>
              </a:ext>
            </a:extLst>
          </p:cNvPr>
          <p:cNvPicPr>
            <a:picLocks noChangeAspect="1"/>
          </p:cNvPicPr>
          <p:nvPr/>
        </p:nvPicPr>
        <p:blipFill>
          <a:blip r:embed="rId4"/>
          <a:stretch>
            <a:fillRect/>
          </a:stretch>
        </p:blipFill>
        <p:spPr>
          <a:xfrm>
            <a:off x="4775090" y="3458966"/>
            <a:ext cx="4097147" cy="2490823"/>
          </a:xfrm>
          <a:prstGeom prst="rect">
            <a:avLst/>
          </a:prstGeom>
          <a:ln>
            <a:solidFill>
              <a:schemeClr val="tx1"/>
            </a:solidFill>
          </a:ln>
        </p:spPr>
      </p:pic>
      <p:pic>
        <p:nvPicPr>
          <p:cNvPr id="13" name="Picture 12">
            <a:extLst>
              <a:ext uri="{FF2B5EF4-FFF2-40B4-BE49-F238E27FC236}">
                <a16:creationId xmlns:a16="http://schemas.microsoft.com/office/drawing/2014/main" id="{FD2399BD-83B8-4C93-9E00-F5272A637EB4}"/>
              </a:ext>
            </a:extLst>
          </p:cNvPr>
          <p:cNvPicPr>
            <a:picLocks noChangeAspect="1"/>
          </p:cNvPicPr>
          <p:nvPr/>
        </p:nvPicPr>
        <p:blipFill>
          <a:blip r:embed="rId5"/>
          <a:stretch>
            <a:fillRect/>
          </a:stretch>
        </p:blipFill>
        <p:spPr>
          <a:xfrm>
            <a:off x="4775090" y="429503"/>
            <a:ext cx="4097147" cy="2528060"/>
          </a:xfrm>
          <a:prstGeom prst="rect">
            <a:avLst/>
          </a:prstGeom>
          <a:ln>
            <a:solidFill>
              <a:schemeClr val="tx1"/>
            </a:solidFill>
          </a:ln>
        </p:spPr>
      </p:pic>
      <p:sp>
        <p:nvSpPr>
          <p:cNvPr id="14" name="TextBox 13">
            <a:extLst>
              <a:ext uri="{FF2B5EF4-FFF2-40B4-BE49-F238E27FC236}">
                <a16:creationId xmlns:a16="http://schemas.microsoft.com/office/drawing/2014/main" id="{05DBECE8-324F-4170-A083-3623AA0C3F9E}"/>
              </a:ext>
            </a:extLst>
          </p:cNvPr>
          <p:cNvSpPr txBox="1"/>
          <p:nvPr/>
        </p:nvSpPr>
        <p:spPr>
          <a:xfrm>
            <a:off x="437247" y="2957563"/>
            <a:ext cx="4031425" cy="369332"/>
          </a:xfrm>
          <a:prstGeom prst="rect">
            <a:avLst/>
          </a:prstGeom>
          <a:noFill/>
          <a:ln>
            <a:solidFill>
              <a:schemeClr val="tx1"/>
            </a:solidFill>
          </a:ln>
        </p:spPr>
        <p:txBody>
          <a:bodyPr wrap="none" rtlCol="0">
            <a:spAutoFit/>
          </a:bodyPr>
          <a:lstStyle/>
          <a:p>
            <a:r>
              <a:rPr lang="en-US" dirty="0"/>
              <a:t>LC2: +3mm displacement (Max 65.6MPa)</a:t>
            </a:r>
          </a:p>
        </p:txBody>
      </p:sp>
      <p:sp>
        <p:nvSpPr>
          <p:cNvPr id="15" name="TextBox 14">
            <a:extLst>
              <a:ext uri="{FF2B5EF4-FFF2-40B4-BE49-F238E27FC236}">
                <a16:creationId xmlns:a16="http://schemas.microsoft.com/office/drawing/2014/main" id="{9EB5FCF6-4A2F-449B-AEB0-EDF142150F66}"/>
              </a:ext>
            </a:extLst>
          </p:cNvPr>
          <p:cNvSpPr txBox="1"/>
          <p:nvPr/>
        </p:nvSpPr>
        <p:spPr>
          <a:xfrm>
            <a:off x="370749" y="5980310"/>
            <a:ext cx="3986541" cy="369332"/>
          </a:xfrm>
          <a:prstGeom prst="rect">
            <a:avLst/>
          </a:prstGeom>
          <a:noFill/>
          <a:ln>
            <a:solidFill>
              <a:schemeClr val="tx1"/>
            </a:solidFill>
          </a:ln>
        </p:spPr>
        <p:txBody>
          <a:bodyPr wrap="none" rtlCol="0">
            <a:spAutoFit/>
          </a:bodyPr>
          <a:lstStyle/>
          <a:p>
            <a:r>
              <a:rPr lang="en-US" dirty="0"/>
              <a:t>LC3: -3mm displacement (Max 65.9MPa)</a:t>
            </a:r>
          </a:p>
        </p:txBody>
      </p:sp>
    </p:spTree>
    <p:extLst>
      <p:ext uri="{BB962C8B-B14F-4D97-AF65-F5344CB8AC3E}">
        <p14:creationId xmlns:p14="http://schemas.microsoft.com/office/powerpoint/2010/main" val="29475729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54D13A-7CEA-4998-8EC5-377B7DF1835F}"/>
              </a:ext>
            </a:extLst>
          </p:cNvPr>
          <p:cNvSpPr>
            <a:spLocks noGrp="1"/>
          </p:cNvSpPr>
          <p:nvPr>
            <p:ph type="title"/>
          </p:nvPr>
        </p:nvSpPr>
        <p:spPr>
          <a:xfrm>
            <a:off x="301712" y="123404"/>
            <a:ext cx="8540575" cy="413492"/>
          </a:xfrm>
        </p:spPr>
        <p:txBody>
          <a:bodyPr/>
          <a:lstStyle/>
          <a:p>
            <a:r>
              <a:rPr lang="en-US" dirty="0"/>
              <a:t>Stress Result: +/- 6mm Displacement</a:t>
            </a:r>
          </a:p>
        </p:txBody>
      </p:sp>
      <p:sp>
        <p:nvSpPr>
          <p:cNvPr id="3" name="Date Placeholder 2">
            <a:extLst>
              <a:ext uri="{FF2B5EF4-FFF2-40B4-BE49-F238E27FC236}">
                <a16:creationId xmlns:a16="http://schemas.microsoft.com/office/drawing/2014/main" id="{98D73DAC-17AC-4870-8804-9EE97119364F}"/>
              </a:ext>
            </a:extLst>
          </p:cNvPr>
          <p:cNvSpPr>
            <a:spLocks noGrp="1"/>
          </p:cNvSpPr>
          <p:nvPr>
            <p:ph type="dt" sz="half" idx="13"/>
          </p:nvPr>
        </p:nvSpPr>
        <p:spPr/>
        <p:txBody>
          <a:bodyPr/>
          <a:lstStyle/>
          <a:p>
            <a:pPr>
              <a:defRPr/>
            </a:pPr>
            <a:r>
              <a:rPr lang="en-US" dirty="0"/>
              <a:t>10.24.20</a:t>
            </a:r>
          </a:p>
        </p:txBody>
      </p:sp>
      <p:sp>
        <p:nvSpPr>
          <p:cNvPr id="4" name="Footer Placeholder 3">
            <a:extLst>
              <a:ext uri="{FF2B5EF4-FFF2-40B4-BE49-F238E27FC236}">
                <a16:creationId xmlns:a16="http://schemas.microsoft.com/office/drawing/2014/main" id="{410E4B76-7EB9-42B1-9D0D-CFE90CB61735}"/>
              </a:ext>
            </a:extLst>
          </p:cNvPr>
          <p:cNvSpPr>
            <a:spLocks noGrp="1"/>
          </p:cNvSpPr>
          <p:nvPr>
            <p:ph type="ftr" sz="quarter" idx="14"/>
          </p:nvPr>
        </p:nvSpPr>
        <p:spPr>
          <a:xfrm>
            <a:off x="2116138" y="6488430"/>
            <a:ext cx="5616575" cy="187325"/>
          </a:xfrm>
        </p:spPr>
        <p:txBody>
          <a:bodyPr/>
          <a:lstStyle/>
          <a:p>
            <a:pPr>
              <a:defRPr/>
            </a:pPr>
            <a:r>
              <a:rPr lang="en-US" dirty="0"/>
              <a:t>Nnamdi Agbo| Preliminary Design Review – Horn A </a:t>
            </a:r>
          </a:p>
        </p:txBody>
      </p:sp>
      <p:sp>
        <p:nvSpPr>
          <p:cNvPr id="5" name="Slide Number Placeholder 4">
            <a:extLst>
              <a:ext uri="{FF2B5EF4-FFF2-40B4-BE49-F238E27FC236}">
                <a16:creationId xmlns:a16="http://schemas.microsoft.com/office/drawing/2014/main" id="{D59515EE-7107-46C6-80C3-76C7D1F6C52C}"/>
              </a:ext>
            </a:extLst>
          </p:cNvPr>
          <p:cNvSpPr>
            <a:spLocks noGrp="1"/>
          </p:cNvSpPr>
          <p:nvPr>
            <p:ph type="sldNum" sz="quarter" idx="15"/>
          </p:nvPr>
        </p:nvSpPr>
        <p:spPr/>
        <p:txBody>
          <a:bodyPr/>
          <a:lstStyle/>
          <a:p>
            <a:pPr>
              <a:defRPr/>
            </a:pPr>
            <a:fld id="{98AA3EDC-84CE-5D44-955B-22A59AD27526}" type="slidenum">
              <a:rPr lang="en-US" smtClean="0"/>
              <a:pPr>
                <a:defRPr/>
              </a:pPr>
              <a:t>23</a:t>
            </a:fld>
            <a:endParaRPr lang="en-US" dirty="0"/>
          </a:p>
        </p:txBody>
      </p:sp>
      <p:pic>
        <p:nvPicPr>
          <p:cNvPr id="8" name="Picture 7">
            <a:extLst>
              <a:ext uri="{FF2B5EF4-FFF2-40B4-BE49-F238E27FC236}">
                <a16:creationId xmlns:a16="http://schemas.microsoft.com/office/drawing/2014/main" id="{B1AA5CCC-F73C-43D6-BC31-E629D8A8088F}"/>
              </a:ext>
            </a:extLst>
          </p:cNvPr>
          <p:cNvPicPr>
            <a:picLocks noChangeAspect="1"/>
          </p:cNvPicPr>
          <p:nvPr/>
        </p:nvPicPr>
        <p:blipFill rotWithShape="1">
          <a:blip r:embed="rId2"/>
          <a:srcRect b="2273"/>
          <a:stretch/>
        </p:blipFill>
        <p:spPr>
          <a:xfrm>
            <a:off x="301712" y="3429000"/>
            <a:ext cx="4425702" cy="2564587"/>
          </a:xfrm>
          <a:prstGeom prst="rect">
            <a:avLst/>
          </a:prstGeom>
        </p:spPr>
      </p:pic>
      <p:pic>
        <p:nvPicPr>
          <p:cNvPr id="9" name="Picture 8">
            <a:extLst>
              <a:ext uri="{FF2B5EF4-FFF2-40B4-BE49-F238E27FC236}">
                <a16:creationId xmlns:a16="http://schemas.microsoft.com/office/drawing/2014/main" id="{F52D9BA0-7FBB-4140-B8B1-1644521F7070}"/>
              </a:ext>
            </a:extLst>
          </p:cNvPr>
          <p:cNvPicPr>
            <a:picLocks noChangeAspect="1"/>
          </p:cNvPicPr>
          <p:nvPr/>
        </p:nvPicPr>
        <p:blipFill>
          <a:blip r:embed="rId3"/>
          <a:stretch>
            <a:fillRect/>
          </a:stretch>
        </p:blipFill>
        <p:spPr>
          <a:xfrm>
            <a:off x="301712" y="570691"/>
            <a:ext cx="4424873" cy="2384462"/>
          </a:xfrm>
          <a:prstGeom prst="rect">
            <a:avLst/>
          </a:prstGeom>
        </p:spPr>
      </p:pic>
      <p:pic>
        <p:nvPicPr>
          <p:cNvPr id="10" name="Picture 9">
            <a:extLst>
              <a:ext uri="{FF2B5EF4-FFF2-40B4-BE49-F238E27FC236}">
                <a16:creationId xmlns:a16="http://schemas.microsoft.com/office/drawing/2014/main" id="{780F93A9-48E8-4912-BCB4-A6ECB6FE2CFE}"/>
              </a:ext>
            </a:extLst>
          </p:cNvPr>
          <p:cNvPicPr>
            <a:picLocks noChangeAspect="1"/>
          </p:cNvPicPr>
          <p:nvPr/>
        </p:nvPicPr>
        <p:blipFill>
          <a:blip r:embed="rId4"/>
          <a:stretch>
            <a:fillRect/>
          </a:stretch>
        </p:blipFill>
        <p:spPr>
          <a:xfrm>
            <a:off x="4924425" y="3429000"/>
            <a:ext cx="4051795" cy="2564587"/>
          </a:xfrm>
          <a:prstGeom prst="rect">
            <a:avLst/>
          </a:prstGeom>
        </p:spPr>
      </p:pic>
      <p:pic>
        <p:nvPicPr>
          <p:cNvPr id="16" name="Picture 15">
            <a:extLst>
              <a:ext uri="{FF2B5EF4-FFF2-40B4-BE49-F238E27FC236}">
                <a16:creationId xmlns:a16="http://schemas.microsoft.com/office/drawing/2014/main" id="{B28241E5-BB4B-4C82-8976-5C20870E72DB}"/>
              </a:ext>
            </a:extLst>
          </p:cNvPr>
          <p:cNvPicPr>
            <a:picLocks noChangeAspect="1"/>
          </p:cNvPicPr>
          <p:nvPr/>
        </p:nvPicPr>
        <p:blipFill>
          <a:blip r:embed="rId5"/>
          <a:stretch>
            <a:fillRect/>
          </a:stretch>
        </p:blipFill>
        <p:spPr>
          <a:xfrm>
            <a:off x="4924425" y="570691"/>
            <a:ext cx="4051795" cy="2384462"/>
          </a:xfrm>
          <a:prstGeom prst="rect">
            <a:avLst/>
          </a:prstGeom>
        </p:spPr>
      </p:pic>
    </p:spTree>
    <p:extLst>
      <p:ext uri="{BB962C8B-B14F-4D97-AF65-F5344CB8AC3E}">
        <p14:creationId xmlns:p14="http://schemas.microsoft.com/office/powerpoint/2010/main" val="34784588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DD564D-1385-439C-A29C-80920A66DE98}"/>
              </a:ext>
            </a:extLst>
          </p:cNvPr>
          <p:cNvSpPr>
            <a:spLocks noGrp="1"/>
          </p:cNvSpPr>
          <p:nvPr>
            <p:ph type="title"/>
          </p:nvPr>
        </p:nvSpPr>
        <p:spPr/>
        <p:txBody>
          <a:bodyPr/>
          <a:lstStyle/>
          <a:p>
            <a:r>
              <a:rPr lang="en-US" dirty="0"/>
              <a:t>Summary</a:t>
            </a:r>
          </a:p>
        </p:txBody>
      </p:sp>
      <p:sp>
        <p:nvSpPr>
          <p:cNvPr id="5" name="Slide Number Placeholder 4">
            <a:extLst>
              <a:ext uri="{FF2B5EF4-FFF2-40B4-BE49-F238E27FC236}">
                <a16:creationId xmlns:a16="http://schemas.microsoft.com/office/drawing/2014/main" id="{66D7A991-1904-406A-B52E-D4644C1D038F}"/>
              </a:ext>
            </a:extLst>
          </p:cNvPr>
          <p:cNvSpPr>
            <a:spLocks noGrp="1"/>
          </p:cNvSpPr>
          <p:nvPr>
            <p:ph type="sldNum" sz="quarter" idx="12"/>
          </p:nvPr>
        </p:nvSpPr>
        <p:spPr/>
        <p:txBody>
          <a:bodyPr/>
          <a:lstStyle/>
          <a:p>
            <a:pPr>
              <a:defRPr/>
            </a:pPr>
            <a:fld id="{0C39C72E-2A13-EB4D-AD45-6D4E6ACAED8D}" type="slidenum">
              <a:rPr lang="en-US" smtClean="0"/>
              <a:pPr>
                <a:defRPr/>
              </a:pPr>
              <a:t>24</a:t>
            </a:fld>
            <a:endParaRPr lang="en-US" dirty="0"/>
          </a:p>
        </p:txBody>
      </p:sp>
      <p:sp>
        <p:nvSpPr>
          <p:cNvPr id="11" name="Content Placeholder 5">
            <a:extLst>
              <a:ext uri="{FF2B5EF4-FFF2-40B4-BE49-F238E27FC236}">
                <a16:creationId xmlns:a16="http://schemas.microsoft.com/office/drawing/2014/main" id="{0E549940-3671-4607-A668-19A1178725D8}"/>
              </a:ext>
            </a:extLst>
          </p:cNvPr>
          <p:cNvSpPr>
            <a:spLocks noGrp="1"/>
          </p:cNvSpPr>
          <p:nvPr>
            <p:ph idx="13"/>
          </p:nvPr>
        </p:nvSpPr>
        <p:spPr>
          <a:xfrm>
            <a:off x="457200" y="838755"/>
            <a:ext cx="8293100" cy="4846638"/>
          </a:xfrm>
        </p:spPr>
        <p:txBody>
          <a:bodyPr/>
          <a:lstStyle/>
          <a:p>
            <a:r>
              <a:rPr lang="en-US" sz="1800" dirty="0">
                <a:solidFill>
                  <a:schemeClr val="tx1"/>
                </a:solidFill>
              </a:rPr>
              <a:t>Structural Analysis for Horn A Hanger Utility Beam Support</a:t>
            </a:r>
          </a:p>
          <a:p>
            <a:pPr lvl="1">
              <a:buFont typeface="Arial" panose="020B0604020202020204" pitchFamily="34" charset="0"/>
              <a:buChar char="•"/>
            </a:pPr>
            <a:r>
              <a:rPr lang="en-US" sz="1800" dirty="0">
                <a:solidFill>
                  <a:schemeClr val="tx1"/>
                </a:solidFill>
              </a:rPr>
              <a:t>Horn A design updated to accommodate two drawbars</a:t>
            </a:r>
          </a:p>
          <a:p>
            <a:pPr lvl="1">
              <a:buFont typeface="Arial" panose="020B0604020202020204" pitchFamily="34" charset="0"/>
              <a:buChar char="•"/>
            </a:pPr>
            <a:r>
              <a:rPr lang="en-US" sz="1800" dirty="0">
                <a:solidFill>
                  <a:schemeClr val="tx1"/>
                </a:solidFill>
              </a:rPr>
              <a:t>The design change resulted to a 0.0028’’ transverse horn displacement which the less than requirement (0.01”) needed to avoid beam misalignment</a:t>
            </a:r>
          </a:p>
          <a:p>
            <a:pPr lvl="1">
              <a:buFont typeface="Arial" panose="020B0604020202020204" pitchFamily="34" charset="0"/>
              <a:buChar char="•"/>
            </a:pPr>
            <a:r>
              <a:rPr lang="en-US" sz="1800" dirty="0">
                <a:solidFill>
                  <a:schemeClr val="tx1"/>
                </a:solidFill>
              </a:rPr>
              <a:t>Equivalent stress below material yield strength showing that design is properly sized </a:t>
            </a:r>
          </a:p>
          <a:p>
            <a:r>
              <a:rPr lang="en-US" sz="1800" dirty="0">
                <a:solidFill>
                  <a:schemeClr val="tx1"/>
                </a:solidFill>
              </a:rPr>
              <a:t>Thermal Analysis for Horn A Hanger Utility Beam Support</a:t>
            </a:r>
          </a:p>
          <a:p>
            <a:pPr lvl="1">
              <a:buFont typeface="Arial" panose="020B0604020202020204" pitchFamily="34" charset="0"/>
              <a:buChar char="•"/>
            </a:pPr>
            <a:r>
              <a:rPr lang="en-US" sz="1800" dirty="0">
                <a:solidFill>
                  <a:schemeClr val="tx1"/>
                </a:solidFill>
              </a:rPr>
              <a:t>Utility beam support material changed to Al7075-T6</a:t>
            </a:r>
          </a:p>
          <a:p>
            <a:pPr lvl="1">
              <a:buFont typeface="Arial" panose="020B0604020202020204" pitchFamily="34" charset="0"/>
              <a:buChar char="•"/>
            </a:pPr>
            <a:r>
              <a:rPr lang="en-US" sz="1800" dirty="0">
                <a:solidFill>
                  <a:schemeClr val="tx1"/>
                </a:solidFill>
              </a:rPr>
              <a:t>Max temperature reported is 111.6 Deg C</a:t>
            </a:r>
          </a:p>
          <a:p>
            <a:pPr lvl="1">
              <a:buFont typeface="Arial" panose="020B0604020202020204" pitchFamily="34" charset="0"/>
              <a:buChar char="•"/>
            </a:pPr>
            <a:r>
              <a:rPr lang="en-US" sz="1800" dirty="0">
                <a:solidFill>
                  <a:schemeClr val="tx1"/>
                </a:solidFill>
              </a:rPr>
              <a:t>Clearance between module feedthrough hole and utility line reduced to approximately 1.6mm due to thermal expansion</a:t>
            </a:r>
          </a:p>
          <a:p>
            <a:pPr>
              <a:buFont typeface="Arial" panose="020B0604020202020204" pitchFamily="34" charset="0"/>
              <a:buChar char="•"/>
            </a:pPr>
            <a:r>
              <a:rPr lang="en-US" sz="2000" dirty="0">
                <a:solidFill>
                  <a:schemeClr val="tx1"/>
                </a:solidFill>
              </a:rPr>
              <a:t>Stripline Structural Analysis</a:t>
            </a:r>
          </a:p>
          <a:p>
            <a:pPr lvl="1">
              <a:buFont typeface="Arial" panose="020B0604020202020204" pitchFamily="34" charset="0"/>
              <a:buChar char="•"/>
            </a:pPr>
            <a:r>
              <a:rPr lang="en-US" sz="1800" dirty="0">
                <a:solidFill>
                  <a:schemeClr val="tx1"/>
                </a:solidFill>
              </a:rPr>
              <a:t>Stripline able to accommodate a +/-3mm vertical displacement requirement at Max stress of 65.9MPa</a:t>
            </a:r>
          </a:p>
          <a:p>
            <a:pPr lvl="1">
              <a:buFont typeface="Arial" panose="020B0604020202020204" pitchFamily="34" charset="0"/>
              <a:buChar char="•"/>
            </a:pPr>
            <a:endParaRPr lang="en-US" sz="1800" dirty="0">
              <a:solidFill>
                <a:schemeClr val="tx1"/>
              </a:solidFill>
            </a:endParaRPr>
          </a:p>
          <a:p>
            <a:pPr>
              <a:buFont typeface="Arial" panose="020B0604020202020204" pitchFamily="34" charset="0"/>
              <a:buChar char="•"/>
            </a:pPr>
            <a:r>
              <a:rPr lang="en-US" sz="2000" dirty="0">
                <a:solidFill>
                  <a:schemeClr val="tx1"/>
                </a:solidFill>
              </a:rPr>
              <a:t>Question?</a:t>
            </a:r>
          </a:p>
          <a:p>
            <a:pPr lvl="1">
              <a:buFont typeface="Arial" panose="020B0604020202020204" pitchFamily="34" charset="0"/>
              <a:buChar char="•"/>
            </a:pPr>
            <a:endParaRPr lang="en-US" sz="1800" dirty="0">
              <a:solidFill>
                <a:schemeClr val="tx1"/>
              </a:solidFill>
            </a:endParaRPr>
          </a:p>
          <a:p>
            <a:pPr lvl="1" indent="0">
              <a:buNone/>
            </a:pPr>
            <a:endParaRPr lang="en-US" sz="1800" dirty="0">
              <a:solidFill>
                <a:schemeClr val="tx1"/>
              </a:solidFill>
            </a:endParaRPr>
          </a:p>
          <a:p>
            <a:pPr lvl="1" indent="0">
              <a:buNone/>
            </a:pPr>
            <a:endParaRPr lang="en-US" sz="1800" dirty="0">
              <a:solidFill>
                <a:schemeClr val="tx1"/>
              </a:solidFill>
            </a:endParaRPr>
          </a:p>
          <a:p>
            <a:pPr>
              <a:buFont typeface="Arial" panose="020B0604020202020204" pitchFamily="34" charset="0"/>
              <a:buChar char="•"/>
            </a:pPr>
            <a:endParaRPr lang="en-US" sz="2000" dirty="0">
              <a:solidFill>
                <a:schemeClr val="tx1"/>
              </a:solidFill>
            </a:endParaRPr>
          </a:p>
          <a:p>
            <a:pPr lvl="1" indent="0">
              <a:buNone/>
            </a:pPr>
            <a:endParaRPr lang="en-US" sz="1800" dirty="0">
              <a:solidFill>
                <a:schemeClr val="tx1"/>
              </a:solidFill>
            </a:endParaRPr>
          </a:p>
        </p:txBody>
      </p:sp>
      <p:sp>
        <p:nvSpPr>
          <p:cNvPr id="8" name="Date Placeholder 2">
            <a:extLst>
              <a:ext uri="{FF2B5EF4-FFF2-40B4-BE49-F238E27FC236}">
                <a16:creationId xmlns:a16="http://schemas.microsoft.com/office/drawing/2014/main" id="{7A88CA5E-5B0A-41A0-B83B-07858DBECFC5}"/>
              </a:ext>
            </a:extLst>
          </p:cNvPr>
          <p:cNvSpPr>
            <a:spLocks noGrp="1"/>
          </p:cNvSpPr>
          <p:nvPr>
            <p:ph type="dt" sz="half" idx="10"/>
          </p:nvPr>
        </p:nvSpPr>
        <p:spPr>
          <a:xfrm>
            <a:off x="979488" y="6488430"/>
            <a:ext cx="1136650" cy="187325"/>
          </a:xfrm>
        </p:spPr>
        <p:txBody>
          <a:bodyPr/>
          <a:lstStyle/>
          <a:p>
            <a:pPr>
              <a:defRPr/>
            </a:pPr>
            <a:r>
              <a:rPr lang="en-US" dirty="0"/>
              <a:t>4.24.20</a:t>
            </a:r>
          </a:p>
        </p:txBody>
      </p:sp>
      <p:sp>
        <p:nvSpPr>
          <p:cNvPr id="9" name="Footer Placeholder 3">
            <a:extLst>
              <a:ext uri="{FF2B5EF4-FFF2-40B4-BE49-F238E27FC236}">
                <a16:creationId xmlns:a16="http://schemas.microsoft.com/office/drawing/2014/main" id="{F555A7A9-7873-4F08-8F0E-08F47A13BA23}"/>
              </a:ext>
            </a:extLst>
          </p:cNvPr>
          <p:cNvSpPr>
            <a:spLocks noGrp="1"/>
          </p:cNvSpPr>
          <p:nvPr>
            <p:ph type="ftr" sz="quarter" idx="11"/>
          </p:nvPr>
        </p:nvSpPr>
        <p:spPr>
          <a:xfrm>
            <a:off x="2116138" y="6488430"/>
            <a:ext cx="5616575" cy="187325"/>
          </a:xfrm>
        </p:spPr>
        <p:txBody>
          <a:bodyPr/>
          <a:lstStyle/>
          <a:p>
            <a:pPr>
              <a:defRPr/>
            </a:pPr>
            <a:r>
              <a:rPr lang="en-US" dirty="0"/>
              <a:t>Nnamdi Agbo| Preliminary Design Review – Horn A </a:t>
            </a:r>
          </a:p>
        </p:txBody>
      </p:sp>
    </p:spTree>
    <p:extLst>
      <p:ext uri="{BB962C8B-B14F-4D97-AF65-F5344CB8AC3E}">
        <p14:creationId xmlns:p14="http://schemas.microsoft.com/office/powerpoint/2010/main" val="14451544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08BA7A-E936-4036-B319-8426A6043C47}"/>
              </a:ext>
            </a:extLst>
          </p:cNvPr>
          <p:cNvSpPr>
            <a:spLocks noGrp="1"/>
          </p:cNvSpPr>
          <p:nvPr>
            <p:ph type="title"/>
          </p:nvPr>
        </p:nvSpPr>
        <p:spPr>
          <a:xfrm>
            <a:off x="153633" y="187015"/>
            <a:ext cx="8293100" cy="548785"/>
          </a:xfrm>
        </p:spPr>
        <p:txBody>
          <a:bodyPr/>
          <a:lstStyle/>
          <a:p>
            <a:r>
              <a:rPr lang="en-US" dirty="0"/>
              <a:t>Introduction</a:t>
            </a:r>
          </a:p>
        </p:txBody>
      </p:sp>
      <p:sp>
        <p:nvSpPr>
          <p:cNvPr id="3" name="Date Placeholder 2">
            <a:extLst>
              <a:ext uri="{FF2B5EF4-FFF2-40B4-BE49-F238E27FC236}">
                <a16:creationId xmlns:a16="http://schemas.microsoft.com/office/drawing/2014/main" id="{5F65D7BE-CC19-46B7-9DCC-4F991FAFB0AE}"/>
              </a:ext>
            </a:extLst>
          </p:cNvPr>
          <p:cNvSpPr>
            <a:spLocks noGrp="1"/>
          </p:cNvSpPr>
          <p:nvPr>
            <p:ph type="dt" sz="half" idx="13"/>
          </p:nvPr>
        </p:nvSpPr>
        <p:spPr>
          <a:xfrm>
            <a:off x="716756" y="6488430"/>
            <a:ext cx="1136650" cy="187325"/>
          </a:xfrm>
        </p:spPr>
        <p:txBody>
          <a:bodyPr/>
          <a:lstStyle/>
          <a:p>
            <a:pPr>
              <a:defRPr/>
            </a:pPr>
            <a:r>
              <a:rPr lang="en-US" dirty="0"/>
              <a:t>10.24.20</a:t>
            </a:r>
          </a:p>
        </p:txBody>
      </p:sp>
      <p:sp>
        <p:nvSpPr>
          <p:cNvPr id="4" name="Footer Placeholder 3">
            <a:extLst>
              <a:ext uri="{FF2B5EF4-FFF2-40B4-BE49-F238E27FC236}">
                <a16:creationId xmlns:a16="http://schemas.microsoft.com/office/drawing/2014/main" id="{1CC4DA6E-DDC9-4A79-A76F-F7C37A034546}"/>
              </a:ext>
            </a:extLst>
          </p:cNvPr>
          <p:cNvSpPr>
            <a:spLocks noGrp="1"/>
          </p:cNvSpPr>
          <p:nvPr>
            <p:ph type="ftr" sz="quarter" idx="14"/>
          </p:nvPr>
        </p:nvSpPr>
        <p:spPr/>
        <p:txBody>
          <a:bodyPr/>
          <a:lstStyle/>
          <a:p>
            <a:pPr>
              <a:defRPr/>
            </a:pPr>
            <a:r>
              <a:rPr lang="en-US" dirty="0"/>
              <a:t>Nnamdi Agbo| Preliminary Design Review – Horn A </a:t>
            </a:r>
          </a:p>
        </p:txBody>
      </p:sp>
      <p:sp>
        <p:nvSpPr>
          <p:cNvPr id="5" name="Slide Number Placeholder 4">
            <a:extLst>
              <a:ext uri="{FF2B5EF4-FFF2-40B4-BE49-F238E27FC236}">
                <a16:creationId xmlns:a16="http://schemas.microsoft.com/office/drawing/2014/main" id="{FEA8DCBD-4382-4BE2-8FD7-5A93833D1721}"/>
              </a:ext>
            </a:extLst>
          </p:cNvPr>
          <p:cNvSpPr>
            <a:spLocks noGrp="1"/>
          </p:cNvSpPr>
          <p:nvPr>
            <p:ph type="sldNum" sz="quarter" idx="15"/>
          </p:nvPr>
        </p:nvSpPr>
        <p:spPr/>
        <p:txBody>
          <a:bodyPr/>
          <a:lstStyle/>
          <a:p>
            <a:pPr>
              <a:defRPr/>
            </a:pPr>
            <a:fld id="{98AA3EDC-84CE-5D44-955B-22A59AD27526}" type="slidenum">
              <a:rPr lang="en-US" smtClean="0"/>
              <a:pPr>
                <a:defRPr/>
              </a:pPr>
              <a:t>3</a:t>
            </a:fld>
            <a:endParaRPr lang="en-US" dirty="0"/>
          </a:p>
        </p:txBody>
      </p:sp>
      <p:sp>
        <p:nvSpPr>
          <p:cNvPr id="7" name="Content Placeholder 6">
            <a:extLst>
              <a:ext uri="{FF2B5EF4-FFF2-40B4-BE49-F238E27FC236}">
                <a16:creationId xmlns:a16="http://schemas.microsoft.com/office/drawing/2014/main" id="{C621CBB4-417D-4C5E-9135-156771E4209D}"/>
              </a:ext>
            </a:extLst>
          </p:cNvPr>
          <p:cNvSpPr>
            <a:spLocks noGrp="1"/>
          </p:cNvSpPr>
          <p:nvPr>
            <p:ph idx="16"/>
          </p:nvPr>
        </p:nvSpPr>
        <p:spPr>
          <a:xfrm>
            <a:off x="153633" y="869134"/>
            <a:ext cx="8185024" cy="4846638"/>
          </a:xfrm>
        </p:spPr>
        <p:txBody>
          <a:bodyPr/>
          <a:lstStyle/>
          <a:p>
            <a:r>
              <a:rPr lang="en-US" dirty="0">
                <a:solidFill>
                  <a:schemeClr val="tx1"/>
                </a:solidFill>
              </a:rPr>
              <a:t>The following analysis were carried to ensure the horn A meets all design requirement necessary to support the goals of the DUNE experiment. This presentation will cover three separate analysis that was performed using Ansys. </a:t>
            </a:r>
          </a:p>
          <a:p>
            <a:endParaRPr lang="en-US" dirty="0">
              <a:solidFill>
                <a:schemeClr val="tx1"/>
              </a:solidFill>
            </a:endParaRPr>
          </a:p>
          <a:p>
            <a:r>
              <a:rPr lang="en-US" dirty="0">
                <a:solidFill>
                  <a:schemeClr val="tx1"/>
                </a:solidFill>
              </a:rPr>
              <a:t>All inputs for this analysis (such EDEP) were obtained from appropriate MARS data with proton beam power of 1.2MW assumed.</a:t>
            </a:r>
          </a:p>
        </p:txBody>
      </p:sp>
    </p:spTree>
    <p:extLst>
      <p:ext uri="{BB962C8B-B14F-4D97-AF65-F5344CB8AC3E}">
        <p14:creationId xmlns:p14="http://schemas.microsoft.com/office/powerpoint/2010/main" val="3713311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54D13A-7CEA-4998-8EC5-377B7DF1835F}"/>
              </a:ext>
            </a:extLst>
          </p:cNvPr>
          <p:cNvSpPr>
            <a:spLocks noGrp="1"/>
          </p:cNvSpPr>
          <p:nvPr>
            <p:ph type="title"/>
          </p:nvPr>
        </p:nvSpPr>
        <p:spPr>
          <a:xfrm>
            <a:off x="301712" y="123404"/>
            <a:ext cx="8540575" cy="413492"/>
          </a:xfrm>
        </p:spPr>
        <p:txBody>
          <a:bodyPr/>
          <a:lstStyle/>
          <a:p>
            <a:r>
              <a:rPr lang="en-US" dirty="0"/>
              <a:t>Problem Statement:</a:t>
            </a:r>
            <a:r>
              <a:rPr lang="en-US" sz="2400" dirty="0">
                <a:solidFill>
                  <a:schemeClr val="tx1"/>
                </a:solidFill>
              </a:rPr>
              <a:t> </a:t>
            </a:r>
            <a:r>
              <a:rPr lang="en-US" dirty="0">
                <a:solidFill>
                  <a:schemeClr val="tx2"/>
                </a:solidFill>
              </a:rPr>
              <a:t>Hanger Utility Beam Support</a:t>
            </a:r>
          </a:p>
        </p:txBody>
      </p:sp>
      <p:sp>
        <p:nvSpPr>
          <p:cNvPr id="3" name="Date Placeholder 2">
            <a:extLst>
              <a:ext uri="{FF2B5EF4-FFF2-40B4-BE49-F238E27FC236}">
                <a16:creationId xmlns:a16="http://schemas.microsoft.com/office/drawing/2014/main" id="{98D73DAC-17AC-4870-8804-9EE97119364F}"/>
              </a:ext>
            </a:extLst>
          </p:cNvPr>
          <p:cNvSpPr>
            <a:spLocks noGrp="1"/>
          </p:cNvSpPr>
          <p:nvPr>
            <p:ph type="dt" sz="half" idx="13"/>
          </p:nvPr>
        </p:nvSpPr>
        <p:spPr/>
        <p:txBody>
          <a:bodyPr/>
          <a:lstStyle/>
          <a:p>
            <a:pPr>
              <a:defRPr/>
            </a:pPr>
            <a:r>
              <a:rPr lang="en-US" dirty="0"/>
              <a:t>10.24.20</a:t>
            </a:r>
          </a:p>
        </p:txBody>
      </p:sp>
      <p:sp>
        <p:nvSpPr>
          <p:cNvPr id="4" name="Footer Placeholder 3">
            <a:extLst>
              <a:ext uri="{FF2B5EF4-FFF2-40B4-BE49-F238E27FC236}">
                <a16:creationId xmlns:a16="http://schemas.microsoft.com/office/drawing/2014/main" id="{410E4B76-7EB9-42B1-9D0D-CFE90CB61735}"/>
              </a:ext>
            </a:extLst>
          </p:cNvPr>
          <p:cNvSpPr>
            <a:spLocks noGrp="1"/>
          </p:cNvSpPr>
          <p:nvPr>
            <p:ph type="ftr" sz="quarter" idx="14"/>
          </p:nvPr>
        </p:nvSpPr>
        <p:spPr/>
        <p:txBody>
          <a:bodyPr/>
          <a:lstStyle/>
          <a:p>
            <a:pPr>
              <a:defRPr/>
            </a:pPr>
            <a:r>
              <a:rPr lang="en-US" dirty="0"/>
              <a:t>Nnamdi Agbo| Preliminary Design Review – Horn A </a:t>
            </a:r>
          </a:p>
        </p:txBody>
      </p:sp>
      <p:sp>
        <p:nvSpPr>
          <p:cNvPr id="5" name="Slide Number Placeholder 4">
            <a:extLst>
              <a:ext uri="{FF2B5EF4-FFF2-40B4-BE49-F238E27FC236}">
                <a16:creationId xmlns:a16="http://schemas.microsoft.com/office/drawing/2014/main" id="{D59515EE-7107-46C6-80C3-76C7D1F6C52C}"/>
              </a:ext>
            </a:extLst>
          </p:cNvPr>
          <p:cNvSpPr>
            <a:spLocks noGrp="1"/>
          </p:cNvSpPr>
          <p:nvPr>
            <p:ph type="sldNum" sz="quarter" idx="15"/>
          </p:nvPr>
        </p:nvSpPr>
        <p:spPr/>
        <p:txBody>
          <a:bodyPr/>
          <a:lstStyle/>
          <a:p>
            <a:pPr>
              <a:defRPr/>
            </a:pPr>
            <a:fld id="{98AA3EDC-84CE-5D44-955B-22A59AD27526}" type="slidenum">
              <a:rPr lang="en-US" smtClean="0"/>
              <a:pPr>
                <a:defRPr/>
              </a:pPr>
              <a:t>4</a:t>
            </a:fld>
            <a:endParaRPr lang="en-US" dirty="0"/>
          </a:p>
        </p:txBody>
      </p:sp>
      <p:pic>
        <p:nvPicPr>
          <p:cNvPr id="8" name="Content Placeholder 7">
            <a:extLst>
              <a:ext uri="{FF2B5EF4-FFF2-40B4-BE49-F238E27FC236}">
                <a16:creationId xmlns:a16="http://schemas.microsoft.com/office/drawing/2014/main" id="{9A5140C5-FC78-401B-AE4E-B77A91BF57BE}"/>
              </a:ext>
            </a:extLst>
          </p:cNvPr>
          <p:cNvPicPr>
            <a:picLocks noGrp="1" noChangeAspect="1"/>
          </p:cNvPicPr>
          <p:nvPr>
            <p:ph idx="16"/>
          </p:nvPr>
        </p:nvPicPr>
        <p:blipFill rotWithShape="1">
          <a:blip r:embed="rId2"/>
          <a:srcRect l="4499" t="2370" r="6280"/>
          <a:stretch/>
        </p:blipFill>
        <p:spPr>
          <a:xfrm>
            <a:off x="4974672" y="870359"/>
            <a:ext cx="3280095" cy="3406556"/>
          </a:xfrm>
          <a:prstGeom prst="rect">
            <a:avLst/>
          </a:prstGeom>
          <a:ln>
            <a:solidFill>
              <a:schemeClr val="tx1"/>
            </a:solidFill>
          </a:ln>
        </p:spPr>
      </p:pic>
      <p:sp>
        <p:nvSpPr>
          <p:cNvPr id="9" name="Rectangle 8">
            <a:extLst>
              <a:ext uri="{FF2B5EF4-FFF2-40B4-BE49-F238E27FC236}">
                <a16:creationId xmlns:a16="http://schemas.microsoft.com/office/drawing/2014/main" id="{F778267B-90BE-4F31-A023-57C69852273E}"/>
              </a:ext>
            </a:extLst>
          </p:cNvPr>
          <p:cNvSpPr/>
          <p:nvPr/>
        </p:nvSpPr>
        <p:spPr>
          <a:xfrm>
            <a:off x="284933" y="822122"/>
            <a:ext cx="4408400" cy="4801314"/>
          </a:xfrm>
          <a:prstGeom prst="rect">
            <a:avLst/>
          </a:prstGeom>
        </p:spPr>
        <p:txBody>
          <a:bodyPr wrap="square">
            <a:spAutoFit/>
          </a:bodyPr>
          <a:lstStyle/>
          <a:p>
            <a:r>
              <a:rPr lang="en-US" sz="1600" dirty="0"/>
              <a:t>Utility support beams for LBNF are significantly longer and more heavily loaded than in prior horn designs. This loading and length could effectively create, due to asymmetrical line loading, a large moment at the connection to the horn &amp; module. The rotation at this point could effectively impact both the ability to thread on utility lines remotely, as well as the overall horn position when in the beamline.</a:t>
            </a:r>
          </a:p>
          <a:p>
            <a:endParaRPr lang="en-US" sz="1600" dirty="0"/>
          </a:p>
          <a:p>
            <a:r>
              <a:rPr lang="en-US" sz="1600" dirty="0"/>
              <a:t>The objective is to perform a structural analysis to determine if;</a:t>
            </a:r>
          </a:p>
          <a:p>
            <a:pPr marL="1257300" lvl="2" indent="-457200">
              <a:buFont typeface="+mj-lt"/>
              <a:buAutoNum type="alphaUcPeriod"/>
            </a:pPr>
            <a:r>
              <a:rPr lang="en-US" sz="1600" dirty="0"/>
              <a:t>The Utility Support beam are sufficiently sized</a:t>
            </a:r>
          </a:p>
          <a:p>
            <a:pPr marL="1257300" lvl="2" indent="-457200">
              <a:buFont typeface="+mj-lt"/>
              <a:buAutoNum type="alphaUcPeriod"/>
            </a:pPr>
            <a:r>
              <a:rPr lang="en-US" sz="1600" dirty="0"/>
              <a:t>A negligible transverse horn position offset (&lt; 0.01”) results from maximum differential loading scenario</a:t>
            </a:r>
          </a:p>
          <a:p>
            <a:pPr marL="400050" lvl="1" indent="0">
              <a:buNone/>
            </a:pPr>
            <a:r>
              <a:rPr lang="en-US" sz="1600" dirty="0"/>
              <a:t> 	</a:t>
            </a:r>
          </a:p>
        </p:txBody>
      </p:sp>
      <p:pic>
        <p:nvPicPr>
          <p:cNvPr id="10" name="Picture 9">
            <a:extLst>
              <a:ext uri="{FF2B5EF4-FFF2-40B4-BE49-F238E27FC236}">
                <a16:creationId xmlns:a16="http://schemas.microsoft.com/office/drawing/2014/main" id="{3803B8D5-9443-4705-BDC0-9903720B20F6}"/>
              </a:ext>
            </a:extLst>
          </p:cNvPr>
          <p:cNvPicPr>
            <a:picLocks noChangeAspect="1"/>
          </p:cNvPicPr>
          <p:nvPr/>
        </p:nvPicPr>
        <p:blipFill>
          <a:blip r:embed="rId3"/>
          <a:stretch>
            <a:fillRect/>
          </a:stretch>
        </p:blipFill>
        <p:spPr>
          <a:xfrm>
            <a:off x="4974672" y="4377479"/>
            <a:ext cx="3280095" cy="1759931"/>
          </a:xfrm>
          <a:prstGeom prst="rect">
            <a:avLst/>
          </a:prstGeom>
          <a:ln>
            <a:solidFill>
              <a:schemeClr val="tx1"/>
            </a:solidFill>
          </a:ln>
        </p:spPr>
      </p:pic>
    </p:spTree>
    <p:extLst>
      <p:ext uri="{BB962C8B-B14F-4D97-AF65-F5344CB8AC3E}">
        <p14:creationId xmlns:p14="http://schemas.microsoft.com/office/powerpoint/2010/main" val="31970710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08BA7A-E936-4036-B319-8426A6043C47}"/>
              </a:ext>
            </a:extLst>
          </p:cNvPr>
          <p:cNvSpPr>
            <a:spLocks noGrp="1"/>
          </p:cNvSpPr>
          <p:nvPr>
            <p:ph type="title"/>
          </p:nvPr>
        </p:nvSpPr>
        <p:spPr>
          <a:xfrm>
            <a:off x="153633" y="187015"/>
            <a:ext cx="8293100" cy="548785"/>
          </a:xfrm>
        </p:spPr>
        <p:txBody>
          <a:bodyPr/>
          <a:lstStyle/>
          <a:p>
            <a:r>
              <a:rPr lang="en-US" dirty="0"/>
              <a:t>Horn A Model </a:t>
            </a:r>
          </a:p>
        </p:txBody>
      </p:sp>
      <p:sp>
        <p:nvSpPr>
          <p:cNvPr id="3" name="Date Placeholder 2">
            <a:extLst>
              <a:ext uri="{FF2B5EF4-FFF2-40B4-BE49-F238E27FC236}">
                <a16:creationId xmlns:a16="http://schemas.microsoft.com/office/drawing/2014/main" id="{5F65D7BE-CC19-46B7-9DCC-4F991FAFB0AE}"/>
              </a:ext>
            </a:extLst>
          </p:cNvPr>
          <p:cNvSpPr>
            <a:spLocks noGrp="1"/>
          </p:cNvSpPr>
          <p:nvPr>
            <p:ph type="dt" sz="half" idx="13"/>
          </p:nvPr>
        </p:nvSpPr>
        <p:spPr>
          <a:xfrm>
            <a:off x="716756" y="6488430"/>
            <a:ext cx="1136650" cy="187325"/>
          </a:xfrm>
        </p:spPr>
        <p:txBody>
          <a:bodyPr/>
          <a:lstStyle/>
          <a:p>
            <a:pPr>
              <a:defRPr/>
            </a:pPr>
            <a:r>
              <a:rPr lang="en-US" dirty="0"/>
              <a:t>10.24.20</a:t>
            </a:r>
          </a:p>
        </p:txBody>
      </p:sp>
      <p:sp>
        <p:nvSpPr>
          <p:cNvPr id="4" name="Footer Placeholder 3">
            <a:extLst>
              <a:ext uri="{FF2B5EF4-FFF2-40B4-BE49-F238E27FC236}">
                <a16:creationId xmlns:a16="http://schemas.microsoft.com/office/drawing/2014/main" id="{1CC4DA6E-DDC9-4A79-A76F-F7C37A034546}"/>
              </a:ext>
            </a:extLst>
          </p:cNvPr>
          <p:cNvSpPr>
            <a:spLocks noGrp="1"/>
          </p:cNvSpPr>
          <p:nvPr>
            <p:ph type="ftr" sz="quarter" idx="14"/>
          </p:nvPr>
        </p:nvSpPr>
        <p:spPr/>
        <p:txBody>
          <a:bodyPr/>
          <a:lstStyle/>
          <a:p>
            <a:pPr>
              <a:defRPr/>
            </a:pPr>
            <a:r>
              <a:rPr lang="en-US" dirty="0"/>
              <a:t>Nnamdi Agbo| Preliminary Design Review – Horn A </a:t>
            </a:r>
          </a:p>
        </p:txBody>
      </p:sp>
      <p:sp>
        <p:nvSpPr>
          <p:cNvPr id="5" name="Slide Number Placeholder 4">
            <a:extLst>
              <a:ext uri="{FF2B5EF4-FFF2-40B4-BE49-F238E27FC236}">
                <a16:creationId xmlns:a16="http://schemas.microsoft.com/office/drawing/2014/main" id="{FEA8DCBD-4382-4BE2-8FD7-5A93833D1721}"/>
              </a:ext>
            </a:extLst>
          </p:cNvPr>
          <p:cNvSpPr>
            <a:spLocks noGrp="1"/>
          </p:cNvSpPr>
          <p:nvPr>
            <p:ph type="sldNum" sz="quarter" idx="15"/>
          </p:nvPr>
        </p:nvSpPr>
        <p:spPr/>
        <p:txBody>
          <a:bodyPr/>
          <a:lstStyle/>
          <a:p>
            <a:pPr>
              <a:defRPr/>
            </a:pPr>
            <a:fld id="{98AA3EDC-84CE-5D44-955B-22A59AD27526}" type="slidenum">
              <a:rPr lang="en-US" smtClean="0"/>
              <a:pPr>
                <a:defRPr/>
              </a:pPr>
              <a:t>5</a:t>
            </a:fld>
            <a:endParaRPr lang="en-US" dirty="0"/>
          </a:p>
        </p:txBody>
      </p:sp>
      <p:pic>
        <p:nvPicPr>
          <p:cNvPr id="9" name="Content Placeholder 6">
            <a:extLst>
              <a:ext uri="{FF2B5EF4-FFF2-40B4-BE49-F238E27FC236}">
                <a16:creationId xmlns:a16="http://schemas.microsoft.com/office/drawing/2014/main" id="{DDF76669-FC4E-42FE-8976-BBBE6E307909}"/>
              </a:ext>
            </a:extLst>
          </p:cNvPr>
          <p:cNvPicPr>
            <a:picLocks noGrp="1" noChangeAspect="1"/>
          </p:cNvPicPr>
          <p:nvPr>
            <p:ph idx="16"/>
          </p:nvPr>
        </p:nvPicPr>
        <p:blipFill rotWithShape="1">
          <a:blip r:embed="rId2"/>
          <a:srcRect l="2913" r="6820"/>
          <a:stretch/>
        </p:blipFill>
        <p:spPr>
          <a:xfrm>
            <a:off x="153633" y="860278"/>
            <a:ext cx="4257413" cy="3592985"/>
          </a:xfrm>
          <a:prstGeom prst="rect">
            <a:avLst/>
          </a:prstGeom>
          <a:ln>
            <a:solidFill>
              <a:schemeClr val="tx1"/>
            </a:solidFill>
          </a:ln>
        </p:spPr>
      </p:pic>
      <p:pic>
        <p:nvPicPr>
          <p:cNvPr id="12" name="Picture 11">
            <a:extLst>
              <a:ext uri="{FF2B5EF4-FFF2-40B4-BE49-F238E27FC236}">
                <a16:creationId xmlns:a16="http://schemas.microsoft.com/office/drawing/2014/main" id="{25796957-9E8C-40C4-83AC-09384591AE56}"/>
              </a:ext>
            </a:extLst>
          </p:cNvPr>
          <p:cNvPicPr>
            <a:picLocks noChangeAspect="1"/>
          </p:cNvPicPr>
          <p:nvPr/>
        </p:nvPicPr>
        <p:blipFill rotWithShape="1">
          <a:blip r:embed="rId3"/>
          <a:srcRect l="12817" t="18551" r="35100" b="8136"/>
          <a:stretch/>
        </p:blipFill>
        <p:spPr>
          <a:xfrm>
            <a:off x="4489228" y="860278"/>
            <a:ext cx="4501139" cy="3592985"/>
          </a:xfrm>
          <a:prstGeom prst="rect">
            <a:avLst/>
          </a:prstGeom>
          <a:ln>
            <a:solidFill>
              <a:schemeClr val="tx1"/>
            </a:solidFill>
          </a:ln>
        </p:spPr>
      </p:pic>
      <p:sp>
        <p:nvSpPr>
          <p:cNvPr id="13" name="TextBox 12">
            <a:extLst>
              <a:ext uri="{FF2B5EF4-FFF2-40B4-BE49-F238E27FC236}">
                <a16:creationId xmlns:a16="http://schemas.microsoft.com/office/drawing/2014/main" id="{FE47D3D5-4FEF-48ED-BA06-A250D3B7F3A5}"/>
              </a:ext>
            </a:extLst>
          </p:cNvPr>
          <p:cNvSpPr txBox="1"/>
          <p:nvPr/>
        </p:nvSpPr>
        <p:spPr>
          <a:xfrm>
            <a:off x="5362785" y="4496283"/>
            <a:ext cx="2754024" cy="369332"/>
          </a:xfrm>
          <a:prstGeom prst="rect">
            <a:avLst/>
          </a:prstGeom>
          <a:noFill/>
        </p:spPr>
        <p:txBody>
          <a:bodyPr wrap="none" rtlCol="0">
            <a:spAutoFit/>
          </a:bodyPr>
          <a:lstStyle/>
          <a:p>
            <a:r>
              <a:rPr lang="en-US" dirty="0"/>
              <a:t>Single Drawbar connection </a:t>
            </a:r>
          </a:p>
        </p:txBody>
      </p:sp>
    </p:spTree>
    <p:extLst>
      <p:ext uri="{BB962C8B-B14F-4D97-AF65-F5344CB8AC3E}">
        <p14:creationId xmlns:p14="http://schemas.microsoft.com/office/powerpoint/2010/main" val="39620204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3479A2AA-BB7B-47EC-B99F-00D6B77AEF31}"/>
              </a:ext>
            </a:extLst>
          </p:cNvPr>
          <p:cNvSpPr>
            <a:spLocks noGrp="1"/>
          </p:cNvSpPr>
          <p:nvPr>
            <p:ph type="dt" sz="half" idx="13"/>
          </p:nvPr>
        </p:nvSpPr>
        <p:spPr/>
        <p:txBody>
          <a:bodyPr/>
          <a:lstStyle/>
          <a:p>
            <a:pPr>
              <a:defRPr/>
            </a:pPr>
            <a:r>
              <a:rPr lang="en-US" dirty="0"/>
              <a:t>10.24.20</a:t>
            </a:r>
          </a:p>
        </p:txBody>
      </p:sp>
      <p:sp>
        <p:nvSpPr>
          <p:cNvPr id="4" name="Footer Placeholder 3">
            <a:extLst>
              <a:ext uri="{FF2B5EF4-FFF2-40B4-BE49-F238E27FC236}">
                <a16:creationId xmlns:a16="http://schemas.microsoft.com/office/drawing/2014/main" id="{C05DA427-E25F-4630-9C40-0D4AC98109A5}"/>
              </a:ext>
            </a:extLst>
          </p:cNvPr>
          <p:cNvSpPr>
            <a:spLocks noGrp="1"/>
          </p:cNvSpPr>
          <p:nvPr>
            <p:ph type="ftr" sz="quarter" idx="14"/>
          </p:nvPr>
        </p:nvSpPr>
        <p:spPr/>
        <p:txBody>
          <a:bodyPr/>
          <a:lstStyle/>
          <a:p>
            <a:pPr>
              <a:defRPr/>
            </a:pPr>
            <a:r>
              <a:rPr lang="en-US" dirty="0"/>
              <a:t>Nnamdi Agbo| Preliminary Design Review – Horn A </a:t>
            </a:r>
          </a:p>
        </p:txBody>
      </p:sp>
      <p:sp>
        <p:nvSpPr>
          <p:cNvPr id="5" name="Slide Number Placeholder 4">
            <a:extLst>
              <a:ext uri="{FF2B5EF4-FFF2-40B4-BE49-F238E27FC236}">
                <a16:creationId xmlns:a16="http://schemas.microsoft.com/office/drawing/2014/main" id="{A9373807-5711-4775-B560-8E14E3138D34}"/>
              </a:ext>
            </a:extLst>
          </p:cNvPr>
          <p:cNvSpPr>
            <a:spLocks noGrp="1"/>
          </p:cNvSpPr>
          <p:nvPr>
            <p:ph type="sldNum" sz="quarter" idx="15"/>
          </p:nvPr>
        </p:nvSpPr>
        <p:spPr/>
        <p:txBody>
          <a:bodyPr/>
          <a:lstStyle/>
          <a:p>
            <a:pPr>
              <a:defRPr/>
            </a:pPr>
            <a:fld id="{98AA3EDC-84CE-5D44-955B-22A59AD27526}" type="slidenum">
              <a:rPr lang="en-US" smtClean="0"/>
              <a:pPr>
                <a:defRPr/>
              </a:pPr>
              <a:t>6</a:t>
            </a:fld>
            <a:endParaRPr lang="en-US" dirty="0"/>
          </a:p>
        </p:txBody>
      </p:sp>
      <p:sp>
        <p:nvSpPr>
          <p:cNvPr id="8" name="Title 2">
            <a:extLst>
              <a:ext uri="{FF2B5EF4-FFF2-40B4-BE49-F238E27FC236}">
                <a16:creationId xmlns:a16="http://schemas.microsoft.com/office/drawing/2014/main" id="{F6AE81F3-F22B-4180-998C-563F36544DD5}"/>
              </a:ext>
            </a:extLst>
          </p:cNvPr>
          <p:cNvSpPr txBox="1">
            <a:spLocks/>
          </p:cNvSpPr>
          <p:nvPr/>
        </p:nvSpPr>
        <p:spPr>
          <a:xfrm>
            <a:off x="278345" y="109484"/>
            <a:ext cx="8686800" cy="427877"/>
          </a:xfrm>
          <a:prstGeom prst="rect">
            <a:avLst/>
          </a:prstGeom>
        </p:spPr>
        <p:txBody>
          <a:bodyPr vert="horz" lIns="0" tIns="0" rIns="0" bIns="0"/>
          <a:lstStyle>
            <a:lvl1pPr algn="l" defTabSz="457200" rtl="0" fontAlgn="base">
              <a:spcBef>
                <a:spcPct val="0"/>
              </a:spcBef>
              <a:spcAft>
                <a:spcPct val="0"/>
              </a:spcAft>
              <a:defRPr sz="2200" b="1" i="0" kern="1200" baseline="0">
                <a:solidFill>
                  <a:srgbClr val="004C97"/>
                </a:solidFill>
                <a:latin typeface="Helvetica"/>
                <a:ea typeface="Geneva" charset="0"/>
                <a:cs typeface="Geneva" charset="0"/>
              </a:defRPr>
            </a:lvl1pPr>
            <a:lvl2pPr algn="ctr" defTabSz="457200" rtl="0" fontAlgn="base">
              <a:spcBef>
                <a:spcPct val="0"/>
              </a:spcBef>
              <a:spcAft>
                <a:spcPct val="0"/>
              </a:spcAft>
              <a:defRPr sz="4400">
                <a:solidFill>
                  <a:schemeClr val="tx1"/>
                </a:solidFill>
                <a:latin typeface="Calibri" charset="0"/>
                <a:ea typeface="Geneva" charset="0"/>
                <a:cs typeface="Geneva" charset="0"/>
              </a:defRPr>
            </a:lvl2pPr>
            <a:lvl3pPr algn="ctr" defTabSz="457200" rtl="0" fontAlgn="base">
              <a:spcBef>
                <a:spcPct val="0"/>
              </a:spcBef>
              <a:spcAft>
                <a:spcPct val="0"/>
              </a:spcAft>
              <a:defRPr sz="4400">
                <a:solidFill>
                  <a:schemeClr val="tx1"/>
                </a:solidFill>
                <a:latin typeface="Calibri" charset="0"/>
                <a:ea typeface="Geneva" charset="0"/>
                <a:cs typeface="Geneva" charset="0"/>
              </a:defRPr>
            </a:lvl3pPr>
            <a:lvl4pPr algn="ctr" defTabSz="457200" rtl="0" fontAlgn="base">
              <a:spcBef>
                <a:spcPct val="0"/>
              </a:spcBef>
              <a:spcAft>
                <a:spcPct val="0"/>
              </a:spcAft>
              <a:defRPr sz="4400">
                <a:solidFill>
                  <a:schemeClr val="tx1"/>
                </a:solidFill>
                <a:latin typeface="Calibri" charset="0"/>
                <a:ea typeface="Geneva" charset="0"/>
                <a:cs typeface="Geneva" charset="0"/>
              </a:defRPr>
            </a:lvl4pPr>
            <a:lvl5pPr algn="ctr" defTabSz="457200" rtl="0" fontAlgn="base">
              <a:spcBef>
                <a:spcPct val="0"/>
              </a:spcBef>
              <a:spcAft>
                <a:spcPct val="0"/>
              </a:spcAft>
              <a:defRPr sz="4400">
                <a:solidFill>
                  <a:schemeClr val="tx1"/>
                </a:solidFill>
                <a:latin typeface="Calibri" charset="0"/>
                <a:ea typeface="Geneva" charset="0"/>
                <a:cs typeface="Geneva" charset="0"/>
              </a:defRPr>
            </a:lvl5pPr>
            <a:lvl6pPr marL="457200" algn="ctr" defTabSz="457200" rtl="0" fontAlgn="base">
              <a:spcBef>
                <a:spcPct val="0"/>
              </a:spcBef>
              <a:spcAft>
                <a:spcPct val="0"/>
              </a:spcAft>
              <a:defRPr sz="4400">
                <a:solidFill>
                  <a:schemeClr val="tx1"/>
                </a:solidFill>
                <a:latin typeface="Calibri" charset="0"/>
                <a:ea typeface="Geneva" charset="0"/>
                <a:cs typeface="Geneva" charset="0"/>
              </a:defRPr>
            </a:lvl6pPr>
            <a:lvl7pPr marL="914400" algn="ctr" defTabSz="457200" rtl="0" fontAlgn="base">
              <a:spcBef>
                <a:spcPct val="0"/>
              </a:spcBef>
              <a:spcAft>
                <a:spcPct val="0"/>
              </a:spcAft>
              <a:defRPr sz="4400">
                <a:solidFill>
                  <a:schemeClr val="tx1"/>
                </a:solidFill>
                <a:latin typeface="Calibri" charset="0"/>
                <a:ea typeface="Geneva" charset="0"/>
                <a:cs typeface="Geneva" charset="0"/>
              </a:defRPr>
            </a:lvl7pPr>
            <a:lvl8pPr marL="1371600" algn="ctr" defTabSz="457200" rtl="0" fontAlgn="base">
              <a:spcBef>
                <a:spcPct val="0"/>
              </a:spcBef>
              <a:spcAft>
                <a:spcPct val="0"/>
              </a:spcAft>
              <a:defRPr sz="4400">
                <a:solidFill>
                  <a:schemeClr val="tx1"/>
                </a:solidFill>
                <a:latin typeface="Calibri" charset="0"/>
                <a:ea typeface="Geneva" charset="0"/>
                <a:cs typeface="Geneva" charset="0"/>
              </a:defRPr>
            </a:lvl8pPr>
            <a:lvl9pPr marL="1828800" algn="ctr" defTabSz="457200" rtl="0" fontAlgn="base">
              <a:spcBef>
                <a:spcPct val="0"/>
              </a:spcBef>
              <a:spcAft>
                <a:spcPct val="0"/>
              </a:spcAft>
              <a:defRPr sz="4400">
                <a:solidFill>
                  <a:schemeClr val="tx1"/>
                </a:solidFill>
                <a:latin typeface="Calibri" charset="0"/>
                <a:ea typeface="Geneva" charset="0"/>
                <a:cs typeface="Geneva" charset="0"/>
              </a:defRPr>
            </a:lvl9pPr>
          </a:lstStyle>
          <a:p>
            <a:r>
              <a:rPr lang="en-US" dirty="0"/>
              <a:t>Simplified Analysis Model: Initial Design</a:t>
            </a:r>
          </a:p>
        </p:txBody>
      </p:sp>
      <p:pic>
        <p:nvPicPr>
          <p:cNvPr id="10" name="Picture 9">
            <a:extLst>
              <a:ext uri="{FF2B5EF4-FFF2-40B4-BE49-F238E27FC236}">
                <a16:creationId xmlns:a16="http://schemas.microsoft.com/office/drawing/2014/main" id="{4B2ED928-98E9-4FE0-BC39-3575EC5B8B6B}"/>
              </a:ext>
            </a:extLst>
          </p:cNvPr>
          <p:cNvPicPr>
            <a:picLocks noChangeAspect="1"/>
          </p:cNvPicPr>
          <p:nvPr/>
        </p:nvPicPr>
        <p:blipFill>
          <a:blip r:embed="rId2"/>
          <a:stretch>
            <a:fillRect/>
          </a:stretch>
        </p:blipFill>
        <p:spPr>
          <a:xfrm>
            <a:off x="454025" y="907432"/>
            <a:ext cx="4519129" cy="2471304"/>
          </a:xfrm>
          <a:prstGeom prst="rect">
            <a:avLst/>
          </a:prstGeom>
          <a:ln>
            <a:solidFill>
              <a:schemeClr val="tx1"/>
            </a:solidFill>
          </a:ln>
        </p:spPr>
      </p:pic>
      <p:sp>
        <p:nvSpPr>
          <p:cNvPr id="11" name="TextBox 10">
            <a:extLst>
              <a:ext uri="{FF2B5EF4-FFF2-40B4-BE49-F238E27FC236}">
                <a16:creationId xmlns:a16="http://schemas.microsoft.com/office/drawing/2014/main" id="{C71AD5A4-82F9-4FBD-AA97-414C6ED23037}"/>
              </a:ext>
            </a:extLst>
          </p:cNvPr>
          <p:cNvSpPr txBox="1"/>
          <p:nvPr/>
        </p:nvSpPr>
        <p:spPr>
          <a:xfrm>
            <a:off x="5193437" y="788093"/>
            <a:ext cx="3400147" cy="2800767"/>
          </a:xfrm>
          <a:prstGeom prst="rect">
            <a:avLst/>
          </a:prstGeom>
          <a:noFill/>
        </p:spPr>
        <p:txBody>
          <a:bodyPr wrap="square" rtlCol="0">
            <a:spAutoFit/>
          </a:bodyPr>
          <a:lstStyle/>
          <a:p>
            <a:pPr marL="285750" indent="-285750">
              <a:buFont typeface="Arial" panose="020B0604020202020204" pitchFamily="34" charset="0"/>
              <a:buChar char="•"/>
            </a:pPr>
            <a:r>
              <a:rPr lang="en-US" sz="1600" dirty="0"/>
              <a:t>Horn replaced with a point mass to reduce mesh count and increase computational speed.</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Remote mass applied at the CG of the model.</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Remote point A and B to track horn A  transverse displacement due to asymmetric loading</a:t>
            </a:r>
          </a:p>
          <a:p>
            <a:pPr marL="285750" indent="-285750">
              <a:buFont typeface="Arial" panose="020B0604020202020204" pitchFamily="34" charset="0"/>
              <a:buChar char="•"/>
            </a:pPr>
            <a:endParaRPr lang="en-US" sz="1600" dirty="0"/>
          </a:p>
        </p:txBody>
      </p:sp>
      <p:grpSp>
        <p:nvGrpSpPr>
          <p:cNvPr id="14" name="Group 13">
            <a:extLst>
              <a:ext uri="{FF2B5EF4-FFF2-40B4-BE49-F238E27FC236}">
                <a16:creationId xmlns:a16="http://schemas.microsoft.com/office/drawing/2014/main" id="{F25C083E-20B6-48D1-A653-70D005D623D0}"/>
              </a:ext>
            </a:extLst>
          </p:cNvPr>
          <p:cNvGrpSpPr/>
          <p:nvPr/>
        </p:nvGrpSpPr>
        <p:grpSpPr>
          <a:xfrm>
            <a:off x="454025" y="3606539"/>
            <a:ext cx="4519129" cy="2555030"/>
            <a:chOff x="454025" y="3606539"/>
            <a:chExt cx="4519129" cy="2555030"/>
          </a:xfrm>
        </p:grpSpPr>
        <p:pic>
          <p:nvPicPr>
            <p:cNvPr id="9" name="Picture 8">
              <a:extLst>
                <a:ext uri="{FF2B5EF4-FFF2-40B4-BE49-F238E27FC236}">
                  <a16:creationId xmlns:a16="http://schemas.microsoft.com/office/drawing/2014/main" id="{9F4CEE17-C983-470E-9BF2-FA5F4333E26B}"/>
                </a:ext>
              </a:extLst>
            </p:cNvPr>
            <p:cNvPicPr>
              <a:picLocks noChangeAspect="1"/>
            </p:cNvPicPr>
            <p:nvPr/>
          </p:nvPicPr>
          <p:blipFill>
            <a:blip r:embed="rId3"/>
            <a:stretch>
              <a:fillRect/>
            </a:stretch>
          </p:blipFill>
          <p:spPr>
            <a:xfrm>
              <a:off x="454025" y="3606539"/>
              <a:ext cx="4519129" cy="2555030"/>
            </a:xfrm>
            <a:prstGeom prst="rect">
              <a:avLst/>
            </a:prstGeom>
            <a:ln>
              <a:solidFill>
                <a:schemeClr val="tx1"/>
              </a:solidFill>
            </a:ln>
          </p:spPr>
        </p:pic>
        <p:sp>
          <p:nvSpPr>
            <p:cNvPr id="12" name="TextBox 11">
              <a:extLst>
                <a:ext uri="{FF2B5EF4-FFF2-40B4-BE49-F238E27FC236}">
                  <a16:creationId xmlns:a16="http://schemas.microsoft.com/office/drawing/2014/main" id="{0EB73D04-D5EC-4DA5-AC2A-A8F3C0ECE5B9}"/>
                </a:ext>
              </a:extLst>
            </p:cNvPr>
            <p:cNvSpPr txBox="1"/>
            <p:nvPr/>
          </p:nvSpPr>
          <p:spPr>
            <a:xfrm>
              <a:off x="593188" y="5264664"/>
              <a:ext cx="317716" cy="369332"/>
            </a:xfrm>
            <a:prstGeom prst="rect">
              <a:avLst/>
            </a:prstGeom>
            <a:noFill/>
          </p:spPr>
          <p:txBody>
            <a:bodyPr wrap="none" rtlCol="0">
              <a:spAutoFit/>
            </a:bodyPr>
            <a:lstStyle/>
            <a:p>
              <a:r>
                <a:rPr lang="en-US" dirty="0"/>
                <a:t>A</a:t>
              </a:r>
            </a:p>
          </p:txBody>
        </p:sp>
        <p:sp>
          <p:nvSpPr>
            <p:cNvPr id="13" name="TextBox 12">
              <a:extLst>
                <a:ext uri="{FF2B5EF4-FFF2-40B4-BE49-F238E27FC236}">
                  <a16:creationId xmlns:a16="http://schemas.microsoft.com/office/drawing/2014/main" id="{9493ECEF-7E3D-4CA2-9CCF-ED4469FA4768}"/>
                </a:ext>
              </a:extLst>
            </p:cNvPr>
            <p:cNvSpPr txBox="1"/>
            <p:nvPr/>
          </p:nvSpPr>
          <p:spPr>
            <a:xfrm>
              <a:off x="4254284" y="4774559"/>
              <a:ext cx="309700" cy="369332"/>
            </a:xfrm>
            <a:prstGeom prst="rect">
              <a:avLst/>
            </a:prstGeom>
            <a:noFill/>
          </p:spPr>
          <p:txBody>
            <a:bodyPr wrap="none" rtlCol="0">
              <a:spAutoFit/>
            </a:bodyPr>
            <a:lstStyle/>
            <a:p>
              <a:r>
                <a:rPr lang="en-US" dirty="0"/>
                <a:t>B</a:t>
              </a:r>
            </a:p>
          </p:txBody>
        </p:sp>
      </p:grpSp>
      <p:cxnSp>
        <p:nvCxnSpPr>
          <p:cNvPr id="6" name="Straight Arrow Connector 5">
            <a:extLst>
              <a:ext uri="{FF2B5EF4-FFF2-40B4-BE49-F238E27FC236}">
                <a16:creationId xmlns:a16="http://schemas.microsoft.com/office/drawing/2014/main" id="{D370D411-85F0-400D-8823-00281A3D590D}"/>
              </a:ext>
            </a:extLst>
          </p:cNvPr>
          <p:cNvCxnSpPr>
            <a:cxnSpLocks/>
            <a:stCxn id="21" idx="2"/>
          </p:cNvCxnSpPr>
          <p:nvPr/>
        </p:nvCxnSpPr>
        <p:spPr>
          <a:xfrm>
            <a:off x="4353886" y="834930"/>
            <a:ext cx="0" cy="465364"/>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15" name="Straight Arrow Connector 14">
            <a:extLst>
              <a:ext uri="{FF2B5EF4-FFF2-40B4-BE49-F238E27FC236}">
                <a16:creationId xmlns:a16="http://schemas.microsoft.com/office/drawing/2014/main" id="{F27EE98B-DD65-47A8-8998-8433163BD32B}"/>
              </a:ext>
            </a:extLst>
          </p:cNvPr>
          <p:cNvCxnSpPr>
            <a:cxnSpLocks/>
            <a:stCxn id="23" idx="1"/>
          </p:cNvCxnSpPr>
          <p:nvPr/>
        </p:nvCxnSpPr>
        <p:spPr>
          <a:xfrm flipH="1">
            <a:off x="4664279" y="696407"/>
            <a:ext cx="3529" cy="553553"/>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17" name="Straight Arrow Connector 16">
            <a:extLst>
              <a:ext uri="{FF2B5EF4-FFF2-40B4-BE49-F238E27FC236}">
                <a16:creationId xmlns:a16="http://schemas.microsoft.com/office/drawing/2014/main" id="{5AB71DE6-69AF-4DE1-89F6-4997BFEBCC66}"/>
              </a:ext>
            </a:extLst>
          </p:cNvPr>
          <p:cNvCxnSpPr>
            <a:cxnSpLocks/>
            <a:stCxn id="22" idx="3"/>
          </p:cNvCxnSpPr>
          <p:nvPr/>
        </p:nvCxnSpPr>
        <p:spPr>
          <a:xfrm>
            <a:off x="4048353" y="702414"/>
            <a:ext cx="0" cy="597880"/>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19" name="Straight Arrow Connector 18">
            <a:extLst>
              <a:ext uri="{FF2B5EF4-FFF2-40B4-BE49-F238E27FC236}">
                <a16:creationId xmlns:a16="http://schemas.microsoft.com/office/drawing/2014/main" id="{06B1CB2F-F28B-4E2D-86E7-4689821BF3D9}"/>
              </a:ext>
            </a:extLst>
          </p:cNvPr>
          <p:cNvCxnSpPr>
            <a:cxnSpLocks/>
            <a:stCxn id="20" idx="2"/>
          </p:cNvCxnSpPr>
          <p:nvPr/>
        </p:nvCxnSpPr>
        <p:spPr>
          <a:xfrm>
            <a:off x="1081594" y="800643"/>
            <a:ext cx="0" cy="541596"/>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20" name="TextBox 19">
            <a:extLst>
              <a:ext uri="{FF2B5EF4-FFF2-40B4-BE49-F238E27FC236}">
                <a16:creationId xmlns:a16="http://schemas.microsoft.com/office/drawing/2014/main" id="{23BA3952-E1D5-4A6D-895D-30F20BA77A3D}"/>
              </a:ext>
            </a:extLst>
          </p:cNvPr>
          <p:cNvSpPr txBox="1"/>
          <p:nvPr/>
        </p:nvSpPr>
        <p:spPr>
          <a:xfrm>
            <a:off x="813732" y="523644"/>
            <a:ext cx="535724" cy="276999"/>
          </a:xfrm>
          <a:prstGeom prst="rect">
            <a:avLst/>
          </a:prstGeom>
          <a:noFill/>
          <a:ln>
            <a:solidFill>
              <a:srgbClr val="FF0000"/>
            </a:solidFill>
          </a:ln>
        </p:spPr>
        <p:txBody>
          <a:bodyPr wrap="none" rtlCol="0">
            <a:spAutoFit/>
          </a:bodyPr>
          <a:lstStyle/>
          <a:p>
            <a:r>
              <a:rPr lang="en-US" sz="1200" dirty="0"/>
              <a:t>250lb</a:t>
            </a:r>
          </a:p>
        </p:txBody>
      </p:sp>
      <p:sp>
        <p:nvSpPr>
          <p:cNvPr id="21" name="TextBox 20">
            <a:extLst>
              <a:ext uri="{FF2B5EF4-FFF2-40B4-BE49-F238E27FC236}">
                <a16:creationId xmlns:a16="http://schemas.microsoft.com/office/drawing/2014/main" id="{3EA4C793-1FCF-494E-A5CE-F64CCB39E683}"/>
              </a:ext>
            </a:extLst>
          </p:cNvPr>
          <p:cNvSpPr txBox="1"/>
          <p:nvPr/>
        </p:nvSpPr>
        <p:spPr>
          <a:xfrm>
            <a:off x="4086027" y="557931"/>
            <a:ext cx="535718" cy="276999"/>
          </a:xfrm>
          <a:prstGeom prst="rect">
            <a:avLst/>
          </a:prstGeom>
          <a:noFill/>
          <a:ln>
            <a:solidFill>
              <a:srgbClr val="FF0000"/>
            </a:solidFill>
          </a:ln>
        </p:spPr>
        <p:txBody>
          <a:bodyPr wrap="square" rtlCol="0">
            <a:spAutoFit/>
          </a:bodyPr>
          <a:lstStyle/>
          <a:p>
            <a:r>
              <a:rPr lang="en-US" sz="1200" dirty="0"/>
              <a:t>250lb</a:t>
            </a:r>
          </a:p>
        </p:txBody>
      </p:sp>
      <p:sp>
        <p:nvSpPr>
          <p:cNvPr id="22" name="TextBox 21">
            <a:extLst>
              <a:ext uri="{FF2B5EF4-FFF2-40B4-BE49-F238E27FC236}">
                <a16:creationId xmlns:a16="http://schemas.microsoft.com/office/drawing/2014/main" id="{A65C98EE-E441-4701-BD15-B494D751E3E1}"/>
              </a:ext>
            </a:extLst>
          </p:cNvPr>
          <p:cNvSpPr txBox="1"/>
          <p:nvPr/>
        </p:nvSpPr>
        <p:spPr>
          <a:xfrm>
            <a:off x="3512629" y="563914"/>
            <a:ext cx="535724" cy="276999"/>
          </a:xfrm>
          <a:prstGeom prst="rect">
            <a:avLst/>
          </a:prstGeom>
          <a:noFill/>
          <a:ln>
            <a:solidFill>
              <a:srgbClr val="FF0000"/>
            </a:solidFill>
          </a:ln>
        </p:spPr>
        <p:txBody>
          <a:bodyPr wrap="none" rtlCol="0">
            <a:spAutoFit/>
          </a:bodyPr>
          <a:lstStyle/>
          <a:p>
            <a:r>
              <a:rPr lang="en-US" sz="1200" dirty="0"/>
              <a:t>100lb</a:t>
            </a:r>
          </a:p>
        </p:txBody>
      </p:sp>
      <p:sp>
        <p:nvSpPr>
          <p:cNvPr id="23" name="TextBox 22">
            <a:extLst>
              <a:ext uri="{FF2B5EF4-FFF2-40B4-BE49-F238E27FC236}">
                <a16:creationId xmlns:a16="http://schemas.microsoft.com/office/drawing/2014/main" id="{D53E0708-2491-4A77-9BAC-D11AE2B69C49}"/>
              </a:ext>
            </a:extLst>
          </p:cNvPr>
          <p:cNvSpPr txBox="1"/>
          <p:nvPr/>
        </p:nvSpPr>
        <p:spPr>
          <a:xfrm>
            <a:off x="4667808" y="557907"/>
            <a:ext cx="535724" cy="276999"/>
          </a:xfrm>
          <a:prstGeom prst="rect">
            <a:avLst/>
          </a:prstGeom>
          <a:noFill/>
          <a:ln>
            <a:solidFill>
              <a:srgbClr val="FF0000"/>
            </a:solidFill>
          </a:ln>
        </p:spPr>
        <p:txBody>
          <a:bodyPr wrap="none" rtlCol="0">
            <a:spAutoFit/>
          </a:bodyPr>
          <a:lstStyle/>
          <a:p>
            <a:r>
              <a:rPr lang="en-US" sz="1200" dirty="0"/>
              <a:t>200lb</a:t>
            </a:r>
          </a:p>
        </p:txBody>
      </p:sp>
    </p:spTree>
    <p:extLst>
      <p:ext uri="{BB962C8B-B14F-4D97-AF65-F5344CB8AC3E}">
        <p14:creationId xmlns:p14="http://schemas.microsoft.com/office/powerpoint/2010/main" val="31529782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3479A2AA-BB7B-47EC-B99F-00D6B77AEF31}"/>
              </a:ext>
            </a:extLst>
          </p:cNvPr>
          <p:cNvSpPr>
            <a:spLocks noGrp="1"/>
          </p:cNvSpPr>
          <p:nvPr>
            <p:ph type="dt" sz="half" idx="13"/>
          </p:nvPr>
        </p:nvSpPr>
        <p:spPr/>
        <p:txBody>
          <a:bodyPr/>
          <a:lstStyle/>
          <a:p>
            <a:pPr>
              <a:defRPr/>
            </a:pPr>
            <a:r>
              <a:rPr lang="en-US" dirty="0"/>
              <a:t>10.24.20</a:t>
            </a:r>
          </a:p>
        </p:txBody>
      </p:sp>
      <p:sp>
        <p:nvSpPr>
          <p:cNvPr id="4" name="Footer Placeholder 3">
            <a:extLst>
              <a:ext uri="{FF2B5EF4-FFF2-40B4-BE49-F238E27FC236}">
                <a16:creationId xmlns:a16="http://schemas.microsoft.com/office/drawing/2014/main" id="{C05DA427-E25F-4630-9C40-0D4AC98109A5}"/>
              </a:ext>
            </a:extLst>
          </p:cNvPr>
          <p:cNvSpPr>
            <a:spLocks noGrp="1"/>
          </p:cNvSpPr>
          <p:nvPr>
            <p:ph type="ftr" sz="quarter" idx="14"/>
          </p:nvPr>
        </p:nvSpPr>
        <p:spPr/>
        <p:txBody>
          <a:bodyPr/>
          <a:lstStyle/>
          <a:p>
            <a:pPr>
              <a:defRPr/>
            </a:pPr>
            <a:r>
              <a:rPr lang="en-US" dirty="0"/>
              <a:t>Nnamdi Agbo| Preliminary Design Review – Horn A </a:t>
            </a:r>
          </a:p>
        </p:txBody>
      </p:sp>
      <p:sp>
        <p:nvSpPr>
          <p:cNvPr id="5" name="Slide Number Placeholder 4">
            <a:extLst>
              <a:ext uri="{FF2B5EF4-FFF2-40B4-BE49-F238E27FC236}">
                <a16:creationId xmlns:a16="http://schemas.microsoft.com/office/drawing/2014/main" id="{A9373807-5711-4775-B560-8E14E3138D34}"/>
              </a:ext>
            </a:extLst>
          </p:cNvPr>
          <p:cNvSpPr>
            <a:spLocks noGrp="1"/>
          </p:cNvSpPr>
          <p:nvPr>
            <p:ph type="sldNum" sz="quarter" idx="15"/>
          </p:nvPr>
        </p:nvSpPr>
        <p:spPr/>
        <p:txBody>
          <a:bodyPr/>
          <a:lstStyle/>
          <a:p>
            <a:pPr>
              <a:defRPr/>
            </a:pPr>
            <a:fld id="{98AA3EDC-84CE-5D44-955B-22A59AD27526}" type="slidenum">
              <a:rPr lang="en-US" smtClean="0"/>
              <a:pPr>
                <a:defRPr/>
              </a:pPr>
              <a:t>7</a:t>
            </a:fld>
            <a:endParaRPr lang="en-US" dirty="0"/>
          </a:p>
        </p:txBody>
      </p:sp>
      <p:sp>
        <p:nvSpPr>
          <p:cNvPr id="8" name="Title 2">
            <a:extLst>
              <a:ext uri="{FF2B5EF4-FFF2-40B4-BE49-F238E27FC236}">
                <a16:creationId xmlns:a16="http://schemas.microsoft.com/office/drawing/2014/main" id="{F6AE81F3-F22B-4180-998C-563F36544DD5}"/>
              </a:ext>
            </a:extLst>
          </p:cNvPr>
          <p:cNvSpPr txBox="1">
            <a:spLocks/>
          </p:cNvSpPr>
          <p:nvPr/>
        </p:nvSpPr>
        <p:spPr>
          <a:xfrm>
            <a:off x="228600" y="251752"/>
            <a:ext cx="8686800" cy="427877"/>
          </a:xfrm>
          <a:prstGeom prst="rect">
            <a:avLst/>
          </a:prstGeom>
        </p:spPr>
        <p:txBody>
          <a:bodyPr vert="horz" lIns="0" tIns="0" rIns="0" bIns="0"/>
          <a:lstStyle>
            <a:lvl1pPr algn="l" defTabSz="457200" rtl="0" fontAlgn="base">
              <a:spcBef>
                <a:spcPct val="0"/>
              </a:spcBef>
              <a:spcAft>
                <a:spcPct val="0"/>
              </a:spcAft>
              <a:defRPr sz="2200" b="1" i="0" kern="1200" baseline="0">
                <a:solidFill>
                  <a:srgbClr val="004C97"/>
                </a:solidFill>
                <a:latin typeface="Helvetica"/>
                <a:ea typeface="Geneva" charset="0"/>
                <a:cs typeface="Geneva" charset="0"/>
              </a:defRPr>
            </a:lvl1pPr>
            <a:lvl2pPr algn="ctr" defTabSz="457200" rtl="0" fontAlgn="base">
              <a:spcBef>
                <a:spcPct val="0"/>
              </a:spcBef>
              <a:spcAft>
                <a:spcPct val="0"/>
              </a:spcAft>
              <a:defRPr sz="4400">
                <a:solidFill>
                  <a:schemeClr val="tx1"/>
                </a:solidFill>
                <a:latin typeface="Calibri" charset="0"/>
                <a:ea typeface="Geneva" charset="0"/>
                <a:cs typeface="Geneva" charset="0"/>
              </a:defRPr>
            </a:lvl2pPr>
            <a:lvl3pPr algn="ctr" defTabSz="457200" rtl="0" fontAlgn="base">
              <a:spcBef>
                <a:spcPct val="0"/>
              </a:spcBef>
              <a:spcAft>
                <a:spcPct val="0"/>
              </a:spcAft>
              <a:defRPr sz="4400">
                <a:solidFill>
                  <a:schemeClr val="tx1"/>
                </a:solidFill>
                <a:latin typeface="Calibri" charset="0"/>
                <a:ea typeface="Geneva" charset="0"/>
                <a:cs typeface="Geneva" charset="0"/>
              </a:defRPr>
            </a:lvl3pPr>
            <a:lvl4pPr algn="ctr" defTabSz="457200" rtl="0" fontAlgn="base">
              <a:spcBef>
                <a:spcPct val="0"/>
              </a:spcBef>
              <a:spcAft>
                <a:spcPct val="0"/>
              </a:spcAft>
              <a:defRPr sz="4400">
                <a:solidFill>
                  <a:schemeClr val="tx1"/>
                </a:solidFill>
                <a:latin typeface="Calibri" charset="0"/>
                <a:ea typeface="Geneva" charset="0"/>
                <a:cs typeface="Geneva" charset="0"/>
              </a:defRPr>
            </a:lvl4pPr>
            <a:lvl5pPr algn="ctr" defTabSz="457200" rtl="0" fontAlgn="base">
              <a:spcBef>
                <a:spcPct val="0"/>
              </a:spcBef>
              <a:spcAft>
                <a:spcPct val="0"/>
              </a:spcAft>
              <a:defRPr sz="4400">
                <a:solidFill>
                  <a:schemeClr val="tx1"/>
                </a:solidFill>
                <a:latin typeface="Calibri" charset="0"/>
                <a:ea typeface="Geneva" charset="0"/>
                <a:cs typeface="Geneva" charset="0"/>
              </a:defRPr>
            </a:lvl5pPr>
            <a:lvl6pPr marL="457200" algn="ctr" defTabSz="457200" rtl="0" fontAlgn="base">
              <a:spcBef>
                <a:spcPct val="0"/>
              </a:spcBef>
              <a:spcAft>
                <a:spcPct val="0"/>
              </a:spcAft>
              <a:defRPr sz="4400">
                <a:solidFill>
                  <a:schemeClr val="tx1"/>
                </a:solidFill>
                <a:latin typeface="Calibri" charset="0"/>
                <a:ea typeface="Geneva" charset="0"/>
                <a:cs typeface="Geneva" charset="0"/>
              </a:defRPr>
            </a:lvl6pPr>
            <a:lvl7pPr marL="914400" algn="ctr" defTabSz="457200" rtl="0" fontAlgn="base">
              <a:spcBef>
                <a:spcPct val="0"/>
              </a:spcBef>
              <a:spcAft>
                <a:spcPct val="0"/>
              </a:spcAft>
              <a:defRPr sz="4400">
                <a:solidFill>
                  <a:schemeClr val="tx1"/>
                </a:solidFill>
                <a:latin typeface="Calibri" charset="0"/>
                <a:ea typeface="Geneva" charset="0"/>
                <a:cs typeface="Geneva" charset="0"/>
              </a:defRPr>
            </a:lvl7pPr>
            <a:lvl8pPr marL="1371600" algn="ctr" defTabSz="457200" rtl="0" fontAlgn="base">
              <a:spcBef>
                <a:spcPct val="0"/>
              </a:spcBef>
              <a:spcAft>
                <a:spcPct val="0"/>
              </a:spcAft>
              <a:defRPr sz="4400">
                <a:solidFill>
                  <a:schemeClr val="tx1"/>
                </a:solidFill>
                <a:latin typeface="Calibri" charset="0"/>
                <a:ea typeface="Geneva" charset="0"/>
                <a:cs typeface="Geneva" charset="0"/>
              </a:defRPr>
            </a:lvl8pPr>
            <a:lvl9pPr marL="1828800" algn="ctr" defTabSz="457200" rtl="0" fontAlgn="base">
              <a:spcBef>
                <a:spcPct val="0"/>
              </a:spcBef>
              <a:spcAft>
                <a:spcPct val="0"/>
              </a:spcAft>
              <a:defRPr sz="4400">
                <a:solidFill>
                  <a:schemeClr val="tx1"/>
                </a:solidFill>
                <a:latin typeface="Calibri" charset="0"/>
                <a:ea typeface="Geneva" charset="0"/>
                <a:cs typeface="Geneva" charset="0"/>
              </a:defRPr>
            </a:lvl9pPr>
          </a:lstStyle>
          <a:p>
            <a:r>
              <a:rPr lang="en-US" dirty="0"/>
              <a:t>Deformation Results: Initial Design</a:t>
            </a:r>
          </a:p>
        </p:txBody>
      </p:sp>
      <p:pic>
        <p:nvPicPr>
          <p:cNvPr id="7" name="Picture 6">
            <a:extLst>
              <a:ext uri="{FF2B5EF4-FFF2-40B4-BE49-F238E27FC236}">
                <a16:creationId xmlns:a16="http://schemas.microsoft.com/office/drawing/2014/main" id="{D9996E79-0217-4613-8A74-176A9F49966C}"/>
              </a:ext>
            </a:extLst>
          </p:cNvPr>
          <p:cNvPicPr>
            <a:picLocks noChangeAspect="1"/>
          </p:cNvPicPr>
          <p:nvPr/>
        </p:nvPicPr>
        <p:blipFill>
          <a:blip r:embed="rId4"/>
          <a:stretch>
            <a:fillRect/>
          </a:stretch>
        </p:blipFill>
        <p:spPr>
          <a:xfrm>
            <a:off x="6108258" y="679628"/>
            <a:ext cx="2935570" cy="2556416"/>
          </a:xfrm>
          <a:prstGeom prst="rect">
            <a:avLst/>
          </a:prstGeom>
          <a:ln>
            <a:solidFill>
              <a:schemeClr val="tx1"/>
            </a:solidFill>
          </a:ln>
        </p:spPr>
      </p:pic>
      <p:pic>
        <p:nvPicPr>
          <p:cNvPr id="13" name="Picture 12">
            <a:extLst>
              <a:ext uri="{FF2B5EF4-FFF2-40B4-BE49-F238E27FC236}">
                <a16:creationId xmlns:a16="http://schemas.microsoft.com/office/drawing/2014/main" id="{A4273D22-06C8-459C-9CBF-463AF25C2854}"/>
              </a:ext>
            </a:extLst>
          </p:cNvPr>
          <p:cNvPicPr>
            <a:picLocks noChangeAspect="1"/>
          </p:cNvPicPr>
          <p:nvPr/>
        </p:nvPicPr>
        <p:blipFill>
          <a:blip r:embed="rId5"/>
          <a:stretch>
            <a:fillRect/>
          </a:stretch>
        </p:blipFill>
        <p:spPr>
          <a:xfrm>
            <a:off x="180299" y="3429000"/>
            <a:ext cx="8880224" cy="2283903"/>
          </a:xfrm>
          <a:prstGeom prst="rect">
            <a:avLst/>
          </a:prstGeom>
          <a:ln>
            <a:solidFill>
              <a:schemeClr val="tx1"/>
            </a:solidFill>
          </a:ln>
        </p:spPr>
      </p:pic>
      <p:sp>
        <p:nvSpPr>
          <p:cNvPr id="14" name="TextBox 13">
            <a:extLst>
              <a:ext uri="{FF2B5EF4-FFF2-40B4-BE49-F238E27FC236}">
                <a16:creationId xmlns:a16="http://schemas.microsoft.com/office/drawing/2014/main" id="{48F2ED4D-EAFC-481A-9623-14951CDA55D7}"/>
              </a:ext>
            </a:extLst>
          </p:cNvPr>
          <p:cNvSpPr txBox="1"/>
          <p:nvPr/>
        </p:nvSpPr>
        <p:spPr>
          <a:xfrm>
            <a:off x="75501" y="5754583"/>
            <a:ext cx="8811708" cy="584775"/>
          </a:xfrm>
          <a:prstGeom prst="rect">
            <a:avLst/>
          </a:prstGeom>
          <a:noFill/>
        </p:spPr>
        <p:txBody>
          <a:bodyPr wrap="none" rtlCol="0">
            <a:spAutoFit/>
          </a:bodyPr>
          <a:lstStyle/>
          <a:p>
            <a:pPr marL="285750" indent="-285750">
              <a:buFont typeface="Arial" panose="020B0604020202020204" pitchFamily="34" charset="0"/>
              <a:buChar char="•"/>
            </a:pPr>
            <a:r>
              <a:rPr lang="en-US" sz="1600" dirty="0"/>
              <a:t>Max Utility beam deformation : 2.02mm</a:t>
            </a:r>
          </a:p>
          <a:p>
            <a:pPr marL="285750" indent="-285750">
              <a:buFont typeface="Arial" panose="020B0604020202020204" pitchFamily="34" charset="0"/>
              <a:buChar char="•"/>
            </a:pPr>
            <a:r>
              <a:rPr lang="en-US" sz="1600" dirty="0"/>
              <a:t>Image on the R-T Corner showing the effect of the moment created around the Drawbar Connection</a:t>
            </a:r>
          </a:p>
        </p:txBody>
      </p:sp>
      <p:pic>
        <p:nvPicPr>
          <p:cNvPr id="15" name="file">
            <a:hlinkClick r:id="" action="ppaction://media"/>
            <a:extLst>
              <a:ext uri="{FF2B5EF4-FFF2-40B4-BE49-F238E27FC236}">
                <a16:creationId xmlns:a16="http://schemas.microsoft.com/office/drawing/2014/main" id="{56AF1DB0-1E59-470A-AA6E-613009C67153}"/>
              </a:ext>
            </a:extLst>
          </p:cNvPr>
          <p:cNvPicPr>
            <a:picLocks noChangeAspect="1"/>
          </p:cNvPicPr>
          <p:nvPr>
            <a:videoFile r:link="rId2"/>
            <p:extLst>
              <p:ext uri="{DAA4B4D4-6D71-4841-9C94-3DE7FCFB9230}">
                <p14:media xmlns:p14="http://schemas.microsoft.com/office/powerpoint/2010/main" r:embed="rId1"/>
              </p:ext>
            </p:extLst>
          </p:nvPr>
        </p:nvPicPr>
        <p:blipFill>
          <a:blip r:embed="rId6"/>
          <a:stretch>
            <a:fillRect/>
          </a:stretch>
        </p:blipFill>
        <p:spPr>
          <a:xfrm>
            <a:off x="180299" y="679629"/>
            <a:ext cx="5799531" cy="2556416"/>
          </a:xfrm>
          <a:prstGeom prst="rect">
            <a:avLst/>
          </a:prstGeom>
          <a:ln>
            <a:solidFill>
              <a:schemeClr val="tx1"/>
            </a:solidFill>
          </a:ln>
        </p:spPr>
      </p:pic>
    </p:spTree>
    <p:extLst>
      <p:ext uri="{BB962C8B-B14F-4D97-AF65-F5344CB8AC3E}">
        <p14:creationId xmlns:p14="http://schemas.microsoft.com/office/powerpoint/2010/main" val="3375164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963" fill="hold"/>
                                        <p:tgtEl>
                                          <p:spTgt spid="1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5"/>
                </p:tgtEl>
              </p:cMediaNode>
            </p:video>
            <p:seq concurrent="1" nextAc="seek">
              <p:cTn id="8" restart="whenNotActive" fill="hold" evtFilter="cancelBubble" nodeType="interactiveSeq">
                <p:stCondLst>
                  <p:cond evt="onClick" delay="0">
                    <p:tgtEl>
                      <p:spTgt spid="1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5"/>
                                        </p:tgtEl>
                                      </p:cBhvr>
                                    </p:cmd>
                                  </p:childTnLst>
                                </p:cTn>
                              </p:par>
                            </p:childTnLst>
                          </p:cTn>
                        </p:par>
                      </p:childTnLst>
                    </p:cTn>
                  </p:par>
                </p:childTnLst>
              </p:cTn>
              <p:nextCondLst>
                <p:cond evt="onClick" delay="0">
                  <p:tgtEl>
                    <p:spTgt spid="15"/>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3479A2AA-BB7B-47EC-B99F-00D6B77AEF31}"/>
              </a:ext>
            </a:extLst>
          </p:cNvPr>
          <p:cNvSpPr>
            <a:spLocks noGrp="1"/>
          </p:cNvSpPr>
          <p:nvPr>
            <p:ph type="dt" sz="half" idx="13"/>
          </p:nvPr>
        </p:nvSpPr>
        <p:spPr/>
        <p:txBody>
          <a:bodyPr/>
          <a:lstStyle/>
          <a:p>
            <a:pPr>
              <a:defRPr/>
            </a:pPr>
            <a:r>
              <a:rPr lang="en-US" dirty="0"/>
              <a:t>10.24.20</a:t>
            </a:r>
          </a:p>
        </p:txBody>
      </p:sp>
      <p:sp>
        <p:nvSpPr>
          <p:cNvPr id="4" name="Footer Placeholder 3">
            <a:extLst>
              <a:ext uri="{FF2B5EF4-FFF2-40B4-BE49-F238E27FC236}">
                <a16:creationId xmlns:a16="http://schemas.microsoft.com/office/drawing/2014/main" id="{C05DA427-E25F-4630-9C40-0D4AC98109A5}"/>
              </a:ext>
            </a:extLst>
          </p:cNvPr>
          <p:cNvSpPr>
            <a:spLocks noGrp="1"/>
          </p:cNvSpPr>
          <p:nvPr>
            <p:ph type="ftr" sz="quarter" idx="14"/>
          </p:nvPr>
        </p:nvSpPr>
        <p:spPr/>
        <p:txBody>
          <a:bodyPr/>
          <a:lstStyle/>
          <a:p>
            <a:pPr>
              <a:defRPr/>
            </a:pPr>
            <a:r>
              <a:rPr lang="en-US" dirty="0"/>
              <a:t>Nnamdi Agbo| Preliminary Design Review – Horn A </a:t>
            </a:r>
          </a:p>
        </p:txBody>
      </p:sp>
      <p:sp>
        <p:nvSpPr>
          <p:cNvPr id="5" name="Slide Number Placeholder 4">
            <a:extLst>
              <a:ext uri="{FF2B5EF4-FFF2-40B4-BE49-F238E27FC236}">
                <a16:creationId xmlns:a16="http://schemas.microsoft.com/office/drawing/2014/main" id="{A9373807-5711-4775-B560-8E14E3138D34}"/>
              </a:ext>
            </a:extLst>
          </p:cNvPr>
          <p:cNvSpPr>
            <a:spLocks noGrp="1"/>
          </p:cNvSpPr>
          <p:nvPr>
            <p:ph type="sldNum" sz="quarter" idx="15"/>
          </p:nvPr>
        </p:nvSpPr>
        <p:spPr/>
        <p:txBody>
          <a:bodyPr/>
          <a:lstStyle/>
          <a:p>
            <a:pPr>
              <a:defRPr/>
            </a:pPr>
            <a:fld id="{98AA3EDC-84CE-5D44-955B-22A59AD27526}" type="slidenum">
              <a:rPr lang="en-US" smtClean="0"/>
              <a:pPr>
                <a:defRPr/>
              </a:pPr>
              <a:t>8</a:t>
            </a:fld>
            <a:endParaRPr lang="en-US" dirty="0"/>
          </a:p>
        </p:txBody>
      </p:sp>
      <p:sp>
        <p:nvSpPr>
          <p:cNvPr id="8" name="Title 2">
            <a:extLst>
              <a:ext uri="{FF2B5EF4-FFF2-40B4-BE49-F238E27FC236}">
                <a16:creationId xmlns:a16="http://schemas.microsoft.com/office/drawing/2014/main" id="{F6AE81F3-F22B-4180-998C-563F36544DD5}"/>
              </a:ext>
            </a:extLst>
          </p:cNvPr>
          <p:cNvSpPr txBox="1">
            <a:spLocks/>
          </p:cNvSpPr>
          <p:nvPr/>
        </p:nvSpPr>
        <p:spPr>
          <a:xfrm>
            <a:off x="228600" y="251752"/>
            <a:ext cx="8686800" cy="427877"/>
          </a:xfrm>
          <a:prstGeom prst="rect">
            <a:avLst/>
          </a:prstGeom>
        </p:spPr>
        <p:txBody>
          <a:bodyPr vert="horz" lIns="0" tIns="0" rIns="0" bIns="0"/>
          <a:lstStyle>
            <a:lvl1pPr algn="l" defTabSz="457200" rtl="0" fontAlgn="base">
              <a:spcBef>
                <a:spcPct val="0"/>
              </a:spcBef>
              <a:spcAft>
                <a:spcPct val="0"/>
              </a:spcAft>
              <a:defRPr sz="2200" b="1" i="0" kern="1200" baseline="0">
                <a:solidFill>
                  <a:srgbClr val="004C97"/>
                </a:solidFill>
                <a:latin typeface="Helvetica"/>
                <a:ea typeface="Geneva" charset="0"/>
                <a:cs typeface="Geneva" charset="0"/>
              </a:defRPr>
            </a:lvl1pPr>
            <a:lvl2pPr algn="ctr" defTabSz="457200" rtl="0" fontAlgn="base">
              <a:spcBef>
                <a:spcPct val="0"/>
              </a:spcBef>
              <a:spcAft>
                <a:spcPct val="0"/>
              </a:spcAft>
              <a:defRPr sz="4400">
                <a:solidFill>
                  <a:schemeClr val="tx1"/>
                </a:solidFill>
                <a:latin typeface="Calibri" charset="0"/>
                <a:ea typeface="Geneva" charset="0"/>
                <a:cs typeface="Geneva" charset="0"/>
              </a:defRPr>
            </a:lvl2pPr>
            <a:lvl3pPr algn="ctr" defTabSz="457200" rtl="0" fontAlgn="base">
              <a:spcBef>
                <a:spcPct val="0"/>
              </a:spcBef>
              <a:spcAft>
                <a:spcPct val="0"/>
              </a:spcAft>
              <a:defRPr sz="4400">
                <a:solidFill>
                  <a:schemeClr val="tx1"/>
                </a:solidFill>
                <a:latin typeface="Calibri" charset="0"/>
                <a:ea typeface="Geneva" charset="0"/>
                <a:cs typeface="Geneva" charset="0"/>
              </a:defRPr>
            </a:lvl3pPr>
            <a:lvl4pPr algn="ctr" defTabSz="457200" rtl="0" fontAlgn="base">
              <a:spcBef>
                <a:spcPct val="0"/>
              </a:spcBef>
              <a:spcAft>
                <a:spcPct val="0"/>
              </a:spcAft>
              <a:defRPr sz="4400">
                <a:solidFill>
                  <a:schemeClr val="tx1"/>
                </a:solidFill>
                <a:latin typeface="Calibri" charset="0"/>
                <a:ea typeface="Geneva" charset="0"/>
                <a:cs typeface="Geneva" charset="0"/>
              </a:defRPr>
            </a:lvl4pPr>
            <a:lvl5pPr algn="ctr" defTabSz="457200" rtl="0" fontAlgn="base">
              <a:spcBef>
                <a:spcPct val="0"/>
              </a:spcBef>
              <a:spcAft>
                <a:spcPct val="0"/>
              </a:spcAft>
              <a:defRPr sz="4400">
                <a:solidFill>
                  <a:schemeClr val="tx1"/>
                </a:solidFill>
                <a:latin typeface="Calibri" charset="0"/>
                <a:ea typeface="Geneva" charset="0"/>
                <a:cs typeface="Geneva" charset="0"/>
              </a:defRPr>
            </a:lvl5pPr>
            <a:lvl6pPr marL="457200" algn="ctr" defTabSz="457200" rtl="0" fontAlgn="base">
              <a:spcBef>
                <a:spcPct val="0"/>
              </a:spcBef>
              <a:spcAft>
                <a:spcPct val="0"/>
              </a:spcAft>
              <a:defRPr sz="4400">
                <a:solidFill>
                  <a:schemeClr val="tx1"/>
                </a:solidFill>
                <a:latin typeface="Calibri" charset="0"/>
                <a:ea typeface="Geneva" charset="0"/>
                <a:cs typeface="Geneva" charset="0"/>
              </a:defRPr>
            </a:lvl6pPr>
            <a:lvl7pPr marL="914400" algn="ctr" defTabSz="457200" rtl="0" fontAlgn="base">
              <a:spcBef>
                <a:spcPct val="0"/>
              </a:spcBef>
              <a:spcAft>
                <a:spcPct val="0"/>
              </a:spcAft>
              <a:defRPr sz="4400">
                <a:solidFill>
                  <a:schemeClr val="tx1"/>
                </a:solidFill>
                <a:latin typeface="Calibri" charset="0"/>
                <a:ea typeface="Geneva" charset="0"/>
                <a:cs typeface="Geneva" charset="0"/>
              </a:defRPr>
            </a:lvl7pPr>
            <a:lvl8pPr marL="1371600" algn="ctr" defTabSz="457200" rtl="0" fontAlgn="base">
              <a:spcBef>
                <a:spcPct val="0"/>
              </a:spcBef>
              <a:spcAft>
                <a:spcPct val="0"/>
              </a:spcAft>
              <a:defRPr sz="4400">
                <a:solidFill>
                  <a:schemeClr val="tx1"/>
                </a:solidFill>
                <a:latin typeface="Calibri" charset="0"/>
                <a:ea typeface="Geneva" charset="0"/>
                <a:cs typeface="Geneva" charset="0"/>
              </a:defRPr>
            </a:lvl8pPr>
            <a:lvl9pPr marL="1828800" algn="ctr" defTabSz="457200" rtl="0" fontAlgn="base">
              <a:spcBef>
                <a:spcPct val="0"/>
              </a:spcBef>
              <a:spcAft>
                <a:spcPct val="0"/>
              </a:spcAft>
              <a:defRPr sz="4400">
                <a:solidFill>
                  <a:schemeClr val="tx1"/>
                </a:solidFill>
                <a:latin typeface="Calibri" charset="0"/>
                <a:ea typeface="Geneva" charset="0"/>
                <a:cs typeface="Geneva" charset="0"/>
              </a:defRPr>
            </a:lvl9pPr>
          </a:lstStyle>
          <a:p>
            <a:r>
              <a:rPr lang="en-US" dirty="0"/>
              <a:t>Equivalent Stress: Initial Design</a:t>
            </a:r>
          </a:p>
        </p:txBody>
      </p:sp>
      <p:sp>
        <p:nvSpPr>
          <p:cNvPr id="11" name="TextBox 10">
            <a:extLst>
              <a:ext uri="{FF2B5EF4-FFF2-40B4-BE49-F238E27FC236}">
                <a16:creationId xmlns:a16="http://schemas.microsoft.com/office/drawing/2014/main" id="{8B34CD92-8095-4A82-A288-2983520588B3}"/>
              </a:ext>
            </a:extLst>
          </p:cNvPr>
          <p:cNvSpPr txBox="1"/>
          <p:nvPr/>
        </p:nvSpPr>
        <p:spPr>
          <a:xfrm>
            <a:off x="3389240" y="3268463"/>
            <a:ext cx="2923877" cy="1200329"/>
          </a:xfrm>
          <a:prstGeom prst="rect">
            <a:avLst/>
          </a:prstGeom>
          <a:noFill/>
        </p:spPr>
        <p:txBody>
          <a:bodyPr wrap="none" rtlCol="0">
            <a:spAutoFit/>
          </a:bodyPr>
          <a:lstStyle/>
          <a:p>
            <a:r>
              <a:rPr lang="en-US" dirty="0"/>
              <a:t>Equivalent stress: 79.18 MPa</a:t>
            </a:r>
          </a:p>
          <a:p>
            <a:r>
              <a:rPr lang="en-US" dirty="0"/>
              <a:t>Material: Stainless Steel 304</a:t>
            </a:r>
          </a:p>
          <a:p>
            <a:r>
              <a:rPr lang="en-US" dirty="0"/>
              <a:t>Yield Strength: 215MPa</a:t>
            </a:r>
          </a:p>
          <a:p>
            <a:r>
              <a:rPr lang="en-US" dirty="0"/>
              <a:t>FOS: 2.7</a:t>
            </a:r>
          </a:p>
        </p:txBody>
      </p:sp>
      <p:pic>
        <p:nvPicPr>
          <p:cNvPr id="2" name="Picture 1">
            <a:extLst>
              <a:ext uri="{FF2B5EF4-FFF2-40B4-BE49-F238E27FC236}">
                <a16:creationId xmlns:a16="http://schemas.microsoft.com/office/drawing/2014/main" id="{3427D06C-7554-4A79-837C-ED303159A937}"/>
              </a:ext>
            </a:extLst>
          </p:cNvPr>
          <p:cNvPicPr>
            <a:picLocks noChangeAspect="1"/>
          </p:cNvPicPr>
          <p:nvPr/>
        </p:nvPicPr>
        <p:blipFill>
          <a:blip r:embed="rId2"/>
          <a:stretch>
            <a:fillRect/>
          </a:stretch>
        </p:blipFill>
        <p:spPr>
          <a:xfrm>
            <a:off x="228599" y="718321"/>
            <a:ext cx="7907137" cy="2469496"/>
          </a:xfrm>
          <a:prstGeom prst="rect">
            <a:avLst/>
          </a:prstGeom>
          <a:ln>
            <a:solidFill>
              <a:schemeClr val="tx1"/>
            </a:solidFill>
          </a:ln>
        </p:spPr>
      </p:pic>
      <p:pic>
        <p:nvPicPr>
          <p:cNvPr id="6" name="Picture 5">
            <a:extLst>
              <a:ext uri="{FF2B5EF4-FFF2-40B4-BE49-F238E27FC236}">
                <a16:creationId xmlns:a16="http://schemas.microsoft.com/office/drawing/2014/main" id="{B2102E46-AECD-462B-9EA1-116B0CB57C2B}"/>
              </a:ext>
            </a:extLst>
          </p:cNvPr>
          <p:cNvPicPr>
            <a:picLocks noChangeAspect="1"/>
          </p:cNvPicPr>
          <p:nvPr/>
        </p:nvPicPr>
        <p:blipFill>
          <a:blip r:embed="rId3"/>
          <a:stretch>
            <a:fillRect/>
          </a:stretch>
        </p:blipFill>
        <p:spPr>
          <a:xfrm>
            <a:off x="228600" y="3331522"/>
            <a:ext cx="2946552" cy="2920855"/>
          </a:xfrm>
          <a:prstGeom prst="rect">
            <a:avLst/>
          </a:prstGeom>
          <a:ln>
            <a:solidFill>
              <a:schemeClr val="tx1"/>
            </a:solidFill>
          </a:ln>
        </p:spPr>
      </p:pic>
      <p:graphicFrame>
        <p:nvGraphicFramePr>
          <p:cNvPr id="10" name="Table 9">
            <a:extLst>
              <a:ext uri="{FF2B5EF4-FFF2-40B4-BE49-F238E27FC236}">
                <a16:creationId xmlns:a16="http://schemas.microsoft.com/office/drawing/2014/main" id="{BCD4ADE4-DB1F-4544-B29F-C7EA98B9D99F}"/>
              </a:ext>
            </a:extLst>
          </p:cNvPr>
          <p:cNvGraphicFramePr>
            <a:graphicFrameLocks noGrp="1"/>
          </p:cNvGraphicFramePr>
          <p:nvPr>
            <p:extLst>
              <p:ext uri="{D42A27DB-BD31-4B8C-83A1-F6EECF244321}">
                <p14:modId xmlns:p14="http://schemas.microsoft.com/office/powerpoint/2010/main" val="4070341673"/>
              </p:ext>
            </p:extLst>
          </p:nvPr>
        </p:nvGraphicFramePr>
        <p:xfrm>
          <a:off x="3447963" y="4603131"/>
          <a:ext cx="4080985" cy="1208647"/>
        </p:xfrm>
        <a:graphic>
          <a:graphicData uri="http://schemas.openxmlformats.org/drawingml/2006/table">
            <a:tbl>
              <a:tblPr firstRow="1" bandRow="1">
                <a:tableStyleId>{5C22544A-7EE6-4342-B048-85BDC9FD1C3A}</a:tableStyleId>
              </a:tblPr>
              <a:tblGrid>
                <a:gridCol w="1591936">
                  <a:extLst>
                    <a:ext uri="{9D8B030D-6E8A-4147-A177-3AD203B41FA5}">
                      <a16:colId xmlns:a16="http://schemas.microsoft.com/office/drawing/2014/main" val="1205758238"/>
                    </a:ext>
                  </a:extLst>
                </a:gridCol>
                <a:gridCol w="1038410">
                  <a:extLst>
                    <a:ext uri="{9D8B030D-6E8A-4147-A177-3AD203B41FA5}">
                      <a16:colId xmlns:a16="http://schemas.microsoft.com/office/drawing/2014/main" val="1804175410"/>
                    </a:ext>
                  </a:extLst>
                </a:gridCol>
                <a:gridCol w="1450639">
                  <a:extLst>
                    <a:ext uri="{9D8B030D-6E8A-4147-A177-3AD203B41FA5}">
                      <a16:colId xmlns:a16="http://schemas.microsoft.com/office/drawing/2014/main" val="88141579"/>
                    </a:ext>
                  </a:extLst>
                </a:gridCol>
              </a:tblGrid>
              <a:tr h="599047">
                <a:tc>
                  <a:txBody>
                    <a:bodyPr/>
                    <a:lstStyle/>
                    <a:p>
                      <a:r>
                        <a:rPr lang="en-US" sz="1400" dirty="0"/>
                        <a:t>Material</a:t>
                      </a:r>
                    </a:p>
                  </a:txBody>
                  <a:tcPr/>
                </a:tc>
                <a:tc>
                  <a:txBody>
                    <a:bodyPr/>
                    <a:lstStyle/>
                    <a:p>
                      <a:r>
                        <a:rPr lang="en-US" sz="1400" dirty="0"/>
                        <a:t>YTS MPa</a:t>
                      </a:r>
                    </a:p>
                  </a:txBody>
                  <a:tcPr/>
                </a:tc>
                <a:tc>
                  <a:txBody>
                    <a:bodyPr/>
                    <a:lstStyle/>
                    <a:p>
                      <a:r>
                        <a:rPr lang="en-US" sz="1400" dirty="0"/>
                        <a:t>Young’s Modulus MPa</a:t>
                      </a:r>
                    </a:p>
                  </a:txBody>
                  <a:tcPr/>
                </a:tc>
                <a:extLst>
                  <a:ext uri="{0D108BD9-81ED-4DB2-BD59-A6C34878D82A}">
                    <a16:rowId xmlns:a16="http://schemas.microsoft.com/office/drawing/2014/main" val="2942780713"/>
                  </a:ext>
                </a:extLst>
              </a:tr>
              <a:tr h="244112">
                <a:tc>
                  <a:txBody>
                    <a:bodyPr/>
                    <a:lstStyle/>
                    <a:p>
                      <a:r>
                        <a:rPr lang="en-US" sz="1400" dirty="0"/>
                        <a:t>304SS</a:t>
                      </a:r>
                    </a:p>
                  </a:txBody>
                  <a:tcPr/>
                </a:tc>
                <a:tc>
                  <a:txBody>
                    <a:bodyPr/>
                    <a:lstStyle/>
                    <a:p>
                      <a:r>
                        <a:rPr lang="en-US" sz="1400" dirty="0"/>
                        <a:t>215</a:t>
                      </a:r>
                    </a:p>
                  </a:txBody>
                  <a:tcPr/>
                </a:tc>
                <a:tc>
                  <a:txBody>
                    <a:bodyPr/>
                    <a:lstStyle/>
                    <a:p>
                      <a:r>
                        <a:rPr lang="en-US" sz="1400" dirty="0"/>
                        <a:t>200000</a:t>
                      </a:r>
                    </a:p>
                  </a:txBody>
                  <a:tcPr/>
                </a:tc>
                <a:extLst>
                  <a:ext uri="{0D108BD9-81ED-4DB2-BD59-A6C34878D82A}">
                    <a16:rowId xmlns:a16="http://schemas.microsoft.com/office/drawing/2014/main" val="3963654862"/>
                  </a:ext>
                </a:extLst>
              </a:tr>
              <a:tr h="244112">
                <a:tc>
                  <a:txBody>
                    <a:bodyPr/>
                    <a:lstStyle/>
                    <a:p>
                      <a:r>
                        <a:rPr lang="en-US" sz="1400" dirty="0"/>
                        <a:t>6061-T6</a:t>
                      </a:r>
                    </a:p>
                  </a:txBody>
                  <a:tcPr/>
                </a:tc>
                <a:tc>
                  <a:txBody>
                    <a:bodyPr/>
                    <a:lstStyle/>
                    <a:p>
                      <a:r>
                        <a:rPr lang="en-US" sz="1400" dirty="0"/>
                        <a:t>259</a:t>
                      </a:r>
                    </a:p>
                  </a:txBody>
                  <a:tcPr/>
                </a:tc>
                <a:tc>
                  <a:txBody>
                    <a:bodyPr/>
                    <a:lstStyle/>
                    <a:p>
                      <a:r>
                        <a:rPr lang="en-US" sz="1400" dirty="0"/>
                        <a:t>68900</a:t>
                      </a:r>
                    </a:p>
                  </a:txBody>
                  <a:tcPr/>
                </a:tc>
                <a:extLst>
                  <a:ext uri="{0D108BD9-81ED-4DB2-BD59-A6C34878D82A}">
                    <a16:rowId xmlns:a16="http://schemas.microsoft.com/office/drawing/2014/main" val="971664075"/>
                  </a:ext>
                </a:extLst>
              </a:tr>
            </a:tbl>
          </a:graphicData>
        </a:graphic>
      </p:graphicFrame>
    </p:spTree>
    <p:extLst>
      <p:ext uri="{BB962C8B-B14F-4D97-AF65-F5344CB8AC3E}">
        <p14:creationId xmlns:p14="http://schemas.microsoft.com/office/powerpoint/2010/main" val="12923277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3479A2AA-BB7B-47EC-B99F-00D6B77AEF31}"/>
              </a:ext>
            </a:extLst>
          </p:cNvPr>
          <p:cNvSpPr>
            <a:spLocks noGrp="1"/>
          </p:cNvSpPr>
          <p:nvPr>
            <p:ph type="dt" sz="half" idx="13"/>
          </p:nvPr>
        </p:nvSpPr>
        <p:spPr/>
        <p:txBody>
          <a:bodyPr/>
          <a:lstStyle/>
          <a:p>
            <a:pPr>
              <a:defRPr/>
            </a:pPr>
            <a:r>
              <a:rPr lang="en-US" dirty="0"/>
              <a:t>10.24.20</a:t>
            </a:r>
          </a:p>
        </p:txBody>
      </p:sp>
      <p:sp>
        <p:nvSpPr>
          <p:cNvPr id="4" name="Footer Placeholder 3">
            <a:extLst>
              <a:ext uri="{FF2B5EF4-FFF2-40B4-BE49-F238E27FC236}">
                <a16:creationId xmlns:a16="http://schemas.microsoft.com/office/drawing/2014/main" id="{C05DA427-E25F-4630-9C40-0D4AC98109A5}"/>
              </a:ext>
            </a:extLst>
          </p:cNvPr>
          <p:cNvSpPr>
            <a:spLocks noGrp="1"/>
          </p:cNvSpPr>
          <p:nvPr>
            <p:ph type="ftr" sz="quarter" idx="14"/>
          </p:nvPr>
        </p:nvSpPr>
        <p:spPr/>
        <p:txBody>
          <a:bodyPr/>
          <a:lstStyle/>
          <a:p>
            <a:pPr>
              <a:defRPr/>
            </a:pPr>
            <a:r>
              <a:rPr lang="en-US" dirty="0"/>
              <a:t>Nnamdi Agbo| Preliminary Design Review – Horn A </a:t>
            </a:r>
          </a:p>
        </p:txBody>
      </p:sp>
      <p:sp>
        <p:nvSpPr>
          <p:cNvPr id="5" name="Slide Number Placeholder 4">
            <a:extLst>
              <a:ext uri="{FF2B5EF4-FFF2-40B4-BE49-F238E27FC236}">
                <a16:creationId xmlns:a16="http://schemas.microsoft.com/office/drawing/2014/main" id="{A9373807-5711-4775-B560-8E14E3138D34}"/>
              </a:ext>
            </a:extLst>
          </p:cNvPr>
          <p:cNvSpPr>
            <a:spLocks noGrp="1"/>
          </p:cNvSpPr>
          <p:nvPr>
            <p:ph type="sldNum" sz="quarter" idx="15"/>
          </p:nvPr>
        </p:nvSpPr>
        <p:spPr/>
        <p:txBody>
          <a:bodyPr/>
          <a:lstStyle/>
          <a:p>
            <a:pPr>
              <a:defRPr/>
            </a:pPr>
            <a:fld id="{98AA3EDC-84CE-5D44-955B-22A59AD27526}" type="slidenum">
              <a:rPr lang="en-US" smtClean="0"/>
              <a:pPr>
                <a:defRPr/>
              </a:pPr>
              <a:t>9</a:t>
            </a:fld>
            <a:endParaRPr lang="en-US" dirty="0"/>
          </a:p>
        </p:txBody>
      </p:sp>
      <p:sp>
        <p:nvSpPr>
          <p:cNvPr id="9" name="Title 2">
            <a:extLst>
              <a:ext uri="{FF2B5EF4-FFF2-40B4-BE49-F238E27FC236}">
                <a16:creationId xmlns:a16="http://schemas.microsoft.com/office/drawing/2014/main" id="{98050823-4704-40AA-84F9-8EF889934E73}"/>
              </a:ext>
            </a:extLst>
          </p:cNvPr>
          <p:cNvSpPr>
            <a:spLocks noGrp="1"/>
          </p:cNvSpPr>
          <p:nvPr>
            <p:ph type="title"/>
          </p:nvPr>
        </p:nvSpPr>
        <p:spPr>
          <a:xfrm>
            <a:off x="142351" y="112018"/>
            <a:ext cx="8686800" cy="427877"/>
          </a:xfrm>
        </p:spPr>
        <p:txBody>
          <a:bodyPr/>
          <a:lstStyle/>
          <a:p>
            <a:r>
              <a:rPr lang="en-US" dirty="0"/>
              <a:t>Remote Points Deformation</a:t>
            </a:r>
          </a:p>
        </p:txBody>
      </p:sp>
      <p:pic>
        <p:nvPicPr>
          <p:cNvPr id="13" name="Picture 12">
            <a:extLst>
              <a:ext uri="{FF2B5EF4-FFF2-40B4-BE49-F238E27FC236}">
                <a16:creationId xmlns:a16="http://schemas.microsoft.com/office/drawing/2014/main" id="{EB25B651-B48B-40FD-81F7-8481011B3478}"/>
              </a:ext>
            </a:extLst>
          </p:cNvPr>
          <p:cNvPicPr>
            <a:picLocks noChangeAspect="1"/>
          </p:cNvPicPr>
          <p:nvPr/>
        </p:nvPicPr>
        <p:blipFill rotWithShape="1">
          <a:blip r:embed="rId2"/>
          <a:srcRect b="6365"/>
          <a:stretch/>
        </p:blipFill>
        <p:spPr>
          <a:xfrm>
            <a:off x="5059725" y="1971661"/>
            <a:ext cx="3115405" cy="1353984"/>
          </a:xfrm>
          <a:prstGeom prst="rect">
            <a:avLst/>
          </a:prstGeom>
          <a:ln>
            <a:solidFill>
              <a:schemeClr val="tx1"/>
            </a:solidFill>
          </a:ln>
        </p:spPr>
      </p:pic>
      <p:sp>
        <p:nvSpPr>
          <p:cNvPr id="14" name="TextBox 13">
            <a:extLst>
              <a:ext uri="{FF2B5EF4-FFF2-40B4-BE49-F238E27FC236}">
                <a16:creationId xmlns:a16="http://schemas.microsoft.com/office/drawing/2014/main" id="{3EEFABD2-9A28-4F53-9C9D-792272C37BC3}"/>
              </a:ext>
            </a:extLst>
          </p:cNvPr>
          <p:cNvSpPr txBox="1"/>
          <p:nvPr/>
        </p:nvSpPr>
        <p:spPr>
          <a:xfrm>
            <a:off x="5059725" y="483557"/>
            <a:ext cx="3115405" cy="1200329"/>
          </a:xfrm>
          <a:prstGeom prst="rect">
            <a:avLst/>
          </a:prstGeom>
          <a:noFill/>
          <a:ln>
            <a:solidFill>
              <a:schemeClr val="tx1"/>
            </a:solidFill>
          </a:ln>
        </p:spPr>
        <p:txBody>
          <a:bodyPr wrap="square" rtlCol="0">
            <a:spAutoFit/>
          </a:bodyPr>
          <a:lstStyle/>
          <a:p>
            <a:r>
              <a:rPr lang="en-US" dirty="0"/>
              <a:t>Pt A  &amp; B represent the centers of the horn on either ends so we could track the displacement of these centers </a:t>
            </a:r>
          </a:p>
        </p:txBody>
      </p:sp>
      <p:cxnSp>
        <p:nvCxnSpPr>
          <p:cNvPr id="15" name="Straight Arrow Connector 14">
            <a:extLst>
              <a:ext uri="{FF2B5EF4-FFF2-40B4-BE49-F238E27FC236}">
                <a16:creationId xmlns:a16="http://schemas.microsoft.com/office/drawing/2014/main" id="{80830673-5AE4-4EBA-8E9A-04E51EF1FFED}"/>
              </a:ext>
            </a:extLst>
          </p:cNvPr>
          <p:cNvCxnSpPr>
            <a:cxnSpLocks/>
          </p:cNvCxnSpPr>
          <p:nvPr/>
        </p:nvCxnSpPr>
        <p:spPr>
          <a:xfrm>
            <a:off x="7757880" y="3195377"/>
            <a:ext cx="585927" cy="0"/>
          </a:xfrm>
          <a:prstGeom prst="straightConnector1">
            <a:avLst/>
          </a:prstGeom>
          <a:ln>
            <a:solidFill>
              <a:srgbClr val="000000"/>
            </a:solidFill>
            <a:tailEnd type="triangle"/>
          </a:ln>
        </p:spPr>
        <p:style>
          <a:lnRef idx="2">
            <a:schemeClr val="accent1"/>
          </a:lnRef>
          <a:fillRef idx="0">
            <a:schemeClr val="accent1"/>
          </a:fillRef>
          <a:effectRef idx="1">
            <a:schemeClr val="accent1"/>
          </a:effectRef>
          <a:fontRef idx="minor">
            <a:schemeClr val="tx1"/>
          </a:fontRef>
        </p:style>
      </p:cxnSp>
      <p:sp>
        <p:nvSpPr>
          <p:cNvPr id="16" name="TextBox 15">
            <a:extLst>
              <a:ext uri="{FF2B5EF4-FFF2-40B4-BE49-F238E27FC236}">
                <a16:creationId xmlns:a16="http://schemas.microsoft.com/office/drawing/2014/main" id="{BB3A216D-2694-4DC9-8AB5-A970117AD94C}"/>
              </a:ext>
            </a:extLst>
          </p:cNvPr>
          <p:cNvSpPr txBox="1"/>
          <p:nvPr/>
        </p:nvSpPr>
        <p:spPr>
          <a:xfrm>
            <a:off x="8273133" y="2998101"/>
            <a:ext cx="1058230" cy="369332"/>
          </a:xfrm>
          <a:prstGeom prst="rect">
            <a:avLst/>
          </a:prstGeom>
          <a:noFill/>
          <a:ln>
            <a:noFill/>
          </a:ln>
        </p:spPr>
        <p:txBody>
          <a:bodyPr wrap="square" rtlCol="0">
            <a:spAutoFit/>
          </a:bodyPr>
          <a:lstStyle/>
          <a:p>
            <a:r>
              <a:rPr lang="en-US" dirty="0"/>
              <a:t>0.026”</a:t>
            </a:r>
          </a:p>
        </p:txBody>
      </p:sp>
      <p:grpSp>
        <p:nvGrpSpPr>
          <p:cNvPr id="18" name="Group 17">
            <a:extLst>
              <a:ext uri="{FF2B5EF4-FFF2-40B4-BE49-F238E27FC236}">
                <a16:creationId xmlns:a16="http://schemas.microsoft.com/office/drawing/2014/main" id="{54F77DA1-8B07-46C8-9107-FDAA33C98CD4}"/>
              </a:ext>
            </a:extLst>
          </p:cNvPr>
          <p:cNvGrpSpPr/>
          <p:nvPr/>
        </p:nvGrpSpPr>
        <p:grpSpPr>
          <a:xfrm>
            <a:off x="138014" y="483557"/>
            <a:ext cx="4805796" cy="2976209"/>
            <a:chOff x="4171020" y="3942693"/>
            <a:chExt cx="4582363" cy="2898611"/>
          </a:xfrm>
        </p:grpSpPr>
        <p:pic>
          <p:nvPicPr>
            <p:cNvPr id="12" name="Picture 11">
              <a:extLst>
                <a:ext uri="{FF2B5EF4-FFF2-40B4-BE49-F238E27FC236}">
                  <a16:creationId xmlns:a16="http://schemas.microsoft.com/office/drawing/2014/main" id="{5A32FEB0-9D6C-434B-AF2C-670492CE66A7}"/>
                </a:ext>
              </a:extLst>
            </p:cNvPr>
            <p:cNvPicPr>
              <a:picLocks noChangeAspect="1"/>
            </p:cNvPicPr>
            <p:nvPr/>
          </p:nvPicPr>
          <p:blipFill>
            <a:blip r:embed="rId3"/>
            <a:stretch>
              <a:fillRect/>
            </a:stretch>
          </p:blipFill>
          <p:spPr>
            <a:xfrm>
              <a:off x="4171020" y="3942693"/>
              <a:ext cx="4582363" cy="2898611"/>
            </a:xfrm>
            <a:prstGeom prst="rect">
              <a:avLst/>
            </a:prstGeom>
          </p:spPr>
        </p:pic>
        <p:sp>
          <p:nvSpPr>
            <p:cNvPr id="7" name="TextBox 6">
              <a:extLst>
                <a:ext uri="{FF2B5EF4-FFF2-40B4-BE49-F238E27FC236}">
                  <a16:creationId xmlns:a16="http://schemas.microsoft.com/office/drawing/2014/main" id="{AC4854BC-EEB5-49F3-900E-3A5507868A5B}"/>
                </a:ext>
              </a:extLst>
            </p:cNvPr>
            <p:cNvSpPr txBox="1"/>
            <p:nvPr/>
          </p:nvSpPr>
          <p:spPr>
            <a:xfrm>
              <a:off x="4326893" y="5940521"/>
              <a:ext cx="302945" cy="359702"/>
            </a:xfrm>
            <a:prstGeom prst="rect">
              <a:avLst/>
            </a:prstGeom>
            <a:noFill/>
          </p:spPr>
          <p:txBody>
            <a:bodyPr wrap="none" rtlCol="0">
              <a:spAutoFit/>
            </a:bodyPr>
            <a:lstStyle/>
            <a:p>
              <a:r>
                <a:rPr lang="en-US" dirty="0">
                  <a:solidFill>
                    <a:srgbClr val="FF0000"/>
                  </a:solidFill>
                </a:rPr>
                <a:t>A</a:t>
              </a:r>
            </a:p>
          </p:txBody>
        </p:sp>
        <p:sp>
          <p:nvSpPr>
            <p:cNvPr id="17" name="TextBox 16">
              <a:extLst>
                <a:ext uri="{FF2B5EF4-FFF2-40B4-BE49-F238E27FC236}">
                  <a16:creationId xmlns:a16="http://schemas.microsoft.com/office/drawing/2014/main" id="{DE5229ED-E6FF-4080-9DE2-0D23B6C90B5D}"/>
                </a:ext>
              </a:extLst>
            </p:cNvPr>
            <p:cNvSpPr txBox="1"/>
            <p:nvPr/>
          </p:nvSpPr>
          <p:spPr>
            <a:xfrm>
              <a:off x="8435667" y="5128187"/>
              <a:ext cx="309700" cy="369332"/>
            </a:xfrm>
            <a:prstGeom prst="rect">
              <a:avLst/>
            </a:prstGeom>
            <a:noFill/>
          </p:spPr>
          <p:txBody>
            <a:bodyPr wrap="none" rtlCol="0">
              <a:spAutoFit/>
            </a:bodyPr>
            <a:lstStyle/>
            <a:p>
              <a:r>
                <a:rPr lang="en-US" dirty="0"/>
                <a:t>B</a:t>
              </a:r>
            </a:p>
          </p:txBody>
        </p:sp>
      </p:grpSp>
      <p:pic>
        <p:nvPicPr>
          <p:cNvPr id="20" name="Picture 19">
            <a:extLst>
              <a:ext uri="{FF2B5EF4-FFF2-40B4-BE49-F238E27FC236}">
                <a16:creationId xmlns:a16="http://schemas.microsoft.com/office/drawing/2014/main" id="{9A51B946-89F8-4F49-91F4-118000C18755}"/>
              </a:ext>
            </a:extLst>
          </p:cNvPr>
          <p:cNvPicPr>
            <a:picLocks noChangeAspect="1"/>
          </p:cNvPicPr>
          <p:nvPr/>
        </p:nvPicPr>
        <p:blipFill>
          <a:blip r:embed="rId4"/>
          <a:stretch>
            <a:fillRect/>
          </a:stretch>
        </p:blipFill>
        <p:spPr>
          <a:xfrm>
            <a:off x="5059725" y="4847566"/>
            <a:ext cx="3115405" cy="1279823"/>
          </a:xfrm>
          <a:prstGeom prst="rect">
            <a:avLst/>
          </a:prstGeom>
          <a:ln>
            <a:solidFill>
              <a:schemeClr val="tx1"/>
            </a:solidFill>
          </a:ln>
        </p:spPr>
      </p:pic>
      <p:cxnSp>
        <p:nvCxnSpPr>
          <p:cNvPr id="21" name="Straight Arrow Connector 20">
            <a:extLst>
              <a:ext uri="{FF2B5EF4-FFF2-40B4-BE49-F238E27FC236}">
                <a16:creationId xmlns:a16="http://schemas.microsoft.com/office/drawing/2014/main" id="{E4B50888-FF69-4B5F-BF7F-6F8D9AC4CC26}"/>
              </a:ext>
            </a:extLst>
          </p:cNvPr>
          <p:cNvCxnSpPr>
            <a:cxnSpLocks/>
          </p:cNvCxnSpPr>
          <p:nvPr/>
        </p:nvCxnSpPr>
        <p:spPr>
          <a:xfrm>
            <a:off x="7499310" y="5966253"/>
            <a:ext cx="633672" cy="0"/>
          </a:xfrm>
          <a:prstGeom prst="straightConnector1">
            <a:avLst/>
          </a:prstGeom>
          <a:ln>
            <a:solidFill>
              <a:srgbClr val="000000"/>
            </a:solidFill>
            <a:tailEnd type="triangle"/>
          </a:ln>
        </p:spPr>
        <p:style>
          <a:lnRef idx="2">
            <a:schemeClr val="accent1"/>
          </a:lnRef>
          <a:fillRef idx="0">
            <a:schemeClr val="accent1"/>
          </a:fillRef>
          <a:effectRef idx="1">
            <a:schemeClr val="accent1"/>
          </a:effectRef>
          <a:fontRef idx="minor">
            <a:schemeClr val="tx1"/>
          </a:fontRef>
        </p:style>
      </p:cxnSp>
      <p:sp>
        <p:nvSpPr>
          <p:cNvPr id="22" name="TextBox 21">
            <a:extLst>
              <a:ext uri="{FF2B5EF4-FFF2-40B4-BE49-F238E27FC236}">
                <a16:creationId xmlns:a16="http://schemas.microsoft.com/office/drawing/2014/main" id="{61227723-BEAE-4230-9F89-092879CDB446}"/>
              </a:ext>
            </a:extLst>
          </p:cNvPr>
          <p:cNvSpPr txBox="1"/>
          <p:nvPr/>
        </p:nvSpPr>
        <p:spPr>
          <a:xfrm>
            <a:off x="8064880" y="5773029"/>
            <a:ext cx="1011815" cy="369332"/>
          </a:xfrm>
          <a:prstGeom prst="rect">
            <a:avLst/>
          </a:prstGeom>
          <a:noFill/>
          <a:ln>
            <a:noFill/>
          </a:ln>
        </p:spPr>
        <p:txBody>
          <a:bodyPr wrap="square" rtlCol="0">
            <a:spAutoFit/>
          </a:bodyPr>
          <a:lstStyle/>
          <a:p>
            <a:r>
              <a:rPr lang="en-US" dirty="0"/>
              <a:t>0.025”</a:t>
            </a:r>
          </a:p>
        </p:txBody>
      </p:sp>
      <p:sp>
        <p:nvSpPr>
          <p:cNvPr id="24" name="TextBox 23">
            <a:extLst>
              <a:ext uri="{FF2B5EF4-FFF2-40B4-BE49-F238E27FC236}">
                <a16:creationId xmlns:a16="http://schemas.microsoft.com/office/drawing/2014/main" id="{ACE086CA-4F74-4030-B13D-8D2221FBB549}"/>
              </a:ext>
            </a:extLst>
          </p:cNvPr>
          <p:cNvSpPr txBox="1"/>
          <p:nvPr/>
        </p:nvSpPr>
        <p:spPr>
          <a:xfrm>
            <a:off x="5059725" y="3568559"/>
            <a:ext cx="3115405" cy="1200329"/>
          </a:xfrm>
          <a:prstGeom prst="rect">
            <a:avLst/>
          </a:prstGeom>
          <a:noFill/>
          <a:ln>
            <a:solidFill>
              <a:schemeClr val="tx1"/>
            </a:solidFill>
          </a:ln>
        </p:spPr>
        <p:txBody>
          <a:bodyPr wrap="square" rtlCol="0">
            <a:spAutoFit/>
          </a:bodyPr>
          <a:lstStyle/>
          <a:p>
            <a:r>
              <a:rPr lang="en-US" dirty="0"/>
              <a:t>With an infinitely stiff utility beam assumed. Displacement of Pt A  &amp; B along the principle x axis was relatively the same</a:t>
            </a:r>
          </a:p>
        </p:txBody>
      </p:sp>
      <p:pic>
        <p:nvPicPr>
          <p:cNvPr id="25" name="Picture 24">
            <a:extLst>
              <a:ext uri="{FF2B5EF4-FFF2-40B4-BE49-F238E27FC236}">
                <a16:creationId xmlns:a16="http://schemas.microsoft.com/office/drawing/2014/main" id="{2B56443A-570A-4EA9-A8CB-F2B42A7EC820}"/>
              </a:ext>
            </a:extLst>
          </p:cNvPr>
          <p:cNvPicPr>
            <a:picLocks noChangeAspect="1"/>
          </p:cNvPicPr>
          <p:nvPr/>
        </p:nvPicPr>
        <p:blipFill>
          <a:blip r:embed="rId5"/>
          <a:stretch>
            <a:fillRect/>
          </a:stretch>
        </p:blipFill>
        <p:spPr>
          <a:xfrm>
            <a:off x="154955" y="3568560"/>
            <a:ext cx="4780447" cy="2558830"/>
          </a:xfrm>
          <a:prstGeom prst="rect">
            <a:avLst/>
          </a:prstGeom>
        </p:spPr>
      </p:pic>
      <p:cxnSp>
        <p:nvCxnSpPr>
          <p:cNvPr id="6" name="Straight Arrow Connector 5">
            <a:extLst>
              <a:ext uri="{FF2B5EF4-FFF2-40B4-BE49-F238E27FC236}">
                <a16:creationId xmlns:a16="http://schemas.microsoft.com/office/drawing/2014/main" id="{0805DF52-2CF5-4D58-9BCD-B9E5C9EE3BEE}"/>
              </a:ext>
            </a:extLst>
          </p:cNvPr>
          <p:cNvCxnSpPr>
            <a:cxnSpLocks/>
          </p:cNvCxnSpPr>
          <p:nvPr/>
        </p:nvCxnSpPr>
        <p:spPr>
          <a:xfrm>
            <a:off x="3418514" y="1302472"/>
            <a:ext cx="494950" cy="1555070"/>
          </a:xfrm>
          <a:prstGeom prst="straightConnector1">
            <a:avLst/>
          </a:prstGeom>
          <a:ln>
            <a:solidFill>
              <a:srgbClr val="FF0000"/>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23" name="TextBox 22">
            <a:extLst>
              <a:ext uri="{FF2B5EF4-FFF2-40B4-BE49-F238E27FC236}">
                <a16:creationId xmlns:a16="http://schemas.microsoft.com/office/drawing/2014/main" id="{132EFA5B-92C5-4359-9A45-7AA5F55762F3}"/>
              </a:ext>
            </a:extLst>
          </p:cNvPr>
          <p:cNvSpPr txBox="1"/>
          <p:nvPr/>
        </p:nvSpPr>
        <p:spPr>
          <a:xfrm>
            <a:off x="1141784" y="5587034"/>
            <a:ext cx="317716" cy="369332"/>
          </a:xfrm>
          <a:prstGeom prst="rect">
            <a:avLst/>
          </a:prstGeom>
          <a:noFill/>
        </p:spPr>
        <p:txBody>
          <a:bodyPr wrap="none" rtlCol="0">
            <a:spAutoFit/>
          </a:bodyPr>
          <a:lstStyle/>
          <a:p>
            <a:r>
              <a:rPr lang="en-US" dirty="0">
                <a:solidFill>
                  <a:srgbClr val="FF0000"/>
                </a:solidFill>
              </a:rPr>
              <a:t>A</a:t>
            </a:r>
          </a:p>
        </p:txBody>
      </p:sp>
      <p:sp>
        <p:nvSpPr>
          <p:cNvPr id="26" name="TextBox 25">
            <a:extLst>
              <a:ext uri="{FF2B5EF4-FFF2-40B4-BE49-F238E27FC236}">
                <a16:creationId xmlns:a16="http://schemas.microsoft.com/office/drawing/2014/main" id="{F1684F90-247D-4530-9355-C59D655EE0E3}"/>
              </a:ext>
            </a:extLst>
          </p:cNvPr>
          <p:cNvSpPr txBox="1"/>
          <p:nvPr/>
        </p:nvSpPr>
        <p:spPr>
          <a:xfrm>
            <a:off x="7535145" y="1921854"/>
            <a:ext cx="317716" cy="369332"/>
          </a:xfrm>
          <a:prstGeom prst="rect">
            <a:avLst/>
          </a:prstGeom>
          <a:noFill/>
        </p:spPr>
        <p:txBody>
          <a:bodyPr wrap="none" rtlCol="0">
            <a:spAutoFit/>
          </a:bodyPr>
          <a:lstStyle/>
          <a:p>
            <a:r>
              <a:rPr lang="en-US" dirty="0">
                <a:solidFill>
                  <a:srgbClr val="FF0000"/>
                </a:solidFill>
              </a:rPr>
              <a:t>A</a:t>
            </a:r>
          </a:p>
        </p:txBody>
      </p:sp>
      <p:cxnSp>
        <p:nvCxnSpPr>
          <p:cNvPr id="11" name="Straight Arrow Connector 10">
            <a:extLst>
              <a:ext uri="{FF2B5EF4-FFF2-40B4-BE49-F238E27FC236}">
                <a16:creationId xmlns:a16="http://schemas.microsoft.com/office/drawing/2014/main" id="{F9BE8E0E-0207-477A-8B55-2D44C22AFB12}"/>
              </a:ext>
            </a:extLst>
          </p:cNvPr>
          <p:cNvCxnSpPr>
            <a:cxnSpLocks/>
            <a:endCxn id="26" idx="1"/>
          </p:cNvCxnSpPr>
          <p:nvPr/>
        </p:nvCxnSpPr>
        <p:spPr>
          <a:xfrm flipV="1">
            <a:off x="7264866" y="2106520"/>
            <a:ext cx="270279" cy="4944"/>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27" name="TextBox 26">
            <a:extLst>
              <a:ext uri="{FF2B5EF4-FFF2-40B4-BE49-F238E27FC236}">
                <a16:creationId xmlns:a16="http://schemas.microsoft.com/office/drawing/2014/main" id="{AE2FC54E-2BEA-4AA1-A4D3-B944CBF25B37}"/>
              </a:ext>
            </a:extLst>
          </p:cNvPr>
          <p:cNvSpPr txBox="1"/>
          <p:nvPr/>
        </p:nvSpPr>
        <p:spPr>
          <a:xfrm>
            <a:off x="7499310" y="4777446"/>
            <a:ext cx="317716" cy="369332"/>
          </a:xfrm>
          <a:prstGeom prst="rect">
            <a:avLst/>
          </a:prstGeom>
          <a:noFill/>
        </p:spPr>
        <p:txBody>
          <a:bodyPr wrap="none" rtlCol="0">
            <a:spAutoFit/>
          </a:bodyPr>
          <a:lstStyle/>
          <a:p>
            <a:r>
              <a:rPr lang="en-US" dirty="0">
                <a:solidFill>
                  <a:srgbClr val="FF0000"/>
                </a:solidFill>
              </a:rPr>
              <a:t>A</a:t>
            </a:r>
          </a:p>
        </p:txBody>
      </p:sp>
      <p:cxnSp>
        <p:nvCxnSpPr>
          <p:cNvPr id="28" name="Straight Arrow Connector 27">
            <a:extLst>
              <a:ext uri="{FF2B5EF4-FFF2-40B4-BE49-F238E27FC236}">
                <a16:creationId xmlns:a16="http://schemas.microsoft.com/office/drawing/2014/main" id="{FB9355D9-0F1C-4020-A20A-346F3D74177E}"/>
              </a:ext>
            </a:extLst>
          </p:cNvPr>
          <p:cNvCxnSpPr>
            <a:cxnSpLocks/>
            <a:endCxn id="27" idx="1"/>
          </p:cNvCxnSpPr>
          <p:nvPr/>
        </p:nvCxnSpPr>
        <p:spPr>
          <a:xfrm flipV="1">
            <a:off x="7229031" y="4962112"/>
            <a:ext cx="270279" cy="4944"/>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94767277"/>
      </p:ext>
    </p:extLst>
  </p:cSld>
  <p:clrMapOvr>
    <a:masterClrMapping/>
  </p:clrMapOvr>
</p:sld>
</file>

<file path=ppt/theme/theme1.xml><?xml version="1.0" encoding="utf-8"?>
<a:theme xmlns:a="http://schemas.openxmlformats.org/drawingml/2006/main" name="LBNF Template_051215">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LBNF Content-Footer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26353</TotalTime>
  <Words>1609</Words>
  <Application>Microsoft Office PowerPoint</Application>
  <PresentationFormat>On-screen Show (4:3)</PresentationFormat>
  <Paragraphs>277</Paragraphs>
  <Slides>24</Slides>
  <Notes>0</Notes>
  <HiddenSlides>0</HiddenSlides>
  <MMClips>1</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24</vt:i4>
      </vt:variant>
    </vt:vector>
  </HeadingPairs>
  <TitlesOfParts>
    <vt:vector size="33" baseType="lpstr">
      <vt:lpstr>Arial</vt:lpstr>
      <vt:lpstr>Calibri</vt:lpstr>
      <vt:lpstr>Helvetica</vt:lpstr>
      <vt:lpstr>Lucida Grande</vt:lpstr>
      <vt:lpstr>Palatino</vt:lpstr>
      <vt:lpstr>Times</vt:lpstr>
      <vt:lpstr>Times New Roman</vt:lpstr>
      <vt:lpstr>LBNF Template_051215</vt:lpstr>
      <vt:lpstr>LBNF Content-Footer Theme</vt:lpstr>
      <vt:lpstr>Neutrino Beamline Horn A Preliminary Design Review</vt:lpstr>
      <vt:lpstr>Outline </vt:lpstr>
      <vt:lpstr>Introduction</vt:lpstr>
      <vt:lpstr>Problem Statement: Hanger Utility Beam Support</vt:lpstr>
      <vt:lpstr>Horn A Model </vt:lpstr>
      <vt:lpstr>PowerPoint Presentation</vt:lpstr>
      <vt:lpstr>PowerPoint Presentation</vt:lpstr>
      <vt:lpstr>PowerPoint Presentation</vt:lpstr>
      <vt:lpstr>Remote Points Deformation</vt:lpstr>
      <vt:lpstr>Proposed Design</vt:lpstr>
      <vt:lpstr>Problem Statement: Thermal Analysis for Horn A Hanger Utility Beam Support </vt:lpstr>
      <vt:lpstr>MARS DATA &amp; Boundary Conditions</vt:lpstr>
      <vt:lpstr>Boundary Conditions</vt:lpstr>
      <vt:lpstr>Boundary Conditions</vt:lpstr>
      <vt:lpstr>Material Properties:</vt:lpstr>
      <vt:lpstr>Thermal Results: Max Temperature</vt:lpstr>
      <vt:lpstr>Thermal Structural Results: Deformation</vt:lpstr>
      <vt:lpstr>Thermal Results: Max Temperature</vt:lpstr>
      <vt:lpstr>Analysis Inputs: MARS DATA</vt:lpstr>
      <vt:lpstr>Stripline Analysis: Problem Statement</vt:lpstr>
      <vt:lpstr>Boundary Conditions:</vt:lpstr>
      <vt:lpstr>Stress Result: +/-3mm Displacement</vt:lpstr>
      <vt:lpstr>Stress Result: +/- 6mm Displacement</vt:lpstr>
      <vt:lpstr>Summary</vt:lpstr>
    </vt:vector>
  </TitlesOfParts>
  <Company>Sandbox Studio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Sandbox Studio</dc:creator>
  <cp:lastModifiedBy>Nnamdi Agbo</cp:lastModifiedBy>
  <cp:revision>382</cp:revision>
  <cp:lastPrinted>2015-05-22T11:54:13Z</cp:lastPrinted>
  <dcterms:created xsi:type="dcterms:W3CDTF">2015-04-30T14:29:22Z</dcterms:created>
  <dcterms:modified xsi:type="dcterms:W3CDTF">2020-04-27T16:13:41Z</dcterms:modified>
</cp:coreProperties>
</file>