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1"/>
  </p:notesMasterIdLst>
  <p:handoutMasterIdLst>
    <p:handoutMasterId r:id="rId22"/>
  </p:handoutMasterIdLst>
  <p:sldIdLst>
    <p:sldId id="263" r:id="rId3"/>
    <p:sldId id="328" r:id="rId4"/>
    <p:sldId id="341" r:id="rId5"/>
    <p:sldId id="345" r:id="rId6"/>
    <p:sldId id="344" r:id="rId7"/>
    <p:sldId id="346" r:id="rId8"/>
    <p:sldId id="347" r:id="rId9"/>
    <p:sldId id="348" r:id="rId10"/>
    <p:sldId id="349" r:id="rId11"/>
    <p:sldId id="342" r:id="rId12"/>
    <p:sldId id="350" r:id="rId13"/>
    <p:sldId id="353" r:id="rId14"/>
    <p:sldId id="356" r:id="rId15"/>
    <p:sldId id="351" r:id="rId16"/>
    <p:sldId id="352" r:id="rId17"/>
    <p:sldId id="343" r:id="rId18"/>
    <p:sldId id="354" r:id="rId19"/>
    <p:sldId id="339" r:id="rId20"/>
  </p:sldIdLst>
  <p:sldSz cx="9144000" cy="6858000" type="screen4x3"/>
  <p:notesSz cx="6985000" cy="92837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988">
          <p15:clr>
            <a:srgbClr val="A4A3A4"/>
          </p15:clr>
        </p15:guide>
        <p15:guide id="2" orient="horz" pos="4186">
          <p15:clr>
            <a:srgbClr val="A4A3A4"/>
          </p15:clr>
        </p15:guide>
        <p15:guide id="3" orient="horz" pos="3394">
          <p15:clr>
            <a:srgbClr val="A4A3A4"/>
          </p15:clr>
        </p15:guide>
        <p15:guide id="4" orient="horz" pos="777">
          <p15:clr>
            <a:srgbClr val="A4A3A4"/>
          </p15:clr>
        </p15:guide>
        <p15:guide id="5" orient="horz" pos="1749">
          <p15:clr>
            <a:srgbClr val="A4A3A4"/>
          </p15:clr>
        </p15:guide>
        <p15:guide id="6" orient="horz" pos="457">
          <p15:clr>
            <a:srgbClr val="A4A3A4"/>
          </p15:clr>
        </p15:guide>
        <p15:guide id="7" pos="285">
          <p15:clr>
            <a:srgbClr val="A4A3A4"/>
          </p15:clr>
        </p15:guide>
        <p15:guide id="8" pos="55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79646"/>
    <a:srgbClr val="4F81BD"/>
    <a:srgbClr val="C0504D"/>
    <a:srgbClr val="004C97"/>
    <a:srgbClr val="00B5E2"/>
    <a:srgbClr val="63666A"/>
    <a:srgbClr val="5A5A5A"/>
    <a:srgbClr val="676767"/>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35" autoAdjust="0"/>
    <p:restoredTop sz="98464" autoAdjust="0"/>
  </p:normalViewPr>
  <p:slideViewPr>
    <p:cSldViewPr snapToGrid="0" snapToObjects="1">
      <p:cViewPr varScale="1">
        <p:scale>
          <a:sx n="86" d="100"/>
          <a:sy n="86" d="100"/>
        </p:scale>
        <p:origin x="1464" y="58"/>
      </p:cViewPr>
      <p:guideLst>
        <p:guide orient="horz" pos="988"/>
        <p:guide orient="horz" pos="4186"/>
        <p:guide orient="horz" pos="3394"/>
        <p:guide orient="horz" pos="777"/>
        <p:guide orient="horz" pos="1749"/>
        <p:guide orient="horz" pos="457"/>
        <p:guide pos="285"/>
        <p:guide pos="5512"/>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smtClean="0">
                <a:latin typeface="+mn-lt"/>
                <a:ea typeface="+mn-ea"/>
                <a:cs typeface="+mn-cs"/>
              </a:defRPr>
            </a:lvl1pPr>
          </a:lstStyle>
          <a:p>
            <a:pPr>
              <a:defRPr/>
            </a:pPr>
            <a:fld id="{FB589245-636E-234E-BFAD-9607949806CA}" type="datetimeFigureOut">
              <a:rPr lang="en-US"/>
              <a:pPr>
                <a:defRPr/>
              </a:pPr>
              <a:t>4/17/2020</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smtClean="0">
                <a:latin typeface="+mn-lt"/>
                <a:ea typeface="+mn-ea"/>
                <a:cs typeface="+mn-cs"/>
              </a:defRPr>
            </a:lvl1pPr>
          </a:lstStyle>
          <a:p>
            <a:pPr>
              <a:defRPr/>
            </a:pPr>
            <a:fld id="{62F3B233-32CA-1B4D-AFEE-D703F5CA5C37}" type="slidenum">
              <a:rPr lang="en-US"/>
              <a:pPr>
                <a:defRPr/>
              </a:pPr>
              <a:t>‹#›</a:t>
            </a:fld>
            <a:endParaRPr lang="en-US"/>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4/16/2020</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a:t>
            </a:fld>
            <a:endParaRPr lang="en-US"/>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200" y="1711746"/>
            <a:ext cx="8293100" cy="1143000"/>
          </a:xfrm>
          <a:prstGeom prst="rect">
            <a:avLst/>
          </a:prstGeom>
        </p:spPr>
        <p:txBody>
          <a:bodyPr vert="horz" lIns="0" tIns="0" rIns="0" bIns="0" anchor="b" anchorCtr="0"/>
          <a:lstStyle>
            <a:lvl1pPr algn="l">
              <a:defRPr sz="3200" b="1" i="0" baseline="0">
                <a:solidFill>
                  <a:srgbClr val="004C97"/>
                </a:solidFill>
                <a:latin typeface="Helvetica"/>
              </a:defRPr>
            </a:lvl1pPr>
          </a:lstStyle>
          <a:p>
            <a:r>
              <a:rPr lang="en-US"/>
              <a:t>Click to edit Master title style</a:t>
            </a:r>
            <a:endParaRPr lang="en-US" dirty="0"/>
          </a:p>
        </p:txBody>
      </p:sp>
      <p:sp>
        <p:nvSpPr>
          <p:cNvPr id="4" name="Text Placeholder 3"/>
          <p:cNvSpPr>
            <a:spLocks noGrp="1"/>
          </p:cNvSpPr>
          <p:nvPr>
            <p:ph type="body" sz="quarter" idx="10"/>
          </p:nvPr>
        </p:nvSpPr>
        <p:spPr>
          <a:xfrm>
            <a:off x="454025" y="3209907"/>
            <a:ext cx="8296275" cy="1721069"/>
          </a:xfrm>
          <a:prstGeom prst="rect">
            <a:avLst/>
          </a:prstGeom>
        </p:spPr>
        <p:txBody>
          <a:bodyPr vert="horz" lIns="0" tIns="0" rIns="0" bIns="0"/>
          <a:lstStyle>
            <a:lvl1pPr marL="0" indent="0">
              <a:buFontTx/>
              <a:buNone/>
              <a:defRPr sz="2200" baseline="0">
                <a:solidFill>
                  <a:srgbClr val="004C97"/>
                </a:solidFill>
                <a:latin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a:t>Click to edit Master text styles</a:t>
            </a:r>
          </a:p>
        </p:txBody>
      </p:sp>
    </p:spTree>
    <p:extLst>
      <p:ext uri="{BB962C8B-B14F-4D97-AF65-F5344CB8AC3E}">
        <p14:creationId xmlns:p14="http://schemas.microsoft.com/office/powerpoint/2010/main" val="342202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2" name="Title 1"/>
          <p:cNvSpPr>
            <a:spLocks noGrp="1"/>
          </p:cNvSpPr>
          <p:nvPr>
            <p:ph type="title"/>
          </p:nvPr>
        </p:nvSpPr>
        <p:spPr>
          <a:xfrm>
            <a:off x="457200" y="432610"/>
            <a:ext cx="8293100" cy="569268"/>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r>
              <a:rPr lang="en-US"/>
              <a:t>10.25.18</a:t>
            </a:r>
            <a:endParaRPr lang="en-US" dirty="0"/>
          </a:p>
        </p:txBody>
      </p:sp>
      <p:sp>
        <p:nvSpPr>
          <p:cNvPr id="5" name="Footer Placeholder 4"/>
          <p:cNvSpPr>
            <a:spLocks noGrp="1"/>
          </p:cNvSpPr>
          <p:nvPr>
            <p:ph type="ftr" sz="quarter" idx="11"/>
          </p:nvPr>
        </p:nvSpPr>
        <p:spPr/>
        <p:txBody>
          <a:bodyPr/>
          <a:lstStyle/>
          <a:p>
            <a:pPr>
              <a:defRPr/>
            </a:pPr>
            <a:r>
              <a:rPr lang="en-US"/>
              <a:t>name | talk title </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457200" y="1238250"/>
            <a:ext cx="8293100" cy="4846638"/>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Helvetica"/>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Helvetica"/>
              </a:defRPr>
            </a:lvl2pPr>
            <a:lvl3pPr marL="640080" indent="228600">
              <a:lnSpc>
                <a:spcPct val="100000"/>
              </a:lnSpc>
              <a:spcBef>
                <a:spcPts val="300"/>
              </a:spcBef>
              <a:spcAft>
                <a:spcPts val="300"/>
              </a:spcAft>
              <a:buSzPct val="88000"/>
              <a:buFont typeface="Arial"/>
              <a:buChar char="•"/>
              <a:defRPr sz="1800" b="0" i="0">
                <a:solidFill>
                  <a:srgbClr val="63666A"/>
                </a:solidFill>
                <a:latin typeface="Helvetica"/>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Helvetica"/>
              </a:defRPr>
            </a:lvl4pPr>
            <a:lvl5pPr marL="1143000" indent="192024">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968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p:cNvSpPr>
            <a:spLocks noGrp="1"/>
          </p:cNvSpPr>
          <p:nvPr>
            <p:ph type="title"/>
          </p:nvPr>
        </p:nvSpPr>
        <p:spPr>
          <a:xfrm>
            <a:off x="457200" y="432609"/>
            <a:ext cx="8293100" cy="548785"/>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5" name="Date Placeholder 3"/>
          <p:cNvSpPr>
            <a:spLocks noGrp="1"/>
          </p:cNvSpPr>
          <p:nvPr>
            <p:ph type="dt" sz="half" idx="13"/>
          </p:nvPr>
        </p:nvSpPr>
        <p:spPr/>
        <p:txBody>
          <a:bodyPr/>
          <a:lstStyle>
            <a:lvl1pPr>
              <a:defRPr/>
            </a:lvl1pPr>
          </a:lstStyle>
          <a:p>
            <a:pPr>
              <a:defRPr/>
            </a:pPr>
            <a:r>
              <a:rPr lang="en-US"/>
              <a:t>10.25.18</a:t>
            </a:r>
            <a:endParaRPr lang="en-US" dirty="0"/>
          </a:p>
        </p:txBody>
      </p:sp>
      <p:sp>
        <p:nvSpPr>
          <p:cNvPr id="6" name="Footer Placeholder 4"/>
          <p:cNvSpPr>
            <a:spLocks noGrp="1"/>
          </p:cNvSpPr>
          <p:nvPr>
            <p:ph type="ftr" sz="quarter" idx="14"/>
          </p:nvPr>
        </p:nvSpPr>
        <p:spPr/>
        <p:txBody>
          <a:bodyPr/>
          <a:lstStyle>
            <a:lvl1pPr>
              <a:defRPr/>
            </a:lvl1pPr>
          </a:lstStyle>
          <a:p>
            <a:pPr>
              <a:defRPr/>
            </a:pPr>
            <a:r>
              <a:rPr lang="en-US"/>
              <a:t>name | talk title </a:t>
            </a:r>
          </a:p>
        </p:txBody>
      </p:sp>
      <p:sp>
        <p:nvSpPr>
          <p:cNvPr id="7" name="Slide Number Placeholder 5"/>
          <p:cNvSpPr>
            <a:spLocks noGrp="1"/>
          </p:cNvSpPr>
          <p:nvPr>
            <p:ph type="sldNum" sz="quarter" idx="15"/>
          </p:nvPr>
        </p:nvSpPr>
        <p:spPr/>
        <p:txBody>
          <a:bodyPr/>
          <a:lstStyle>
            <a:lvl1pPr>
              <a:defRPr/>
            </a:lvl1pPr>
          </a:lstStyle>
          <a:p>
            <a:pPr>
              <a:defRPr/>
            </a:pPr>
            <a:fld id="{98AA3EDC-84CE-5D44-955B-22A59AD27526}" type="slidenum">
              <a:rPr lang="en-US"/>
              <a:pPr>
                <a:defRPr/>
              </a:pPr>
              <a:t>‹#›</a:t>
            </a:fld>
            <a:endParaRPr lang="en-US" dirty="0"/>
          </a:p>
        </p:txBody>
      </p:sp>
      <p:sp>
        <p:nvSpPr>
          <p:cNvPr id="8" name="Content Placeholder 2"/>
          <p:cNvSpPr>
            <a:spLocks noGrp="1"/>
          </p:cNvSpPr>
          <p:nvPr>
            <p:ph idx="16"/>
          </p:nvPr>
        </p:nvSpPr>
        <p:spPr>
          <a:xfrm>
            <a:off x="457200" y="1238250"/>
            <a:ext cx="3998846"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p:nvPr>
        </p:nvSpPr>
        <p:spPr>
          <a:xfrm>
            <a:off x="4751454" y="1238250"/>
            <a:ext cx="3998846"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206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347368"/>
            <a:ext cx="4003605" cy="737519"/>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itle 1"/>
          <p:cNvSpPr>
            <a:spLocks noGrp="1"/>
          </p:cNvSpPr>
          <p:nvPr>
            <p:ph type="title"/>
          </p:nvPr>
        </p:nvSpPr>
        <p:spPr>
          <a:xfrm>
            <a:off x="446058" y="432610"/>
            <a:ext cx="8304267" cy="579507"/>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14" name="Text Placeholder 2"/>
          <p:cNvSpPr>
            <a:spLocks noGrp="1"/>
          </p:cNvSpPr>
          <p:nvPr>
            <p:ph type="body" idx="13"/>
          </p:nvPr>
        </p:nvSpPr>
        <p:spPr>
          <a:xfrm>
            <a:off x="4683195" y="5347368"/>
            <a:ext cx="4067130" cy="737519"/>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3"/>
          <p:cNvSpPr>
            <a:spLocks noGrp="1"/>
          </p:cNvSpPr>
          <p:nvPr>
            <p:ph type="dt" sz="half" idx="16"/>
          </p:nvPr>
        </p:nvSpPr>
        <p:spPr/>
        <p:txBody>
          <a:bodyPr/>
          <a:lstStyle>
            <a:lvl1pPr>
              <a:defRPr/>
            </a:lvl1pPr>
          </a:lstStyle>
          <a:p>
            <a:pPr>
              <a:defRPr/>
            </a:pPr>
            <a:r>
              <a:rPr lang="en-US"/>
              <a:t>10.25.18</a:t>
            </a:r>
            <a:endParaRPr lang="en-US" dirty="0"/>
          </a:p>
        </p:txBody>
      </p:sp>
      <p:sp>
        <p:nvSpPr>
          <p:cNvPr id="8" name="Footer Placeholder 4"/>
          <p:cNvSpPr>
            <a:spLocks noGrp="1"/>
          </p:cNvSpPr>
          <p:nvPr>
            <p:ph type="ftr" sz="quarter" idx="17"/>
          </p:nvPr>
        </p:nvSpPr>
        <p:spPr/>
        <p:txBody>
          <a:bodyPr/>
          <a:lstStyle>
            <a:lvl1pPr>
              <a:defRPr/>
            </a:lvl1pPr>
          </a:lstStyle>
          <a:p>
            <a:pPr>
              <a:defRPr/>
            </a:pPr>
            <a:r>
              <a:rPr lang="en-US"/>
              <a:t>name | talk title </a:t>
            </a:r>
          </a:p>
        </p:txBody>
      </p:sp>
      <p:sp>
        <p:nvSpPr>
          <p:cNvPr id="9" name="Slide Number Placeholder 5"/>
          <p:cNvSpPr>
            <a:spLocks noGrp="1"/>
          </p:cNvSpPr>
          <p:nvPr>
            <p:ph type="sldNum" sz="quarter" idx="18"/>
          </p:nvPr>
        </p:nvSpPr>
        <p:spPr/>
        <p:txBody>
          <a:bodyPr/>
          <a:lstStyle>
            <a:lvl1pPr>
              <a:defRPr/>
            </a:lvl1pPr>
          </a:lstStyle>
          <a:p>
            <a:pPr>
              <a:defRPr/>
            </a:pPr>
            <a:fld id="{68139268-D729-4C4B-81BB-35603E7F3BD0}" type="slidenum">
              <a:rPr lang="en-US"/>
              <a:pPr>
                <a:defRPr/>
              </a:pPr>
              <a:t>‹#›</a:t>
            </a:fld>
            <a:endParaRPr lang="en-US" dirty="0"/>
          </a:p>
        </p:txBody>
      </p:sp>
      <p:sp>
        <p:nvSpPr>
          <p:cNvPr id="10" name="Content Placeholder 2"/>
          <p:cNvSpPr>
            <a:spLocks noGrp="1"/>
          </p:cNvSpPr>
          <p:nvPr>
            <p:ph idx="19"/>
          </p:nvPr>
        </p:nvSpPr>
        <p:spPr>
          <a:xfrm>
            <a:off x="457200" y="1238250"/>
            <a:ext cx="3998846" cy="3892550"/>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Helvetica"/>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Helvetica"/>
              </a:defRPr>
            </a:lvl2pPr>
            <a:lvl3pPr marL="640080" indent="228600">
              <a:lnSpc>
                <a:spcPct val="100000"/>
              </a:lnSpc>
              <a:spcBef>
                <a:spcPts val="300"/>
              </a:spcBef>
              <a:spcAft>
                <a:spcPts val="300"/>
              </a:spcAft>
              <a:buSzPct val="88000"/>
              <a:buFont typeface="Arial"/>
              <a:buChar char="•"/>
              <a:defRPr sz="1800" b="0" i="0">
                <a:solidFill>
                  <a:srgbClr val="63666A"/>
                </a:solidFill>
                <a:latin typeface="Helvetica"/>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Helvetica"/>
              </a:defRPr>
            </a:lvl4pPr>
            <a:lvl5pPr marL="1143000" indent="192024">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20"/>
          </p:nvPr>
        </p:nvSpPr>
        <p:spPr>
          <a:xfrm>
            <a:off x="4751454" y="1238250"/>
            <a:ext cx="3998846" cy="3892550"/>
          </a:xfrm>
          <a:prstGeom prst="rect">
            <a:avLst/>
          </a:prstGeom>
        </p:spPr>
        <p:txBody>
          <a:bodyPr lIns="0" rIns="0"/>
          <a:lstStyle>
            <a:lvl1pPr marL="256032" indent="-265176">
              <a:lnSpc>
                <a:spcPct val="100000"/>
              </a:lnSpc>
              <a:spcBef>
                <a:spcPts val="0"/>
              </a:spcBef>
              <a:spcAft>
                <a:spcPts val="0"/>
              </a:spcAft>
              <a:buFont typeface="Arial"/>
              <a:buChar char="•"/>
              <a:defRPr lang="en-US" sz="2200" b="0" i="0" kern="1200" dirty="0" smtClean="0">
                <a:solidFill>
                  <a:srgbClr val="63666A"/>
                </a:solidFill>
                <a:latin typeface="Helvetica"/>
                <a:ea typeface="Geneva" charset="0"/>
                <a:cs typeface="Geneva" charset="0"/>
              </a:defRPr>
            </a:lvl1pPr>
            <a:lvl2pPr marL="320040" indent="256032" algn="l" defTabSz="457200" rtl="0" fontAlgn="base">
              <a:lnSpc>
                <a:spcPct val="100000"/>
              </a:lnSpc>
              <a:spcBef>
                <a:spcPts val="300"/>
              </a:spcBef>
              <a:spcAft>
                <a:spcPts val="300"/>
              </a:spcAft>
              <a:buSzPct val="90000"/>
              <a:buFont typeface="Lucida Grande"/>
              <a:buChar char="-"/>
              <a:defRPr lang="en-US" sz="2000" b="0" i="0" kern="1200" dirty="0" smtClean="0">
                <a:solidFill>
                  <a:srgbClr val="63666A"/>
                </a:solidFill>
                <a:latin typeface="Helvetica"/>
                <a:ea typeface="Geneva" charset="0"/>
                <a:cs typeface="+mn-cs"/>
              </a:defRPr>
            </a:lvl2pPr>
            <a:lvl3pPr marL="640080" indent="228600" algn="l" defTabSz="457200" rtl="0" fontAlgn="base">
              <a:lnSpc>
                <a:spcPct val="100000"/>
              </a:lnSpc>
              <a:spcBef>
                <a:spcPts val="300"/>
              </a:spcBef>
              <a:spcAft>
                <a:spcPts val="300"/>
              </a:spcAft>
              <a:buSzPct val="88000"/>
              <a:buFont typeface="Arial"/>
              <a:buChar char="•"/>
              <a:defRPr lang="en-US" sz="2000" b="0" i="0" kern="1200" dirty="0" smtClean="0">
                <a:solidFill>
                  <a:srgbClr val="63666A"/>
                </a:solidFill>
                <a:latin typeface="Helvetica"/>
                <a:ea typeface="Geneva" charset="0"/>
                <a:cs typeface="+mn-cs"/>
              </a:defRPr>
            </a:lvl3pPr>
            <a:lvl4pPr marL="914400" indent="228600" algn="l" defTabSz="457200" rtl="0" fontAlgn="base">
              <a:lnSpc>
                <a:spcPct val="100000"/>
              </a:lnSpc>
              <a:spcBef>
                <a:spcPts val="300"/>
              </a:spcBef>
              <a:spcAft>
                <a:spcPts val="300"/>
              </a:spcAft>
              <a:buSzPct val="90000"/>
              <a:buFont typeface="Lucida Grande"/>
              <a:buChar char="-"/>
              <a:defRPr lang="en-US" sz="2000" b="0" i="0" kern="1200" dirty="0" smtClean="0">
                <a:solidFill>
                  <a:srgbClr val="63666A"/>
                </a:solidFill>
                <a:latin typeface="Helvetica"/>
                <a:ea typeface="Geneva" charset="0"/>
                <a:cs typeface="+mn-cs"/>
              </a:defRPr>
            </a:lvl4pPr>
            <a:lvl5pPr marL="1143000" indent="192024" algn="l" defTabSz="457200" rtl="0" fontAlgn="base">
              <a:lnSpc>
                <a:spcPct val="100000"/>
              </a:lnSpc>
              <a:spcBef>
                <a:spcPts val="300"/>
              </a:spcBef>
              <a:spcAft>
                <a:spcPts val="300"/>
              </a:spcAft>
              <a:buSzPct val="88000"/>
              <a:buFont typeface="Arial"/>
              <a:buChar char="•"/>
              <a:defRPr lang="en-US" sz="2000" b="0" i="0" kern="1200" dirty="0">
                <a:solidFill>
                  <a:srgbClr val="63666A"/>
                </a:solidFill>
                <a:latin typeface="Helvetica"/>
                <a:ea typeface="Geneva" charset="0"/>
                <a:cs typeface="+mn-cs"/>
              </a:defRPr>
            </a:lvl5pPr>
          </a:lstStyle>
          <a:p>
            <a:pPr marL="256032" lvl="0" indent="-265176" algn="l" defTabSz="457200" rtl="0" fontAlgn="base">
              <a:lnSpc>
                <a:spcPct val="100000"/>
              </a:lnSpc>
              <a:spcBef>
                <a:spcPts val="600"/>
              </a:spcBef>
              <a:spcAft>
                <a:spcPts val="600"/>
              </a:spcAft>
              <a:buFont typeface="Arial"/>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962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9" name="Title 1"/>
          <p:cNvSpPr>
            <a:spLocks noGrp="1"/>
          </p:cNvSpPr>
          <p:nvPr>
            <p:ph type="title"/>
          </p:nvPr>
        </p:nvSpPr>
        <p:spPr>
          <a:xfrm>
            <a:off x="457200" y="432609"/>
            <a:ext cx="8293100" cy="646957"/>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13" name="Picture Placeholder 12"/>
          <p:cNvSpPr>
            <a:spLocks noGrp="1"/>
          </p:cNvSpPr>
          <p:nvPr>
            <p:ph type="pic" sz="quarter" idx="10"/>
          </p:nvPr>
        </p:nvSpPr>
        <p:spPr>
          <a:xfrm>
            <a:off x="457200" y="1238250"/>
            <a:ext cx="8293100" cy="4846639"/>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4" name="Date Placeholder 3"/>
          <p:cNvSpPr>
            <a:spLocks noGrp="1"/>
          </p:cNvSpPr>
          <p:nvPr>
            <p:ph type="dt" sz="half" idx="11"/>
          </p:nvPr>
        </p:nvSpPr>
        <p:spPr/>
        <p:txBody>
          <a:bodyPr/>
          <a:lstStyle>
            <a:lvl1pPr>
              <a:defRPr/>
            </a:lvl1pPr>
          </a:lstStyle>
          <a:p>
            <a:pPr>
              <a:defRPr/>
            </a:pPr>
            <a:r>
              <a:rPr lang="en-US"/>
              <a:t>10.25.18</a:t>
            </a:r>
            <a:endParaRPr lang="en-US" dirty="0"/>
          </a:p>
        </p:txBody>
      </p:sp>
      <p:sp>
        <p:nvSpPr>
          <p:cNvPr id="5" name="Footer Placeholder 4"/>
          <p:cNvSpPr>
            <a:spLocks noGrp="1"/>
          </p:cNvSpPr>
          <p:nvPr>
            <p:ph type="ftr" sz="quarter" idx="12"/>
          </p:nvPr>
        </p:nvSpPr>
        <p:spPr/>
        <p:txBody>
          <a:bodyPr/>
          <a:lstStyle>
            <a:lvl1pPr>
              <a:defRPr/>
            </a:lvl1pPr>
          </a:lstStyle>
          <a:p>
            <a:pPr>
              <a:defRPr/>
            </a:pPr>
            <a:r>
              <a:rPr lang="en-US"/>
              <a:t>name | talk title </a:t>
            </a:r>
          </a:p>
        </p:txBody>
      </p:sp>
      <p:sp>
        <p:nvSpPr>
          <p:cNvPr id="6" name="Slide Number Placeholder 5"/>
          <p:cNvSpPr>
            <a:spLocks noGrp="1"/>
          </p:cNvSpPr>
          <p:nvPr>
            <p:ph type="sldNum" sz="quarter" idx="13"/>
          </p:nvPr>
        </p:nvSpPr>
        <p:spPr/>
        <p:txBody>
          <a:bodyPr/>
          <a:lstStyle>
            <a:lvl1pPr>
              <a:defRPr/>
            </a:lvl1pPr>
          </a:lstStyle>
          <a:p>
            <a:pPr>
              <a:defRPr/>
            </a:pPr>
            <a:fld id="{C663080B-B7DD-F94E-BF93-E5AF96AB2174}" type="slidenum">
              <a:rPr lang="en-US"/>
              <a:pPr>
                <a:defRPr/>
              </a:pPr>
              <a:t>‹#›</a:t>
            </a:fld>
            <a:endParaRPr lang="en-US" dirty="0"/>
          </a:p>
        </p:txBody>
      </p:sp>
    </p:spTree>
    <p:extLst>
      <p:ext uri="{BB962C8B-B14F-4D97-AF65-F5344CB8AC3E}">
        <p14:creationId xmlns:p14="http://schemas.microsoft.com/office/powerpoint/2010/main" val="285078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099175"/>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3" name="Date Placeholder 3"/>
          <p:cNvSpPr>
            <a:spLocks noGrp="1"/>
          </p:cNvSpPr>
          <p:nvPr>
            <p:ph type="dt" sz="half" idx="11"/>
          </p:nvPr>
        </p:nvSpPr>
        <p:spPr/>
        <p:txBody>
          <a:bodyPr/>
          <a:lstStyle>
            <a:lvl1pPr>
              <a:defRPr/>
            </a:lvl1pPr>
          </a:lstStyle>
          <a:p>
            <a:pPr>
              <a:defRPr/>
            </a:pPr>
            <a:r>
              <a:rPr lang="en-US"/>
              <a:t>10.25.18</a:t>
            </a:r>
            <a:endParaRPr lang="en-US" dirty="0"/>
          </a:p>
        </p:txBody>
      </p:sp>
      <p:sp>
        <p:nvSpPr>
          <p:cNvPr id="4" name="Footer Placeholder 4"/>
          <p:cNvSpPr>
            <a:spLocks noGrp="1"/>
          </p:cNvSpPr>
          <p:nvPr>
            <p:ph type="ftr" sz="quarter" idx="12"/>
          </p:nvPr>
        </p:nvSpPr>
        <p:spPr/>
        <p:txBody>
          <a:bodyPr/>
          <a:lstStyle>
            <a:lvl1pPr>
              <a:defRPr/>
            </a:lvl1pPr>
          </a:lstStyle>
          <a:p>
            <a:pPr>
              <a:defRPr/>
            </a:pPr>
            <a:r>
              <a:rPr lang="en-US"/>
              <a:t>name | talk title </a:t>
            </a:r>
          </a:p>
        </p:txBody>
      </p:sp>
      <p:sp>
        <p:nvSpPr>
          <p:cNvPr id="5" name="Slide Number Placeholder 5"/>
          <p:cNvSpPr>
            <a:spLocks noGrp="1"/>
          </p:cNvSpPr>
          <p:nvPr>
            <p:ph type="sldNum" sz="quarter" idx="13"/>
          </p:nvPr>
        </p:nvSpPr>
        <p:spPr/>
        <p:txBody>
          <a:bodyPr/>
          <a:lstStyle>
            <a:lvl1pPr>
              <a:defRPr/>
            </a:lvl1pPr>
          </a:lstStyle>
          <a:p>
            <a:pPr>
              <a:defRPr/>
            </a:pPr>
            <a:fld id="{72F71154-E60D-9942-9C7E-C9963561CB3F}" type="slidenum">
              <a:rPr lang="en-US"/>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175906"/>
            <a:ext cx="3017520" cy="915332"/>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Picture Placeholder 12"/>
          <p:cNvSpPr>
            <a:spLocks noGrp="1"/>
          </p:cNvSpPr>
          <p:nvPr>
            <p:ph type="pic" sz="quarter" idx="15"/>
          </p:nvPr>
        </p:nvSpPr>
        <p:spPr>
          <a:xfrm>
            <a:off x="3716338" y="1238250"/>
            <a:ext cx="5033962" cy="4852988"/>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6" name="Date Placeholder 3"/>
          <p:cNvSpPr>
            <a:spLocks noGrp="1"/>
          </p:cNvSpPr>
          <p:nvPr>
            <p:ph type="dt" sz="half" idx="16"/>
          </p:nvPr>
        </p:nvSpPr>
        <p:spPr/>
        <p:txBody>
          <a:bodyPr/>
          <a:lstStyle>
            <a:lvl1pPr>
              <a:defRPr sz="1200" baseline="0" smtClean="0">
                <a:solidFill>
                  <a:srgbClr val="004C97"/>
                </a:solidFill>
                <a:latin typeface="Helvetica"/>
              </a:defRPr>
            </a:lvl1pPr>
          </a:lstStyle>
          <a:p>
            <a:pPr>
              <a:defRPr/>
            </a:pPr>
            <a:r>
              <a:rPr lang="en-US"/>
              <a:t>10.25.18</a:t>
            </a:r>
            <a:endParaRPr lang="en-US" dirty="0"/>
          </a:p>
        </p:txBody>
      </p:sp>
      <p:sp>
        <p:nvSpPr>
          <p:cNvPr id="7" name="Footer Placeholder 4"/>
          <p:cNvSpPr>
            <a:spLocks noGrp="1"/>
          </p:cNvSpPr>
          <p:nvPr>
            <p:ph type="ftr" sz="quarter" idx="17"/>
          </p:nvPr>
        </p:nvSpPr>
        <p:spPr/>
        <p:txBody>
          <a:bodyPr/>
          <a:lstStyle>
            <a:lvl1pPr>
              <a:defRPr sz="1200" baseline="0" dirty="0">
                <a:solidFill>
                  <a:srgbClr val="004C97"/>
                </a:solidFill>
                <a:latin typeface="Helvetica"/>
              </a:defRPr>
            </a:lvl1pPr>
          </a:lstStyle>
          <a:p>
            <a:pPr>
              <a:defRPr/>
            </a:pPr>
            <a:r>
              <a:rPr lang="en-US"/>
              <a:t>name | talk title </a:t>
            </a:r>
          </a:p>
        </p:txBody>
      </p:sp>
      <p:sp>
        <p:nvSpPr>
          <p:cNvPr id="8" name="Slide Number Placeholder 5"/>
          <p:cNvSpPr>
            <a:spLocks noGrp="1"/>
          </p:cNvSpPr>
          <p:nvPr>
            <p:ph type="sldNum" sz="quarter" idx="18"/>
          </p:nvPr>
        </p:nvSpPr>
        <p:spPr/>
        <p:txBody>
          <a:bodyPr/>
          <a:lstStyle>
            <a:lvl1pPr>
              <a:defRPr sz="1200" b="1" i="0" baseline="0" smtClean="0">
                <a:solidFill>
                  <a:srgbClr val="004C97"/>
                </a:solidFill>
                <a:latin typeface="Helvetica"/>
              </a:defRPr>
            </a:lvl1pPr>
          </a:lstStyle>
          <a:p>
            <a:pPr>
              <a:defRPr/>
            </a:pPr>
            <a:fld id="{609735B5-E0F8-D44A-A3DE-E2CD0DCDE7CF}" type="slidenum">
              <a:rPr lang="en-US"/>
              <a:pPr>
                <a:defRPr/>
              </a:pPr>
              <a:t>‹#›</a:t>
            </a:fld>
            <a:endParaRPr lang="en-US" dirty="0"/>
          </a:p>
        </p:txBody>
      </p:sp>
      <p:sp>
        <p:nvSpPr>
          <p:cNvPr id="2" name="Title 1"/>
          <p:cNvSpPr>
            <a:spLocks noGrp="1"/>
          </p:cNvSpPr>
          <p:nvPr>
            <p:ph type="title"/>
          </p:nvPr>
        </p:nvSpPr>
        <p:spPr>
          <a:xfrm>
            <a:off x="457200" y="429098"/>
            <a:ext cx="8293100" cy="647102"/>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9" name="Content Placeholder 2"/>
          <p:cNvSpPr>
            <a:spLocks noGrp="1"/>
          </p:cNvSpPr>
          <p:nvPr>
            <p:ph idx="19"/>
          </p:nvPr>
        </p:nvSpPr>
        <p:spPr>
          <a:xfrm>
            <a:off x="457200" y="1238250"/>
            <a:ext cx="3017524" cy="372268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548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4" y="1227137"/>
            <a:ext cx="8296275" cy="4241851"/>
          </a:xfrm>
          <a:prstGeom prst="rect">
            <a:avLst/>
          </a:prstGeom>
        </p:spPr>
        <p:txBody>
          <a:bodyPr/>
          <a:lstStyle>
            <a:lvl1pPr marL="0" indent="0">
              <a:buNone/>
              <a:defRPr sz="3200">
                <a:solidFill>
                  <a:srgbClr val="63666A"/>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3" y="5686118"/>
            <a:ext cx="8293095" cy="439738"/>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Date Placeholder 3"/>
          <p:cNvSpPr>
            <a:spLocks noGrp="1"/>
          </p:cNvSpPr>
          <p:nvPr>
            <p:ph type="dt" sz="half" idx="12"/>
          </p:nvPr>
        </p:nvSpPr>
        <p:spPr/>
        <p:txBody>
          <a:bodyPr/>
          <a:lstStyle>
            <a:lvl1pPr>
              <a:defRPr sz="1200" baseline="0" smtClean="0">
                <a:solidFill>
                  <a:srgbClr val="004C97"/>
                </a:solidFill>
                <a:latin typeface="Helvetica"/>
              </a:defRPr>
            </a:lvl1pPr>
          </a:lstStyle>
          <a:p>
            <a:pPr>
              <a:defRPr/>
            </a:pPr>
            <a:r>
              <a:rPr lang="en-US"/>
              <a:t>10.25.18</a:t>
            </a:r>
            <a:endParaRPr lang="en-US" dirty="0"/>
          </a:p>
        </p:txBody>
      </p:sp>
      <p:sp>
        <p:nvSpPr>
          <p:cNvPr id="6" name="Footer Placeholder 4"/>
          <p:cNvSpPr>
            <a:spLocks noGrp="1"/>
          </p:cNvSpPr>
          <p:nvPr>
            <p:ph type="ftr" sz="quarter" idx="13"/>
          </p:nvPr>
        </p:nvSpPr>
        <p:spPr/>
        <p:txBody>
          <a:bodyPr/>
          <a:lstStyle>
            <a:lvl1pPr>
              <a:defRPr sz="1200" baseline="0" dirty="0">
                <a:solidFill>
                  <a:srgbClr val="004C97"/>
                </a:solidFill>
                <a:latin typeface="Helvetica"/>
              </a:defRPr>
            </a:lvl1pPr>
          </a:lstStyle>
          <a:p>
            <a:pPr>
              <a:defRPr/>
            </a:pPr>
            <a:r>
              <a:rPr lang="en-US"/>
              <a:t>name | talk title </a:t>
            </a:r>
          </a:p>
        </p:txBody>
      </p:sp>
      <p:sp>
        <p:nvSpPr>
          <p:cNvPr id="7" name="Slide Number Placeholder 5"/>
          <p:cNvSpPr>
            <a:spLocks noGrp="1"/>
          </p:cNvSpPr>
          <p:nvPr>
            <p:ph type="sldNum" sz="quarter" idx="14"/>
          </p:nvPr>
        </p:nvSpPr>
        <p:spPr/>
        <p:txBody>
          <a:bodyPr/>
          <a:lstStyle>
            <a:lvl1pPr>
              <a:defRPr sz="1200" b="1" i="0" baseline="0" smtClean="0">
                <a:solidFill>
                  <a:srgbClr val="004C97"/>
                </a:solidFill>
                <a:latin typeface="Helvetica"/>
              </a:defRPr>
            </a:lvl1pPr>
          </a:lstStyle>
          <a:p>
            <a:pPr>
              <a:defRPr/>
            </a:pPr>
            <a:fld id="{D7C6703C-D516-5C41-9D7B-DB72F4B68AE4}" type="slidenum">
              <a:rPr lang="en-US"/>
              <a:pPr>
                <a:defRPr/>
              </a:pPr>
              <a:t>‹#›</a:t>
            </a:fld>
            <a:endParaRPr lang="en-US" dirty="0"/>
          </a:p>
        </p:txBody>
      </p:sp>
      <p:sp>
        <p:nvSpPr>
          <p:cNvPr id="2" name="Title 1"/>
          <p:cNvSpPr>
            <a:spLocks noGrp="1"/>
          </p:cNvSpPr>
          <p:nvPr>
            <p:ph type="title"/>
          </p:nvPr>
        </p:nvSpPr>
        <p:spPr>
          <a:xfrm>
            <a:off x="457204" y="425568"/>
            <a:ext cx="8293096" cy="603767"/>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p>
        </p:txBody>
      </p:sp>
    </p:spTree>
    <p:extLst>
      <p:ext uri="{BB962C8B-B14F-4D97-AF65-F5344CB8AC3E}">
        <p14:creationId xmlns:p14="http://schemas.microsoft.com/office/powerpoint/2010/main" val="2412412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 Placeholder 7"/>
          <p:cNvSpPr txBox="1">
            <a:spLocks/>
          </p:cNvSpPr>
          <p:nvPr/>
        </p:nvSpPr>
        <p:spPr>
          <a:xfrm>
            <a:off x="985866" y="195263"/>
            <a:ext cx="4381500" cy="247650"/>
          </a:xfrm>
          <a:prstGeom prst="rect">
            <a:avLst/>
          </a:prstGeom>
        </p:spPr>
        <p:txBody>
          <a:bodyPr lIns="0" tIns="0" rIns="0" bIns="0"/>
          <a:lstStyle>
            <a:lvl1pPr marL="0" indent="0" algn="l" defTabSz="457200" rtl="0" eaLnBrk="1" latinLnBrk="0" hangingPunct="1">
              <a:spcBef>
                <a:spcPts val="0"/>
              </a:spcBef>
              <a:buFontTx/>
              <a:buNone/>
              <a:defRPr sz="1400" b="0" kern="1200" baseline="0">
                <a:solidFill>
                  <a:srgbClr val="004C97"/>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dirty="0"/>
              <a:t>Long-Baseline Neutrino Facility</a:t>
            </a:r>
          </a:p>
        </p:txBody>
      </p:sp>
      <p:cxnSp>
        <p:nvCxnSpPr>
          <p:cNvPr id="10" name="Straight Connector 9"/>
          <p:cNvCxnSpPr/>
          <p:nvPr/>
        </p:nvCxnSpPr>
        <p:spPr>
          <a:xfrm>
            <a:off x="457200" y="475760"/>
            <a:ext cx="8302625" cy="0"/>
          </a:xfrm>
          <a:prstGeom prst="line">
            <a:avLst/>
          </a:prstGeom>
          <a:ln w="19050" cmpd="sng">
            <a:solidFill>
              <a:srgbClr val="004C97"/>
            </a:solidFill>
          </a:ln>
        </p:spPr>
        <p:style>
          <a:lnRef idx="1">
            <a:schemeClr val="dk1"/>
          </a:lnRef>
          <a:fillRef idx="0">
            <a:schemeClr val="dk1"/>
          </a:fillRef>
          <a:effectRef idx="0">
            <a:schemeClr val="dk1"/>
          </a:effectRef>
          <a:fontRef idx="minor">
            <a:schemeClr val="tx1"/>
          </a:fontRef>
        </p:style>
      </p:cxnSp>
      <p:sp>
        <p:nvSpPr>
          <p:cNvPr id="11" name="Text Placeholder 7"/>
          <p:cNvSpPr txBox="1">
            <a:spLocks/>
          </p:cNvSpPr>
          <p:nvPr/>
        </p:nvSpPr>
        <p:spPr>
          <a:xfrm>
            <a:off x="457200" y="196850"/>
            <a:ext cx="506413" cy="246063"/>
          </a:xfrm>
          <a:prstGeom prst="rect">
            <a:avLst/>
          </a:prstGeom>
        </p:spPr>
        <p:txBody>
          <a:bodyPr lIns="0" tIns="0" rIns="0" bIns="0"/>
          <a:lstStyle>
            <a:lvl1pPr marL="0" indent="0" algn="l" defTabSz="457200" rtl="0" eaLnBrk="1" latinLnBrk="0" hangingPunct="1">
              <a:spcBef>
                <a:spcPts val="0"/>
              </a:spcBef>
              <a:buFontTx/>
              <a:buNone/>
              <a:defRPr sz="1400" b="1" kern="1200" baseline="0">
                <a:solidFill>
                  <a:srgbClr val="004C97"/>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dirty="0"/>
              <a:t>LBNF</a:t>
            </a:r>
          </a:p>
        </p:txBody>
      </p:sp>
      <p:pic>
        <p:nvPicPr>
          <p:cNvPr id="1029"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025" y="6154906"/>
            <a:ext cx="1594477" cy="288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3" name="Straight Connector 12"/>
          <p:cNvCxnSpPr/>
          <p:nvPr/>
        </p:nvCxnSpPr>
        <p:spPr>
          <a:xfrm>
            <a:off x="457200" y="5728951"/>
            <a:ext cx="8302625"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pic>
        <p:nvPicPr>
          <p:cNvPr id="1031" name="Picture 13" descr="CERN-logo_outlin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47456" y="6003296"/>
            <a:ext cx="654050"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 name="Picture 16" descr="SanfordSURF-horiz-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72024" y="5916605"/>
            <a:ext cx="1857669" cy="69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Color-Seal_Green-Mark_SC_Horizont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2209" y="6083428"/>
            <a:ext cx="2202053" cy="368028"/>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7"/>
          <p:cNvSpPr txBox="1">
            <a:spLocks/>
          </p:cNvSpPr>
          <p:nvPr/>
        </p:nvSpPr>
        <p:spPr>
          <a:xfrm>
            <a:off x="8337550" y="6483731"/>
            <a:ext cx="419100" cy="192024"/>
          </a:xfrm>
          <a:prstGeom prst="rect">
            <a:avLst/>
          </a:prstGeom>
        </p:spPr>
        <p:txBody>
          <a:bodyPr lIns="0" tIns="0" rIns="0" bIns="0" anchor="b"/>
          <a:lstStyle>
            <a:lvl1pPr marL="0" indent="0" algn="l" defTabSz="457200" rtl="0" eaLnBrk="1" latinLnBrk="0" hangingPunct="1">
              <a:spcBef>
                <a:spcPts val="0"/>
              </a:spcBef>
              <a:buFontTx/>
              <a:buNone/>
              <a:defRPr sz="1400" b="1" kern="1200" baseline="0">
                <a:solidFill>
                  <a:srgbClr val="004C97"/>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sz="1200" dirty="0"/>
              <a:t>LBNF</a:t>
            </a:r>
          </a:p>
        </p:txBody>
      </p:sp>
      <p:cxnSp>
        <p:nvCxnSpPr>
          <p:cNvPr id="13" name="Straight Connector 12"/>
          <p:cNvCxnSpPr/>
          <p:nvPr/>
        </p:nvCxnSpPr>
        <p:spPr>
          <a:xfrm>
            <a:off x="457200" y="6357938"/>
            <a:ext cx="8293100"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979488" y="6488430"/>
            <a:ext cx="1136650"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a:t>10.25.18</a:t>
            </a:r>
            <a:endParaRPr lang="en-US" dirty="0"/>
          </a:p>
        </p:txBody>
      </p:sp>
      <p:sp>
        <p:nvSpPr>
          <p:cNvPr id="5" name="Footer Placeholder 4"/>
          <p:cNvSpPr>
            <a:spLocks noGrp="1"/>
          </p:cNvSpPr>
          <p:nvPr>
            <p:ph type="ftr" sz="quarter" idx="3"/>
          </p:nvPr>
        </p:nvSpPr>
        <p:spPr>
          <a:xfrm>
            <a:off x="2116138" y="6488430"/>
            <a:ext cx="5616575" cy="187325"/>
          </a:xfrm>
          <a:prstGeom prst="rect">
            <a:avLst/>
          </a:prstGeom>
        </p:spPr>
        <p:txBody>
          <a:bodyPr lIns="0" tIns="0" rIns="0" bIns="0" anchor="b" anchorCtr="0"/>
          <a:lstStyle>
            <a:lvl1pPr fontAlgn="auto">
              <a:spcBef>
                <a:spcPts val="0"/>
              </a:spcBef>
              <a:spcAft>
                <a:spcPts val="0"/>
              </a:spcAft>
              <a:defRPr sz="1200" baseline="0" dirty="0">
                <a:solidFill>
                  <a:srgbClr val="004C97"/>
                </a:solidFill>
                <a:latin typeface="Helvetica"/>
                <a:ea typeface="+mn-ea"/>
                <a:cs typeface="+mn-cs"/>
              </a:defRPr>
            </a:lvl1pPr>
          </a:lstStyle>
          <a:p>
            <a:pPr>
              <a:defRPr/>
            </a:pPr>
            <a:r>
              <a:rPr lang="en-US"/>
              <a:t>name | talk title </a:t>
            </a:r>
            <a:endParaRPr lang="en-US" dirty="0"/>
          </a:p>
        </p:txBody>
      </p:sp>
      <p:sp>
        <p:nvSpPr>
          <p:cNvPr id="6" name="Slide Number Placeholder 5"/>
          <p:cNvSpPr>
            <a:spLocks noGrp="1"/>
          </p:cNvSpPr>
          <p:nvPr>
            <p:ph type="sldNum" sz="quarter" idx="4"/>
          </p:nvPr>
        </p:nvSpPr>
        <p:spPr>
          <a:xfrm>
            <a:off x="454025" y="6488430"/>
            <a:ext cx="525463" cy="187325"/>
          </a:xfrm>
          <a:prstGeom prst="rect">
            <a:avLst/>
          </a:prstGeom>
        </p:spPr>
        <p:txBody>
          <a:bodyPr lIns="0" tIns="0" rIns="0" bIns="0" anchor="b" anchorCtr="0"/>
          <a:lstStyle>
            <a:lvl1pPr fontAlgn="auto">
              <a:spcBef>
                <a:spcPts val="0"/>
              </a:spcBef>
              <a:spcAft>
                <a:spcPts val="0"/>
              </a:spcAft>
              <a:defRPr sz="1200" b="1" i="0" baseline="0" smtClean="0">
                <a:solidFill>
                  <a:srgbClr val="004C97"/>
                </a:solidFill>
                <a:latin typeface="Helvetica"/>
                <a:ea typeface="+mn-ea"/>
                <a:cs typeface="+mn-cs"/>
              </a:defRPr>
            </a:lvl1pPr>
          </a:lstStyle>
          <a:p>
            <a:pPr>
              <a:defRPr/>
            </a:pPr>
            <a:fld id="{0C39C72E-2A13-EB4D-AD45-6D4E6ACAED8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2" r:id="rId4"/>
    <p:sldLayoutId id="2147483683" r:id="rId5"/>
    <p:sldLayoutId id="2147483685" r:id="rId6"/>
    <p:sldLayoutId id="2147483686" r:id="rId7"/>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bwMode="auto">
          <a:xfrm>
            <a:off x="464343" y="1381504"/>
            <a:ext cx="8218488" cy="145165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compatLnSpc="1">
            <a:prstTxWarp prst="textNoShape">
              <a:avLst/>
            </a:prstTxWarp>
          </a:bodyPr>
          <a:lstStyle/>
          <a:p>
            <a:r>
              <a:rPr lang="en-US" dirty="0">
                <a:latin typeface="Helvetica" charset="0"/>
              </a:rPr>
              <a:t>Neutrino Beamline</a:t>
            </a:r>
            <a:br>
              <a:rPr lang="en-US" dirty="0">
                <a:latin typeface="Helvetica" charset="0"/>
              </a:rPr>
            </a:br>
            <a:r>
              <a:rPr lang="en-US" dirty="0">
                <a:latin typeface="Helvetica" charset="0"/>
              </a:rPr>
              <a:t>Horn A</a:t>
            </a:r>
            <a:br>
              <a:rPr lang="en-US" dirty="0">
                <a:latin typeface="Helvetica" charset="0"/>
              </a:rPr>
            </a:br>
            <a:r>
              <a:rPr lang="en-US" dirty="0">
                <a:latin typeface="Helvetica" charset="0"/>
              </a:rPr>
              <a:t>Preliminary Design Review</a:t>
            </a:r>
          </a:p>
        </p:txBody>
      </p:sp>
      <p:sp>
        <p:nvSpPr>
          <p:cNvPr id="6146" name="Text Placeholder 2"/>
          <p:cNvSpPr>
            <a:spLocks noGrp="1"/>
          </p:cNvSpPr>
          <p:nvPr>
            <p:ph type="body" sz="quarter" idx="10"/>
          </p:nvPr>
        </p:nvSpPr>
        <p:spPr bwMode="auto">
          <a:xfrm>
            <a:off x="461168" y="4670423"/>
            <a:ext cx="8221663" cy="79378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Helvetica" charset="0"/>
              </a:rPr>
              <a:t>Nnamdi Agbo</a:t>
            </a:r>
          </a:p>
          <a:p>
            <a:r>
              <a:rPr lang="en-US" dirty="0">
                <a:latin typeface="Helvetica" charset="0"/>
              </a:rPr>
              <a:t>22 – 24 April 2020</a:t>
            </a:r>
          </a:p>
        </p:txBody>
      </p:sp>
      <p:sp>
        <p:nvSpPr>
          <p:cNvPr id="4" name="Text Placeholder 2">
            <a:extLst>
              <a:ext uri="{FF2B5EF4-FFF2-40B4-BE49-F238E27FC236}">
                <a16:creationId xmlns:a16="http://schemas.microsoft.com/office/drawing/2014/main" id="{6DE82728-9F5E-49DE-A354-8C40A65F00D7}"/>
              </a:ext>
            </a:extLst>
          </p:cNvPr>
          <p:cNvSpPr txBox="1">
            <a:spLocks/>
          </p:cNvSpPr>
          <p:nvPr/>
        </p:nvSpPr>
        <p:spPr bwMode="auto">
          <a:xfrm>
            <a:off x="461168" y="3489122"/>
            <a:ext cx="8221663" cy="52533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1" fontAlgn="base" hangingPunct="1">
              <a:spcBef>
                <a:spcPct val="20000"/>
              </a:spcBef>
              <a:spcAft>
                <a:spcPct val="0"/>
              </a:spcAft>
              <a:buFontTx/>
              <a:buNone/>
              <a:defRPr sz="2200" kern="1200" baseline="0">
                <a:solidFill>
                  <a:srgbClr val="004C97"/>
                </a:solidFill>
                <a:latin typeface="Helvetica"/>
                <a:ea typeface="Geneva" charset="0"/>
                <a:cs typeface="Geneva" charset="0"/>
              </a:defRPr>
            </a:lvl1pPr>
            <a:lvl2pPr marL="0" indent="0" algn="l" defTabSz="457200" rtl="0" eaLnBrk="1" fontAlgn="base" hangingPunct="1">
              <a:spcBef>
                <a:spcPct val="20000"/>
              </a:spcBef>
              <a:spcAft>
                <a:spcPct val="0"/>
              </a:spcAft>
              <a:buFontTx/>
              <a:buNone/>
              <a:defRPr sz="1800" kern="1200" baseline="0">
                <a:solidFill>
                  <a:srgbClr val="004C97"/>
                </a:solidFill>
                <a:latin typeface="Helvetica"/>
                <a:ea typeface="Geneva" charset="0"/>
                <a:cs typeface="+mn-cs"/>
              </a:defRPr>
            </a:lvl2pPr>
            <a:lvl3pPr marL="0" indent="0" algn="l" defTabSz="457200" rtl="0" eaLnBrk="1" fontAlgn="base" hangingPunct="1">
              <a:spcBef>
                <a:spcPct val="20000"/>
              </a:spcBef>
              <a:spcAft>
                <a:spcPct val="0"/>
              </a:spcAft>
              <a:buFontTx/>
              <a:buNone/>
              <a:defRPr sz="1800" kern="1200" baseline="0">
                <a:solidFill>
                  <a:srgbClr val="004C97"/>
                </a:solidFill>
                <a:latin typeface="Helvetica"/>
                <a:ea typeface="Geneva" charset="0"/>
                <a:cs typeface="+mn-cs"/>
              </a:defRPr>
            </a:lvl3pPr>
            <a:lvl4pPr marL="0" indent="0" algn="l" defTabSz="457200" rtl="0" eaLnBrk="1" fontAlgn="base" hangingPunct="1">
              <a:spcBef>
                <a:spcPct val="20000"/>
              </a:spcBef>
              <a:spcAft>
                <a:spcPct val="0"/>
              </a:spcAft>
              <a:buFontTx/>
              <a:buNone/>
              <a:defRPr sz="1800" kern="1200" baseline="0">
                <a:solidFill>
                  <a:srgbClr val="004C97"/>
                </a:solidFill>
                <a:latin typeface="Helvetica"/>
                <a:ea typeface="Geneva" charset="0"/>
                <a:cs typeface="+mn-cs"/>
              </a:defRPr>
            </a:lvl4pPr>
            <a:lvl5pPr marL="0" indent="0" algn="l" defTabSz="457200" rtl="0" eaLnBrk="1" fontAlgn="base" hangingPunct="1">
              <a:spcBef>
                <a:spcPct val="20000"/>
              </a:spcBef>
              <a:spcAft>
                <a:spcPct val="0"/>
              </a:spcAft>
              <a:buFontTx/>
              <a:buNone/>
              <a:defRPr sz="1800" kern="1200" baseline="0">
                <a:solidFill>
                  <a:srgbClr val="004C9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latin typeface="Helvetica" charset="0"/>
              </a:rPr>
              <a:t>Horn A Hanger FEA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D13A-7CEA-4998-8EC5-377B7DF1835F}"/>
              </a:ext>
            </a:extLst>
          </p:cNvPr>
          <p:cNvSpPr>
            <a:spLocks noGrp="1"/>
          </p:cNvSpPr>
          <p:nvPr>
            <p:ph type="title"/>
          </p:nvPr>
        </p:nvSpPr>
        <p:spPr>
          <a:xfrm>
            <a:off x="301712" y="123404"/>
            <a:ext cx="8540575" cy="413492"/>
          </a:xfrm>
        </p:spPr>
        <p:txBody>
          <a:bodyPr/>
          <a:lstStyle/>
          <a:p>
            <a:r>
              <a:rPr lang="en-US" dirty="0"/>
              <a:t>Problem Statement: </a:t>
            </a:r>
            <a:r>
              <a:rPr lang="en-US" sz="1600" dirty="0">
                <a:solidFill>
                  <a:schemeClr val="tx2"/>
                </a:solidFill>
              </a:rPr>
              <a:t>Thermal Analysis for Horn A Hanger Utility Beam Support</a:t>
            </a:r>
            <a:br>
              <a:rPr lang="en-US" sz="2400" dirty="0">
                <a:solidFill>
                  <a:schemeClr val="tx1"/>
                </a:solidFill>
              </a:rPr>
            </a:br>
            <a:endParaRPr lang="en-US" dirty="0"/>
          </a:p>
        </p:txBody>
      </p:sp>
      <p:sp>
        <p:nvSpPr>
          <p:cNvPr id="3" name="Date Placeholder 2">
            <a:extLst>
              <a:ext uri="{FF2B5EF4-FFF2-40B4-BE49-F238E27FC236}">
                <a16:creationId xmlns:a16="http://schemas.microsoft.com/office/drawing/2014/main" id="{98D73DAC-17AC-4870-8804-9EE97119364F}"/>
              </a:ext>
            </a:extLst>
          </p:cNvPr>
          <p:cNvSpPr>
            <a:spLocks noGrp="1"/>
          </p:cNvSpPr>
          <p:nvPr>
            <p:ph type="dt" sz="half" idx="13"/>
          </p:nvPr>
        </p:nvSpPr>
        <p:spPr/>
        <p:txBody>
          <a:bodyPr/>
          <a:lstStyle/>
          <a:p>
            <a:pPr>
              <a:defRPr/>
            </a:pPr>
            <a:r>
              <a:rPr lang="en-US" dirty="0"/>
              <a:t>10.25.20</a:t>
            </a:r>
          </a:p>
        </p:txBody>
      </p:sp>
      <p:sp>
        <p:nvSpPr>
          <p:cNvPr id="4" name="Footer Placeholder 3">
            <a:extLst>
              <a:ext uri="{FF2B5EF4-FFF2-40B4-BE49-F238E27FC236}">
                <a16:creationId xmlns:a16="http://schemas.microsoft.com/office/drawing/2014/main" id="{410E4B76-7EB9-42B1-9D0D-CFE90CB61735}"/>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D59515EE-7107-46C6-80C3-76C7D1F6C52C}"/>
              </a:ext>
            </a:extLst>
          </p:cNvPr>
          <p:cNvSpPr>
            <a:spLocks noGrp="1"/>
          </p:cNvSpPr>
          <p:nvPr>
            <p:ph type="sldNum" sz="quarter" idx="15"/>
          </p:nvPr>
        </p:nvSpPr>
        <p:spPr/>
        <p:txBody>
          <a:bodyPr/>
          <a:lstStyle/>
          <a:p>
            <a:pPr>
              <a:defRPr/>
            </a:pPr>
            <a:fld id="{98AA3EDC-84CE-5D44-955B-22A59AD27526}" type="slidenum">
              <a:rPr lang="en-US" smtClean="0"/>
              <a:pPr>
                <a:defRPr/>
              </a:pPr>
              <a:t>10</a:t>
            </a:fld>
            <a:endParaRPr lang="en-US" dirty="0"/>
          </a:p>
        </p:txBody>
      </p:sp>
      <p:sp>
        <p:nvSpPr>
          <p:cNvPr id="7" name="Content Placeholder 6">
            <a:extLst>
              <a:ext uri="{FF2B5EF4-FFF2-40B4-BE49-F238E27FC236}">
                <a16:creationId xmlns:a16="http://schemas.microsoft.com/office/drawing/2014/main" id="{FFF1C36C-B2DA-4E96-AB1E-D0F883C60F7D}"/>
              </a:ext>
            </a:extLst>
          </p:cNvPr>
          <p:cNvSpPr>
            <a:spLocks noGrp="1"/>
          </p:cNvSpPr>
          <p:nvPr>
            <p:ph idx="16"/>
          </p:nvPr>
        </p:nvSpPr>
        <p:spPr>
          <a:xfrm>
            <a:off x="246377" y="477468"/>
            <a:ext cx="8411061" cy="2669110"/>
          </a:xfrm>
        </p:spPr>
        <p:txBody>
          <a:bodyPr/>
          <a:lstStyle/>
          <a:p>
            <a:r>
              <a:rPr lang="en-US" sz="1400" dirty="0">
                <a:solidFill>
                  <a:schemeClr val="tx1"/>
                </a:solidFill>
              </a:rPr>
              <a:t>The length of the utility beams is a concern when accounting for thermally induced growth during steady state operation. It is the intention of LBNF that this assembly be used for all high-power operation, and </a:t>
            </a:r>
            <a:r>
              <a:rPr lang="en-US" sz="1600" dirty="0">
                <a:solidFill>
                  <a:schemeClr val="tx1"/>
                </a:solidFill>
              </a:rPr>
              <a:t>therefore</a:t>
            </a:r>
            <a:r>
              <a:rPr lang="en-US" sz="1400" dirty="0">
                <a:solidFill>
                  <a:schemeClr val="tx1"/>
                </a:solidFill>
              </a:rPr>
              <a:t>, may experience a significant amount of beam induced internal heat generation (EDEP). Excessive thermal expansion will subtract from the nominal 0.125” radial clearance allowed for all utility lines running through the support module. </a:t>
            </a:r>
          </a:p>
          <a:p>
            <a:endParaRPr lang="en-US" sz="1400" dirty="0">
              <a:solidFill>
                <a:schemeClr val="tx1"/>
              </a:solidFill>
            </a:endParaRPr>
          </a:p>
          <a:p>
            <a:r>
              <a:rPr lang="en-US" sz="1400" dirty="0">
                <a:solidFill>
                  <a:schemeClr val="tx1"/>
                </a:solidFill>
              </a:rPr>
              <a:t>The objective is to perform a structural analysis to determine;</a:t>
            </a:r>
          </a:p>
          <a:p>
            <a:pPr lvl="1"/>
            <a:r>
              <a:rPr lang="en-US" sz="1200" dirty="0">
                <a:solidFill>
                  <a:schemeClr val="tx1"/>
                </a:solidFill>
              </a:rPr>
              <a:t>Document what &amp; where maximum temperature occurs.</a:t>
            </a:r>
          </a:p>
          <a:p>
            <a:pPr lvl="1"/>
            <a:r>
              <a:rPr lang="en-US" sz="1200" dirty="0">
                <a:solidFill>
                  <a:schemeClr val="tx1"/>
                </a:solidFill>
              </a:rPr>
              <a:t>Document what &amp; where maximum deformation occurs</a:t>
            </a:r>
          </a:p>
          <a:p>
            <a:pPr lvl="1"/>
            <a:r>
              <a:rPr lang="en-US" sz="1200" dirty="0">
                <a:solidFill>
                  <a:schemeClr val="tx1"/>
                </a:solidFill>
              </a:rPr>
              <a:t>expected steady state thermal clearance between the utility / instrumentation lines and module feedthrough holes</a:t>
            </a:r>
          </a:p>
        </p:txBody>
      </p:sp>
      <p:pic>
        <p:nvPicPr>
          <p:cNvPr id="10" name="Picture 9">
            <a:extLst>
              <a:ext uri="{FF2B5EF4-FFF2-40B4-BE49-F238E27FC236}">
                <a16:creationId xmlns:a16="http://schemas.microsoft.com/office/drawing/2014/main" id="{DE4C426E-97BF-4EBF-8611-688A361E5865}"/>
              </a:ext>
            </a:extLst>
          </p:cNvPr>
          <p:cNvPicPr>
            <a:picLocks noChangeAspect="1"/>
          </p:cNvPicPr>
          <p:nvPr/>
        </p:nvPicPr>
        <p:blipFill rotWithShape="1">
          <a:blip r:embed="rId2"/>
          <a:srcRect l="3982" t="5229" r="2183"/>
          <a:stretch/>
        </p:blipFill>
        <p:spPr>
          <a:xfrm>
            <a:off x="2287547" y="3249227"/>
            <a:ext cx="4328719" cy="3012970"/>
          </a:xfrm>
          <a:prstGeom prst="rect">
            <a:avLst/>
          </a:prstGeom>
          <a:ln>
            <a:solidFill>
              <a:schemeClr val="tx1"/>
            </a:solidFill>
          </a:ln>
        </p:spPr>
      </p:pic>
    </p:spTree>
    <p:extLst>
      <p:ext uri="{BB962C8B-B14F-4D97-AF65-F5344CB8AC3E}">
        <p14:creationId xmlns:p14="http://schemas.microsoft.com/office/powerpoint/2010/main" val="4193166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D13A-7CEA-4998-8EC5-377B7DF1835F}"/>
              </a:ext>
            </a:extLst>
          </p:cNvPr>
          <p:cNvSpPr>
            <a:spLocks noGrp="1"/>
          </p:cNvSpPr>
          <p:nvPr>
            <p:ph type="title"/>
          </p:nvPr>
        </p:nvSpPr>
        <p:spPr>
          <a:xfrm>
            <a:off x="301713" y="71539"/>
            <a:ext cx="8540575" cy="413492"/>
          </a:xfrm>
        </p:spPr>
        <p:txBody>
          <a:bodyPr/>
          <a:lstStyle/>
          <a:p>
            <a:r>
              <a:rPr lang="en-US" dirty="0"/>
              <a:t>MARS DATA &amp; Boundary Conditions</a:t>
            </a:r>
          </a:p>
        </p:txBody>
      </p:sp>
      <p:sp>
        <p:nvSpPr>
          <p:cNvPr id="3" name="Date Placeholder 2">
            <a:extLst>
              <a:ext uri="{FF2B5EF4-FFF2-40B4-BE49-F238E27FC236}">
                <a16:creationId xmlns:a16="http://schemas.microsoft.com/office/drawing/2014/main" id="{98D73DAC-17AC-4870-8804-9EE97119364F}"/>
              </a:ext>
            </a:extLst>
          </p:cNvPr>
          <p:cNvSpPr>
            <a:spLocks noGrp="1"/>
          </p:cNvSpPr>
          <p:nvPr>
            <p:ph type="dt" sz="half" idx="13"/>
          </p:nvPr>
        </p:nvSpPr>
        <p:spPr/>
        <p:txBody>
          <a:bodyPr/>
          <a:lstStyle/>
          <a:p>
            <a:pPr>
              <a:defRPr/>
            </a:pPr>
            <a:r>
              <a:rPr lang="en-US" dirty="0"/>
              <a:t>10.25.20</a:t>
            </a:r>
          </a:p>
        </p:txBody>
      </p:sp>
      <p:sp>
        <p:nvSpPr>
          <p:cNvPr id="4" name="Footer Placeholder 3">
            <a:extLst>
              <a:ext uri="{FF2B5EF4-FFF2-40B4-BE49-F238E27FC236}">
                <a16:creationId xmlns:a16="http://schemas.microsoft.com/office/drawing/2014/main" id="{410E4B76-7EB9-42B1-9D0D-CFE90CB61735}"/>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D59515EE-7107-46C6-80C3-76C7D1F6C52C}"/>
              </a:ext>
            </a:extLst>
          </p:cNvPr>
          <p:cNvSpPr>
            <a:spLocks noGrp="1"/>
          </p:cNvSpPr>
          <p:nvPr>
            <p:ph type="sldNum" sz="quarter" idx="15"/>
          </p:nvPr>
        </p:nvSpPr>
        <p:spPr/>
        <p:txBody>
          <a:bodyPr/>
          <a:lstStyle/>
          <a:p>
            <a:pPr>
              <a:defRPr/>
            </a:pPr>
            <a:fld id="{98AA3EDC-84CE-5D44-955B-22A59AD27526}" type="slidenum">
              <a:rPr lang="en-US" smtClean="0"/>
              <a:pPr>
                <a:defRPr/>
              </a:pPr>
              <a:t>11</a:t>
            </a:fld>
            <a:endParaRPr lang="en-US" dirty="0"/>
          </a:p>
        </p:txBody>
      </p:sp>
      <p:pic>
        <p:nvPicPr>
          <p:cNvPr id="9" name="Picture 8">
            <a:extLst>
              <a:ext uri="{FF2B5EF4-FFF2-40B4-BE49-F238E27FC236}">
                <a16:creationId xmlns:a16="http://schemas.microsoft.com/office/drawing/2014/main" id="{04CDC0ED-77E9-48A9-90DF-7A1FD5BB03F0}"/>
              </a:ext>
            </a:extLst>
          </p:cNvPr>
          <p:cNvPicPr>
            <a:picLocks noChangeAspect="1"/>
          </p:cNvPicPr>
          <p:nvPr/>
        </p:nvPicPr>
        <p:blipFill>
          <a:blip r:embed="rId2"/>
          <a:stretch>
            <a:fillRect/>
          </a:stretch>
        </p:blipFill>
        <p:spPr>
          <a:xfrm>
            <a:off x="301713" y="3629401"/>
            <a:ext cx="4688426" cy="2570262"/>
          </a:xfrm>
          <a:prstGeom prst="rect">
            <a:avLst/>
          </a:prstGeom>
          <a:ln>
            <a:solidFill>
              <a:schemeClr val="tx1"/>
            </a:solidFill>
          </a:ln>
        </p:spPr>
      </p:pic>
      <p:pic>
        <p:nvPicPr>
          <p:cNvPr id="11" name="Picture 10">
            <a:extLst>
              <a:ext uri="{FF2B5EF4-FFF2-40B4-BE49-F238E27FC236}">
                <a16:creationId xmlns:a16="http://schemas.microsoft.com/office/drawing/2014/main" id="{962DDD51-948F-4B96-BC95-315BCD507F3D}"/>
              </a:ext>
            </a:extLst>
          </p:cNvPr>
          <p:cNvPicPr>
            <a:picLocks noChangeAspect="1"/>
          </p:cNvPicPr>
          <p:nvPr/>
        </p:nvPicPr>
        <p:blipFill>
          <a:blip r:embed="rId3"/>
          <a:stretch>
            <a:fillRect/>
          </a:stretch>
        </p:blipFill>
        <p:spPr>
          <a:xfrm>
            <a:off x="301713" y="431554"/>
            <a:ext cx="6107477" cy="3141274"/>
          </a:xfrm>
          <a:prstGeom prst="rect">
            <a:avLst/>
          </a:prstGeom>
          <a:ln>
            <a:solidFill>
              <a:schemeClr val="tx1"/>
            </a:solidFill>
          </a:ln>
        </p:spPr>
      </p:pic>
      <p:sp>
        <p:nvSpPr>
          <p:cNvPr id="13" name="TextBox 12">
            <a:extLst>
              <a:ext uri="{FF2B5EF4-FFF2-40B4-BE49-F238E27FC236}">
                <a16:creationId xmlns:a16="http://schemas.microsoft.com/office/drawing/2014/main" id="{5C638198-34F2-4CBB-9C1E-3C04689717CB}"/>
              </a:ext>
            </a:extLst>
          </p:cNvPr>
          <p:cNvSpPr txBox="1"/>
          <p:nvPr/>
        </p:nvSpPr>
        <p:spPr>
          <a:xfrm>
            <a:off x="5202314" y="3774221"/>
            <a:ext cx="3639974" cy="2677656"/>
          </a:xfrm>
          <a:prstGeom prst="rect">
            <a:avLst/>
          </a:prstGeom>
          <a:noFill/>
        </p:spPr>
        <p:txBody>
          <a:bodyPr wrap="square" rtlCol="0">
            <a:spAutoFit/>
          </a:bodyPr>
          <a:lstStyle/>
          <a:p>
            <a:r>
              <a:rPr lang="en-US" sz="1200" dirty="0"/>
              <a:t>Boundary Conditions: Provided by Cory</a:t>
            </a:r>
          </a:p>
          <a:p>
            <a:pPr marL="285750" indent="-285750">
              <a:buFont typeface="Arial" panose="020B0604020202020204" pitchFamily="34" charset="0"/>
              <a:buChar char="•"/>
            </a:pPr>
            <a:r>
              <a:rPr lang="en-US" sz="1200" dirty="0"/>
              <a:t>Module end wall snout for horn A gets the most energy (282,678 W/m^3). This was used for all stainless stain parts </a:t>
            </a:r>
          </a:p>
          <a:p>
            <a:pPr marL="285750" indent="-285750">
              <a:buFont typeface="Arial" panose="020B0604020202020204" pitchFamily="34" charset="0"/>
              <a:buChar char="•"/>
            </a:pPr>
            <a:r>
              <a:rPr lang="en-US" sz="1200" dirty="0"/>
              <a:t>Aluminum parts scaled by its mass ratio (set at 40%)</a:t>
            </a:r>
          </a:p>
          <a:p>
            <a:pPr marL="285750" indent="-285750">
              <a:buFont typeface="Arial" panose="020B0604020202020204" pitchFamily="34" charset="0"/>
              <a:buChar char="•"/>
            </a:pPr>
            <a:r>
              <a:rPr lang="en-US" sz="1200" dirty="0"/>
              <a:t>External surface cooled @10W/m^2*C</a:t>
            </a:r>
          </a:p>
          <a:p>
            <a:pPr marL="285750" indent="-285750">
              <a:buFont typeface="Arial" panose="020B0604020202020204" pitchFamily="34" charset="0"/>
              <a:buChar char="•"/>
            </a:pPr>
            <a:r>
              <a:rPr lang="en-US" sz="1200" dirty="0"/>
              <a:t>Hidden Pockets at 3W/m^2*C</a:t>
            </a:r>
          </a:p>
          <a:p>
            <a:pPr marL="285750" lvl="0" indent="-285750">
              <a:buFont typeface="Arial" panose="020B0604020202020204" pitchFamily="34" charset="0"/>
              <a:buChar char="•"/>
            </a:pPr>
            <a:r>
              <a:rPr lang="en-US" sz="1200" dirty="0"/>
              <a:t>Draw bar contact points held at 25C.</a:t>
            </a:r>
          </a:p>
          <a:p>
            <a:pPr marL="285750" indent="-285750">
              <a:buFont typeface="Arial" panose="020B0604020202020204" pitchFamily="34" charset="0"/>
              <a:buChar char="•"/>
            </a:pPr>
            <a:r>
              <a:rPr lang="en-US" sz="1200" dirty="0"/>
              <a:t>Internal cooling passages should have  6576 W/m^2*C convection cooling @ 25C</a:t>
            </a:r>
          </a:p>
          <a:p>
            <a:pPr marL="285750" indent="-285750">
              <a:buFont typeface="Arial" panose="020B0604020202020204" pitchFamily="34" charset="0"/>
              <a:buChar char="•"/>
            </a:pPr>
            <a:r>
              <a:rPr lang="en-US" sz="1200" dirty="0"/>
              <a:t>Ejector line utility cup have 8898 W/m^2*C convection cooling @ 25C</a:t>
            </a:r>
          </a:p>
          <a:p>
            <a:pPr marL="285750" indent="-285750">
              <a:buFont typeface="Arial" panose="020B0604020202020204" pitchFamily="34" charset="0"/>
              <a:buChar char="•"/>
            </a:pPr>
            <a:endParaRPr lang="en-US" sz="1200" dirty="0"/>
          </a:p>
        </p:txBody>
      </p:sp>
    </p:spTree>
    <p:extLst>
      <p:ext uri="{BB962C8B-B14F-4D97-AF65-F5344CB8AC3E}">
        <p14:creationId xmlns:p14="http://schemas.microsoft.com/office/powerpoint/2010/main" val="1791419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D13A-7CEA-4998-8EC5-377B7DF1835F}"/>
              </a:ext>
            </a:extLst>
          </p:cNvPr>
          <p:cNvSpPr>
            <a:spLocks noGrp="1"/>
          </p:cNvSpPr>
          <p:nvPr>
            <p:ph type="title"/>
          </p:nvPr>
        </p:nvSpPr>
        <p:spPr>
          <a:xfrm>
            <a:off x="301713" y="71539"/>
            <a:ext cx="8540575" cy="413492"/>
          </a:xfrm>
        </p:spPr>
        <p:txBody>
          <a:bodyPr/>
          <a:lstStyle/>
          <a:p>
            <a:r>
              <a:rPr lang="en-US" dirty="0"/>
              <a:t>Thermal Results: Max Temperature</a:t>
            </a:r>
          </a:p>
        </p:txBody>
      </p:sp>
      <p:sp>
        <p:nvSpPr>
          <p:cNvPr id="3" name="Date Placeholder 2">
            <a:extLst>
              <a:ext uri="{FF2B5EF4-FFF2-40B4-BE49-F238E27FC236}">
                <a16:creationId xmlns:a16="http://schemas.microsoft.com/office/drawing/2014/main" id="{98D73DAC-17AC-4870-8804-9EE97119364F}"/>
              </a:ext>
            </a:extLst>
          </p:cNvPr>
          <p:cNvSpPr>
            <a:spLocks noGrp="1"/>
          </p:cNvSpPr>
          <p:nvPr>
            <p:ph type="dt" sz="half" idx="13"/>
          </p:nvPr>
        </p:nvSpPr>
        <p:spPr/>
        <p:txBody>
          <a:bodyPr/>
          <a:lstStyle/>
          <a:p>
            <a:pPr>
              <a:defRPr/>
            </a:pPr>
            <a:r>
              <a:rPr lang="en-US" dirty="0"/>
              <a:t>10.25.20</a:t>
            </a:r>
          </a:p>
        </p:txBody>
      </p:sp>
      <p:sp>
        <p:nvSpPr>
          <p:cNvPr id="4" name="Footer Placeholder 3">
            <a:extLst>
              <a:ext uri="{FF2B5EF4-FFF2-40B4-BE49-F238E27FC236}">
                <a16:creationId xmlns:a16="http://schemas.microsoft.com/office/drawing/2014/main" id="{410E4B76-7EB9-42B1-9D0D-CFE90CB61735}"/>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D59515EE-7107-46C6-80C3-76C7D1F6C52C}"/>
              </a:ext>
            </a:extLst>
          </p:cNvPr>
          <p:cNvSpPr>
            <a:spLocks noGrp="1"/>
          </p:cNvSpPr>
          <p:nvPr>
            <p:ph type="sldNum" sz="quarter" idx="15"/>
          </p:nvPr>
        </p:nvSpPr>
        <p:spPr/>
        <p:txBody>
          <a:bodyPr/>
          <a:lstStyle/>
          <a:p>
            <a:pPr>
              <a:defRPr/>
            </a:pPr>
            <a:fld id="{98AA3EDC-84CE-5D44-955B-22A59AD27526}" type="slidenum">
              <a:rPr lang="en-US" smtClean="0"/>
              <a:pPr>
                <a:defRPr/>
              </a:pPr>
              <a:t>12</a:t>
            </a:fld>
            <a:endParaRPr lang="en-US" dirty="0"/>
          </a:p>
        </p:txBody>
      </p:sp>
      <p:sp>
        <p:nvSpPr>
          <p:cNvPr id="9" name="TextBox 8">
            <a:extLst>
              <a:ext uri="{FF2B5EF4-FFF2-40B4-BE49-F238E27FC236}">
                <a16:creationId xmlns:a16="http://schemas.microsoft.com/office/drawing/2014/main" id="{FAE5BC1F-BCEF-434A-8E16-4B39DB243D35}"/>
              </a:ext>
            </a:extLst>
          </p:cNvPr>
          <p:cNvSpPr txBox="1"/>
          <p:nvPr/>
        </p:nvSpPr>
        <p:spPr>
          <a:xfrm>
            <a:off x="5468846" y="3682100"/>
            <a:ext cx="307688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Max temperature of 151.8C @ the stainless steel utility beam</a:t>
            </a:r>
          </a:p>
          <a:p>
            <a:pPr marL="285750" indent="-285750">
              <a:buFont typeface="Arial" panose="020B0604020202020204" pitchFamily="34" charset="0"/>
              <a:buChar char="•"/>
            </a:pPr>
            <a:r>
              <a:rPr lang="en-US" dirty="0"/>
              <a:t>98.4C for the Aluminum block shown below </a:t>
            </a:r>
          </a:p>
        </p:txBody>
      </p:sp>
      <p:pic>
        <p:nvPicPr>
          <p:cNvPr id="12" name="Picture 11">
            <a:extLst>
              <a:ext uri="{FF2B5EF4-FFF2-40B4-BE49-F238E27FC236}">
                <a16:creationId xmlns:a16="http://schemas.microsoft.com/office/drawing/2014/main" id="{07AB6899-559F-4DAB-8B1A-1AE5A319BA6E}"/>
              </a:ext>
            </a:extLst>
          </p:cNvPr>
          <p:cNvPicPr>
            <a:picLocks noChangeAspect="1"/>
          </p:cNvPicPr>
          <p:nvPr/>
        </p:nvPicPr>
        <p:blipFill rotWithShape="1">
          <a:blip r:embed="rId2"/>
          <a:srcRect b="15619"/>
          <a:stretch/>
        </p:blipFill>
        <p:spPr>
          <a:xfrm>
            <a:off x="167922" y="462543"/>
            <a:ext cx="8808156" cy="2828553"/>
          </a:xfrm>
          <a:prstGeom prst="rect">
            <a:avLst/>
          </a:prstGeom>
        </p:spPr>
      </p:pic>
      <p:pic>
        <p:nvPicPr>
          <p:cNvPr id="13" name="Picture 12">
            <a:extLst>
              <a:ext uri="{FF2B5EF4-FFF2-40B4-BE49-F238E27FC236}">
                <a16:creationId xmlns:a16="http://schemas.microsoft.com/office/drawing/2014/main" id="{588A18DC-7334-4F53-9576-8D14EA769935}"/>
              </a:ext>
            </a:extLst>
          </p:cNvPr>
          <p:cNvPicPr>
            <a:picLocks noChangeAspect="1"/>
          </p:cNvPicPr>
          <p:nvPr/>
        </p:nvPicPr>
        <p:blipFill>
          <a:blip r:embed="rId3"/>
          <a:stretch>
            <a:fillRect/>
          </a:stretch>
        </p:blipFill>
        <p:spPr>
          <a:xfrm>
            <a:off x="167922" y="3566905"/>
            <a:ext cx="5098191" cy="2643766"/>
          </a:xfrm>
          <a:prstGeom prst="rect">
            <a:avLst/>
          </a:prstGeom>
        </p:spPr>
      </p:pic>
    </p:spTree>
    <p:extLst>
      <p:ext uri="{BB962C8B-B14F-4D97-AF65-F5344CB8AC3E}">
        <p14:creationId xmlns:p14="http://schemas.microsoft.com/office/powerpoint/2010/main" val="3020865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D13A-7CEA-4998-8EC5-377B7DF1835F}"/>
              </a:ext>
            </a:extLst>
          </p:cNvPr>
          <p:cNvSpPr>
            <a:spLocks noGrp="1"/>
          </p:cNvSpPr>
          <p:nvPr>
            <p:ph type="title"/>
          </p:nvPr>
        </p:nvSpPr>
        <p:spPr>
          <a:xfrm>
            <a:off x="301713" y="71539"/>
            <a:ext cx="8540575" cy="413492"/>
          </a:xfrm>
        </p:spPr>
        <p:txBody>
          <a:bodyPr/>
          <a:lstStyle/>
          <a:p>
            <a:r>
              <a:rPr lang="en-US" dirty="0"/>
              <a:t>Thermal Structural Results: Deformation</a:t>
            </a:r>
          </a:p>
        </p:txBody>
      </p:sp>
      <p:sp>
        <p:nvSpPr>
          <p:cNvPr id="3" name="Date Placeholder 2">
            <a:extLst>
              <a:ext uri="{FF2B5EF4-FFF2-40B4-BE49-F238E27FC236}">
                <a16:creationId xmlns:a16="http://schemas.microsoft.com/office/drawing/2014/main" id="{98D73DAC-17AC-4870-8804-9EE97119364F}"/>
              </a:ext>
            </a:extLst>
          </p:cNvPr>
          <p:cNvSpPr>
            <a:spLocks noGrp="1"/>
          </p:cNvSpPr>
          <p:nvPr>
            <p:ph type="dt" sz="half" idx="13"/>
          </p:nvPr>
        </p:nvSpPr>
        <p:spPr/>
        <p:txBody>
          <a:bodyPr/>
          <a:lstStyle/>
          <a:p>
            <a:pPr>
              <a:defRPr/>
            </a:pPr>
            <a:r>
              <a:rPr lang="en-US" dirty="0"/>
              <a:t>10.25.20</a:t>
            </a:r>
          </a:p>
        </p:txBody>
      </p:sp>
      <p:sp>
        <p:nvSpPr>
          <p:cNvPr id="4" name="Footer Placeholder 3">
            <a:extLst>
              <a:ext uri="{FF2B5EF4-FFF2-40B4-BE49-F238E27FC236}">
                <a16:creationId xmlns:a16="http://schemas.microsoft.com/office/drawing/2014/main" id="{410E4B76-7EB9-42B1-9D0D-CFE90CB61735}"/>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D59515EE-7107-46C6-80C3-76C7D1F6C52C}"/>
              </a:ext>
            </a:extLst>
          </p:cNvPr>
          <p:cNvSpPr>
            <a:spLocks noGrp="1"/>
          </p:cNvSpPr>
          <p:nvPr>
            <p:ph type="sldNum" sz="quarter" idx="15"/>
          </p:nvPr>
        </p:nvSpPr>
        <p:spPr/>
        <p:txBody>
          <a:bodyPr/>
          <a:lstStyle/>
          <a:p>
            <a:pPr>
              <a:defRPr/>
            </a:pPr>
            <a:fld id="{98AA3EDC-84CE-5D44-955B-22A59AD27526}" type="slidenum">
              <a:rPr lang="en-US" smtClean="0"/>
              <a:pPr>
                <a:defRPr/>
              </a:pPr>
              <a:t>13</a:t>
            </a:fld>
            <a:endParaRPr lang="en-US" dirty="0"/>
          </a:p>
        </p:txBody>
      </p:sp>
      <p:sp>
        <p:nvSpPr>
          <p:cNvPr id="8" name="TextBox 7">
            <a:extLst>
              <a:ext uri="{FF2B5EF4-FFF2-40B4-BE49-F238E27FC236}">
                <a16:creationId xmlns:a16="http://schemas.microsoft.com/office/drawing/2014/main" id="{26505E5F-E93A-4130-8A67-CCB29E77171E}"/>
              </a:ext>
            </a:extLst>
          </p:cNvPr>
          <p:cNvSpPr txBox="1"/>
          <p:nvPr/>
        </p:nvSpPr>
        <p:spPr>
          <a:xfrm>
            <a:off x="165788" y="3960101"/>
            <a:ext cx="6789038" cy="646331"/>
          </a:xfrm>
          <a:prstGeom prst="rect">
            <a:avLst/>
          </a:prstGeom>
          <a:noFill/>
        </p:spPr>
        <p:txBody>
          <a:bodyPr wrap="none" rtlCol="0">
            <a:spAutoFit/>
          </a:bodyPr>
          <a:lstStyle/>
          <a:p>
            <a:pPr marL="285750" indent="-285750">
              <a:buFont typeface="Arial" panose="020B0604020202020204" pitchFamily="34" charset="0"/>
              <a:buChar char="•"/>
            </a:pPr>
            <a:r>
              <a:rPr lang="en-US" dirty="0"/>
              <a:t>Max deformation of 1.6mm</a:t>
            </a:r>
          </a:p>
          <a:p>
            <a:pPr marL="285750" indent="-285750">
              <a:buFont typeface="Arial" panose="020B0604020202020204" pitchFamily="34" charset="0"/>
              <a:buChar char="•"/>
            </a:pPr>
            <a:r>
              <a:rPr lang="en-US" dirty="0"/>
              <a:t>Radial clearance of 3.175mm between horn module and utility line </a:t>
            </a:r>
          </a:p>
        </p:txBody>
      </p:sp>
      <p:pic>
        <p:nvPicPr>
          <p:cNvPr id="9" name="Picture 8">
            <a:extLst>
              <a:ext uri="{FF2B5EF4-FFF2-40B4-BE49-F238E27FC236}">
                <a16:creationId xmlns:a16="http://schemas.microsoft.com/office/drawing/2014/main" id="{E9428733-3A3E-4A5B-AC4E-213784148FC8}"/>
              </a:ext>
            </a:extLst>
          </p:cNvPr>
          <p:cNvPicPr>
            <a:picLocks noChangeAspect="1"/>
          </p:cNvPicPr>
          <p:nvPr/>
        </p:nvPicPr>
        <p:blipFill>
          <a:blip r:embed="rId2"/>
          <a:stretch>
            <a:fillRect/>
          </a:stretch>
        </p:blipFill>
        <p:spPr>
          <a:xfrm>
            <a:off x="301713" y="516596"/>
            <a:ext cx="8540575" cy="3411940"/>
          </a:xfrm>
          <a:prstGeom prst="rect">
            <a:avLst/>
          </a:prstGeom>
        </p:spPr>
      </p:pic>
    </p:spTree>
    <p:extLst>
      <p:ext uri="{BB962C8B-B14F-4D97-AF65-F5344CB8AC3E}">
        <p14:creationId xmlns:p14="http://schemas.microsoft.com/office/powerpoint/2010/main" val="2370330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D13A-7CEA-4998-8EC5-377B7DF1835F}"/>
              </a:ext>
            </a:extLst>
          </p:cNvPr>
          <p:cNvSpPr>
            <a:spLocks noGrp="1"/>
          </p:cNvSpPr>
          <p:nvPr>
            <p:ph type="title"/>
          </p:nvPr>
        </p:nvSpPr>
        <p:spPr>
          <a:xfrm>
            <a:off x="301713" y="71539"/>
            <a:ext cx="8540575" cy="413492"/>
          </a:xfrm>
        </p:spPr>
        <p:txBody>
          <a:bodyPr/>
          <a:lstStyle/>
          <a:p>
            <a:r>
              <a:rPr lang="en-US" dirty="0"/>
              <a:t>Thermal Results: Max Temperature</a:t>
            </a:r>
          </a:p>
        </p:txBody>
      </p:sp>
      <p:sp>
        <p:nvSpPr>
          <p:cNvPr id="3" name="Date Placeholder 2">
            <a:extLst>
              <a:ext uri="{FF2B5EF4-FFF2-40B4-BE49-F238E27FC236}">
                <a16:creationId xmlns:a16="http://schemas.microsoft.com/office/drawing/2014/main" id="{98D73DAC-17AC-4870-8804-9EE97119364F}"/>
              </a:ext>
            </a:extLst>
          </p:cNvPr>
          <p:cNvSpPr>
            <a:spLocks noGrp="1"/>
          </p:cNvSpPr>
          <p:nvPr>
            <p:ph type="dt" sz="half" idx="13"/>
          </p:nvPr>
        </p:nvSpPr>
        <p:spPr/>
        <p:txBody>
          <a:bodyPr/>
          <a:lstStyle/>
          <a:p>
            <a:pPr>
              <a:defRPr/>
            </a:pPr>
            <a:r>
              <a:rPr lang="en-US" dirty="0"/>
              <a:t>10.25.20</a:t>
            </a:r>
          </a:p>
        </p:txBody>
      </p:sp>
      <p:sp>
        <p:nvSpPr>
          <p:cNvPr id="4" name="Footer Placeholder 3">
            <a:extLst>
              <a:ext uri="{FF2B5EF4-FFF2-40B4-BE49-F238E27FC236}">
                <a16:creationId xmlns:a16="http://schemas.microsoft.com/office/drawing/2014/main" id="{410E4B76-7EB9-42B1-9D0D-CFE90CB61735}"/>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D59515EE-7107-46C6-80C3-76C7D1F6C52C}"/>
              </a:ext>
            </a:extLst>
          </p:cNvPr>
          <p:cNvSpPr>
            <a:spLocks noGrp="1"/>
          </p:cNvSpPr>
          <p:nvPr>
            <p:ph type="sldNum" sz="quarter" idx="15"/>
          </p:nvPr>
        </p:nvSpPr>
        <p:spPr/>
        <p:txBody>
          <a:bodyPr/>
          <a:lstStyle/>
          <a:p>
            <a:pPr>
              <a:defRPr/>
            </a:pPr>
            <a:fld id="{98AA3EDC-84CE-5D44-955B-22A59AD27526}" type="slidenum">
              <a:rPr lang="en-US" smtClean="0"/>
              <a:pPr>
                <a:defRPr/>
              </a:pPr>
              <a:t>14</a:t>
            </a:fld>
            <a:endParaRPr lang="en-US" dirty="0"/>
          </a:p>
        </p:txBody>
      </p:sp>
      <p:sp>
        <p:nvSpPr>
          <p:cNvPr id="13" name="TextBox 12">
            <a:extLst>
              <a:ext uri="{FF2B5EF4-FFF2-40B4-BE49-F238E27FC236}">
                <a16:creationId xmlns:a16="http://schemas.microsoft.com/office/drawing/2014/main" id="{F584D064-9065-42F5-99DF-7B058BE4BDD9}"/>
              </a:ext>
            </a:extLst>
          </p:cNvPr>
          <p:cNvSpPr txBox="1"/>
          <p:nvPr/>
        </p:nvSpPr>
        <p:spPr>
          <a:xfrm>
            <a:off x="5671753" y="3281019"/>
            <a:ext cx="307688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Utility beam support changed to 7075-T6 Aluminum </a:t>
            </a:r>
          </a:p>
          <a:p>
            <a:pPr marL="285750" indent="-285750">
              <a:buFont typeface="Arial" panose="020B0604020202020204" pitchFamily="34" charset="0"/>
              <a:buChar char="•"/>
            </a:pPr>
            <a:r>
              <a:rPr lang="en-US" dirty="0"/>
              <a:t>Max temperature of 111.6C @ the stainless steel utility beam</a:t>
            </a:r>
          </a:p>
        </p:txBody>
      </p:sp>
      <p:pic>
        <p:nvPicPr>
          <p:cNvPr id="14" name="Picture 13">
            <a:extLst>
              <a:ext uri="{FF2B5EF4-FFF2-40B4-BE49-F238E27FC236}">
                <a16:creationId xmlns:a16="http://schemas.microsoft.com/office/drawing/2014/main" id="{AB1AD205-40F7-4036-9CE8-54EA74ED241A}"/>
              </a:ext>
            </a:extLst>
          </p:cNvPr>
          <p:cNvPicPr>
            <a:picLocks noChangeAspect="1"/>
          </p:cNvPicPr>
          <p:nvPr/>
        </p:nvPicPr>
        <p:blipFill>
          <a:blip r:embed="rId2"/>
          <a:stretch>
            <a:fillRect/>
          </a:stretch>
        </p:blipFill>
        <p:spPr>
          <a:xfrm>
            <a:off x="301713" y="498332"/>
            <a:ext cx="8130746" cy="2706230"/>
          </a:xfrm>
          <a:prstGeom prst="rect">
            <a:avLst/>
          </a:prstGeom>
        </p:spPr>
      </p:pic>
      <p:pic>
        <p:nvPicPr>
          <p:cNvPr id="15" name="Picture 14">
            <a:extLst>
              <a:ext uri="{FF2B5EF4-FFF2-40B4-BE49-F238E27FC236}">
                <a16:creationId xmlns:a16="http://schemas.microsoft.com/office/drawing/2014/main" id="{049B4903-9CDF-4933-B3F2-3A92382EDB65}"/>
              </a:ext>
            </a:extLst>
          </p:cNvPr>
          <p:cNvPicPr>
            <a:picLocks noChangeAspect="1"/>
          </p:cNvPicPr>
          <p:nvPr/>
        </p:nvPicPr>
        <p:blipFill>
          <a:blip r:embed="rId3"/>
          <a:stretch>
            <a:fillRect/>
          </a:stretch>
        </p:blipFill>
        <p:spPr>
          <a:xfrm>
            <a:off x="301713" y="3281019"/>
            <a:ext cx="5293327" cy="2891725"/>
          </a:xfrm>
          <a:prstGeom prst="rect">
            <a:avLst/>
          </a:prstGeom>
        </p:spPr>
      </p:pic>
    </p:spTree>
    <p:extLst>
      <p:ext uri="{BB962C8B-B14F-4D97-AF65-F5344CB8AC3E}">
        <p14:creationId xmlns:p14="http://schemas.microsoft.com/office/powerpoint/2010/main" val="3558076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D13A-7CEA-4998-8EC5-377B7DF1835F}"/>
              </a:ext>
            </a:extLst>
          </p:cNvPr>
          <p:cNvSpPr>
            <a:spLocks noGrp="1"/>
          </p:cNvSpPr>
          <p:nvPr>
            <p:ph type="title"/>
          </p:nvPr>
        </p:nvSpPr>
        <p:spPr>
          <a:xfrm>
            <a:off x="301713" y="71539"/>
            <a:ext cx="8540575" cy="413492"/>
          </a:xfrm>
        </p:spPr>
        <p:txBody>
          <a:bodyPr/>
          <a:lstStyle/>
          <a:p>
            <a:r>
              <a:rPr lang="en-US" dirty="0"/>
              <a:t>Analysis Inputs: MARS DATA</a:t>
            </a:r>
          </a:p>
        </p:txBody>
      </p:sp>
      <p:sp>
        <p:nvSpPr>
          <p:cNvPr id="3" name="Date Placeholder 2">
            <a:extLst>
              <a:ext uri="{FF2B5EF4-FFF2-40B4-BE49-F238E27FC236}">
                <a16:creationId xmlns:a16="http://schemas.microsoft.com/office/drawing/2014/main" id="{98D73DAC-17AC-4870-8804-9EE97119364F}"/>
              </a:ext>
            </a:extLst>
          </p:cNvPr>
          <p:cNvSpPr>
            <a:spLocks noGrp="1"/>
          </p:cNvSpPr>
          <p:nvPr>
            <p:ph type="dt" sz="half" idx="13"/>
          </p:nvPr>
        </p:nvSpPr>
        <p:spPr/>
        <p:txBody>
          <a:bodyPr/>
          <a:lstStyle/>
          <a:p>
            <a:pPr>
              <a:defRPr/>
            </a:pPr>
            <a:r>
              <a:rPr lang="en-US" dirty="0"/>
              <a:t>10.25.20</a:t>
            </a:r>
          </a:p>
        </p:txBody>
      </p:sp>
      <p:sp>
        <p:nvSpPr>
          <p:cNvPr id="4" name="Footer Placeholder 3">
            <a:extLst>
              <a:ext uri="{FF2B5EF4-FFF2-40B4-BE49-F238E27FC236}">
                <a16:creationId xmlns:a16="http://schemas.microsoft.com/office/drawing/2014/main" id="{410E4B76-7EB9-42B1-9D0D-CFE90CB61735}"/>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D59515EE-7107-46C6-80C3-76C7D1F6C52C}"/>
              </a:ext>
            </a:extLst>
          </p:cNvPr>
          <p:cNvSpPr>
            <a:spLocks noGrp="1"/>
          </p:cNvSpPr>
          <p:nvPr>
            <p:ph type="sldNum" sz="quarter" idx="15"/>
          </p:nvPr>
        </p:nvSpPr>
        <p:spPr/>
        <p:txBody>
          <a:bodyPr/>
          <a:lstStyle/>
          <a:p>
            <a:pPr>
              <a:defRPr/>
            </a:pPr>
            <a:fld id="{98AA3EDC-84CE-5D44-955B-22A59AD27526}" type="slidenum">
              <a:rPr lang="en-US" smtClean="0"/>
              <a:pPr>
                <a:defRPr/>
              </a:pPr>
              <a:t>15</a:t>
            </a:fld>
            <a:endParaRPr lang="en-US" dirty="0"/>
          </a:p>
        </p:txBody>
      </p:sp>
      <p:sp>
        <p:nvSpPr>
          <p:cNvPr id="8" name="TextBox 7">
            <a:extLst>
              <a:ext uri="{FF2B5EF4-FFF2-40B4-BE49-F238E27FC236}">
                <a16:creationId xmlns:a16="http://schemas.microsoft.com/office/drawing/2014/main" id="{26505E5F-E93A-4130-8A67-CCB29E77171E}"/>
              </a:ext>
            </a:extLst>
          </p:cNvPr>
          <p:cNvSpPr txBox="1"/>
          <p:nvPr/>
        </p:nvSpPr>
        <p:spPr>
          <a:xfrm>
            <a:off x="201046" y="3676486"/>
            <a:ext cx="6789038" cy="646331"/>
          </a:xfrm>
          <a:prstGeom prst="rect">
            <a:avLst/>
          </a:prstGeom>
          <a:noFill/>
        </p:spPr>
        <p:txBody>
          <a:bodyPr wrap="none" rtlCol="0">
            <a:spAutoFit/>
          </a:bodyPr>
          <a:lstStyle/>
          <a:p>
            <a:pPr marL="285750" indent="-285750">
              <a:buFont typeface="Arial" panose="020B0604020202020204" pitchFamily="34" charset="0"/>
              <a:buChar char="•"/>
            </a:pPr>
            <a:r>
              <a:rPr lang="en-US" dirty="0"/>
              <a:t>Max deformation of 1.25mm</a:t>
            </a:r>
          </a:p>
          <a:p>
            <a:pPr marL="285750" indent="-285750">
              <a:buFont typeface="Arial" panose="020B0604020202020204" pitchFamily="34" charset="0"/>
              <a:buChar char="•"/>
            </a:pPr>
            <a:r>
              <a:rPr lang="en-US" dirty="0"/>
              <a:t>Radial clearance of 3.175mm between horn module and utility line </a:t>
            </a:r>
          </a:p>
        </p:txBody>
      </p:sp>
      <p:pic>
        <p:nvPicPr>
          <p:cNvPr id="11" name="Picture 10">
            <a:extLst>
              <a:ext uri="{FF2B5EF4-FFF2-40B4-BE49-F238E27FC236}">
                <a16:creationId xmlns:a16="http://schemas.microsoft.com/office/drawing/2014/main" id="{B0FD469A-B044-42C9-9C5F-670C7A5D1597}"/>
              </a:ext>
            </a:extLst>
          </p:cNvPr>
          <p:cNvPicPr>
            <a:picLocks noChangeAspect="1"/>
          </p:cNvPicPr>
          <p:nvPr/>
        </p:nvPicPr>
        <p:blipFill>
          <a:blip r:embed="rId2"/>
          <a:stretch>
            <a:fillRect/>
          </a:stretch>
        </p:blipFill>
        <p:spPr>
          <a:xfrm>
            <a:off x="301712" y="524881"/>
            <a:ext cx="8540575" cy="3111755"/>
          </a:xfrm>
          <a:prstGeom prst="rect">
            <a:avLst/>
          </a:prstGeom>
        </p:spPr>
      </p:pic>
      <p:graphicFrame>
        <p:nvGraphicFramePr>
          <p:cNvPr id="12" name="Content Placeholder 11">
            <a:extLst>
              <a:ext uri="{FF2B5EF4-FFF2-40B4-BE49-F238E27FC236}">
                <a16:creationId xmlns:a16="http://schemas.microsoft.com/office/drawing/2014/main" id="{90607E3D-7773-4A0E-8A01-34E386E32992}"/>
              </a:ext>
            </a:extLst>
          </p:cNvPr>
          <p:cNvGraphicFramePr>
            <a:graphicFrameLocks/>
          </p:cNvGraphicFramePr>
          <p:nvPr>
            <p:extLst>
              <p:ext uri="{D42A27DB-BD31-4B8C-83A1-F6EECF244321}">
                <p14:modId xmlns:p14="http://schemas.microsoft.com/office/powerpoint/2010/main" val="2245451927"/>
              </p:ext>
            </p:extLst>
          </p:nvPr>
        </p:nvGraphicFramePr>
        <p:xfrm>
          <a:off x="454025" y="4372117"/>
          <a:ext cx="5958477" cy="1656080"/>
        </p:xfrm>
        <a:graphic>
          <a:graphicData uri="http://schemas.openxmlformats.org/drawingml/2006/table">
            <a:tbl>
              <a:tblPr firstRow="1" bandRow="1">
                <a:tableStyleId>{5C22544A-7EE6-4342-B048-85BDC9FD1C3A}</a:tableStyleId>
              </a:tblPr>
              <a:tblGrid>
                <a:gridCol w="1986159">
                  <a:extLst>
                    <a:ext uri="{9D8B030D-6E8A-4147-A177-3AD203B41FA5}">
                      <a16:colId xmlns:a16="http://schemas.microsoft.com/office/drawing/2014/main" val="3440013653"/>
                    </a:ext>
                  </a:extLst>
                </a:gridCol>
                <a:gridCol w="1986159">
                  <a:extLst>
                    <a:ext uri="{9D8B030D-6E8A-4147-A177-3AD203B41FA5}">
                      <a16:colId xmlns:a16="http://schemas.microsoft.com/office/drawing/2014/main" val="1697170049"/>
                    </a:ext>
                  </a:extLst>
                </a:gridCol>
                <a:gridCol w="1986159">
                  <a:extLst>
                    <a:ext uri="{9D8B030D-6E8A-4147-A177-3AD203B41FA5}">
                      <a16:colId xmlns:a16="http://schemas.microsoft.com/office/drawing/2014/main" val="1323321191"/>
                    </a:ext>
                  </a:extLst>
                </a:gridCol>
              </a:tblGrid>
              <a:tr h="370840">
                <a:tc>
                  <a:txBody>
                    <a:bodyPr/>
                    <a:lstStyle/>
                    <a:p>
                      <a:endParaRPr lang="en-US" dirty="0"/>
                    </a:p>
                  </a:txBody>
                  <a:tcPr/>
                </a:tc>
                <a:tc>
                  <a:txBody>
                    <a:bodyPr/>
                    <a:lstStyle/>
                    <a:p>
                      <a:r>
                        <a:rPr lang="en-US" dirty="0"/>
                        <a:t>Horn Max Deformation</a:t>
                      </a:r>
                    </a:p>
                  </a:txBody>
                  <a:tcPr/>
                </a:tc>
                <a:tc>
                  <a:txBody>
                    <a:bodyPr/>
                    <a:lstStyle/>
                    <a:p>
                      <a:r>
                        <a:rPr lang="en-US" dirty="0"/>
                        <a:t>Max Temperature(Deg C)</a:t>
                      </a:r>
                    </a:p>
                  </a:txBody>
                  <a:tcPr/>
                </a:tc>
                <a:extLst>
                  <a:ext uri="{0D108BD9-81ED-4DB2-BD59-A6C34878D82A}">
                    <a16:rowId xmlns:a16="http://schemas.microsoft.com/office/drawing/2014/main" val="952989161"/>
                  </a:ext>
                </a:extLst>
              </a:tr>
              <a:tr h="370840">
                <a:tc>
                  <a:txBody>
                    <a:bodyPr/>
                    <a:lstStyle/>
                    <a:p>
                      <a:r>
                        <a:rPr lang="en-US" dirty="0"/>
                        <a:t>Initial Design</a:t>
                      </a:r>
                    </a:p>
                  </a:txBody>
                  <a:tcPr/>
                </a:tc>
                <a:tc>
                  <a:txBody>
                    <a:bodyPr/>
                    <a:lstStyle/>
                    <a:p>
                      <a:r>
                        <a:rPr lang="en-US" dirty="0"/>
                        <a:t>1.6</a:t>
                      </a:r>
                    </a:p>
                  </a:txBody>
                  <a:tcPr/>
                </a:tc>
                <a:tc>
                  <a:txBody>
                    <a:bodyPr/>
                    <a:lstStyle/>
                    <a:p>
                      <a:r>
                        <a:rPr lang="en-US" dirty="0"/>
                        <a:t>151.8</a:t>
                      </a:r>
                    </a:p>
                  </a:txBody>
                  <a:tcPr/>
                </a:tc>
                <a:extLst>
                  <a:ext uri="{0D108BD9-81ED-4DB2-BD59-A6C34878D82A}">
                    <a16:rowId xmlns:a16="http://schemas.microsoft.com/office/drawing/2014/main" val="1689103682"/>
                  </a:ext>
                </a:extLst>
              </a:tr>
              <a:tr h="370840">
                <a:tc>
                  <a:txBody>
                    <a:bodyPr/>
                    <a:lstStyle/>
                    <a:p>
                      <a:r>
                        <a:rPr lang="en-US" dirty="0"/>
                        <a:t>Updated Design</a:t>
                      </a:r>
                    </a:p>
                  </a:txBody>
                  <a:tcPr/>
                </a:tc>
                <a:tc>
                  <a:txBody>
                    <a:bodyPr/>
                    <a:lstStyle/>
                    <a:p>
                      <a:r>
                        <a:rPr lang="en-US" dirty="0"/>
                        <a:t>1.2</a:t>
                      </a:r>
                    </a:p>
                  </a:txBody>
                  <a:tcPr/>
                </a:tc>
                <a:tc>
                  <a:txBody>
                    <a:bodyPr/>
                    <a:lstStyle/>
                    <a:p>
                      <a:r>
                        <a:rPr lang="en-US" dirty="0"/>
                        <a:t>111.6</a:t>
                      </a:r>
                    </a:p>
                  </a:txBody>
                  <a:tcPr/>
                </a:tc>
                <a:extLst>
                  <a:ext uri="{0D108BD9-81ED-4DB2-BD59-A6C34878D82A}">
                    <a16:rowId xmlns:a16="http://schemas.microsoft.com/office/drawing/2014/main" val="3585275277"/>
                  </a:ext>
                </a:extLst>
              </a:tr>
            </a:tbl>
          </a:graphicData>
        </a:graphic>
      </p:graphicFrame>
    </p:spTree>
    <p:extLst>
      <p:ext uri="{BB962C8B-B14F-4D97-AF65-F5344CB8AC3E}">
        <p14:creationId xmlns:p14="http://schemas.microsoft.com/office/powerpoint/2010/main" val="232395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D13A-7CEA-4998-8EC5-377B7DF1835F}"/>
              </a:ext>
            </a:extLst>
          </p:cNvPr>
          <p:cNvSpPr>
            <a:spLocks noGrp="1"/>
          </p:cNvSpPr>
          <p:nvPr>
            <p:ph type="title"/>
          </p:nvPr>
        </p:nvSpPr>
        <p:spPr>
          <a:xfrm>
            <a:off x="301712" y="123404"/>
            <a:ext cx="8540575" cy="413492"/>
          </a:xfrm>
        </p:spPr>
        <p:txBody>
          <a:bodyPr/>
          <a:lstStyle/>
          <a:p>
            <a:r>
              <a:rPr lang="en-US" dirty="0"/>
              <a:t>Ongoing Analysis: Problem Statement</a:t>
            </a:r>
          </a:p>
        </p:txBody>
      </p:sp>
      <p:sp>
        <p:nvSpPr>
          <p:cNvPr id="3" name="Date Placeholder 2">
            <a:extLst>
              <a:ext uri="{FF2B5EF4-FFF2-40B4-BE49-F238E27FC236}">
                <a16:creationId xmlns:a16="http://schemas.microsoft.com/office/drawing/2014/main" id="{98D73DAC-17AC-4870-8804-9EE97119364F}"/>
              </a:ext>
            </a:extLst>
          </p:cNvPr>
          <p:cNvSpPr>
            <a:spLocks noGrp="1"/>
          </p:cNvSpPr>
          <p:nvPr>
            <p:ph type="dt" sz="half" idx="13"/>
          </p:nvPr>
        </p:nvSpPr>
        <p:spPr/>
        <p:txBody>
          <a:bodyPr/>
          <a:lstStyle/>
          <a:p>
            <a:pPr>
              <a:defRPr/>
            </a:pPr>
            <a:r>
              <a:rPr lang="en-US" dirty="0"/>
              <a:t>10.25.20</a:t>
            </a:r>
          </a:p>
        </p:txBody>
      </p:sp>
      <p:sp>
        <p:nvSpPr>
          <p:cNvPr id="4" name="Footer Placeholder 3">
            <a:extLst>
              <a:ext uri="{FF2B5EF4-FFF2-40B4-BE49-F238E27FC236}">
                <a16:creationId xmlns:a16="http://schemas.microsoft.com/office/drawing/2014/main" id="{410E4B76-7EB9-42B1-9D0D-CFE90CB61735}"/>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D59515EE-7107-46C6-80C3-76C7D1F6C52C}"/>
              </a:ext>
            </a:extLst>
          </p:cNvPr>
          <p:cNvSpPr>
            <a:spLocks noGrp="1"/>
          </p:cNvSpPr>
          <p:nvPr>
            <p:ph type="sldNum" sz="quarter" idx="15"/>
          </p:nvPr>
        </p:nvSpPr>
        <p:spPr/>
        <p:txBody>
          <a:bodyPr/>
          <a:lstStyle/>
          <a:p>
            <a:pPr>
              <a:defRPr/>
            </a:pPr>
            <a:fld id="{98AA3EDC-84CE-5D44-955B-22A59AD27526}" type="slidenum">
              <a:rPr lang="en-US" smtClean="0"/>
              <a:pPr>
                <a:defRPr/>
              </a:pPr>
              <a:t>16</a:t>
            </a:fld>
            <a:endParaRPr lang="en-US" dirty="0"/>
          </a:p>
        </p:txBody>
      </p:sp>
      <p:sp>
        <p:nvSpPr>
          <p:cNvPr id="7" name="Content Placeholder 6">
            <a:extLst>
              <a:ext uri="{FF2B5EF4-FFF2-40B4-BE49-F238E27FC236}">
                <a16:creationId xmlns:a16="http://schemas.microsoft.com/office/drawing/2014/main" id="{FFF1C36C-B2DA-4E96-AB1E-D0F883C60F7D}"/>
              </a:ext>
            </a:extLst>
          </p:cNvPr>
          <p:cNvSpPr>
            <a:spLocks noGrp="1"/>
          </p:cNvSpPr>
          <p:nvPr>
            <p:ph idx="16"/>
          </p:nvPr>
        </p:nvSpPr>
        <p:spPr>
          <a:xfrm>
            <a:off x="246377" y="418039"/>
            <a:ext cx="8411061" cy="2138730"/>
          </a:xfrm>
        </p:spPr>
        <p:txBody>
          <a:bodyPr/>
          <a:lstStyle/>
          <a:p>
            <a:r>
              <a:rPr lang="en-US" sz="1400" dirty="0">
                <a:solidFill>
                  <a:schemeClr val="tx1"/>
                </a:solidFill>
              </a:rPr>
              <a:t>The segment of horn stripline between the bottom of the stripline block and the mounting points on the face of the horn is designed to provide flexibility while fine-tuning horn position in the beamline during both final survey and beam operation. This segment was historically required to accommodate vertical and horizontal translation on order of +/- 3mm for the </a:t>
            </a:r>
            <a:r>
              <a:rPr lang="en-US" sz="1400" dirty="0" err="1">
                <a:solidFill>
                  <a:schemeClr val="tx1"/>
                </a:solidFill>
              </a:rPr>
              <a:t>NuMI</a:t>
            </a:r>
            <a:r>
              <a:rPr lang="en-US" sz="1400" dirty="0">
                <a:solidFill>
                  <a:schemeClr val="tx1"/>
                </a:solidFill>
              </a:rPr>
              <a:t> / </a:t>
            </a:r>
            <a:r>
              <a:rPr lang="en-US" sz="1400" dirty="0" err="1">
                <a:solidFill>
                  <a:schemeClr val="tx1"/>
                </a:solidFill>
              </a:rPr>
              <a:t>NOvA</a:t>
            </a:r>
            <a:r>
              <a:rPr lang="en-US" sz="1400" dirty="0">
                <a:solidFill>
                  <a:schemeClr val="tx1"/>
                </a:solidFill>
              </a:rPr>
              <a:t> design, and successfully did so. Drive system revisions for LBNF have reduced the design requirements on this structure however, as all horizontal translation occurs on the module / horn assembly structure, not independently at the horn.</a:t>
            </a:r>
          </a:p>
          <a:p>
            <a:endParaRPr lang="en-US" sz="1400" dirty="0">
              <a:solidFill>
                <a:schemeClr val="tx1"/>
              </a:solidFill>
            </a:endParaRPr>
          </a:p>
          <a:p>
            <a:r>
              <a:rPr lang="en-US" sz="1400" dirty="0">
                <a:solidFill>
                  <a:schemeClr val="tx1"/>
                </a:solidFill>
              </a:rPr>
              <a:t>Vertical translation is now the only motion the stripline must accommodate and the expectation is that it will similarly need to have the ability to shift horn position on order of +/- 3mm. </a:t>
            </a:r>
            <a:endParaRPr lang="en-US" sz="1200" dirty="0"/>
          </a:p>
        </p:txBody>
      </p:sp>
      <p:pic>
        <p:nvPicPr>
          <p:cNvPr id="6" name="Picture 5">
            <a:extLst>
              <a:ext uri="{FF2B5EF4-FFF2-40B4-BE49-F238E27FC236}">
                <a16:creationId xmlns:a16="http://schemas.microsoft.com/office/drawing/2014/main" id="{A281CE5A-C292-4603-B5CE-D6C923489C10}"/>
              </a:ext>
            </a:extLst>
          </p:cNvPr>
          <p:cNvPicPr>
            <a:picLocks noChangeAspect="1"/>
          </p:cNvPicPr>
          <p:nvPr/>
        </p:nvPicPr>
        <p:blipFill rotWithShape="1">
          <a:blip r:embed="rId2"/>
          <a:srcRect t="1081" b="3801"/>
          <a:stretch/>
        </p:blipFill>
        <p:spPr>
          <a:xfrm>
            <a:off x="1031127" y="2525698"/>
            <a:ext cx="6841559" cy="3551068"/>
          </a:xfrm>
          <a:prstGeom prst="rect">
            <a:avLst/>
          </a:prstGeom>
          <a:ln>
            <a:solidFill>
              <a:schemeClr val="tx1"/>
            </a:solidFill>
          </a:ln>
        </p:spPr>
      </p:pic>
    </p:spTree>
    <p:extLst>
      <p:ext uri="{BB962C8B-B14F-4D97-AF65-F5344CB8AC3E}">
        <p14:creationId xmlns:p14="http://schemas.microsoft.com/office/powerpoint/2010/main" val="4061998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D13A-7CEA-4998-8EC5-377B7DF1835F}"/>
              </a:ext>
            </a:extLst>
          </p:cNvPr>
          <p:cNvSpPr>
            <a:spLocks noGrp="1"/>
          </p:cNvSpPr>
          <p:nvPr>
            <p:ph type="title"/>
          </p:nvPr>
        </p:nvSpPr>
        <p:spPr>
          <a:xfrm>
            <a:off x="301712" y="123404"/>
            <a:ext cx="8540575" cy="413492"/>
          </a:xfrm>
        </p:spPr>
        <p:txBody>
          <a:bodyPr/>
          <a:lstStyle/>
          <a:p>
            <a:r>
              <a:rPr lang="en-US" dirty="0"/>
              <a:t>Ongoing Analysis:</a:t>
            </a:r>
          </a:p>
        </p:txBody>
      </p:sp>
      <p:sp>
        <p:nvSpPr>
          <p:cNvPr id="3" name="Date Placeholder 2">
            <a:extLst>
              <a:ext uri="{FF2B5EF4-FFF2-40B4-BE49-F238E27FC236}">
                <a16:creationId xmlns:a16="http://schemas.microsoft.com/office/drawing/2014/main" id="{98D73DAC-17AC-4870-8804-9EE97119364F}"/>
              </a:ext>
            </a:extLst>
          </p:cNvPr>
          <p:cNvSpPr>
            <a:spLocks noGrp="1"/>
          </p:cNvSpPr>
          <p:nvPr>
            <p:ph type="dt" sz="half" idx="13"/>
          </p:nvPr>
        </p:nvSpPr>
        <p:spPr/>
        <p:txBody>
          <a:bodyPr/>
          <a:lstStyle/>
          <a:p>
            <a:pPr>
              <a:defRPr/>
            </a:pPr>
            <a:r>
              <a:rPr lang="en-US" dirty="0"/>
              <a:t>10.25.20</a:t>
            </a:r>
          </a:p>
        </p:txBody>
      </p:sp>
      <p:sp>
        <p:nvSpPr>
          <p:cNvPr id="4" name="Footer Placeholder 3">
            <a:extLst>
              <a:ext uri="{FF2B5EF4-FFF2-40B4-BE49-F238E27FC236}">
                <a16:creationId xmlns:a16="http://schemas.microsoft.com/office/drawing/2014/main" id="{410E4B76-7EB9-42B1-9D0D-CFE90CB61735}"/>
              </a:ext>
            </a:extLst>
          </p:cNvPr>
          <p:cNvSpPr>
            <a:spLocks noGrp="1"/>
          </p:cNvSpPr>
          <p:nvPr>
            <p:ph type="ftr" sz="quarter" idx="14"/>
          </p:nvPr>
        </p:nvSpPr>
        <p:spPr>
          <a:xfrm>
            <a:off x="2116138" y="6488430"/>
            <a:ext cx="5616575" cy="187325"/>
          </a:xfrm>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D59515EE-7107-46C6-80C3-76C7D1F6C52C}"/>
              </a:ext>
            </a:extLst>
          </p:cNvPr>
          <p:cNvSpPr>
            <a:spLocks noGrp="1"/>
          </p:cNvSpPr>
          <p:nvPr>
            <p:ph type="sldNum" sz="quarter" idx="15"/>
          </p:nvPr>
        </p:nvSpPr>
        <p:spPr/>
        <p:txBody>
          <a:bodyPr/>
          <a:lstStyle/>
          <a:p>
            <a:pPr>
              <a:defRPr/>
            </a:pPr>
            <a:fld id="{98AA3EDC-84CE-5D44-955B-22A59AD27526}" type="slidenum">
              <a:rPr lang="en-US" smtClean="0"/>
              <a:pPr>
                <a:defRPr/>
              </a:pPr>
              <a:t>17</a:t>
            </a:fld>
            <a:endParaRPr lang="en-US" dirty="0"/>
          </a:p>
        </p:txBody>
      </p:sp>
      <p:pic>
        <p:nvPicPr>
          <p:cNvPr id="11" name="Content Placeholder 10">
            <a:extLst>
              <a:ext uri="{FF2B5EF4-FFF2-40B4-BE49-F238E27FC236}">
                <a16:creationId xmlns:a16="http://schemas.microsoft.com/office/drawing/2014/main" id="{3DA2E26F-C663-4572-98AF-C297C7707B69}"/>
              </a:ext>
            </a:extLst>
          </p:cNvPr>
          <p:cNvPicPr>
            <a:picLocks noGrp="1" noChangeAspect="1"/>
          </p:cNvPicPr>
          <p:nvPr>
            <p:ph idx="16"/>
          </p:nvPr>
        </p:nvPicPr>
        <p:blipFill>
          <a:blip r:embed="rId2"/>
          <a:stretch>
            <a:fillRect/>
          </a:stretch>
        </p:blipFill>
        <p:spPr>
          <a:xfrm>
            <a:off x="327439" y="536896"/>
            <a:ext cx="4971747" cy="3484564"/>
          </a:xfrm>
          <a:prstGeom prst="rect">
            <a:avLst/>
          </a:prstGeom>
        </p:spPr>
      </p:pic>
      <p:sp>
        <p:nvSpPr>
          <p:cNvPr id="12" name="TextBox 11">
            <a:extLst>
              <a:ext uri="{FF2B5EF4-FFF2-40B4-BE49-F238E27FC236}">
                <a16:creationId xmlns:a16="http://schemas.microsoft.com/office/drawing/2014/main" id="{E1C47389-2F9D-4711-95F0-B93EF17982D1}"/>
              </a:ext>
            </a:extLst>
          </p:cNvPr>
          <p:cNvSpPr txBox="1"/>
          <p:nvPr/>
        </p:nvSpPr>
        <p:spPr>
          <a:xfrm>
            <a:off x="2813313" y="1909846"/>
            <a:ext cx="417102" cy="369332"/>
          </a:xfrm>
          <a:prstGeom prst="rect">
            <a:avLst/>
          </a:prstGeom>
          <a:noFill/>
        </p:spPr>
        <p:txBody>
          <a:bodyPr wrap="none" rtlCol="0">
            <a:spAutoFit/>
          </a:bodyPr>
          <a:lstStyle/>
          <a:p>
            <a:r>
              <a:rPr lang="en-US" dirty="0"/>
              <a:t>+3</a:t>
            </a:r>
          </a:p>
        </p:txBody>
      </p:sp>
      <p:sp>
        <p:nvSpPr>
          <p:cNvPr id="13" name="TextBox 12">
            <a:extLst>
              <a:ext uri="{FF2B5EF4-FFF2-40B4-BE49-F238E27FC236}">
                <a16:creationId xmlns:a16="http://schemas.microsoft.com/office/drawing/2014/main" id="{2862B90B-567E-4EF2-A84E-0865639E6D93}"/>
              </a:ext>
            </a:extLst>
          </p:cNvPr>
          <p:cNvSpPr txBox="1"/>
          <p:nvPr/>
        </p:nvSpPr>
        <p:spPr>
          <a:xfrm>
            <a:off x="2787584" y="3652128"/>
            <a:ext cx="372218" cy="369332"/>
          </a:xfrm>
          <a:prstGeom prst="rect">
            <a:avLst/>
          </a:prstGeom>
          <a:noFill/>
        </p:spPr>
        <p:txBody>
          <a:bodyPr wrap="none" rtlCol="0">
            <a:spAutoFit/>
          </a:bodyPr>
          <a:lstStyle/>
          <a:p>
            <a:r>
              <a:rPr lang="en-US" dirty="0"/>
              <a:t>-3</a:t>
            </a:r>
          </a:p>
        </p:txBody>
      </p:sp>
      <p:sp>
        <p:nvSpPr>
          <p:cNvPr id="14" name="Rectangle 13">
            <a:extLst>
              <a:ext uri="{FF2B5EF4-FFF2-40B4-BE49-F238E27FC236}">
                <a16:creationId xmlns:a16="http://schemas.microsoft.com/office/drawing/2014/main" id="{D5168C0D-B9FC-401B-B098-83C865E3D7BE}"/>
              </a:ext>
            </a:extLst>
          </p:cNvPr>
          <p:cNvSpPr/>
          <p:nvPr/>
        </p:nvSpPr>
        <p:spPr>
          <a:xfrm>
            <a:off x="301713" y="4303915"/>
            <a:ext cx="8540574" cy="1902059"/>
          </a:xfrm>
          <a:prstGeom prst="rect">
            <a:avLst/>
          </a:prstGeom>
        </p:spPr>
        <p:txBody>
          <a:bodyPr wrap="square">
            <a:spAutoFit/>
          </a:bodyPr>
          <a:lstStyle/>
          <a:p>
            <a:pPr marL="0" marR="0">
              <a:lnSpc>
                <a:spcPct val="135000"/>
              </a:lnSpc>
              <a:spcBef>
                <a:spcPts val="0"/>
              </a:spcBef>
              <a:spcAft>
                <a:spcPts val="0"/>
              </a:spcAft>
              <a:tabLst>
                <a:tab pos="365760" algn="l"/>
                <a:tab pos="457200" algn="l"/>
              </a:tabLst>
            </a:pPr>
            <a:r>
              <a:rPr lang="en-US" sz="1600" u="sng" dirty="0">
                <a:latin typeface="Times New Roman" panose="02020603050405020304" pitchFamily="18" charset="0"/>
                <a:ea typeface="MS Mincho" panose="02020609040205080304" pitchFamily="49" charset="-128"/>
                <a:cs typeface="Times New Roman" panose="02020603050405020304" pitchFamily="18" charset="0"/>
              </a:rPr>
              <a:t>Notes:</a:t>
            </a:r>
            <a:endParaRPr lang="en-US" sz="1600" dirty="0">
              <a:latin typeface="Palatino"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mj-lt"/>
              <a:buAutoNum type="alphaUcPeriod"/>
            </a:pPr>
            <a:r>
              <a:rPr lang="en-US" sz="1600" dirty="0">
                <a:latin typeface="Times New Roman" panose="02020603050405020304" pitchFamily="18" charset="0"/>
                <a:ea typeface="Times" pitchFamily="18" charset="0"/>
                <a:cs typeface="Times New Roman" panose="02020603050405020304" pitchFamily="18" charset="0"/>
              </a:rPr>
              <a:t>Striplines are 6013-T651.</a:t>
            </a:r>
            <a:endParaRPr lang="en-US" sz="1600" dirty="0">
              <a:latin typeface="Times" pitchFamily="18" charset="0"/>
              <a:ea typeface="Times" pitchFamily="18" charset="0"/>
              <a:cs typeface="Times New Roman" panose="02020603050405020304" pitchFamily="18" charset="0"/>
            </a:endParaRPr>
          </a:p>
          <a:p>
            <a:pPr marL="342900" marR="0" lvl="0" indent="-342900">
              <a:spcBef>
                <a:spcPts val="0"/>
              </a:spcBef>
              <a:spcAft>
                <a:spcPts val="0"/>
              </a:spcAft>
              <a:buFont typeface="+mj-lt"/>
              <a:buAutoNum type="alphaUcPeriod"/>
            </a:pPr>
            <a:r>
              <a:rPr lang="en-US" sz="1600" dirty="0">
                <a:latin typeface="Times New Roman" panose="02020603050405020304" pitchFamily="18" charset="0"/>
                <a:ea typeface="Times" pitchFamily="18" charset="0"/>
                <a:cs typeface="Times New Roman" panose="02020603050405020304" pitchFamily="18" charset="0"/>
              </a:rPr>
              <a:t>All stripline ceramics are magnesia partially stabilized zirconia (MGO-PSZ is common material identifier).</a:t>
            </a:r>
            <a:endParaRPr lang="en-US" sz="1600" dirty="0">
              <a:latin typeface="Times" pitchFamily="18" charset="0"/>
              <a:ea typeface="Times" pitchFamily="18" charset="0"/>
              <a:cs typeface="Times New Roman" panose="02020603050405020304" pitchFamily="18" charset="0"/>
            </a:endParaRPr>
          </a:p>
          <a:p>
            <a:pPr marL="342900" marR="0" lvl="0" indent="-342900">
              <a:spcBef>
                <a:spcPts val="0"/>
              </a:spcBef>
              <a:spcAft>
                <a:spcPts val="0"/>
              </a:spcAft>
              <a:buFont typeface="+mj-lt"/>
              <a:buAutoNum type="alphaUcPeriod"/>
            </a:pPr>
            <a:r>
              <a:rPr lang="en-US" sz="1600" dirty="0">
                <a:latin typeface="Times New Roman" panose="02020603050405020304" pitchFamily="18" charset="0"/>
                <a:ea typeface="Times" pitchFamily="18" charset="0"/>
                <a:cs typeface="Times New Roman" panose="02020603050405020304" pitchFamily="18" charset="0"/>
              </a:rPr>
              <a:t>All bolts / studs are 6Al-4V Grade 5 titanium.</a:t>
            </a:r>
            <a:endParaRPr lang="en-US" sz="1600" dirty="0">
              <a:latin typeface="Times" pitchFamily="18" charset="0"/>
              <a:ea typeface="Times" pitchFamily="18" charset="0"/>
              <a:cs typeface="Times New Roman" panose="02020603050405020304" pitchFamily="18" charset="0"/>
            </a:endParaRPr>
          </a:p>
          <a:p>
            <a:pPr marL="342900" marR="0" lvl="0" indent="-342900">
              <a:spcBef>
                <a:spcPts val="0"/>
              </a:spcBef>
              <a:spcAft>
                <a:spcPts val="0"/>
              </a:spcAft>
              <a:buFont typeface="+mj-lt"/>
              <a:buAutoNum type="alphaUcPeriod"/>
            </a:pPr>
            <a:r>
              <a:rPr lang="en-US" sz="1600" dirty="0">
                <a:latin typeface="Times New Roman" panose="02020603050405020304" pitchFamily="18" charset="0"/>
                <a:ea typeface="Times" pitchFamily="18" charset="0"/>
                <a:cs typeface="Times New Roman" panose="02020603050405020304" pitchFamily="18" charset="0"/>
              </a:rPr>
              <a:t>All flat washers are 304SS.</a:t>
            </a:r>
            <a:endParaRPr lang="en-US" sz="1600" dirty="0">
              <a:latin typeface="Times" pitchFamily="18" charset="0"/>
              <a:ea typeface="Times" pitchFamily="18" charset="0"/>
              <a:cs typeface="Times New Roman" panose="02020603050405020304" pitchFamily="18" charset="0"/>
            </a:endParaRPr>
          </a:p>
          <a:p>
            <a:pPr marL="342900" marR="0" lvl="0" indent="-342900">
              <a:spcBef>
                <a:spcPts val="0"/>
              </a:spcBef>
              <a:spcAft>
                <a:spcPts val="0"/>
              </a:spcAft>
              <a:buFont typeface="+mj-lt"/>
              <a:buAutoNum type="alphaUcPeriod"/>
            </a:pPr>
            <a:r>
              <a:rPr lang="en-US" sz="1600" dirty="0">
                <a:latin typeface="Times New Roman" panose="02020603050405020304" pitchFamily="18" charset="0"/>
                <a:ea typeface="Times" pitchFamily="18" charset="0"/>
                <a:cs typeface="Times New Roman" panose="02020603050405020304" pitchFamily="18" charset="0"/>
              </a:rPr>
              <a:t>All Bellville washers are 718 Inconel.</a:t>
            </a:r>
            <a:endParaRPr lang="en-US" sz="1600" dirty="0">
              <a:latin typeface="Times" pitchFamily="18" charset="0"/>
              <a:ea typeface="Times"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3573D97-2618-47D0-8B6F-C9C0E31CB140}"/>
              </a:ext>
            </a:extLst>
          </p:cNvPr>
          <p:cNvSpPr txBox="1"/>
          <p:nvPr/>
        </p:nvSpPr>
        <p:spPr>
          <a:xfrm>
            <a:off x="5499538" y="890451"/>
            <a:ext cx="3342749" cy="1477328"/>
          </a:xfrm>
          <a:prstGeom prst="rect">
            <a:avLst/>
          </a:prstGeom>
          <a:noFill/>
        </p:spPr>
        <p:txBody>
          <a:bodyPr wrap="square" rtlCol="0">
            <a:spAutoFit/>
          </a:bodyPr>
          <a:lstStyle/>
          <a:p>
            <a:pPr marL="285750" indent="-285750">
              <a:buFont typeface="Arial" panose="020B0604020202020204" pitchFamily="34" charset="0"/>
              <a:buChar char="•"/>
            </a:pPr>
            <a:r>
              <a:rPr lang="en-US" dirty="0"/>
              <a:t>Model is fixed at Spike base</a:t>
            </a:r>
          </a:p>
          <a:p>
            <a:pPr marL="285750" indent="-285750">
              <a:buFont typeface="Arial" panose="020B0604020202020204" pitchFamily="34" charset="0"/>
              <a:buChar char="•"/>
            </a:pPr>
            <a:r>
              <a:rPr lang="en-US" dirty="0"/>
              <a:t>A +/- 3mm displacement is applied as shown in the image on the left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41650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564D-1385-439C-A29C-80920A66DE98}"/>
              </a:ext>
            </a:extLst>
          </p:cNvPr>
          <p:cNvSpPr>
            <a:spLocks noGrp="1"/>
          </p:cNvSpPr>
          <p:nvPr>
            <p:ph type="title"/>
          </p:nvPr>
        </p:nvSpPr>
        <p:spPr/>
        <p:txBody>
          <a:bodyPr/>
          <a:lstStyle/>
          <a:p>
            <a:r>
              <a:rPr lang="en-US" dirty="0"/>
              <a:t>Summary</a:t>
            </a:r>
          </a:p>
        </p:txBody>
      </p:sp>
      <p:sp>
        <p:nvSpPr>
          <p:cNvPr id="5" name="Slide Number Placeholder 4">
            <a:extLst>
              <a:ext uri="{FF2B5EF4-FFF2-40B4-BE49-F238E27FC236}">
                <a16:creationId xmlns:a16="http://schemas.microsoft.com/office/drawing/2014/main" id="{66D7A991-1904-406A-B52E-D4644C1D038F}"/>
              </a:ext>
            </a:extLst>
          </p:cNvPr>
          <p:cNvSpPr>
            <a:spLocks noGrp="1"/>
          </p:cNvSpPr>
          <p:nvPr>
            <p:ph type="sldNum" sz="quarter" idx="12"/>
          </p:nvPr>
        </p:nvSpPr>
        <p:spPr/>
        <p:txBody>
          <a:bodyPr/>
          <a:lstStyle/>
          <a:p>
            <a:pPr>
              <a:defRPr/>
            </a:pPr>
            <a:fld id="{0C39C72E-2A13-EB4D-AD45-6D4E6ACAED8D}" type="slidenum">
              <a:rPr lang="en-US" smtClean="0"/>
              <a:pPr>
                <a:defRPr/>
              </a:pPr>
              <a:t>18</a:t>
            </a:fld>
            <a:endParaRPr lang="en-US" dirty="0"/>
          </a:p>
        </p:txBody>
      </p:sp>
      <p:sp>
        <p:nvSpPr>
          <p:cNvPr id="11" name="Content Placeholder 5">
            <a:extLst>
              <a:ext uri="{FF2B5EF4-FFF2-40B4-BE49-F238E27FC236}">
                <a16:creationId xmlns:a16="http://schemas.microsoft.com/office/drawing/2014/main" id="{0E549940-3671-4607-A668-19A1178725D8}"/>
              </a:ext>
            </a:extLst>
          </p:cNvPr>
          <p:cNvSpPr>
            <a:spLocks noGrp="1"/>
          </p:cNvSpPr>
          <p:nvPr>
            <p:ph idx="13"/>
          </p:nvPr>
        </p:nvSpPr>
        <p:spPr>
          <a:xfrm>
            <a:off x="457200" y="838755"/>
            <a:ext cx="8293100" cy="4846638"/>
          </a:xfrm>
        </p:spPr>
        <p:txBody>
          <a:bodyPr/>
          <a:lstStyle/>
          <a:p>
            <a:r>
              <a:rPr lang="en-US" sz="1800" dirty="0">
                <a:solidFill>
                  <a:schemeClr val="tx1"/>
                </a:solidFill>
              </a:rPr>
              <a:t>Structural Analysis for Horn A Hanger Utility Beam Support</a:t>
            </a:r>
          </a:p>
          <a:p>
            <a:pPr lvl="1"/>
            <a:r>
              <a:rPr lang="en-US" sz="1800" dirty="0">
                <a:solidFill>
                  <a:schemeClr val="tx1"/>
                </a:solidFill>
              </a:rPr>
              <a:t>Horn A design updated to accommodate two drawbars</a:t>
            </a:r>
          </a:p>
          <a:p>
            <a:pPr lvl="1"/>
            <a:r>
              <a:rPr lang="en-US" sz="1800" dirty="0">
                <a:solidFill>
                  <a:schemeClr val="tx1"/>
                </a:solidFill>
              </a:rPr>
              <a:t>The design change resulted to a 0.0028’’ transverse horn displacement which the less than requirement (less than 0.026”)</a:t>
            </a:r>
          </a:p>
          <a:p>
            <a:pPr lvl="1"/>
            <a:r>
              <a:rPr lang="en-US" sz="1800" dirty="0">
                <a:solidFill>
                  <a:schemeClr val="tx1"/>
                </a:solidFill>
              </a:rPr>
              <a:t>Equivalent stress below material yield strength showing that design is properly sized </a:t>
            </a:r>
          </a:p>
          <a:p>
            <a:r>
              <a:rPr lang="en-US" sz="1800" dirty="0">
                <a:solidFill>
                  <a:schemeClr val="tx1"/>
                </a:solidFill>
              </a:rPr>
              <a:t>Thermal Analysis for Horn A Hanger Utility Beam Support</a:t>
            </a:r>
          </a:p>
          <a:p>
            <a:pPr lvl="1"/>
            <a:r>
              <a:rPr lang="en-US" sz="1800" dirty="0">
                <a:solidFill>
                  <a:schemeClr val="tx1"/>
                </a:solidFill>
              </a:rPr>
              <a:t>Utility beam support material changed to Al7075-T6</a:t>
            </a:r>
          </a:p>
          <a:p>
            <a:pPr lvl="1"/>
            <a:r>
              <a:rPr lang="en-US" sz="1800" dirty="0">
                <a:solidFill>
                  <a:schemeClr val="tx1"/>
                </a:solidFill>
              </a:rPr>
              <a:t>Max temperature reported is 111.6 Deg C</a:t>
            </a:r>
          </a:p>
          <a:p>
            <a:pPr lvl="1"/>
            <a:r>
              <a:rPr lang="en-US" sz="1800" dirty="0">
                <a:solidFill>
                  <a:schemeClr val="tx1"/>
                </a:solidFill>
              </a:rPr>
              <a:t>Clearance between module feedthrough hole and utility line reduced to 2mm due to thermal expansion</a:t>
            </a:r>
          </a:p>
          <a:p>
            <a:pPr lvl="1"/>
            <a:endParaRPr lang="en-US" sz="1800" dirty="0">
              <a:solidFill>
                <a:schemeClr val="tx1"/>
              </a:solidFill>
            </a:endParaRPr>
          </a:p>
        </p:txBody>
      </p:sp>
      <p:sp>
        <p:nvSpPr>
          <p:cNvPr id="8" name="Date Placeholder 2">
            <a:extLst>
              <a:ext uri="{FF2B5EF4-FFF2-40B4-BE49-F238E27FC236}">
                <a16:creationId xmlns:a16="http://schemas.microsoft.com/office/drawing/2014/main" id="{7A88CA5E-5B0A-41A0-B83B-07858DBECFC5}"/>
              </a:ext>
            </a:extLst>
          </p:cNvPr>
          <p:cNvSpPr>
            <a:spLocks noGrp="1"/>
          </p:cNvSpPr>
          <p:nvPr>
            <p:ph type="dt" sz="half" idx="10"/>
          </p:nvPr>
        </p:nvSpPr>
        <p:spPr>
          <a:xfrm>
            <a:off x="979488" y="6488430"/>
            <a:ext cx="1136650" cy="187325"/>
          </a:xfrm>
        </p:spPr>
        <p:txBody>
          <a:bodyPr/>
          <a:lstStyle/>
          <a:p>
            <a:pPr>
              <a:defRPr/>
            </a:pPr>
            <a:r>
              <a:rPr lang="en-US" dirty="0"/>
              <a:t>4.25.20</a:t>
            </a:r>
          </a:p>
        </p:txBody>
      </p:sp>
      <p:sp>
        <p:nvSpPr>
          <p:cNvPr id="9" name="Footer Placeholder 3">
            <a:extLst>
              <a:ext uri="{FF2B5EF4-FFF2-40B4-BE49-F238E27FC236}">
                <a16:creationId xmlns:a16="http://schemas.microsoft.com/office/drawing/2014/main" id="{F555A7A9-7873-4F08-8F0E-08F47A13BA23}"/>
              </a:ext>
            </a:extLst>
          </p:cNvPr>
          <p:cNvSpPr>
            <a:spLocks noGrp="1"/>
          </p:cNvSpPr>
          <p:nvPr>
            <p:ph type="ftr" sz="quarter" idx="11"/>
          </p:nvPr>
        </p:nvSpPr>
        <p:spPr>
          <a:xfrm>
            <a:off x="2116138" y="6488430"/>
            <a:ext cx="5616575" cy="187325"/>
          </a:xfrm>
        </p:spPr>
        <p:txBody>
          <a:bodyPr/>
          <a:lstStyle/>
          <a:p>
            <a:pPr>
              <a:defRPr/>
            </a:pPr>
            <a:r>
              <a:rPr lang="en-US" dirty="0"/>
              <a:t>Nnamdi Agbo| Preliminary Design Review – Horn A </a:t>
            </a:r>
          </a:p>
        </p:txBody>
      </p:sp>
    </p:spTree>
    <p:extLst>
      <p:ext uri="{BB962C8B-B14F-4D97-AF65-F5344CB8AC3E}">
        <p14:creationId xmlns:p14="http://schemas.microsoft.com/office/powerpoint/2010/main" val="1445154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a:t>
            </a:r>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2</a:t>
            </a:fld>
            <a:endParaRPr lang="en-US" dirty="0"/>
          </a:p>
        </p:txBody>
      </p:sp>
      <p:sp>
        <p:nvSpPr>
          <p:cNvPr id="9" name="Content Placeholder 5">
            <a:extLst>
              <a:ext uri="{FF2B5EF4-FFF2-40B4-BE49-F238E27FC236}">
                <a16:creationId xmlns:a16="http://schemas.microsoft.com/office/drawing/2014/main" id="{A7703989-AC3B-406E-A64D-BAB105E75605}"/>
              </a:ext>
            </a:extLst>
          </p:cNvPr>
          <p:cNvSpPr>
            <a:spLocks noGrp="1"/>
          </p:cNvSpPr>
          <p:nvPr>
            <p:ph idx="13"/>
          </p:nvPr>
        </p:nvSpPr>
        <p:spPr>
          <a:xfrm>
            <a:off x="457200" y="981779"/>
            <a:ext cx="8293100" cy="4846638"/>
          </a:xfrm>
        </p:spPr>
        <p:txBody>
          <a:bodyPr/>
          <a:lstStyle/>
          <a:p>
            <a:r>
              <a:rPr lang="en-US" sz="1600" dirty="0">
                <a:solidFill>
                  <a:schemeClr val="tx1"/>
                </a:solidFill>
              </a:rPr>
              <a:t>Introduction</a:t>
            </a:r>
          </a:p>
          <a:p>
            <a:r>
              <a:rPr lang="en-US" sz="1600" dirty="0">
                <a:solidFill>
                  <a:schemeClr val="tx1"/>
                </a:solidFill>
              </a:rPr>
              <a:t>Structural Analysis for Horn A Hanger Utility Beam Support</a:t>
            </a:r>
          </a:p>
          <a:p>
            <a:pPr lvl="1"/>
            <a:r>
              <a:rPr lang="en-US" sz="1600" dirty="0">
                <a:solidFill>
                  <a:schemeClr val="tx1"/>
                </a:solidFill>
              </a:rPr>
              <a:t>Problem Statement</a:t>
            </a:r>
          </a:p>
          <a:p>
            <a:pPr lvl="1"/>
            <a:r>
              <a:rPr lang="en-US" sz="1600" dirty="0">
                <a:solidFill>
                  <a:schemeClr val="tx1"/>
                </a:solidFill>
              </a:rPr>
              <a:t>Analysis setup</a:t>
            </a:r>
          </a:p>
          <a:p>
            <a:pPr lvl="1"/>
            <a:r>
              <a:rPr lang="en-US" sz="1600" dirty="0">
                <a:solidFill>
                  <a:schemeClr val="tx1"/>
                </a:solidFill>
              </a:rPr>
              <a:t>Analysis Result</a:t>
            </a:r>
          </a:p>
          <a:p>
            <a:r>
              <a:rPr lang="en-US" sz="1600" dirty="0">
                <a:solidFill>
                  <a:schemeClr val="tx1"/>
                </a:solidFill>
              </a:rPr>
              <a:t>Thermal Analysis for Horn A Hanger Utility Beam Support</a:t>
            </a:r>
          </a:p>
          <a:p>
            <a:pPr lvl="1"/>
            <a:r>
              <a:rPr lang="en-US" sz="1600" dirty="0">
                <a:solidFill>
                  <a:schemeClr val="tx1"/>
                </a:solidFill>
              </a:rPr>
              <a:t>Problem Statement</a:t>
            </a:r>
          </a:p>
          <a:p>
            <a:pPr lvl="1"/>
            <a:r>
              <a:rPr lang="en-US" sz="1600" dirty="0">
                <a:solidFill>
                  <a:schemeClr val="tx1"/>
                </a:solidFill>
              </a:rPr>
              <a:t>Analysis Setup</a:t>
            </a:r>
          </a:p>
          <a:p>
            <a:pPr lvl="1"/>
            <a:r>
              <a:rPr lang="en-US" sz="1600" dirty="0">
                <a:solidFill>
                  <a:schemeClr val="tx1"/>
                </a:solidFill>
              </a:rPr>
              <a:t>Analysis Result</a:t>
            </a:r>
          </a:p>
          <a:p>
            <a:r>
              <a:rPr lang="en-US" sz="1600" dirty="0">
                <a:solidFill>
                  <a:schemeClr val="tx1"/>
                </a:solidFill>
              </a:rPr>
              <a:t>Summary</a:t>
            </a:r>
          </a:p>
          <a:p>
            <a:pPr lvl="1"/>
            <a:endParaRPr lang="en-US" dirty="0"/>
          </a:p>
          <a:p>
            <a:pPr lvl="1"/>
            <a:endParaRPr lang="en-US" dirty="0"/>
          </a:p>
        </p:txBody>
      </p:sp>
      <p:sp>
        <p:nvSpPr>
          <p:cNvPr id="6" name="Date Placeholder 2">
            <a:extLst>
              <a:ext uri="{FF2B5EF4-FFF2-40B4-BE49-F238E27FC236}">
                <a16:creationId xmlns:a16="http://schemas.microsoft.com/office/drawing/2014/main" id="{C1671ACC-74F9-42DC-ACAB-734500825931}"/>
              </a:ext>
            </a:extLst>
          </p:cNvPr>
          <p:cNvSpPr>
            <a:spLocks noGrp="1"/>
          </p:cNvSpPr>
          <p:nvPr>
            <p:ph type="dt" sz="half" idx="10"/>
          </p:nvPr>
        </p:nvSpPr>
        <p:spPr>
          <a:xfrm>
            <a:off x="979488" y="6488430"/>
            <a:ext cx="1136650" cy="187325"/>
          </a:xfrm>
        </p:spPr>
        <p:txBody>
          <a:bodyPr/>
          <a:lstStyle/>
          <a:p>
            <a:pPr>
              <a:defRPr/>
            </a:pPr>
            <a:r>
              <a:rPr lang="en-US" dirty="0"/>
              <a:t>4.25.20</a:t>
            </a:r>
          </a:p>
        </p:txBody>
      </p:sp>
      <p:sp>
        <p:nvSpPr>
          <p:cNvPr id="7" name="Footer Placeholder 3">
            <a:extLst>
              <a:ext uri="{FF2B5EF4-FFF2-40B4-BE49-F238E27FC236}">
                <a16:creationId xmlns:a16="http://schemas.microsoft.com/office/drawing/2014/main" id="{0EA31F69-A9BB-4308-B862-86BB92C3D2EF}"/>
              </a:ext>
            </a:extLst>
          </p:cNvPr>
          <p:cNvSpPr>
            <a:spLocks noGrp="1"/>
          </p:cNvSpPr>
          <p:nvPr>
            <p:ph type="ftr" sz="quarter" idx="11"/>
          </p:nvPr>
        </p:nvSpPr>
        <p:spPr>
          <a:xfrm>
            <a:off x="2116138" y="6488430"/>
            <a:ext cx="5616575" cy="187325"/>
          </a:xfrm>
        </p:spPr>
        <p:txBody>
          <a:bodyPr/>
          <a:lstStyle/>
          <a:p>
            <a:pPr>
              <a:defRPr/>
            </a:pPr>
            <a:r>
              <a:rPr lang="en-US" dirty="0"/>
              <a:t>Nnamdi Agbo| Preliminary Design Review – Horn A </a:t>
            </a:r>
          </a:p>
        </p:txBody>
      </p:sp>
    </p:spTree>
    <p:extLst>
      <p:ext uri="{BB962C8B-B14F-4D97-AF65-F5344CB8AC3E}">
        <p14:creationId xmlns:p14="http://schemas.microsoft.com/office/powerpoint/2010/main" val="2607653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D13A-7CEA-4998-8EC5-377B7DF1835F}"/>
              </a:ext>
            </a:extLst>
          </p:cNvPr>
          <p:cNvSpPr>
            <a:spLocks noGrp="1"/>
          </p:cNvSpPr>
          <p:nvPr>
            <p:ph type="title"/>
          </p:nvPr>
        </p:nvSpPr>
        <p:spPr>
          <a:xfrm>
            <a:off x="301712" y="123404"/>
            <a:ext cx="8540575" cy="413492"/>
          </a:xfrm>
        </p:spPr>
        <p:txBody>
          <a:bodyPr/>
          <a:lstStyle/>
          <a:p>
            <a:r>
              <a:rPr lang="en-US" dirty="0"/>
              <a:t>Problem Statement</a:t>
            </a:r>
          </a:p>
        </p:txBody>
      </p:sp>
      <p:sp>
        <p:nvSpPr>
          <p:cNvPr id="3" name="Date Placeholder 2">
            <a:extLst>
              <a:ext uri="{FF2B5EF4-FFF2-40B4-BE49-F238E27FC236}">
                <a16:creationId xmlns:a16="http://schemas.microsoft.com/office/drawing/2014/main" id="{98D73DAC-17AC-4870-8804-9EE97119364F}"/>
              </a:ext>
            </a:extLst>
          </p:cNvPr>
          <p:cNvSpPr>
            <a:spLocks noGrp="1"/>
          </p:cNvSpPr>
          <p:nvPr>
            <p:ph type="dt" sz="half" idx="13"/>
          </p:nvPr>
        </p:nvSpPr>
        <p:spPr/>
        <p:txBody>
          <a:bodyPr/>
          <a:lstStyle/>
          <a:p>
            <a:pPr>
              <a:defRPr/>
            </a:pPr>
            <a:r>
              <a:rPr lang="en-US" dirty="0"/>
              <a:t>10.25.20</a:t>
            </a:r>
          </a:p>
        </p:txBody>
      </p:sp>
      <p:sp>
        <p:nvSpPr>
          <p:cNvPr id="4" name="Footer Placeholder 3">
            <a:extLst>
              <a:ext uri="{FF2B5EF4-FFF2-40B4-BE49-F238E27FC236}">
                <a16:creationId xmlns:a16="http://schemas.microsoft.com/office/drawing/2014/main" id="{410E4B76-7EB9-42B1-9D0D-CFE90CB61735}"/>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D59515EE-7107-46C6-80C3-76C7D1F6C52C}"/>
              </a:ext>
            </a:extLst>
          </p:cNvPr>
          <p:cNvSpPr>
            <a:spLocks noGrp="1"/>
          </p:cNvSpPr>
          <p:nvPr>
            <p:ph type="sldNum" sz="quarter" idx="15"/>
          </p:nvPr>
        </p:nvSpPr>
        <p:spPr/>
        <p:txBody>
          <a:bodyPr/>
          <a:lstStyle/>
          <a:p>
            <a:pPr>
              <a:defRPr/>
            </a:pPr>
            <a:fld id="{98AA3EDC-84CE-5D44-955B-22A59AD27526}" type="slidenum">
              <a:rPr lang="en-US" smtClean="0"/>
              <a:pPr>
                <a:defRPr/>
              </a:pPr>
              <a:t>3</a:t>
            </a:fld>
            <a:endParaRPr lang="en-US" dirty="0"/>
          </a:p>
        </p:txBody>
      </p:sp>
      <p:pic>
        <p:nvPicPr>
          <p:cNvPr id="8" name="Content Placeholder 7">
            <a:extLst>
              <a:ext uri="{FF2B5EF4-FFF2-40B4-BE49-F238E27FC236}">
                <a16:creationId xmlns:a16="http://schemas.microsoft.com/office/drawing/2014/main" id="{9A5140C5-FC78-401B-AE4E-B77A91BF57BE}"/>
              </a:ext>
            </a:extLst>
          </p:cNvPr>
          <p:cNvPicPr>
            <a:picLocks noGrp="1" noChangeAspect="1"/>
          </p:cNvPicPr>
          <p:nvPr>
            <p:ph idx="16"/>
          </p:nvPr>
        </p:nvPicPr>
        <p:blipFill rotWithShape="1">
          <a:blip r:embed="rId2"/>
          <a:srcRect l="4499" t="2370" r="6280"/>
          <a:stretch/>
        </p:blipFill>
        <p:spPr>
          <a:xfrm>
            <a:off x="4974672" y="870359"/>
            <a:ext cx="3280095" cy="3406556"/>
          </a:xfrm>
          <a:prstGeom prst="rect">
            <a:avLst/>
          </a:prstGeom>
          <a:ln>
            <a:solidFill>
              <a:schemeClr val="tx1"/>
            </a:solidFill>
          </a:ln>
        </p:spPr>
      </p:pic>
      <p:sp>
        <p:nvSpPr>
          <p:cNvPr id="9" name="Rectangle 8">
            <a:extLst>
              <a:ext uri="{FF2B5EF4-FFF2-40B4-BE49-F238E27FC236}">
                <a16:creationId xmlns:a16="http://schemas.microsoft.com/office/drawing/2014/main" id="{F778267B-90BE-4F31-A023-57C69852273E}"/>
              </a:ext>
            </a:extLst>
          </p:cNvPr>
          <p:cNvSpPr/>
          <p:nvPr/>
        </p:nvSpPr>
        <p:spPr>
          <a:xfrm>
            <a:off x="284933" y="822122"/>
            <a:ext cx="4408400" cy="4801314"/>
          </a:xfrm>
          <a:prstGeom prst="rect">
            <a:avLst/>
          </a:prstGeom>
        </p:spPr>
        <p:txBody>
          <a:bodyPr wrap="square">
            <a:spAutoFit/>
          </a:bodyPr>
          <a:lstStyle/>
          <a:p>
            <a:r>
              <a:rPr lang="en-US" sz="1600" dirty="0"/>
              <a:t>Utility support beams for LBNF are significantly longer and more heavily loaded than in prior horn designs. This loading and length could effectively create, due to asymmetrical line loading, a large moment at the connection to the horn &amp; module. The rotation at this point could effectively impact both the ability to thread on utility lines remotely, as well as the overall horn position when in the beamline.</a:t>
            </a:r>
          </a:p>
          <a:p>
            <a:endParaRPr lang="en-US" sz="1600" dirty="0"/>
          </a:p>
          <a:p>
            <a:r>
              <a:rPr lang="en-US" sz="1600" dirty="0"/>
              <a:t>The objective is to perform a structural analysis to determine if;</a:t>
            </a:r>
          </a:p>
          <a:p>
            <a:pPr marL="1257300" lvl="2" indent="-457200">
              <a:buFont typeface="+mj-lt"/>
              <a:buAutoNum type="alphaUcPeriod"/>
            </a:pPr>
            <a:r>
              <a:rPr lang="en-US" sz="1600" dirty="0"/>
              <a:t>The Utility Support beam are sufficiently sized</a:t>
            </a:r>
          </a:p>
          <a:p>
            <a:pPr marL="1257300" lvl="2" indent="-457200">
              <a:buFont typeface="+mj-lt"/>
              <a:buAutoNum type="alphaUcPeriod"/>
            </a:pPr>
            <a:r>
              <a:rPr lang="en-US" sz="1600" dirty="0"/>
              <a:t>A negligible transverse horn position offset (&lt; 0.01”) results from maximum differential loading scenario</a:t>
            </a:r>
          </a:p>
          <a:p>
            <a:pPr marL="400050" lvl="1" indent="0">
              <a:buNone/>
            </a:pPr>
            <a:r>
              <a:rPr lang="en-US" sz="1600" dirty="0"/>
              <a:t> 	</a:t>
            </a:r>
          </a:p>
        </p:txBody>
      </p:sp>
      <p:pic>
        <p:nvPicPr>
          <p:cNvPr id="10" name="Picture 9">
            <a:extLst>
              <a:ext uri="{FF2B5EF4-FFF2-40B4-BE49-F238E27FC236}">
                <a16:creationId xmlns:a16="http://schemas.microsoft.com/office/drawing/2014/main" id="{3803B8D5-9443-4705-BDC0-9903720B20F6}"/>
              </a:ext>
            </a:extLst>
          </p:cNvPr>
          <p:cNvPicPr>
            <a:picLocks noChangeAspect="1"/>
          </p:cNvPicPr>
          <p:nvPr/>
        </p:nvPicPr>
        <p:blipFill>
          <a:blip r:embed="rId3"/>
          <a:stretch>
            <a:fillRect/>
          </a:stretch>
        </p:blipFill>
        <p:spPr>
          <a:xfrm>
            <a:off x="4974672" y="4377479"/>
            <a:ext cx="3280095" cy="1759931"/>
          </a:xfrm>
          <a:prstGeom prst="rect">
            <a:avLst/>
          </a:prstGeom>
          <a:ln>
            <a:solidFill>
              <a:schemeClr val="tx1"/>
            </a:solidFill>
          </a:ln>
        </p:spPr>
      </p:pic>
    </p:spTree>
    <p:extLst>
      <p:ext uri="{BB962C8B-B14F-4D97-AF65-F5344CB8AC3E}">
        <p14:creationId xmlns:p14="http://schemas.microsoft.com/office/powerpoint/2010/main" val="3197071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8BA7A-E936-4036-B319-8426A6043C47}"/>
              </a:ext>
            </a:extLst>
          </p:cNvPr>
          <p:cNvSpPr>
            <a:spLocks noGrp="1"/>
          </p:cNvSpPr>
          <p:nvPr>
            <p:ph type="title"/>
          </p:nvPr>
        </p:nvSpPr>
        <p:spPr>
          <a:xfrm>
            <a:off x="153633" y="187015"/>
            <a:ext cx="8293100" cy="548785"/>
          </a:xfrm>
        </p:spPr>
        <p:txBody>
          <a:bodyPr/>
          <a:lstStyle/>
          <a:p>
            <a:r>
              <a:rPr lang="en-US" dirty="0"/>
              <a:t>Horn A Model </a:t>
            </a:r>
          </a:p>
        </p:txBody>
      </p:sp>
      <p:sp>
        <p:nvSpPr>
          <p:cNvPr id="3" name="Date Placeholder 2">
            <a:extLst>
              <a:ext uri="{FF2B5EF4-FFF2-40B4-BE49-F238E27FC236}">
                <a16:creationId xmlns:a16="http://schemas.microsoft.com/office/drawing/2014/main" id="{5F65D7BE-CC19-46B7-9DCC-4F991FAFB0AE}"/>
              </a:ext>
            </a:extLst>
          </p:cNvPr>
          <p:cNvSpPr>
            <a:spLocks noGrp="1"/>
          </p:cNvSpPr>
          <p:nvPr>
            <p:ph type="dt" sz="half" idx="13"/>
          </p:nvPr>
        </p:nvSpPr>
        <p:spPr>
          <a:xfrm>
            <a:off x="716756" y="6488430"/>
            <a:ext cx="1136650" cy="187325"/>
          </a:xfrm>
        </p:spPr>
        <p:txBody>
          <a:bodyPr/>
          <a:lstStyle/>
          <a:p>
            <a:pPr>
              <a:defRPr/>
            </a:pPr>
            <a:r>
              <a:rPr lang="en-US" dirty="0"/>
              <a:t>10.25.20</a:t>
            </a:r>
          </a:p>
        </p:txBody>
      </p:sp>
      <p:sp>
        <p:nvSpPr>
          <p:cNvPr id="4" name="Footer Placeholder 3">
            <a:extLst>
              <a:ext uri="{FF2B5EF4-FFF2-40B4-BE49-F238E27FC236}">
                <a16:creationId xmlns:a16="http://schemas.microsoft.com/office/drawing/2014/main" id="{1CC4DA6E-DDC9-4A79-A76F-F7C37A034546}"/>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FEA8DCBD-4382-4BE2-8FD7-5A93833D1721}"/>
              </a:ext>
            </a:extLst>
          </p:cNvPr>
          <p:cNvSpPr>
            <a:spLocks noGrp="1"/>
          </p:cNvSpPr>
          <p:nvPr>
            <p:ph type="sldNum" sz="quarter" idx="15"/>
          </p:nvPr>
        </p:nvSpPr>
        <p:spPr/>
        <p:txBody>
          <a:bodyPr/>
          <a:lstStyle/>
          <a:p>
            <a:pPr>
              <a:defRPr/>
            </a:pPr>
            <a:fld id="{98AA3EDC-84CE-5D44-955B-22A59AD27526}" type="slidenum">
              <a:rPr lang="en-US" smtClean="0"/>
              <a:pPr>
                <a:defRPr/>
              </a:pPr>
              <a:t>4</a:t>
            </a:fld>
            <a:endParaRPr lang="en-US" dirty="0"/>
          </a:p>
        </p:txBody>
      </p:sp>
      <p:pic>
        <p:nvPicPr>
          <p:cNvPr id="9" name="Content Placeholder 6">
            <a:extLst>
              <a:ext uri="{FF2B5EF4-FFF2-40B4-BE49-F238E27FC236}">
                <a16:creationId xmlns:a16="http://schemas.microsoft.com/office/drawing/2014/main" id="{DDF76669-FC4E-42FE-8976-BBBE6E307909}"/>
              </a:ext>
            </a:extLst>
          </p:cNvPr>
          <p:cNvPicPr>
            <a:picLocks noGrp="1" noChangeAspect="1"/>
          </p:cNvPicPr>
          <p:nvPr>
            <p:ph idx="16"/>
          </p:nvPr>
        </p:nvPicPr>
        <p:blipFill rotWithShape="1">
          <a:blip r:embed="rId2"/>
          <a:srcRect l="2913" r="6820"/>
          <a:stretch/>
        </p:blipFill>
        <p:spPr>
          <a:xfrm>
            <a:off x="153633" y="860278"/>
            <a:ext cx="4257413" cy="3592985"/>
          </a:xfrm>
          <a:prstGeom prst="rect">
            <a:avLst/>
          </a:prstGeom>
          <a:ln>
            <a:solidFill>
              <a:schemeClr val="tx1"/>
            </a:solidFill>
          </a:ln>
        </p:spPr>
      </p:pic>
      <p:pic>
        <p:nvPicPr>
          <p:cNvPr id="12" name="Picture 11">
            <a:extLst>
              <a:ext uri="{FF2B5EF4-FFF2-40B4-BE49-F238E27FC236}">
                <a16:creationId xmlns:a16="http://schemas.microsoft.com/office/drawing/2014/main" id="{25796957-9E8C-40C4-83AC-09384591AE56}"/>
              </a:ext>
            </a:extLst>
          </p:cNvPr>
          <p:cNvPicPr>
            <a:picLocks noChangeAspect="1"/>
          </p:cNvPicPr>
          <p:nvPr/>
        </p:nvPicPr>
        <p:blipFill rotWithShape="1">
          <a:blip r:embed="rId3"/>
          <a:srcRect l="12817" t="18551" r="35100" b="8136"/>
          <a:stretch/>
        </p:blipFill>
        <p:spPr>
          <a:xfrm>
            <a:off x="4489228" y="860278"/>
            <a:ext cx="4501139" cy="3592985"/>
          </a:xfrm>
          <a:prstGeom prst="rect">
            <a:avLst/>
          </a:prstGeom>
          <a:ln>
            <a:solidFill>
              <a:schemeClr val="tx1"/>
            </a:solidFill>
          </a:ln>
        </p:spPr>
      </p:pic>
      <p:sp>
        <p:nvSpPr>
          <p:cNvPr id="13" name="TextBox 12">
            <a:extLst>
              <a:ext uri="{FF2B5EF4-FFF2-40B4-BE49-F238E27FC236}">
                <a16:creationId xmlns:a16="http://schemas.microsoft.com/office/drawing/2014/main" id="{FE47D3D5-4FEF-48ED-BA06-A250D3B7F3A5}"/>
              </a:ext>
            </a:extLst>
          </p:cNvPr>
          <p:cNvSpPr txBox="1"/>
          <p:nvPr/>
        </p:nvSpPr>
        <p:spPr>
          <a:xfrm>
            <a:off x="5362785" y="4496283"/>
            <a:ext cx="2754024" cy="369332"/>
          </a:xfrm>
          <a:prstGeom prst="rect">
            <a:avLst/>
          </a:prstGeom>
          <a:noFill/>
        </p:spPr>
        <p:txBody>
          <a:bodyPr wrap="none" rtlCol="0">
            <a:spAutoFit/>
          </a:bodyPr>
          <a:lstStyle/>
          <a:p>
            <a:r>
              <a:rPr lang="en-US" dirty="0"/>
              <a:t>Single Drawbar connection </a:t>
            </a:r>
          </a:p>
        </p:txBody>
      </p:sp>
    </p:spTree>
    <p:extLst>
      <p:ext uri="{BB962C8B-B14F-4D97-AF65-F5344CB8AC3E}">
        <p14:creationId xmlns:p14="http://schemas.microsoft.com/office/powerpoint/2010/main" val="3962020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479A2AA-BB7B-47EC-B99F-00D6B77AEF31}"/>
              </a:ext>
            </a:extLst>
          </p:cNvPr>
          <p:cNvSpPr>
            <a:spLocks noGrp="1"/>
          </p:cNvSpPr>
          <p:nvPr>
            <p:ph type="dt" sz="half" idx="13"/>
          </p:nvPr>
        </p:nvSpPr>
        <p:spPr/>
        <p:txBody>
          <a:bodyPr/>
          <a:lstStyle/>
          <a:p>
            <a:pPr>
              <a:defRPr/>
            </a:pPr>
            <a:r>
              <a:rPr lang="en-US" dirty="0"/>
              <a:t>10.25.20</a:t>
            </a:r>
          </a:p>
        </p:txBody>
      </p:sp>
      <p:sp>
        <p:nvSpPr>
          <p:cNvPr id="4" name="Footer Placeholder 3">
            <a:extLst>
              <a:ext uri="{FF2B5EF4-FFF2-40B4-BE49-F238E27FC236}">
                <a16:creationId xmlns:a16="http://schemas.microsoft.com/office/drawing/2014/main" id="{C05DA427-E25F-4630-9C40-0D4AC98109A5}"/>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A9373807-5711-4775-B560-8E14E3138D34}"/>
              </a:ext>
            </a:extLst>
          </p:cNvPr>
          <p:cNvSpPr>
            <a:spLocks noGrp="1"/>
          </p:cNvSpPr>
          <p:nvPr>
            <p:ph type="sldNum" sz="quarter" idx="15"/>
          </p:nvPr>
        </p:nvSpPr>
        <p:spPr/>
        <p:txBody>
          <a:bodyPr/>
          <a:lstStyle/>
          <a:p>
            <a:pPr>
              <a:defRPr/>
            </a:pPr>
            <a:fld id="{98AA3EDC-84CE-5D44-955B-22A59AD27526}" type="slidenum">
              <a:rPr lang="en-US" smtClean="0"/>
              <a:pPr>
                <a:defRPr/>
              </a:pPr>
              <a:t>5</a:t>
            </a:fld>
            <a:endParaRPr lang="en-US" dirty="0"/>
          </a:p>
        </p:txBody>
      </p:sp>
      <p:sp>
        <p:nvSpPr>
          <p:cNvPr id="8" name="Title 2">
            <a:extLst>
              <a:ext uri="{FF2B5EF4-FFF2-40B4-BE49-F238E27FC236}">
                <a16:creationId xmlns:a16="http://schemas.microsoft.com/office/drawing/2014/main" id="{F6AE81F3-F22B-4180-998C-563F36544DD5}"/>
              </a:ext>
            </a:extLst>
          </p:cNvPr>
          <p:cNvSpPr txBox="1">
            <a:spLocks/>
          </p:cNvSpPr>
          <p:nvPr/>
        </p:nvSpPr>
        <p:spPr>
          <a:xfrm>
            <a:off x="228600" y="251752"/>
            <a:ext cx="8686800" cy="427877"/>
          </a:xfrm>
          <a:prstGeom prst="rect">
            <a:avLst/>
          </a:prstGeom>
        </p:spPr>
        <p:txBody>
          <a:bodyPr vert="horz" lIns="0" tIns="0" rIns="0" bIns="0"/>
          <a:lstStyle>
            <a:lvl1pPr algn="l" defTabSz="457200" rtl="0" fontAlgn="base">
              <a:spcBef>
                <a:spcPct val="0"/>
              </a:spcBef>
              <a:spcAft>
                <a:spcPct val="0"/>
              </a:spcAft>
              <a:defRPr sz="2200" b="1" i="0" kern="1200" baseline="0">
                <a:solidFill>
                  <a:srgbClr val="004C97"/>
                </a:solidFill>
                <a:latin typeface="Helvetica"/>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a:lstStyle>
          <a:p>
            <a:r>
              <a:rPr lang="en-US"/>
              <a:t>Simplified Analysis Model: Initial Design</a:t>
            </a:r>
            <a:endParaRPr lang="en-US" dirty="0"/>
          </a:p>
        </p:txBody>
      </p:sp>
      <p:pic>
        <p:nvPicPr>
          <p:cNvPr id="10" name="Picture 9">
            <a:extLst>
              <a:ext uri="{FF2B5EF4-FFF2-40B4-BE49-F238E27FC236}">
                <a16:creationId xmlns:a16="http://schemas.microsoft.com/office/drawing/2014/main" id="{4B2ED928-98E9-4FE0-BC39-3575EC5B8B6B}"/>
              </a:ext>
            </a:extLst>
          </p:cNvPr>
          <p:cNvPicPr>
            <a:picLocks noChangeAspect="1"/>
          </p:cNvPicPr>
          <p:nvPr/>
        </p:nvPicPr>
        <p:blipFill>
          <a:blip r:embed="rId2"/>
          <a:stretch>
            <a:fillRect/>
          </a:stretch>
        </p:blipFill>
        <p:spPr>
          <a:xfrm>
            <a:off x="454025" y="907432"/>
            <a:ext cx="4519129" cy="2471304"/>
          </a:xfrm>
          <a:prstGeom prst="rect">
            <a:avLst/>
          </a:prstGeom>
          <a:ln>
            <a:solidFill>
              <a:schemeClr val="tx1"/>
            </a:solidFill>
          </a:ln>
        </p:spPr>
      </p:pic>
      <p:sp>
        <p:nvSpPr>
          <p:cNvPr id="11" name="TextBox 10">
            <a:extLst>
              <a:ext uri="{FF2B5EF4-FFF2-40B4-BE49-F238E27FC236}">
                <a16:creationId xmlns:a16="http://schemas.microsoft.com/office/drawing/2014/main" id="{C71AD5A4-82F9-4FBD-AA97-414C6ED23037}"/>
              </a:ext>
            </a:extLst>
          </p:cNvPr>
          <p:cNvSpPr txBox="1"/>
          <p:nvPr/>
        </p:nvSpPr>
        <p:spPr>
          <a:xfrm>
            <a:off x="5193437" y="788093"/>
            <a:ext cx="3400147" cy="2800767"/>
          </a:xfrm>
          <a:prstGeom prst="rect">
            <a:avLst/>
          </a:prstGeom>
          <a:noFill/>
        </p:spPr>
        <p:txBody>
          <a:bodyPr wrap="square" rtlCol="0">
            <a:spAutoFit/>
          </a:bodyPr>
          <a:lstStyle/>
          <a:p>
            <a:pPr marL="285750" indent="-285750">
              <a:buFont typeface="Arial" panose="020B0604020202020204" pitchFamily="34" charset="0"/>
              <a:buChar char="•"/>
            </a:pPr>
            <a:r>
              <a:rPr lang="en-US" sz="1600" dirty="0"/>
              <a:t>Horn replaced with a point mass to reduce mesh count and increase computational speed.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Remote mass located at the CG as due from the model.</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Remote point A and B to track horn  A transverse displacement due to asymmetric loading</a:t>
            </a:r>
          </a:p>
          <a:p>
            <a:pPr marL="285750" indent="-285750">
              <a:buFont typeface="Arial" panose="020B0604020202020204" pitchFamily="34" charset="0"/>
              <a:buChar char="•"/>
            </a:pPr>
            <a:endParaRPr lang="en-US" sz="1600" dirty="0"/>
          </a:p>
        </p:txBody>
      </p:sp>
      <p:grpSp>
        <p:nvGrpSpPr>
          <p:cNvPr id="14" name="Group 13">
            <a:extLst>
              <a:ext uri="{FF2B5EF4-FFF2-40B4-BE49-F238E27FC236}">
                <a16:creationId xmlns:a16="http://schemas.microsoft.com/office/drawing/2014/main" id="{F25C083E-20B6-48D1-A653-70D005D623D0}"/>
              </a:ext>
            </a:extLst>
          </p:cNvPr>
          <p:cNvGrpSpPr/>
          <p:nvPr/>
        </p:nvGrpSpPr>
        <p:grpSpPr>
          <a:xfrm>
            <a:off x="454025" y="3606539"/>
            <a:ext cx="4519129" cy="2555030"/>
            <a:chOff x="454025" y="3606539"/>
            <a:chExt cx="4519129" cy="2555030"/>
          </a:xfrm>
        </p:grpSpPr>
        <p:pic>
          <p:nvPicPr>
            <p:cNvPr id="9" name="Picture 8">
              <a:extLst>
                <a:ext uri="{FF2B5EF4-FFF2-40B4-BE49-F238E27FC236}">
                  <a16:creationId xmlns:a16="http://schemas.microsoft.com/office/drawing/2014/main" id="{9F4CEE17-C983-470E-9BF2-FA5F4333E26B}"/>
                </a:ext>
              </a:extLst>
            </p:cNvPr>
            <p:cNvPicPr>
              <a:picLocks noChangeAspect="1"/>
            </p:cNvPicPr>
            <p:nvPr/>
          </p:nvPicPr>
          <p:blipFill>
            <a:blip r:embed="rId3"/>
            <a:stretch>
              <a:fillRect/>
            </a:stretch>
          </p:blipFill>
          <p:spPr>
            <a:xfrm>
              <a:off x="454025" y="3606539"/>
              <a:ext cx="4519129" cy="2555030"/>
            </a:xfrm>
            <a:prstGeom prst="rect">
              <a:avLst/>
            </a:prstGeom>
            <a:ln>
              <a:solidFill>
                <a:schemeClr val="tx1"/>
              </a:solidFill>
            </a:ln>
          </p:spPr>
        </p:pic>
        <p:sp>
          <p:nvSpPr>
            <p:cNvPr id="12" name="TextBox 11">
              <a:extLst>
                <a:ext uri="{FF2B5EF4-FFF2-40B4-BE49-F238E27FC236}">
                  <a16:creationId xmlns:a16="http://schemas.microsoft.com/office/drawing/2014/main" id="{0EB73D04-D5EC-4DA5-AC2A-A8F3C0ECE5B9}"/>
                </a:ext>
              </a:extLst>
            </p:cNvPr>
            <p:cNvSpPr txBox="1"/>
            <p:nvPr/>
          </p:nvSpPr>
          <p:spPr>
            <a:xfrm>
              <a:off x="593188" y="5264664"/>
              <a:ext cx="317716" cy="369332"/>
            </a:xfrm>
            <a:prstGeom prst="rect">
              <a:avLst/>
            </a:prstGeom>
            <a:noFill/>
          </p:spPr>
          <p:txBody>
            <a:bodyPr wrap="none" rtlCol="0">
              <a:spAutoFit/>
            </a:bodyPr>
            <a:lstStyle/>
            <a:p>
              <a:r>
                <a:rPr lang="en-US" dirty="0"/>
                <a:t>A</a:t>
              </a:r>
            </a:p>
          </p:txBody>
        </p:sp>
        <p:sp>
          <p:nvSpPr>
            <p:cNvPr id="13" name="TextBox 12">
              <a:extLst>
                <a:ext uri="{FF2B5EF4-FFF2-40B4-BE49-F238E27FC236}">
                  <a16:creationId xmlns:a16="http://schemas.microsoft.com/office/drawing/2014/main" id="{9493ECEF-7E3D-4CA2-9CCF-ED4469FA4768}"/>
                </a:ext>
              </a:extLst>
            </p:cNvPr>
            <p:cNvSpPr txBox="1"/>
            <p:nvPr/>
          </p:nvSpPr>
          <p:spPr>
            <a:xfrm>
              <a:off x="4254284" y="4774559"/>
              <a:ext cx="309700" cy="369332"/>
            </a:xfrm>
            <a:prstGeom prst="rect">
              <a:avLst/>
            </a:prstGeom>
            <a:noFill/>
          </p:spPr>
          <p:txBody>
            <a:bodyPr wrap="none" rtlCol="0">
              <a:spAutoFit/>
            </a:bodyPr>
            <a:lstStyle/>
            <a:p>
              <a:r>
                <a:rPr lang="en-US" dirty="0"/>
                <a:t>B</a:t>
              </a:r>
            </a:p>
          </p:txBody>
        </p:sp>
      </p:grpSp>
    </p:spTree>
    <p:extLst>
      <p:ext uri="{BB962C8B-B14F-4D97-AF65-F5344CB8AC3E}">
        <p14:creationId xmlns:p14="http://schemas.microsoft.com/office/powerpoint/2010/main" val="315297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479A2AA-BB7B-47EC-B99F-00D6B77AEF31}"/>
              </a:ext>
            </a:extLst>
          </p:cNvPr>
          <p:cNvSpPr>
            <a:spLocks noGrp="1"/>
          </p:cNvSpPr>
          <p:nvPr>
            <p:ph type="dt" sz="half" idx="13"/>
          </p:nvPr>
        </p:nvSpPr>
        <p:spPr/>
        <p:txBody>
          <a:bodyPr/>
          <a:lstStyle/>
          <a:p>
            <a:pPr>
              <a:defRPr/>
            </a:pPr>
            <a:r>
              <a:rPr lang="en-US" dirty="0"/>
              <a:t>10.25.20</a:t>
            </a:r>
          </a:p>
        </p:txBody>
      </p:sp>
      <p:sp>
        <p:nvSpPr>
          <p:cNvPr id="4" name="Footer Placeholder 3">
            <a:extLst>
              <a:ext uri="{FF2B5EF4-FFF2-40B4-BE49-F238E27FC236}">
                <a16:creationId xmlns:a16="http://schemas.microsoft.com/office/drawing/2014/main" id="{C05DA427-E25F-4630-9C40-0D4AC98109A5}"/>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A9373807-5711-4775-B560-8E14E3138D34}"/>
              </a:ext>
            </a:extLst>
          </p:cNvPr>
          <p:cNvSpPr>
            <a:spLocks noGrp="1"/>
          </p:cNvSpPr>
          <p:nvPr>
            <p:ph type="sldNum" sz="quarter" idx="15"/>
          </p:nvPr>
        </p:nvSpPr>
        <p:spPr/>
        <p:txBody>
          <a:bodyPr/>
          <a:lstStyle/>
          <a:p>
            <a:pPr>
              <a:defRPr/>
            </a:pPr>
            <a:fld id="{98AA3EDC-84CE-5D44-955B-22A59AD27526}" type="slidenum">
              <a:rPr lang="en-US" smtClean="0"/>
              <a:pPr>
                <a:defRPr/>
              </a:pPr>
              <a:t>6</a:t>
            </a:fld>
            <a:endParaRPr lang="en-US" dirty="0"/>
          </a:p>
        </p:txBody>
      </p:sp>
      <p:sp>
        <p:nvSpPr>
          <p:cNvPr id="8" name="Title 2">
            <a:extLst>
              <a:ext uri="{FF2B5EF4-FFF2-40B4-BE49-F238E27FC236}">
                <a16:creationId xmlns:a16="http://schemas.microsoft.com/office/drawing/2014/main" id="{F6AE81F3-F22B-4180-998C-563F36544DD5}"/>
              </a:ext>
            </a:extLst>
          </p:cNvPr>
          <p:cNvSpPr txBox="1">
            <a:spLocks/>
          </p:cNvSpPr>
          <p:nvPr/>
        </p:nvSpPr>
        <p:spPr>
          <a:xfrm>
            <a:off x="228600" y="251752"/>
            <a:ext cx="8686800" cy="427877"/>
          </a:xfrm>
          <a:prstGeom prst="rect">
            <a:avLst/>
          </a:prstGeom>
        </p:spPr>
        <p:txBody>
          <a:bodyPr vert="horz" lIns="0" tIns="0" rIns="0" bIns="0"/>
          <a:lstStyle>
            <a:lvl1pPr algn="l" defTabSz="457200" rtl="0" fontAlgn="base">
              <a:spcBef>
                <a:spcPct val="0"/>
              </a:spcBef>
              <a:spcAft>
                <a:spcPct val="0"/>
              </a:spcAft>
              <a:defRPr sz="2200" b="1" i="0" kern="1200" baseline="0">
                <a:solidFill>
                  <a:srgbClr val="004C97"/>
                </a:solidFill>
                <a:latin typeface="Helvetica"/>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a:lstStyle>
          <a:p>
            <a:r>
              <a:rPr lang="en-US" dirty="0"/>
              <a:t>Deformation Results: Initial Design</a:t>
            </a:r>
          </a:p>
        </p:txBody>
      </p:sp>
      <p:pic>
        <p:nvPicPr>
          <p:cNvPr id="7" name="Picture 6">
            <a:extLst>
              <a:ext uri="{FF2B5EF4-FFF2-40B4-BE49-F238E27FC236}">
                <a16:creationId xmlns:a16="http://schemas.microsoft.com/office/drawing/2014/main" id="{D9996E79-0217-4613-8A74-176A9F49966C}"/>
              </a:ext>
            </a:extLst>
          </p:cNvPr>
          <p:cNvPicPr>
            <a:picLocks noChangeAspect="1"/>
          </p:cNvPicPr>
          <p:nvPr/>
        </p:nvPicPr>
        <p:blipFill>
          <a:blip r:embed="rId4"/>
          <a:stretch>
            <a:fillRect/>
          </a:stretch>
        </p:blipFill>
        <p:spPr>
          <a:xfrm>
            <a:off x="6108258" y="679628"/>
            <a:ext cx="2935570" cy="2556416"/>
          </a:xfrm>
          <a:prstGeom prst="rect">
            <a:avLst/>
          </a:prstGeom>
          <a:ln>
            <a:solidFill>
              <a:schemeClr val="tx1"/>
            </a:solidFill>
          </a:ln>
        </p:spPr>
      </p:pic>
      <p:pic>
        <p:nvPicPr>
          <p:cNvPr id="13" name="Picture 12">
            <a:extLst>
              <a:ext uri="{FF2B5EF4-FFF2-40B4-BE49-F238E27FC236}">
                <a16:creationId xmlns:a16="http://schemas.microsoft.com/office/drawing/2014/main" id="{A4273D22-06C8-459C-9CBF-463AF25C2854}"/>
              </a:ext>
            </a:extLst>
          </p:cNvPr>
          <p:cNvPicPr>
            <a:picLocks noChangeAspect="1"/>
          </p:cNvPicPr>
          <p:nvPr/>
        </p:nvPicPr>
        <p:blipFill>
          <a:blip r:embed="rId5"/>
          <a:stretch>
            <a:fillRect/>
          </a:stretch>
        </p:blipFill>
        <p:spPr>
          <a:xfrm>
            <a:off x="180299" y="3429000"/>
            <a:ext cx="8880224" cy="2283903"/>
          </a:xfrm>
          <a:prstGeom prst="rect">
            <a:avLst/>
          </a:prstGeom>
          <a:ln>
            <a:solidFill>
              <a:schemeClr val="tx1"/>
            </a:solidFill>
          </a:ln>
        </p:spPr>
      </p:pic>
      <p:sp>
        <p:nvSpPr>
          <p:cNvPr id="14" name="TextBox 13">
            <a:extLst>
              <a:ext uri="{FF2B5EF4-FFF2-40B4-BE49-F238E27FC236}">
                <a16:creationId xmlns:a16="http://schemas.microsoft.com/office/drawing/2014/main" id="{48F2ED4D-EAFC-481A-9623-14951CDA55D7}"/>
              </a:ext>
            </a:extLst>
          </p:cNvPr>
          <p:cNvSpPr txBox="1"/>
          <p:nvPr/>
        </p:nvSpPr>
        <p:spPr>
          <a:xfrm>
            <a:off x="75501" y="5754583"/>
            <a:ext cx="8811708"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a:t>Max Utility beam deformation : 2.02mm</a:t>
            </a:r>
          </a:p>
          <a:p>
            <a:pPr marL="285750" indent="-285750">
              <a:buFont typeface="Arial" panose="020B0604020202020204" pitchFamily="34" charset="0"/>
              <a:buChar char="•"/>
            </a:pPr>
            <a:r>
              <a:rPr lang="en-US" sz="1600" dirty="0"/>
              <a:t>Image on the R-T Corner showing the effect of the moment created around the Drawbar Connection</a:t>
            </a:r>
          </a:p>
        </p:txBody>
      </p:sp>
      <p:pic>
        <p:nvPicPr>
          <p:cNvPr id="15" name="file">
            <a:hlinkClick r:id="" action="ppaction://media"/>
            <a:extLst>
              <a:ext uri="{FF2B5EF4-FFF2-40B4-BE49-F238E27FC236}">
                <a16:creationId xmlns:a16="http://schemas.microsoft.com/office/drawing/2014/main" id="{56AF1DB0-1E59-470A-AA6E-613009C67153}"/>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80299" y="679629"/>
            <a:ext cx="5799531" cy="2556416"/>
          </a:xfrm>
          <a:prstGeom prst="rect">
            <a:avLst/>
          </a:prstGeom>
          <a:ln>
            <a:solidFill>
              <a:schemeClr val="tx1"/>
            </a:solidFill>
          </a:ln>
        </p:spPr>
      </p:pic>
    </p:spTree>
    <p:extLst>
      <p:ext uri="{BB962C8B-B14F-4D97-AF65-F5344CB8AC3E}">
        <p14:creationId xmlns:p14="http://schemas.microsoft.com/office/powerpoint/2010/main" val="337516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3"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479A2AA-BB7B-47EC-B99F-00D6B77AEF31}"/>
              </a:ext>
            </a:extLst>
          </p:cNvPr>
          <p:cNvSpPr>
            <a:spLocks noGrp="1"/>
          </p:cNvSpPr>
          <p:nvPr>
            <p:ph type="dt" sz="half" idx="13"/>
          </p:nvPr>
        </p:nvSpPr>
        <p:spPr/>
        <p:txBody>
          <a:bodyPr/>
          <a:lstStyle/>
          <a:p>
            <a:pPr>
              <a:defRPr/>
            </a:pPr>
            <a:r>
              <a:rPr lang="en-US" dirty="0"/>
              <a:t>10.25.20</a:t>
            </a:r>
          </a:p>
        </p:txBody>
      </p:sp>
      <p:sp>
        <p:nvSpPr>
          <p:cNvPr id="4" name="Footer Placeholder 3">
            <a:extLst>
              <a:ext uri="{FF2B5EF4-FFF2-40B4-BE49-F238E27FC236}">
                <a16:creationId xmlns:a16="http://schemas.microsoft.com/office/drawing/2014/main" id="{C05DA427-E25F-4630-9C40-0D4AC98109A5}"/>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A9373807-5711-4775-B560-8E14E3138D34}"/>
              </a:ext>
            </a:extLst>
          </p:cNvPr>
          <p:cNvSpPr>
            <a:spLocks noGrp="1"/>
          </p:cNvSpPr>
          <p:nvPr>
            <p:ph type="sldNum" sz="quarter" idx="15"/>
          </p:nvPr>
        </p:nvSpPr>
        <p:spPr/>
        <p:txBody>
          <a:bodyPr/>
          <a:lstStyle/>
          <a:p>
            <a:pPr>
              <a:defRPr/>
            </a:pPr>
            <a:fld id="{98AA3EDC-84CE-5D44-955B-22A59AD27526}" type="slidenum">
              <a:rPr lang="en-US" smtClean="0"/>
              <a:pPr>
                <a:defRPr/>
              </a:pPr>
              <a:t>7</a:t>
            </a:fld>
            <a:endParaRPr lang="en-US" dirty="0"/>
          </a:p>
        </p:txBody>
      </p:sp>
      <p:sp>
        <p:nvSpPr>
          <p:cNvPr id="8" name="Title 2">
            <a:extLst>
              <a:ext uri="{FF2B5EF4-FFF2-40B4-BE49-F238E27FC236}">
                <a16:creationId xmlns:a16="http://schemas.microsoft.com/office/drawing/2014/main" id="{F6AE81F3-F22B-4180-998C-563F36544DD5}"/>
              </a:ext>
            </a:extLst>
          </p:cNvPr>
          <p:cNvSpPr txBox="1">
            <a:spLocks/>
          </p:cNvSpPr>
          <p:nvPr/>
        </p:nvSpPr>
        <p:spPr>
          <a:xfrm>
            <a:off x="228600" y="251752"/>
            <a:ext cx="8686800" cy="427877"/>
          </a:xfrm>
          <a:prstGeom prst="rect">
            <a:avLst/>
          </a:prstGeom>
        </p:spPr>
        <p:txBody>
          <a:bodyPr vert="horz" lIns="0" tIns="0" rIns="0" bIns="0"/>
          <a:lstStyle>
            <a:lvl1pPr algn="l" defTabSz="457200" rtl="0" fontAlgn="base">
              <a:spcBef>
                <a:spcPct val="0"/>
              </a:spcBef>
              <a:spcAft>
                <a:spcPct val="0"/>
              </a:spcAft>
              <a:defRPr sz="2200" b="1" i="0" kern="1200" baseline="0">
                <a:solidFill>
                  <a:srgbClr val="004C97"/>
                </a:solidFill>
                <a:latin typeface="Helvetica"/>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a:lstStyle>
          <a:p>
            <a:r>
              <a:rPr lang="en-US" dirty="0"/>
              <a:t>Equivalent Stress: Initial Design</a:t>
            </a:r>
          </a:p>
        </p:txBody>
      </p:sp>
      <p:sp>
        <p:nvSpPr>
          <p:cNvPr id="11" name="TextBox 10">
            <a:extLst>
              <a:ext uri="{FF2B5EF4-FFF2-40B4-BE49-F238E27FC236}">
                <a16:creationId xmlns:a16="http://schemas.microsoft.com/office/drawing/2014/main" id="{8B34CD92-8095-4A82-A288-2983520588B3}"/>
              </a:ext>
            </a:extLst>
          </p:cNvPr>
          <p:cNvSpPr txBox="1"/>
          <p:nvPr/>
        </p:nvSpPr>
        <p:spPr>
          <a:xfrm>
            <a:off x="3389240" y="3268463"/>
            <a:ext cx="3829382" cy="1569660"/>
          </a:xfrm>
          <a:prstGeom prst="rect">
            <a:avLst/>
          </a:prstGeom>
          <a:noFill/>
        </p:spPr>
        <p:txBody>
          <a:bodyPr wrap="none" rtlCol="0">
            <a:spAutoFit/>
          </a:bodyPr>
          <a:lstStyle/>
          <a:p>
            <a:r>
              <a:rPr lang="en-US" dirty="0"/>
              <a:t>Equivalent stress: 79.18 MPa</a:t>
            </a:r>
          </a:p>
          <a:p>
            <a:r>
              <a:rPr lang="en-US" dirty="0"/>
              <a:t>Material: Stainless Steel 304L</a:t>
            </a:r>
          </a:p>
          <a:p>
            <a:r>
              <a:rPr lang="en-US" dirty="0"/>
              <a:t>Yield Strength: 215MPa</a:t>
            </a:r>
          </a:p>
          <a:p>
            <a:r>
              <a:rPr lang="en-US" dirty="0"/>
              <a:t>FOS: 2.72</a:t>
            </a:r>
          </a:p>
        </p:txBody>
      </p:sp>
      <p:pic>
        <p:nvPicPr>
          <p:cNvPr id="2" name="Picture 1">
            <a:extLst>
              <a:ext uri="{FF2B5EF4-FFF2-40B4-BE49-F238E27FC236}">
                <a16:creationId xmlns:a16="http://schemas.microsoft.com/office/drawing/2014/main" id="{3427D06C-7554-4A79-837C-ED303159A937}"/>
              </a:ext>
            </a:extLst>
          </p:cNvPr>
          <p:cNvPicPr>
            <a:picLocks noChangeAspect="1"/>
          </p:cNvPicPr>
          <p:nvPr/>
        </p:nvPicPr>
        <p:blipFill>
          <a:blip r:embed="rId2"/>
          <a:stretch>
            <a:fillRect/>
          </a:stretch>
        </p:blipFill>
        <p:spPr>
          <a:xfrm>
            <a:off x="228599" y="718321"/>
            <a:ext cx="7907137" cy="2469496"/>
          </a:xfrm>
          <a:prstGeom prst="rect">
            <a:avLst/>
          </a:prstGeom>
          <a:ln>
            <a:solidFill>
              <a:schemeClr val="tx1"/>
            </a:solidFill>
          </a:ln>
        </p:spPr>
      </p:pic>
      <p:pic>
        <p:nvPicPr>
          <p:cNvPr id="6" name="Picture 5">
            <a:extLst>
              <a:ext uri="{FF2B5EF4-FFF2-40B4-BE49-F238E27FC236}">
                <a16:creationId xmlns:a16="http://schemas.microsoft.com/office/drawing/2014/main" id="{B2102E46-AECD-462B-9EA1-116B0CB57C2B}"/>
              </a:ext>
            </a:extLst>
          </p:cNvPr>
          <p:cNvPicPr>
            <a:picLocks noChangeAspect="1"/>
          </p:cNvPicPr>
          <p:nvPr/>
        </p:nvPicPr>
        <p:blipFill>
          <a:blip r:embed="rId3"/>
          <a:stretch>
            <a:fillRect/>
          </a:stretch>
        </p:blipFill>
        <p:spPr>
          <a:xfrm>
            <a:off x="228600" y="3331522"/>
            <a:ext cx="2946552" cy="2920855"/>
          </a:xfrm>
          <a:prstGeom prst="rect">
            <a:avLst/>
          </a:prstGeom>
          <a:ln>
            <a:solidFill>
              <a:schemeClr val="tx1"/>
            </a:solidFill>
          </a:ln>
        </p:spPr>
      </p:pic>
    </p:spTree>
    <p:extLst>
      <p:ext uri="{BB962C8B-B14F-4D97-AF65-F5344CB8AC3E}">
        <p14:creationId xmlns:p14="http://schemas.microsoft.com/office/powerpoint/2010/main" val="1292327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479A2AA-BB7B-47EC-B99F-00D6B77AEF31}"/>
              </a:ext>
            </a:extLst>
          </p:cNvPr>
          <p:cNvSpPr>
            <a:spLocks noGrp="1"/>
          </p:cNvSpPr>
          <p:nvPr>
            <p:ph type="dt" sz="half" idx="13"/>
          </p:nvPr>
        </p:nvSpPr>
        <p:spPr/>
        <p:txBody>
          <a:bodyPr/>
          <a:lstStyle/>
          <a:p>
            <a:pPr>
              <a:defRPr/>
            </a:pPr>
            <a:r>
              <a:rPr lang="en-US" dirty="0"/>
              <a:t>10.25.20</a:t>
            </a:r>
          </a:p>
        </p:txBody>
      </p:sp>
      <p:sp>
        <p:nvSpPr>
          <p:cNvPr id="4" name="Footer Placeholder 3">
            <a:extLst>
              <a:ext uri="{FF2B5EF4-FFF2-40B4-BE49-F238E27FC236}">
                <a16:creationId xmlns:a16="http://schemas.microsoft.com/office/drawing/2014/main" id="{C05DA427-E25F-4630-9C40-0D4AC98109A5}"/>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A9373807-5711-4775-B560-8E14E3138D34}"/>
              </a:ext>
            </a:extLst>
          </p:cNvPr>
          <p:cNvSpPr>
            <a:spLocks noGrp="1"/>
          </p:cNvSpPr>
          <p:nvPr>
            <p:ph type="sldNum" sz="quarter" idx="15"/>
          </p:nvPr>
        </p:nvSpPr>
        <p:spPr/>
        <p:txBody>
          <a:bodyPr/>
          <a:lstStyle/>
          <a:p>
            <a:pPr>
              <a:defRPr/>
            </a:pPr>
            <a:fld id="{98AA3EDC-84CE-5D44-955B-22A59AD27526}" type="slidenum">
              <a:rPr lang="en-US" smtClean="0"/>
              <a:pPr>
                <a:defRPr/>
              </a:pPr>
              <a:t>8</a:t>
            </a:fld>
            <a:endParaRPr lang="en-US" dirty="0"/>
          </a:p>
        </p:txBody>
      </p:sp>
      <p:sp>
        <p:nvSpPr>
          <p:cNvPr id="9" name="Title 2">
            <a:extLst>
              <a:ext uri="{FF2B5EF4-FFF2-40B4-BE49-F238E27FC236}">
                <a16:creationId xmlns:a16="http://schemas.microsoft.com/office/drawing/2014/main" id="{98050823-4704-40AA-84F9-8EF889934E73}"/>
              </a:ext>
            </a:extLst>
          </p:cNvPr>
          <p:cNvSpPr>
            <a:spLocks noGrp="1"/>
          </p:cNvSpPr>
          <p:nvPr>
            <p:ph type="title"/>
          </p:nvPr>
        </p:nvSpPr>
        <p:spPr>
          <a:xfrm>
            <a:off x="142351" y="112018"/>
            <a:ext cx="8686800" cy="427877"/>
          </a:xfrm>
        </p:spPr>
        <p:txBody>
          <a:bodyPr/>
          <a:lstStyle/>
          <a:p>
            <a:r>
              <a:rPr lang="en-US" dirty="0"/>
              <a:t>Remote Points Deformation</a:t>
            </a:r>
          </a:p>
        </p:txBody>
      </p:sp>
      <p:pic>
        <p:nvPicPr>
          <p:cNvPr id="13" name="Picture 12">
            <a:extLst>
              <a:ext uri="{FF2B5EF4-FFF2-40B4-BE49-F238E27FC236}">
                <a16:creationId xmlns:a16="http://schemas.microsoft.com/office/drawing/2014/main" id="{EB25B651-B48B-40FD-81F7-8481011B3478}"/>
              </a:ext>
            </a:extLst>
          </p:cNvPr>
          <p:cNvPicPr>
            <a:picLocks noChangeAspect="1"/>
          </p:cNvPicPr>
          <p:nvPr/>
        </p:nvPicPr>
        <p:blipFill rotWithShape="1">
          <a:blip r:embed="rId2"/>
          <a:srcRect b="6365"/>
          <a:stretch/>
        </p:blipFill>
        <p:spPr>
          <a:xfrm>
            <a:off x="5059725" y="1971661"/>
            <a:ext cx="3115405" cy="1353984"/>
          </a:xfrm>
          <a:prstGeom prst="rect">
            <a:avLst/>
          </a:prstGeom>
          <a:ln>
            <a:solidFill>
              <a:schemeClr val="tx1"/>
            </a:solidFill>
          </a:ln>
        </p:spPr>
      </p:pic>
      <p:sp>
        <p:nvSpPr>
          <p:cNvPr id="14" name="TextBox 13">
            <a:extLst>
              <a:ext uri="{FF2B5EF4-FFF2-40B4-BE49-F238E27FC236}">
                <a16:creationId xmlns:a16="http://schemas.microsoft.com/office/drawing/2014/main" id="{3EEFABD2-9A28-4F53-9C9D-792272C37BC3}"/>
              </a:ext>
            </a:extLst>
          </p:cNvPr>
          <p:cNvSpPr txBox="1"/>
          <p:nvPr/>
        </p:nvSpPr>
        <p:spPr>
          <a:xfrm>
            <a:off x="5059725" y="483557"/>
            <a:ext cx="3115405" cy="1200329"/>
          </a:xfrm>
          <a:prstGeom prst="rect">
            <a:avLst/>
          </a:prstGeom>
          <a:noFill/>
          <a:ln>
            <a:solidFill>
              <a:schemeClr val="tx1"/>
            </a:solidFill>
          </a:ln>
        </p:spPr>
        <p:txBody>
          <a:bodyPr wrap="square" rtlCol="0">
            <a:spAutoFit/>
          </a:bodyPr>
          <a:lstStyle/>
          <a:p>
            <a:r>
              <a:rPr lang="en-US" dirty="0"/>
              <a:t>Pt A  &amp; B represent the centers of the horn on either ends so we could track the displacement of these centers </a:t>
            </a:r>
          </a:p>
        </p:txBody>
      </p:sp>
      <p:cxnSp>
        <p:nvCxnSpPr>
          <p:cNvPr id="15" name="Straight Arrow Connector 14">
            <a:extLst>
              <a:ext uri="{FF2B5EF4-FFF2-40B4-BE49-F238E27FC236}">
                <a16:creationId xmlns:a16="http://schemas.microsoft.com/office/drawing/2014/main" id="{80830673-5AE4-4EBA-8E9A-04E51EF1FFED}"/>
              </a:ext>
            </a:extLst>
          </p:cNvPr>
          <p:cNvCxnSpPr>
            <a:cxnSpLocks/>
          </p:cNvCxnSpPr>
          <p:nvPr/>
        </p:nvCxnSpPr>
        <p:spPr>
          <a:xfrm>
            <a:off x="7757880" y="3195377"/>
            <a:ext cx="585927" cy="0"/>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BB3A216D-2694-4DC9-8AB5-A970117AD94C}"/>
              </a:ext>
            </a:extLst>
          </p:cNvPr>
          <p:cNvSpPr txBox="1"/>
          <p:nvPr/>
        </p:nvSpPr>
        <p:spPr>
          <a:xfrm>
            <a:off x="8273133" y="2998101"/>
            <a:ext cx="1058230" cy="369332"/>
          </a:xfrm>
          <a:prstGeom prst="rect">
            <a:avLst/>
          </a:prstGeom>
          <a:noFill/>
          <a:ln>
            <a:noFill/>
          </a:ln>
        </p:spPr>
        <p:txBody>
          <a:bodyPr wrap="square" rtlCol="0">
            <a:spAutoFit/>
          </a:bodyPr>
          <a:lstStyle/>
          <a:p>
            <a:r>
              <a:rPr lang="en-US" dirty="0"/>
              <a:t>0.026”</a:t>
            </a:r>
          </a:p>
        </p:txBody>
      </p:sp>
      <p:grpSp>
        <p:nvGrpSpPr>
          <p:cNvPr id="18" name="Group 17">
            <a:extLst>
              <a:ext uri="{FF2B5EF4-FFF2-40B4-BE49-F238E27FC236}">
                <a16:creationId xmlns:a16="http://schemas.microsoft.com/office/drawing/2014/main" id="{54F77DA1-8B07-46C8-9107-FDAA33C98CD4}"/>
              </a:ext>
            </a:extLst>
          </p:cNvPr>
          <p:cNvGrpSpPr/>
          <p:nvPr/>
        </p:nvGrpSpPr>
        <p:grpSpPr>
          <a:xfrm>
            <a:off x="138014" y="483557"/>
            <a:ext cx="4805796" cy="2976209"/>
            <a:chOff x="4171020" y="3942693"/>
            <a:chExt cx="4582363" cy="2898611"/>
          </a:xfrm>
        </p:grpSpPr>
        <p:pic>
          <p:nvPicPr>
            <p:cNvPr id="12" name="Picture 11">
              <a:extLst>
                <a:ext uri="{FF2B5EF4-FFF2-40B4-BE49-F238E27FC236}">
                  <a16:creationId xmlns:a16="http://schemas.microsoft.com/office/drawing/2014/main" id="{5A32FEB0-9D6C-434B-AF2C-670492CE66A7}"/>
                </a:ext>
              </a:extLst>
            </p:cNvPr>
            <p:cNvPicPr>
              <a:picLocks noChangeAspect="1"/>
            </p:cNvPicPr>
            <p:nvPr/>
          </p:nvPicPr>
          <p:blipFill>
            <a:blip r:embed="rId3"/>
            <a:stretch>
              <a:fillRect/>
            </a:stretch>
          </p:blipFill>
          <p:spPr>
            <a:xfrm>
              <a:off x="4171020" y="3942693"/>
              <a:ext cx="4582363" cy="2898611"/>
            </a:xfrm>
            <a:prstGeom prst="rect">
              <a:avLst/>
            </a:prstGeom>
          </p:spPr>
        </p:pic>
        <p:sp>
          <p:nvSpPr>
            <p:cNvPr id="7" name="TextBox 6">
              <a:extLst>
                <a:ext uri="{FF2B5EF4-FFF2-40B4-BE49-F238E27FC236}">
                  <a16:creationId xmlns:a16="http://schemas.microsoft.com/office/drawing/2014/main" id="{AC4854BC-EEB5-49F3-900E-3A5507868A5B}"/>
                </a:ext>
              </a:extLst>
            </p:cNvPr>
            <p:cNvSpPr txBox="1"/>
            <p:nvPr/>
          </p:nvSpPr>
          <p:spPr>
            <a:xfrm>
              <a:off x="4326893" y="5940521"/>
              <a:ext cx="317716" cy="369332"/>
            </a:xfrm>
            <a:prstGeom prst="rect">
              <a:avLst/>
            </a:prstGeom>
            <a:noFill/>
          </p:spPr>
          <p:txBody>
            <a:bodyPr wrap="none" rtlCol="0">
              <a:spAutoFit/>
            </a:bodyPr>
            <a:lstStyle/>
            <a:p>
              <a:r>
                <a:rPr lang="en-US" dirty="0"/>
                <a:t>A</a:t>
              </a:r>
            </a:p>
          </p:txBody>
        </p:sp>
        <p:sp>
          <p:nvSpPr>
            <p:cNvPr id="17" name="TextBox 16">
              <a:extLst>
                <a:ext uri="{FF2B5EF4-FFF2-40B4-BE49-F238E27FC236}">
                  <a16:creationId xmlns:a16="http://schemas.microsoft.com/office/drawing/2014/main" id="{DE5229ED-E6FF-4080-9DE2-0D23B6C90B5D}"/>
                </a:ext>
              </a:extLst>
            </p:cNvPr>
            <p:cNvSpPr txBox="1"/>
            <p:nvPr/>
          </p:nvSpPr>
          <p:spPr>
            <a:xfrm>
              <a:off x="8435667" y="5128187"/>
              <a:ext cx="309700" cy="369332"/>
            </a:xfrm>
            <a:prstGeom prst="rect">
              <a:avLst/>
            </a:prstGeom>
            <a:noFill/>
          </p:spPr>
          <p:txBody>
            <a:bodyPr wrap="none" rtlCol="0">
              <a:spAutoFit/>
            </a:bodyPr>
            <a:lstStyle/>
            <a:p>
              <a:r>
                <a:rPr lang="en-US" dirty="0"/>
                <a:t>B</a:t>
              </a:r>
            </a:p>
          </p:txBody>
        </p:sp>
      </p:grpSp>
      <p:pic>
        <p:nvPicPr>
          <p:cNvPr id="20" name="Picture 19">
            <a:extLst>
              <a:ext uri="{FF2B5EF4-FFF2-40B4-BE49-F238E27FC236}">
                <a16:creationId xmlns:a16="http://schemas.microsoft.com/office/drawing/2014/main" id="{9A51B946-89F8-4F49-91F4-118000C18755}"/>
              </a:ext>
            </a:extLst>
          </p:cNvPr>
          <p:cNvPicPr>
            <a:picLocks noChangeAspect="1"/>
          </p:cNvPicPr>
          <p:nvPr/>
        </p:nvPicPr>
        <p:blipFill>
          <a:blip r:embed="rId4"/>
          <a:stretch>
            <a:fillRect/>
          </a:stretch>
        </p:blipFill>
        <p:spPr>
          <a:xfrm>
            <a:off x="5059725" y="4847566"/>
            <a:ext cx="3115405" cy="1279823"/>
          </a:xfrm>
          <a:prstGeom prst="rect">
            <a:avLst/>
          </a:prstGeom>
          <a:ln>
            <a:solidFill>
              <a:schemeClr val="tx1"/>
            </a:solidFill>
          </a:ln>
        </p:spPr>
      </p:pic>
      <p:cxnSp>
        <p:nvCxnSpPr>
          <p:cNvPr id="21" name="Straight Arrow Connector 20">
            <a:extLst>
              <a:ext uri="{FF2B5EF4-FFF2-40B4-BE49-F238E27FC236}">
                <a16:creationId xmlns:a16="http://schemas.microsoft.com/office/drawing/2014/main" id="{E4B50888-FF69-4B5F-BF7F-6F8D9AC4CC26}"/>
              </a:ext>
            </a:extLst>
          </p:cNvPr>
          <p:cNvCxnSpPr>
            <a:cxnSpLocks/>
          </p:cNvCxnSpPr>
          <p:nvPr/>
        </p:nvCxnSpPr>
        <p:spPr>
          <a:xfrm>
            <a:off x="7499310" y="5966253"/>
            <a:ext cx="633672" cy="0"/>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1227723-BEAE-4230-9F89-092879CDB446}"/>
              </a:ext>
            </a:extLst>
          </p:cNvPr>
          <p:cNvSpPr txBox="1"/>
          <p:nvPr/>
        </p:nvSpPr>
        <p:spPr>
          <a:xfrm>
            <a:off x="8064880" y="5773029"/>
            <a:ext cx="1011815" cy="369332"/>
          </a:xfrm>
          <a:prstGeom prst="rect">
            <a:avLst/>
          </a:prstGeom>
          <a:noFill/>
          <a:ln>
            <a:noFill/>
          </a:ln>
        </p:spPr>
        <p:txBody>
          <a:bodyPr wrap="square" rtlCol="0">
            <a:spAutoFit/>
          </a:bodyPr>
          <a:lstStyle/>
          <a:p>
            <a:r>
              <a:rPr lang="en-US" dirty="0"/>
              <a:t>0.025”</a:t>
            </a:r>
          </a:p>
        </p:txBody>
      </p:sp>
      <p:sp>
        <p:nvSpPr>
          <p:cNvPr id="24" name="TextBox 23">
            <a:extLst>
              <a:ext uri="{FF2B5EF4-FFF2-40B4-BE49-F238E27FC236}">
                <a16:creationId xmlns:a16="http://schemas.microsoft.com/office/drawing/2014/main" id="{ACE086CA-4F74-4030-B13D-8D2221FBB549}"/>
              </a:ext>
            </a:extLst>
          </p:cNvPr>
          <p:cNvSpPr txBox="1"/>
          <p:nvPr/>
        </p:nvSpPr>
        <p:spPr>
          <a:xfrm>
            <a:off x="5059725" y="3568559"/>
            <a:ext cx="3115405" cy="1200329"/>
          </a:xfrm>
          <a:prstGeom prst="rect">
            <a:avLst/>
          </a:prstGeom>
          <a:noFill/>
          <a:ln>
            <a:solidFill>
              <a:schemeClr val="tx1"/>
            </a:solidFill>
          </a:ln>
        </p:spPr>
        <p:txBody>
          <a:bodyPr wrap="square" rtlCol="0">
            <a:spAutoFit/>
          </a:bodyPr>
          <a:lstStyle/>
          <a:p>
            <a:r>
              <a:rPr lang="en-US" dirty="0"/>
              <a:t>With an infinitely stiff utility beam assumed. Displacement of Pt A  &amp; B along the principle x axis was relatively the same</a:t>
            </a:r>
          </a:p>
        </p:txBody>
      </p:sp>
      <p:pic>
        <p:nvPicPr>
          <p:cNvPr id="25" name="Picture 24">
            <a:extLst>
              <a:ext uri="{FF2B5EF4-FFF2-40B4-BE49-F238E27FC236}">
                <a16:creationId xmlns:a16="http://schemas.microsoft.com/office/drawing/2014/main" id="{2B56443A-570A-4EA9-A8CB-F2B42A7EC820}"/>
              </a:ext>
            </a:extLst>
          </p:cNvPr>
          <p:cNvPicPr>
            <a:picLocks noChangeAspect="1"/>
          </p:cNvPicPr>
          <p:nvPr/>
        </p:nvPicPr>
        <p:blipFill>
          <a:blip r:embed="rId5"/>
          <a:stretch>
            <a:fillRect/>
          </a:stretch>
        </p:blipFill>
        <p:spPr>
          <a:xfrm>
            <a:off x="154955" y="3568560"/>
            <a:ext cx="4780447" cy="2558830"/>
          </a:xfrm>
          <a:prstGeom prst="rect">
            <a:avLst/>
          </a:prstGeom>
        </p:spPr>
      </p:pic>
    </p:spTree>
    <p:extLst>
      <p:ext uri="{BB962C8B-B14F-4D97-AF65-F5344CB8AC3E}">
        <p14:creationId xmlns:p14="http://schemas.microsoft.com/office/powerpoint/2010/main" val="1894767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479A2AA-BB7B-47EC-B99F-00D6B77AEF31}"/>
              </a:ext>
            </a:extLst>
          </p:cNvPr>
          <p:cNvSpPr>
            <a:spLocks noGrp="1"/>
          </p:cNvSpPr>
          <p:nvPr>
            <p:ph type="dt" sz="half" idx="13"/>
          </p:nvPr>
        </p:nvSpPr>
        <p:spPr/>
        <p:txBody>
          <a:bodyPr/>
          <a:lstStyle/>
          <a:p>
            <a:pPr>
              <a:defRPr/>
            </a:pPr>
            <a:r>
              <a:rPr lang="en-US" dirty="0"/>
              <a:t>10.25.20</a:t>
            </a:r>
          </a:p>
        </p:txBody>
      </p:sp>
      <p:sp>
        <p:nvSpPr>
          <p:cNvPr id="4" name="Footer Placeholder 3">
            <a:extLst>
              <a:ext uri="{FF2B5EF4-FFF2-40B4-BE49-F238E27FC236}">
                <a16:creationId xmlns:a16="http://schemas.microsoft.com/office/drawing/2014/main" id="{C05DA427-E25F-4630-9C40-0D4AC98109A5}"/>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A9373807-5711-4775-B560-8E14E3138D34}"/>
              </a:ext>
            </a:extLst>
          </p:cNvPr>
          <p:cNvSpPr>
            <a:spLocks noGrp="1"/>
          </p:cNvSpPr>
          <p:nvPr>
            <p:ph type="sldNum" sz="quarter" idx="15"/>
          </p:nvPr>
        </p:nvSpPr>
        <p:spPr/>
        <p:txBody>
          <a:bodyPr/>
          <a:lstStyle/>
          <a:p>
            <a:pPr>
              <a:defRPr/>
            </a:pPr>
            <a:fld id="{98AA3EDC-84CE-5D44-955B-22A59AD27526}" type="slidenum">
              <a:rPr lang="en-US" smtClean="0"/>
              <a:pPr>
                <a:defRPr/>
              </a:pPr>
              <a:t>9</a:t>
            </a:fld>
            <a:endParaRPr lang="en-US" dirty="0"/>
          </a:p>
        </p:txBody>
      </p:sp>
      <p:sp>
        <p:nvSpPr>
          <p:cNvPr id="9" name="Title 2">
            <a:extLst>
              <a:ext uri="{FF2B5EF4-FFF2-40B4-BE49-F238E27FC236}">
                <a16:creationId xmlns:a16="http://schemas.microsoft.com/office/drawing/2014/main" id="{98050823-4704-40AA-84F9-8EF889934E73}"/>
              </a:ext>
            </a:extLst>
          </p:cNvPr>
          <p:cNvSpPr>
            <a:spLocks noGrp="1"/>
          </p:cNvSpPr>
          <p:nvPr>
            <p:ph type="title"/>
          </p:nvPr>
        </p:nvSpPr>
        <p:spPr>
          <a:xfrm>
            <a:off x="142351" y="112018"/>
            <a:ext cx="8686800" cy="427877"/>
          </a:xfrm>
        </p:spPr>
        <p:txBody>
          <a:bodyPr/>
          <a:lstStyle/>
          <a:p>
            <a:r>
              <a:rPr lang="en-US" dirty="0"/>
              <a:t>Proposed Design</a:t>
            </a:r>
          </a:p>
        </p:txBody>
      </p:sp>
      <p:pic>
        <p:nvPicPr>
          <p:cNvPr id="19" name="Content Placeholder 8">
            <a:extLst>
              <a:ext uri="{FF2B5EF4-FFF2-40B4-BE49-F238E27FC236}">
                <a16:creationId xmlns:a16="http://schemas.microsoft.com/office/drawing/2014/main" id="{F5965E92-3A1E-47C0-9CF2-6406C6597F7E}"/>
              </a:ext>
            </a:extLst>
          </p:cNvPr>
          <p:cNvPicPr>
            <a:picLocks noChangeAspect="1"/>
          </p:cNvPicPr>
          <p:nvPr/>
        </p:nvPicPr>
        <p:blipFill>
          <a:blip r:embed="rId2"/>
          <a:stretch>
            <a:fillRect/>
          </a:stretch>
        </p:blipFill>
        <p:spPr>
          <a:xfrm>
            <a:off x="142351" y="650968"/>
            <a:ext cx="5042045" cy="3067852"/>
          </a:xfrm>
          <a:prstGeom prst="rect">
            <a:avLst/>
          </a:prstGeom>
          <a:ln>
            <a:solidFill>
              <a:schemeClr val="tx1"/>
            </a:solidFill>
          </a:ln>
        </p:spPr>
      </p:pic>
      <p:graphicFrame>
        <p:nvGraphicFramePr>
          <p:cNvPr id="23" name="Content Placeholder 11">
            <a:extLst>
              <a:ext uri="{FF2B5EF4-FFF2-40B4-BE49-F238E27FC236}">
                <a16:creationId xmlns:a16="http://schemas.microsoft.com/office/drawing/2014/main" id="{C25D8B5F-C97E-4D3A-BEDA-A1742C0901EC}"/>
              </a:ext>
            </a:extLst>
          </p:cNvPr>
          <p:cNvGraphicFramePr>
            <a:graphicFrameLocks/>
          </p:cNvGraphicFramePr>
          <p:nvPr>
            <p:extLst>
              <p:ext uri="{D42A27DB-BD31-4B8C-83A1-F6EECF244321}">
                <p14:modId xmlns:p14="http://schemas.microsoft.com/office/powerpoint/2010/main" val="187806392"/>
              </p:ext>
            </p:extLst>
          </p:nvPr>
        </p:nvGraphicFramePr>
        <p:xfrm>
          <a:off x="142351" y="3991105"/>
          <a:ext cx="7944636" cy="1656080"/>
        </p:xfrm>
        <a:graphic>
          <a:graphicData uri="http://schemas.openxmlformats.org/drawingml/2006/table">
            <a:tbl>
              <a:tblPr firstRow="1" bandRow="1">
                <a:tableStyleId>{5C22544A-7EE6-4342-B048-85BDC9FD1C3A}</a:tableStyleId>
              </a:tblPr>
              <a:tblGrid>
                <a:gridCol w="1986159">
                  <a:extLst>
                    <a:ext uri="{9D8B030D-6E8A-4147-A177-3AD203B41FA5}">
                      <a16:colId xmlns:a16="http://schemas.microsoft.com/office/drawing/2014/main" val="3440013653"/>
                    </a:ext>
                  </a:extLst>
                </a:gridCol>
                <a:gridCol w="1986159">
                  <a:extLst>
                    <a:ext uri="{9D8B030D-6E8A-4147-A177-3AD203B41FA5}">
                      <a16:colId xmlns:a16="http://schemas.microsoft.com/office/drawing/2014/main" val="1697170049"/>
                    </a:ext>
                  </a:extLst>
                </a:gridCol>
                <a:gridCol w="1986159">
                  <a:extLst>
                    <a:ext uri="{9D8B030D-6E8A-4147-A177-3AD203B41FA5}">
                      <a16:colId xmlns:a16="http://schemas.microsoft.com/office/drawing/2014/main" val="1323321191"/>
                    </a:ext>
                  </a:extLst>
                </a:gridCol>
                <a:gridCol w="1986159">
                  <a:extLst>
                    <a:ext uri="{9D8B030D-6E8A-4147-A177-3AD203B41FA5}">
                      <a16:colId xmlns:a16="http://schemas.microsoft.com/office/drawing/2014/main" val="2831756745"/>
                    </a:ext>
                  </a:extLst>
                </a:gridCol>
              </a:tblGrid>
              <a:tr h="370840">
                <a:tc>
                  <a:txBody>
                    <a:bodyPr/>
                    <a:lstStyle/>
                    <a:p>
                      <a:endParaRPr lang="en-US" dirty="0"/>
                    </a:p>
                  </a:txBody>
                  <a:tcPr/>
                </a:tc>
                <a:tc>
                  <a:txBody>
                    <a:bodyPr/>
                    <a:lstStyle/>
                    <a:p>
                      <a:r>
                        <a:rPr lang="en-US" dirty="0"/>
                        <a:t>Horn Displacement – Pt A (mm)</a:t>
                      </a:r>
                    </a:p>
                  </a:txBody>
                  <a:tcPr/>
                </a:tc>
                <a:tc>
                  <a:txBody>
                    <a:bodyPr/>
                    <a:lstStyle/>
                    <a:p>
                      <a:r>
                        <a:rPr lang="en-US" dirty="0"/>
                        <a:t>Equivalent Stress (MPa)</a:t>
                      </a:r>
                    </a:p>
                  </a:txBody>
                  <a:tcPr/>
                </a:tc>
                <a:tc>
                  <a:txBody>
                    <a:bodyPr/>
                    <a:lstStyle/>
                    <a:p>
                      <a:r>
                        <a:rPr lang="en-US" dirty="0"/>
                        <a:t>Max Deformation for Utility Beam Support (mm)</a:t>
                      </a:r>
                    </a:p>
                  </a:txBody>
                  <a:tcPr/>
                </a:tc>
                <a:extLst>
                  <a:ext uri="{0D108BD9-81ED-4DB2-BD59-A6C34878D82A}">
                    <a16:rowId xmlns:a16="http://schemas.microsoft.com/office/drawing/2014/main" val="952989161"/>
                  </a:ext>
                </a:extLst>
              </a:tr>
              <a:tr h="370840">
                <a:tc>
                  <a:txBody>
                    <a:bodyPr/>
                    <a:lstStyle/>
                    <a:p>
                      <a:r>
                        <a:rPr lang="en-US" dirty="0"/>
                        <a:t>Initial Design</a:t>
                      </a:r>
                    </a:p>
                  </a:txBody>
                  <a:tcPr/>
                </a:tc>
                <a:tc>
                  <a:txBody>
                    <a:bodyPr/>
                    <a:lstStyle/>
                    <a:p>
                      <a:r>
                        <a:rPr lang="en-US" dirty="0"/>
                        <a:t>0.026” (0.67)</a:t>
                      </a:r>
                    </a:p>
                  </a:txBody>
                  <a:tcPr/>
                </a:tc>
                <a:tc>
                  <a:txBody>
                    <a:bodyPr/>
                    <a:lstStyle/>
                    <a:p>
                      <a:r>
                        <a:rPr lang="en-US" dirty="0"/>
                        <a:t>79.18</a:t>
                      </a:r>
                    </a:p>
                  </a:txBody>
                  <a:tcPr/>
                </a:tc>
                <a:tc>
                  <a:txBody>
                    <a:bodyPr/>
                    <a:lstStyle/>
                    <a:p>
                      <a:r>
                        <a:rPr lang="en-US" dirty="0"/>
                        <a:t>2.02</a:t>
                      </a:r>
                    </a:p>
                  </a:txBody>
                  <a:tcPr/>
                </a:tc>
                <a:extLst>
                  <a:ext uri="{0D108BD9-81ED-4DB2-BD59-A6C34878D82A}">
                    <a16:rowId xmlns:a16="http://schemas.microsoft.com/office/drawing/2014/main" val="1689103682"/>
                  </a:ext>
                </a:extLst>
              </a:tr>
              <a:tr h="370840">
                <a:tc>
                  <a:txBody>
                    <a:bodyPr/>
                    <a:lstStyle/>
                    <a:p>
                      <a:r>
                        <a:rPr lang="en-US" dirty="0"/>
                        <a:t>Updated Design</a:t>
                      </a:r>
                    </a:p>
                  </a:txBody>
                  <a:tcPr/>
                </a:tc>
                <a:tc>
                  <a:txBody>
                    <a:bodyPr/>
                    <a:lstStyle/>
                    <a:p>
                      <a:r>
                        <a:rPr lang="en-US" dirty="0"/>
                        <a:t>0.0028” (0.64)</a:t>
                      </a:r>
                    </a:p>
                  </a:txBody>
                  <a:tcPr/>
                </a:tc>
                <a:tc>
                  <a:txBody>
                    <a:bodyPr/>
                    <a:lstStyle/>
                    <a:p>
                      <a:r>
                        <a:rPr lang="en-US" dirty="0"/>
                        <a:t>50.31</a:t>
                      </a:r>
                    </a:p>
                  </a:txBody>
                  <a:tcPr/>
                </a:tc>
                <a:tc>
                  <a:txBody>
                    <a:bodyPr/>
                    <a:lstStyle/>
                    <a:p>
                      <a:r>
                        <a:rPr lang="en-US" dirty="0"/>
                        <a:t>0.9</a:t>
                      </a:r>
                    </a:p>
                  </a:txBody>
                  <a:tcPr/>
                </a:tc>
                <a:extLst>
                  <a:ext uri="{0D108BD9-81ED-4DB2-BD59-A6C34878D82A}">
                    <a16:rowId xmlns:a16="http://schemas.microsoft.com/office/drawing/2014/main" val="3585275277"/>
                  </a:ext>
                </a:extLst>
              </a:tr>
            </a:tbl>
          </a:graphicData>
        </a:graphic>
      </p:graphicFrame>
      <p:sp>
        <p:nvSpPr>
          <p:cNvPr id="2" name="TextBox 1">
            <a:extLst>
              <a:ext uri="{FF2B5EF4-FFF2-40B4-BE49-F238E27FC236}">
                <a16:creationId xmlns:a16="http://schemas.microsoft.com/office/drawing/2014/main" id="{86558A84-DBC0-45E2-B1BF-61E67129559A}"/>
              </a:ext>
            </a:extLst>
          </p:cNvPr>
          <p:cNvSpPr txBox="1"/>
          <p:nvPr/>
        </p:nvSpPr>
        <p:spPr>
          <a:xfrm>
            <a:off x="5352089" y="650968"/>
            <a:ext cx="3557019" cy="2862322"/>
          </a:xfrm>
          <a:prstGeom prst="rect">
            <a:avLst/>
          </a:prstGeom>
          <a:noFill/>
        </p:spPr>
        <p:txBody>
          <a:bodyPr wrap="square" rtlCol="0">
            <a:spAutoFit/>
          </a:bodyPr>
          <a:lstStyle/>
          <a:p>
            <a:r>
              <a:rPr lang="en-US" dirty="0"/>
              <a:t>A new design with two drawbar support was proposed to reduce horn A transverse displacement due to asymmetric loading. The utility beam support mounting bolt holes was equally increased to 10 in the center to better spread the load. Both changes resulted to an improved design as seen on the table below  </a:t>
            </a:r>
          </a:p>
        </p:txBody>
      </p:sp>
    </p:spTree>
    <p:extLst>
      <p:ext uri="{BB962C8B-B14F-4D97-AF65-F5344CB8AC3E}">
        <p14:creationId xmlns:p14="http://schemas.microsoft.com/office/powerpoint/2010/main" val="3200306056"/>
      </p:ext>
    </p:extLst>
  </p:cSld>
  <p:clrMapOvr>
    <a:masterClrMapping/>
  </p:clrMapOvr>
</p:sld>
</file>

<file path=ppt/theme/theme1.xml><?xml version="1.0" encoding="utf-8"?>
<a:theme xmlns:a="http://schemas.openxmlformats.org/drawingml/2006/main" name="LBNF Template_0512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17601</TotalTime>
  <Words>1214</Words>
  <Application>Microsoft Office PowerPoint</Application>
  <PresentationFormat>On-screen Show (4:3)</PresentationFormat>
  <Paragraphs>171</Paragraphs>
  <Slides>18</Slides>
  <Notes>0</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Helvetica</vt:lpstr>
      <vt:lpstr>Lucida Grande</vt:lpstr>
      <vt:lpstr>Palatino</vt:lpstr>
      <vt:lpstr>Times</vt:lpstr>
      <vt:lpstr>Times New Roman</vt:lpstr>
      <vt:lpstr>LBNF Template_051215</vt:lpstr>
      <vt:lpstr>LBNF Content-Footer Theme</vt:lpstr>
      <vt:lpstr>Neutrino Beamline Horn A Preliminary Design Review</vt:lpstr>
      <vt:lpstr>Outline </vt:lpstr>
      <vt:lpstr>Problem Statement</vt:lpstr>
      <vt:lpstr>Horn A Model </vt:lpstr>
      <vt:lpstr>PowerPoint Presentation</vt:lpstr>
      <vt:lpstr>PowerPoint Presentation</vt:lpstr>
      <vt:lpstr>PowerPoint Presentation</vt:lpstr>
      <vt:lpstr>Remote Points Deformation</vt:lpstr>
      <vt:lpstr>Proposed Design</vt:lpstr>
      <vt:lpstr>Problem Statement: Thermal Analysis for Horn A Hanger Utility Beam Support </vt:lpstr>
      <vt:lpstr>MARS DATA &amp; Boundary Conditions</vt:lpstr>
      <vt:lpstr>Thermal Results: Max Temperature</vt:lpstr>
      <vt:lpstr>Thermal Structural Results: Deformation</vt:lpstr>
      <vt:lpstr>Thermal Results: Max Temperature</vt:lpstr>
      <vt:lpstr>Analysis Inputs: MARS DATA</vt:lpstr>
      <vt:lpstr>Ongoing Analysis: Problem Statement</vt:lpstr>
      <vt:lpstr>Ongoing Analysis:</vt:lpstr>
      <vt:lpstr>Summary</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Nnamdi Agbo</cp:lastModifiedBy>
  <cp:revision>335</cp:revision>
  <cp:lastPrinted>2015-05-22T11:54:13Z</cp:lastPrinted>
  <dcterms:created xsi:type="dcterms:W3CDTF">2015-04-30T14:29:22Z</dcterms:created>
  <dcterms:modified xsi:type="dcterms:W3CDTF">2020-04-21T04:24:33Z</dcterms:modified>
</cp:coreProperties>
</file>