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63" r:id="rId3"/>
    <p:sldId id="328" r:id="rId4"/>
    <p:sldId id="1811" r:id="rId5"/>
    <p:sldId id="1815" r:id="rId6"/>
    <p:sldId id="340" r:id="rId7"/>
    <p:sldId id="341" r:id="rId8"/>
    <p:sldId id="1816" r:id="rId9"/>
    <p:sldId id="342" r:id="rId10"/>
    <p:sldId id="1817" r:id="rId11"/>
    <p:sldId id="339" r:id="rId12"/>
    <p:sldId id="1818" r:id="rId13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79646"/>
    <a:srgbClr val="4F81BD"/>
    <a:srgbClr val="C0504D"/>
    <a:srgbClr val="004C97"/>
    <a:srgbClr val="00B5E2"/>
    <a:srgbClr val="63666A"/>
    <a:srgbClr val="5A5A5A"/>
    <a:srgbClr val="67676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5" autoAdjust="0"/>
    <p:restoredTop sz="98464" autoAdjust="0"/>
  </p:normalViewPr>
  <p:slideViewPr>
    <p:cSldViewPr snapToGrid="0" snapToObjects="1">
      <p:cViewPr varScale="1">
        <p:scale>
          <a:sx n="106" d="100"/>
          <a:sy n="106" d="100"/>
        </p:scale>
        <p:origin x="234" y="114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name | talk 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10.25.18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name | talk 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dunescience.org/cgi-bin/private/ShowDocument?docid=1856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64343" y="1381504"/>
            <a:ext cx="8218488" cy="145165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Neutrino Beamline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Horn A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Preliminary Design Review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61168" y="4670423"/>
            <a:ext cx="8221663" cy="79378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Cory Crowley</a:t>
            </a:r>
          </a:p>
          <a:p>
            <a:r>
              <a:rPr lang="en-US" dirty="0">
                <a:latin typeface="Helvetica" charset="0"/>
              </a:rPr>
              <a:t>24 April 2020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DE82728-9F5E-49DE-A354-8C40A65F00D7}"/>
              </a:ext>
            </a:extLst>
          </p:cNvPr>
          <p:cNvSpPr txBox="1">
            <a:spLocks/>
          </p:cNvSpPr>
          <p:nvPr/>
        </p:nvSpPr>
        <p:spPr bwMode="auto">
          <a:xfrm>
            <a:off x="461168" y="3489122"/>
            <a:ext cx="8221663" cy="52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rgbClr val="004C97"/>
                </a:solidFill>
                <a:latin typeface="Helvetica"/>
                <a:ea typeface="Geneva" charset="0"/>
                <a:cs typeface="Geneva" charset="0"/>
              </a:defRPr>
            </a:lvl1pPr>
            <a:lvl2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2pPr>
            <a:lvl3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3pPr>
            <a:lvl4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4pPr>
            <a:lvl5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Helvetica" charset="0"/>
              </a:rPr>
              <a:t>Review Summary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564D-1385-439C-A29C-80920A66D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7A991-1904-406A-B52E-D4644C1D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E549940-3671-4607-A668-19A1178725D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1238249"/>
            <a:ext cx="8293100" cy="5035801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model is advanced, but much back-end work to do: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Primarily assembly &amp; high level drawings, final analysis runs, part revisions &amp; creation of ancillary structures.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Must develop additional procedures &amp; fixturing prior to fabrication readiness review.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Risks exist but are being mitigated. Will have better feeling after tests complete and detailed design firms up.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Horn A represents bulk of engineering &amp; design load to WBS. Horns B &amp; C will use ~75% of design concepts from Horn A.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Schedule is funding limited based on test stand availability. Efforts ongoing to speed up design &amp; take advantage of engineering resources available now.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Horn A design schedule and costs are currently on-track.</a:t>
            </a:r>
          </a:p>
          <a:p>
            <a:pPr lvl="1"/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BBCC7464-1D75-45F4-AC07-1A57F5D21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9488" y="6488430"/>
            <a:ext cx="1136650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4.24.20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016EE81-F3E2-43A9-A695-B497F15BF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Cory Crowley | Review Summary</a:t>
            </a:r>
          </a:p>
        </p:txBody>
      </p:sp>
    </p:spTree>
    <p:extLst>
      <p:ext uri="{BB962C8B-B14F-4D97-AF65-F5344CB8AC3E}">
        <p14:creationId xmlns:p14="http://schemas.microsoft.com/office/powerpoint/2010/main" val="1445154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564D-1385-439C-A29C-80920A66D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7A991-1904-406A-B52E-D4644C1D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E549940-3671-4607-A668-19A1178725D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1238249"/>
            <a:ext cx="8293100" cy="5035801"/>
          </a:xfrm>
        </p:spPr>
        <p:txBody>
          <a:bodyPr/>
          <a:lstStyle/>
          <a:p>
            <a:pPr marL="2743200" lvl="6" indent="0">
              <a:buNone/>
            </a:pPr>
            <a:r>
              <a:rPr lang="en-US" sz="2400" dirty="0"/>
              <a:t>Thank you for your time!</a:t>
            </a:r>
          </a:p>
          <a:p>
            <a:pPr marL="2743200" lvl="6" indent="0">
              <a:buNone/>
            </a:pPr>
            <a:r>
              <a:rPr lang="en-US" sz="2400" dirty="0"/>
              <a:t>      </a:t>
            </a:r>
            <a:r>
              <a:rPr lang="en-US" sz="4000" dirty="0"/>
              <a:t>Questions?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BBCC7464-1D75-45F4-AC07-1A57F5D21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9488" y="6488430"/>
            <a:ext cx="1136650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4.24.20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016EE81-F3E2-43A9-A695-B497F15BF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Cory Crowley | Review Summary</a:t>
            </a:r>
          </a:p>
        </p:txBody>
      </p:sp>
    </p:spTree>
    <p:extLst>
      <p:ext uri="{BB962C8B-B14F-4D97-AF65-F5344CB8AC3E}">
        <p14:creationId xmlns:p14="http://schemas.microsoft.com/office/powerpoint/2010/main" val="287996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C1671ACC-74F9-42DC-ACAB-73450082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9488" y="6488430"/>
            <a:ext cx="1136650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4.24.20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EA31F69-A9BB-4308-B862-86BB92C3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Cory Crowley | Review Summary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1191C67-9272-4190-BC1D-17A6F1D6B0D0}"/>
              </a:ext>
            </a:extLst>
          </p:cNvPr>
          <p:cNvSpPr txBox="1">
            <a:spLocks/>
          </p:cNvSpPr>
          <p:nvPr/>
        </p:nvSpPr>
        <p:spPr>
          <a:xfrm>
            <a:off x="457200" y="1249407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 kern="120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Summary of Charge Questions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Reference Presentations / Review Materials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Final Design Plans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Testing Plans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Horn A Schedule</a:t>
            </a:r>
          </a:p>
        </p:txBody>
      </p:sp>
    </p:spTree>
    <p:extLst>
      <p:ext uri="{BB962C8B-B14F-4D97-AF65-F5344CB8AC3E}">
        <p14:creationId xmlns:p14="http://schemas.microsoft.com/office/powerpoint/2010/main" val="260765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B5A26-EB9E-4D5B-BCDE-D4B740DE3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-- 1 of 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3B363C-0C88-48FD-B335-A28F9695C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4.22.20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F2CD3-D9C5-4DA7-A593-54438BE9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Keith Gollwitzer | 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A6CD7-8352-482E-A740-5F3F731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A0E33E-588F-4F8A-BB33-9CA4259FF2F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448056" indent="-4572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Does the preliminary design meet the requirements of the optimized beamline parameters? </a:t>
            </a:r>
          </a:p>
          <a:p>
            <a:pPr marL="448056" indent="-4572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the design maturity presented for the Horn A conductors,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stripline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interfaces, and ancillary systems at a level appropriate for the Preliminary Design Phase, as guided by the LBNF / DUNE Review Plan?</a:t>
            </a:r>
          </a:p>
          <a:p>
            <a:pPr marL="832104" lvl="2" indent="-457200">
              <a:buFont typeface="+mj-lt"/>
              <a:buAutoNum type="alphaLcPeriod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Based on acceptable progress for Preliminary Design as 50 to 70%, with 100% equal to “completion of Preliminary Design phase”.</a:t>
            </a:r>
          </a:p>
          <a:p>
            <a:pPr marL="832104" lvl="2" indent="-457200">
              <a:buFont typeface="+mj-lt"/>
              <a:buAutoNum type="alphaLcPeriod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 areas where components are awaiting forthcoming development well understood? </a:t>
            </a:r>
          </a:p>
          <a:p>
            <a:pPr marL="832104" lvl="2" indent="-457200">
              <a:buFont typeface="+mj-lt"/>
              <a:buAutoNum type="alphaLcPeriod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Final Design will be drawing-intensive in comparison to the first two phases of design.</a:t>
            </a:r>
          </a:p>
          <a:p>
            <a:pPr marL="448056" indent="-4572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Have suitable engineering analyses been performed and documented, and reviewed/peer reviewed and approved, where applicable?</a:t>
            </a:r>
          </a:p>
          <a:p>
            <a:pPr marL="448056" indent="-4572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Does the anticipated design life meet experimental requirements of 1E8 pulses or 2 years of operation prior to failure? </a:t>
            </a:r>
          </a:p>
          <a:p>
            <a:pPr marL="448056" indent="-4572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Have the ES&amp;H issues been identified and analyzed appropriately? </a:t>
            </a:r>
          </a:p>
          <a:p>
            <a:pPr marL="448056" indent="-4572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Have the Fermilab Engineering Manual standards been applied to the design? </a:t>
            </a:r>
          </a:p>
          <a:p>
            <a:pPr marL="448056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2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B5A26-EB9E-4D5B-BCDE-D4B740DE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</p:spPr>
        <p:txBody>
          <a:bodyPr/>
          <a:lstStyle/>
          <a:p>
            <a:r>
              <a:rPr lang="en-US" dirty="0"/>
              <a:t>Charge -- 2 of 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3B363C-0C88-48FD-B335-A28F9695C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4.22.20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F2CD3-D9C5-4DA7-A593-54438BE9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Keith Gollwitzer | 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A6CD7-8352-482E-A740-5F3F731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A0E33E-588F-4F8A-BB33-9CA4259FF2F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905522"/>
            <a:ext cx="8293100" cy="5179366"/>
          </a:xfrm>
        </p:spPr>
        <p:txBody>
          <a:bodyPr/>
          <a:lstStyle/>
          <a:p>
            <a:pPr marL="448056" indent="-457200">
              <a:buFont typeface="+mj-lt"/>
              <a:buAutoNum type="arabicPeriod" startAt="7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Have potential design, manufacturing, and installation risks and challenges been identified within the Horn A WBS, and has it been adequately planned to address these during the final design? </a:t>
            </a:r>
          </a:p>
          <a:p>
            <a:pPr marL="448056" indent="-457200">
              <a:buFont typeface="+mj-lt"/>
              <a:buAutoNum type="arabicPeriod" startAt="7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 difficult design features and possible prototyping issues identified? es the preliminary design meet the requirements of the optimized beamline parameters? </a:t>
            </a:r>
          </a:p>
          <a:p>
            <a:pPr marL="448056" indent="-457200">
              <a:buFont typeface="+mj-lt"/>
              <a:buAutoNum type="arabicPeriod" startAt="7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the level of integration with other LBNF beamline entities appropriate for this stage of the work? I.E. Are interfaces and collaborative design inputs being managed appropriately?</a:t>
            </a:r>
          </a:p>
          <a:p>
            <a:pPr marL="832104" lvl="2" indent="-457200">
              <a:buFont typeface="+mj-lt"/>
              <a:buAutoNum type="alphaLcPeriod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major Horn A system interface is the integrated target, which is being designed and built by RAL. Have all integration activities pertaining to the mating of these components been identified?</a:t>
            </a:r>
          </a:p>
          <a:p>
            <a:pPr marL="832104" lvl="2" indent="-457200">
              <a:buFont typeface="+mj-lt"/>
              <a:buAutoNum type="alphaLcPeriod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 there any outstanding design considerations for the integrated target which have not been identified by the design teams?.</a:t>
            </a:r>
          </a:p>
          <a:p>
            <a:pPr marL="448056" indent="-457200">
              <a:buFont typeface="+mj-lt"/>
              <a:buAutoNum type="arabicPeriod" startAt="7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Select Horn A components are currently undergoing estimation review through the Project Estimator. This includes the submission of sample packages to outside vendors for spot-checking of current values. With this in mind, a cursory check of the cost and schedule are desired:</a:t>
            </a:r>
          </a:p>
          <a:p>
            <a:pPr marL="832104" lvl="2" indent="-457200">
              <a:buFont typeface="+mj-lt"/>
              <a:buAutoNum type="alphaLcPeriod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verify top level cost estimates for prototype and production horn fabrication &amp; testing.</a:t>
            </a:r>
          </a:p>
          <a:p>
            <a:pPr marL="832104" lvl="2" indent="-457200">
              <a:buFont typeface="+mj-lt"/>
              <a:buAutoNum type="alphaLcPeriod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question sufficiency of design resources with known complexity of certain features, such as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stripline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ceramics design,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stripline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welding, &amp; conductor welding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3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Presentations / Review Material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presentations &amp; review material are permanently stored in</a:t>
            </a:r>
            <a:r>
              <a:rPr lang="en-US" sz="2000" dirty="0"/>
              <a:t> </a:t>
            </a:r>
            <a:r>
              <a:rPr lang="en-US" sz="2000" dirty="0">
                <a:hlinkClick r:id="rId2"/>
              </a:rPr>
              <a:t>DUNE-Doc-18562</a:t>
            </a:r>
            <a:r>
              <a:rPr lang="en-US" sz="2000" dirty="0"/>
              <a:t>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Will add review comments and daily answers to questions.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responses to reviewer input will be posted when received.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F7744E31-4452-4BFA-9531-A30F6F62EF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9488" y="6488430"/>
            <a:ext cx="1136650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4.24.20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F0CC964-2243-4A52-8DAD-5BCB3F44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Cory Crowley | Review Summary</a:t>
            </a:r>
          </a:p>
        </p:txBody>
      </p:sp>
    </p:spTree>
    <p:extLst>
      <p:ext uri="{BB962C8B-B14F-4D97-AF65-F5344CB8AC3E}">
        <p14:creationId xmlns:p14="http://schemas.microsoft.com/office/powerpoint/2010/main" val="423645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Design Plans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7200" y="1238249"/>
            <a:ext cx="8293100" cy="5090123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final approval from BIWG for horn components as modeled.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Laura Fields / Zarko Pavlovic official email, memo, or equivalent.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Complete last FEA run on conductor assembly with final loading conditions applied. Pursue efforts to thin D.S. transition flange &amp; keep S.F. above 2.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Complete last FEA run on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stripline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assembly with all known loading conditions applied, pending successful mechanical test of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stripline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bolt group &amp; electrical test of resistance to corona inception &amp; arcing.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Finish modeling on ancillary systems: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Brackets, hardware, updates from review.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over sizing &amp; tolerances.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Begin fixturing design for welding, water lines,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stripline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chamfers,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etc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F7744E31-4452-4BFA-9531-A30F6F62EF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9488" y="6488430"/>
            <a:ext cx="1136650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4.24.20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F0CC964-2243-4A52-8DAD-5BCB3F44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Cory Crowley | Review Summary</a:t>
            </a:r>
          </a:p>
        </p:txBody>
      </p:sp>
    </p:spTree>
    <p:extLst>
      <p:ext uri="{BB962C8B-B14F-4D97-AF65-F5344CB8AC3E}">
        <p14:creationId xmlns:p14="http://schemas.microsoft.com/office/powerpoint/2010/main" val="1679520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Design Plans Cont.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7200" y="1238249"/>
            <a:ext cx="8293100" cy="5090123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a final integration model to RAL that serves as agreed upon reference going forward for fabrication.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Need both sides to “sign-off”: email, memo, or equivalent documentation. 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Finish all inputs on parameters &amp; specifications worksheet. Work with integration managers to get interfacing WBS/technical lead approvals prior to fabrication release.</a:t>
            </a:r>
          </a:p>
          <a:p>
            <a:pPr lvl="1"/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Targetry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RAW, Civil, Target Chase/Shielding, Power Supply, Remote Handling, Modeling.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Drawing Packages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Most drawings are generated for Horn A piece parts.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Need high level drawings (weldments, main assemblies, system layouts).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Significant time on final tolerancing &amp; component listings for purchase.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F7744E31-4452-4BFA-9531-A30F6F62EF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9488" y="6488430"/>
            <a:ext cx="1136650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4.24.20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F0CC964-2243-4A52-8DAD-5BCB3F44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Cory Crowley | Review Summary</a:t>
            </a:r>
          </a:p>
        </p:txBody>
      </p:sp>
    </p:spTree>
    <p:extLst>
      <p:ext uri="{BB962C8B-B14F-4D97-AF65-F5344CB8AC3E}">
        <p14:creationId xmlns:p14="http://schemas.microsoft.com/office/powerpoint/2010/main" val="127073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Plans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5053908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Friction stir weld vendor testing ongoing and results expected in May. Will help confirm: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Weld efficiency.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Weld shrinkage (feeds into drawing package material allowances).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Flatness / quality / finish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etc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Drawing package decision (bolt layer 5 at middle or stick with 1 piece finished weldment.</a:t>
            </a:r>
          </a:p>
          <a:p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Stripline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bus prototype.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parts expected in May. Need to work out assembly &amp; testing timeline with AD/TSD + AD/EE-Support.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ceramic interface, confirm sensitivity of bolt threads through center.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full-scale Horn A prototype will be built &amp; tested at MI-8 facility.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Testing activities above have implications for all horn designs.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F7744E31-4452-4BFA-9531-A30F6F62EF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9488" y="6488430"/>
            <a:ext cx="1136650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4.24.20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F0CC964-2243-4A52-8DAD-5BCB3F44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Cory Crowley | Review Summary</a:t>
            </a:r>
          </a:p>
        </p:txBody>
      </p:sp>
    </p:spTree>
    <p:extLst>
      <p:ext uri="{BB962C8B-B14F-4D97-AF65-F5344CB8AC3E}">
        <p14:creationId xmlns:p14="http://schemas.microsoft.com/office/powerpoint/2010/main" val="3719389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Horn A Schedule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Horn A has ~10 months left before we are ready to build (Feb. 2021).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Schedule allowance for fabrication is ~2.25 years (May 2023).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Factors speeding up build time:</a:t>
            </a:r>
          </a:p>
          <a:p>
            <a:pPr lvl="2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Only 2 inner conductor welds, with identical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NuMI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weld preps.</a:t>
            </a:r>
          </a:p>
          <a:p>
            <a:pPr lvl="2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outer conductor welding: bid out port fabrication, weld, &amp; assemble.</a:t>
            </a:r>
          </a:p>
          <a:p>
            <a:pPr lvl="2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Simplified cooling loops for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stripline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flange.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~1.5 years schedule float if test stand not advanced.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 critical path by few months because of this delay. Would rather have more total schedule float to implement possible Horn B &amp; C changes sooner.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 stand timeframe for prototype is 8 months.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Covers installation, vibration measurements, magnetic field measurement, post test inspection, prototype target installation trials + additional pulse testing of integrated target &amp; horn assembly.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Production horn build starts 2025 after prototype testing complete.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indent="0"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indent="0">
              <a:buNone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F7744E31-4452-4BFA-9531-A30F6F62EF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9488" y="6488430"/>
            <a:ext cx="1136650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4.24.20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F0CC964-2243-4A52-8DAD-5BCB3F44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Cory Crowley | Review Summary</a:t>
            </a:r>
          </a:p>
        </p:txBody>
      </p:sp>
    </p:spTree>
    <p:extLst>
      <p:ext uri="{BB962C8B-B14F-4D97-AF65-F5344CB8AC3E}">
        <p14:creationId xmlns:p14="http://schemas.microsoft.com/office/powerpoint/2010/main" val="2387041165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27742</TotalTime>
  <Words>1196</Words>
  <Application>Microsoft Office PowerPoint</Application>
  <PresentationFormat>On-screen Show (4:3)</PresentationFormat>
  <Paragraphs>115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Helvetica</vt:lpstr>
      <vt:lpstr>Lucida Grande</vt:lpstr>
      <vt:lpstr>LBNF Template_051215</vt:lpstr>
      <vt:lpstr>LBNF Content-Footer Theme</vt:lpstr>
      <vt:lpstr>Neutrino Beamline Horn A Preliminary Design Review</vt:lpstr>
      <vt:lpstr>Outline </vt:lpstr>
      <vt:lpstr>Charge -- 1 of 2</vt:lpstr>
      <vt:lpstr>Charge -- 2 of 2</vt:lpstr>
      <vt:lpstr>Reference Presentations / Review Material </vt:lpstr>
      <vt:lpstr>Final Design Plans </vt:lpstr>
      <vt:lpstr>Final Design Plans Cont. </vt:lpstr>
      <vt:lpstr>Testing Plans </vt:lpstr>
      <vt:lpstr>Horn A Schedule</vt:lpstr>
      <vt:lpstr>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Cory F. Crowley</cp:lastModifiedBy>
  <cp:revision>302</cp:revision>
  <cp:lastPrinted>2015-05-22T11:54:13Z</cp:lastPrinted>
  <dcterms:created xsi:type="dcterms:W3CDTF">2015-04-30T14:29:22Z</dcterms:created>
  <dcterms:modified xsi:type="dcterms:W3CDTF">2020-04-21T14:02:33Z</dcterms:modified>
</cp:coreProperties>
</file>