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1" r:id="rId2"/>
  </p:sldMasterIdLst>
  <p:notesMasterIdLst>
    <p:notesMasterId r:id="rId14"/>
  </p:notesMasterIdLst>
  <p:handoutMasterIdLst>
    <p:handoutMasterId r:id="rId15"/>
  </p:handoutMasterIdLst>
  <p:sldIdLst>
    <p:sldId id="263" r:id="rId3"/>
    <p:sldId id="328" r:id="rId4"/>
    <p:sldId id="1811" r:id="rId5"/>
    <p:sldId id="1815" r:id="rId6"/>
    <p:sldId id="340" r:id="rId7"/>
    <p:sldId id="341" r:id="rId8"/>
    <p:sldId id="1816" r:id="rId9"/>
    <p:sldId id="342" r:id="rId10"/>
    <p:sldId id="1817" r:id="rId11"/>
    <p:sldId id="339" r:id="rId12"/>
    <p:sldId id="1818" r:id="rId13"/>
  </p:sldIdLst>
  <p:sldSz cx="9144000" cy="6858000" type="screen4x3"/>
  <p:notesSz cx="6985000" cy="92837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88">
          <p15:clr>
            <a:srgbClr val="A4A3A4"/>
          </p15:clr>
        </p15:guide>
        <p15:guide id="2" orient="horz" pos="4186">
          <p15:clr>
            <a:srgbClr val="A4A3A4"/>
          </p15:clr>
        </p15:guide>
        <p15:guide id="3" orient="horz" pos="3394">
          <p15:clr>
            <a:srgbClr val="A4A3A4"/>
          </p15:clr>
        </p15:guide>
        <p15:guide id="4" orient="horz" pos="777">
          <p15:clr>
            <a:srgbClr val="A4A3A4"/>
          </p15:clr>
        </p15:guide>
        <p15:guide id="5" orient="horz" pos="1749">
          <p15:clr>
            <a:srgbClr val="A4A3A4"/>
          </p15:clr>
        </p15:guide>
        <p15:guide id="6" orient="horz" pos="457">
          <p15:clr>
            <a:srgbClr val="A4A3A4"/>
          </p15:clr>
        </p15:guide>
        <p15:guide id="7" pos="285">
          <p15:clr>
            <a:srgbClr val="A4A3A4"/>
          </p15:clr>
        </p15:guide>
        <p15:guide id="8" pos="55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79646"/>
    <a:srgbClr val="4F81BD"/>
    <a:srgbClr val="C0504D"/>
    <a:srgbClr val="004C97"/>
    <a:srgbClr val="00B5E2"/>
    <a:srgbClr val="63666A"/>
    <a:srgbClr val="5A5A5A"/>
    <a:srgbClr val="676767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35" autoAdjust="0"/>
    <p:restoredTop sz="98464" autoAdjust="0"/>
  </p:normalViewPr>
  <p:slideViewPr>
    <p:cSldViewPr snapToGrid="0" snapToObjects="1">
      <p:cViewPr varScale="1">
        <p:scale>
          <a:sx n="106" d="100"/>
          <a:sy n="106" d="100"/>
        </p:scale>
        <p:origin x="234" y="114"/>
      </p:cViewPr>
      <p:guideLst>
        <p:guide orient="horz" pos="988"/>
        <p:guide orient="horz" pos="4186"/>
        <p:guide orient="horz" pos="3394"/>
        <p:guide orient="horz" pos="777"/>
        <p:guide orient="horz" pos="1749"/>
        <p:guide orient="horz" pos="457"/>
        <p:guide pos="285"/>
        <p:guide pos="551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B589245-636E-234E-BFAD-9607949806CA}" type="datetimeFigureOut">
              <a:rPr lang="en-US"/>
              <a:pPr>
                <a:defRPr/>
              </a:pPr>
              <a:t>4/10/2020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2F3B233-32CA-1B4D-AFEE-D703F5CA5C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2863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29BCED8-DCF3-A94B-99F8-D2FB79A8911E}" type="datetimeFigureOut">
              <a:rPr lang="en-US"/>
              <a:pPr>
                <a:defRPr/>
              </a:pPr>
              <a:t>4/10/2020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EA82294-BF3E-954A-9E49-35D72A5F0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7418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11746"/>
            <a:ext cx="8293100" cy="1143000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4025" y="3209907"/>
            <a:ext cx="8296275" cy="172106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2200" baseline="0">
                <a:solidFill>
                  <a:srgbClr val="004C97"/>
                </a:solidFill>
                <a:latin typeface="Helvetica"/>
              </a:defRPr>
            </a:lvl1pPr>
            <a:lvl2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2pPr>
            <a:lvl3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3pPr>
            <a:lvl4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4pPr>
            <a:lvl5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2202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2610"/>
            <a:ext cx="8293100" cy="569268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10.25.18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name | talk title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57200" y="1238250"/>
            <a:ext cx="8293100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79684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432609"/>
            <a:ext cx="8293100" cy="548785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10.25.18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name | talk title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A3EDC-84CE-5D44-955B-22A59AD275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6"/>
          </p:nvPr>
        </p:nvSpPr>
        <p:spPr>
          <a:xfrm>
            <a:off x="457200" y="1238250"/>
            <a:ext cx="3998846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7"/>
          </p:nvPr>
        </p:nvSpPr>
        <p:spPr>
          <a:xfrm>
            <a:off x="4751454" y="1238250"/>
            <a:ext cx="3998846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8206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4" y="5347368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46058" y="432610"/>
            <a:ext cx="8304267" cy="57950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347368"/>
            <a:ext cx="4067130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10.25.18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name | talk title 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39268-D729-4C4B-81BB-35603E7F3B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9"/>
          </p:nvPr>
        </p:nvSpPr>
        <p:spPr>
          <a:xfrm>
            <a:off x="457200" y="1238250"/>
            <a:ext cx="3998846" cy="3892550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20"/>
          </p:nvPr>
        </p:nvSpPr>
        <p:spPr>
          <a:xfrm>
            <a:off x="4751454" y="1238250"/>
            <a:ext cx="3998846" cy="3892550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lang="en-US" sz="2200" b="0" i="0" kern="1200" dirty="0" smtClean="0">
                <a:solidFill>
                  <a:srgbClr val="63666A"/>
                </a:solidFill>
                <a:latin typeface="Helvetica"/>
                <a:ea typeface="Geneva" charset="0"/>
                <a:cs typeface="Geneva" charset="0"/>
              </a:defRPr>
            </a:lvl1pPr>
            <a:lvl2pPr marL="320040" indent="256032" algn="l" defTabSz="457200" rtl="0" fontAlgn="base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lang="en-US" sz="2000" b="0" i="0" kern="1200" dirty="0" smtClean="0">
                <a:solidFill>
                  <a:srgbClr val="63666A"/>
                </a:solidFill>
                <a:latin typeface="Helvetica"/>
                <a:ea typeface="Geneva" charset="0"/>
                <a:cs typeface="+mn-cs"/>
              </a:defRPr>
            </a:lvl2pPr>
            <a:lvl3pPr marL="640080" indent="228600" algn="l" defTabSz="457200" rtl="0" fontAlgn="base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lang="en-US" sz="2000" b="0" i="0" kern="1200" dirty="0" smtClean="0">
                <a:solidFill>
                  <a:srgbClr val="63666A"/>
                </a:solidFill>
                <a:latin typeface="Helvetica"/>
                <a:ea typeface="Geneva" charset="0"/>
                <a:cs typeface="+mn-cs"/>
              </a:defRPr>
            </a:lvl3pPr>
            <a:lvl4pPr marL="914400" indent="228600" algn="l" defTabSz="457200" rtl="0" fontAlgn="base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lang="en-US" sz="2000" b="0" i="0" kern="1200" dirty="0" smtClean="0">
                <a:solidFill>
                  <a:srgbClr val="63666A"/>
                </a:solidFill>
                <a:latin typeface="Helvetica"/>
                <a:ea typeface="Geneva" charset="0"/>
                <a:cs typeface="+mn-cs"/>
              </a:defRPr>
            </a:lvl4pPr>
            <a:lvl5pPr marL="1143000" indent="192024" algn="l" defTabSz="457200" rtl="0" fontAlgn="base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lang="en-US" sz="2000" b="0" i="0" kern="1200" dirty="0">
                <a:solidFill>
                  <a:srgbClr val="63666A"/>
                </a:solidFill>
                <a:latin typeface="Helvetica"/>
                <a:ea typeface="Geneva" charset="0"/>
                <a:cs typeface="+mn-cs"/>
              </a:defRPr>
            </a:lvl5pPr>
          </a:lstStyle>
          <a:p>
            <a:pPr marL="256032" lvl="0" indent="-265176" algn="l" defTabSz="457200" rtl="0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9620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432609"/>
            <a:ext cx="8293100" cy="64695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0"/>
            <a:ext cx="8293100" cy="4846639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10.25.18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name | talk title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3080B-B7DD-F94E-BF93-E5AF96AB21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782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099175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10.25.18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name | talk title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71154-E60D-9942-9C7E-C9963561CB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088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175906"/>
            <a:ext cx="3017520" cy="915332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8" y="1238250"/>
            <a:ext cx="5033962" cy="4852988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10.25.18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name | talk title 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609735B5-E0F8-D44A-A3DE-E2CD0DCDE7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9098"/>
            <a:ext cx="82931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9"/>
          </p:nvPr>
        </p:nvSpPr>
        <p:spPr>
          <a:xfrm>
            <a:off x="457200" y="1238250"/>
            <a:ext cx="3017524" cy="372268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45480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4" y="1227137"/>
            <a:ext cx="8296275" cy="42418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rgbClr val="63666A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3" y="5686118"/>
            <a:ext cx="8293095" cy="4397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120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10.25.18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 sz="12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name | talk title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 sz="12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D7C6703C-D516-5C41-9D7B-DB72F4B68A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425568"/>
            <a:ext cx="8293096" cy="60376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1241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7"/>
          <p:cNvSpPr txBox="1">
            <a:spLocks/>
          </p:cNvSpPr>
          <p:nvPr/>
        </p:nvSpPr>
        <p:spPr>
          <a:xfrm>
            <a:off x="985866" y="195263"/>
            <a:ext cx="4381500" cy="247650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457200" rtl="0" eaLnBrk="1" latinLnBrk="0" hangingPunct="1">
              <a:spcBef>
                <a:spcPts val="0"/>
              </a:spcBef>
              <a:buFontTx/>
              <a:buNone/>
              <a:defRPr sz="1400" b="0" kern="1200" baseline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dirty="0"/>
              <a:t>Long-Baseline Neutrino Facility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57200" y="475760"/>
            <a:ext cx="8302625" cy="0"/>
          </a:xfrm>
          <a:prstGeom prst="line">
            <a:avLst/>
          </a:prstGeom>
          <a:ln w="19050" cmpd="sng">
            <a:solidFill>
              <a:srgbClr val="004C97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 Placeholder 7"/>
          <p:cNvSpPr txBox="1">
            <a:spLocks/>
          </p:cNvSpPr>
          <p:nvPr/>
        </p:nvSpPr>
        <p:spPr>
          <a:xfrm>
            <a:off x="457200" y="196850"/>
            <a:ext cx="506413" cy="24606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457200" rtl="0" eaLnBrk="1" latinLnBrk="0" hangingPunct="1">
              <a:spcBef>
                <a:spcPts val="0"/>
              </a:spcBef>
              <a:buFontTx/>
              <a:buNone/>
              <a:defRPr sz="1400" b="1" kern="1200" baseline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dirty="0"/>
              <a:t>LBNF</a:t>
            </a:r>
          </a:p>
        </p:txBody>
      </p:sp>
      <p:pic>
        <p:nvPicPr>
          <p:cNvPr id="1029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25" y="6154906"/>
            <a:ext cx="1594477" cy="2883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>
            <a:off x="457200" y="5728951"/>
            <a:ext cx="8302625" cy="0"/>
          </a:xfrm>
          <a:prstGeom prst="line">
            <a:avLst/>
          </a:prstGeom>
          <a:ln>
            <a:solidFill>
              <a:srgbClr val="004C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31" name="Picture 13" descr="CERN-logo_outlin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7456" y="6003296"/>
            <a:ext cx="65405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6" descr="SanfordSURF-horiz-logo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2024" y="5916605"/>
            <a:ext cx="1857669" cy="69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 descr="Color-Seal_Green-Mark_SC_Horizontal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2209" y="6083428"/>
            <a:ext cx="2202053" cy="36802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7"/>
          <p:cNvSpPr txBox="1">
            <a:spLocks/>
          </p:cNvSpPr>
          <p:nvPr/>
        </p:nvSpPr>
        <p:spPr>
          <a:xfrm>
            <a:off x="8337550" y="6483731"/>
            <a:ext cx="419100" cy="192024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l" defTabSz="457200" rtl="0" eaLnBrk="1" latinLnBrk="0" hangingPunct="1">
              <a:spcBef>
                <a:spcPts val="0"/>
              </a:spcBef>
              <a:buFontTx/>
              <a:buNone/>
              <a:defRPr sz="1400" b="1" kern="1200" baseline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1200" dirty="0"/>
              <a:t>LBNF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57200" y="6357938"/>
            <a:ext cx="8293100" cy="0"/>
          </a:xfrm>
          <a:prstGeom prst="line">
            <a:avLst/>
          </a:prstGeom>
          <a:ln>
            <a:solidFill>
              <a:srgbClr val="004C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9488" y="6488430"/>
            <a:ext cx="1136650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10.25.18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16138" y="6488430"/>
            <a:ext cx="5616575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dirty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name | talk title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5" y="6488430"/>
            <a:ext cx="525463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0C39C72E-2A13-EB4D-AD45-6D4E6ACAED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0" r:id="rId2"/>
    <p:sldLayoutId id="2147483681" r:id="rId3"/>
    <p:sldLayoutId id="2147483682" r:id="rId4"/>
    <p:sldLayoutId id="2147483683" r:id="rId5"/>
    <p:sldLayoutId id="2147483685" r:id="rId6"/>
    <p:sldLayoutId id="2147483686" r:id="rId7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dunescience.org/cgi-bin/private/ShowDocument?docid=18562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 bwMode="auto">
          <a:xfrm>
            <a:off x="464343" y="1381504"/>
            <a:ext cx="8218488" cy="1451653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 dirty="0">
                <a:latin typeface="Helvetica" charset="0"/>
              </a:rPr>
              <a:t>Neutrino Beamline</a:t>
            </a:r>
            <a:br>
              <a:rPr lang="en-US" dirty="0">
                <a:latin typeface="Helvetica" charset="0"/>
              </a:rPr>
            </a:br>
            <a:r>
              <a:rPr lang="en-US" dirty="0">
                <a:latin typeface="Helvetica" charset="0"/>
              </a:rPr>
              <a:t>Horn A</a:t>
            </a:r>
            <a:br>
              <a:rPr lang="en-US" dirty="0">
                <a:latin typeface="Helvetica" charset="0"/>
              </a:rPr>
            </a:br>
            <a:r>
              <a:rPr lang="en-US" dirty="0">
                <a:latin typeface="Helvetica" charset="0"/>
              </a:rPr>
              <a:t>Preliminary Design Review</a:t>
            </a:r>
          </a:p>
        </p:txBody>
      </p:sp>
      <p:sp>
        <p:nvSpPr>
          <p:cNvPr id="6146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461168" y="4670423"/>
            <a:ext cx="8221663" cy="793781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Helvetica" charset="0"/>
              </a:rPr>
              <a:t>Cory Crowley</a:t>
            </a:r>
          </a:p>
          <a:p>
            <a:r>
              <a:rPr lang="en-US" dirty="0">
                <a:latin typeface="Helvetica" charset="0"/>
              </a:rPr>
              <a:t>24 April 2020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DE82728-9F5E-49DE-A354-8C40A65F00D7}"/>
              </a:ext>
            </a:extLst>
          </p:cNvPr>
          <p:cNvSpPr txBox="1">
            <a:spLocks/>
          </p:cNvSpPr>
          <p:nvPr/>
        </p:nvSpPr>
        <p:spPr bwMode="auto">
          <a:xfrm>
            <a:off x="461168" y="3489122"/>
            <a:ext cx="8221663" cy="525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2200" kern="1200" baseline="0">
                <a:solidFill>
                  <a:srgbClr val="004C97"/>
                </a:solidFill>
                <a:latin typeface="Helvetica"/>
                <a:ea typeface="Geneva" charset="0"/>
                <a:cs typeface="Geneva" charset="0"/>
              </a:defRPr>
            </a:lvl1pPr>
            <a:lvl2pPr marL="0" indent="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1800" kern="1200" baseline="0">
                <a:solidFill>
                  <a:srgbClr val="004C97"/>
                </a:solidFill>
                <a:latin typeface="Helvetica"/>
                <a:ea typeface="Geneva" charset="0"/>
                <a:cs typeface="+mn-cs"/>
              </a:defRPr>
            </a:lvl2pPr>
            <a:lvl3pPr marL="0" indent="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1800" kern="1200" baseline="0">
                <a:solidFill>
                  <a:srgbClr val="004C97"/>
                </a:solidFill>
                <a:latin typeface="Helvetica"/>
                <a:ea typeface="Geneva" charset="0"/>
                <a:cs typeface="+mn-cs"/>
              </a:defRPr>
            </a:lvl3pPr>
            <a:lvl4pPr marL="0" indent="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1800" kern="1200" baseline="0">
                <a:solidFill>
                  <a:srgbClr val="004C97"/>
                </a:solidFill>
                <a:latin typeface="Helvetica"/>
                <a:ea typeface="Geneva" charset="0"/>
                <a:cs typeface="+mn-cs"/>
              </a:defRPr>
            </a:lvl4pPr>
            <a:lvl5pPr marL="0" indent="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1800" kern="1200" baseline="0">
                <a:solidFill>
                  <a:srgbClr val="004C97"/>
                </a:solidFill>
                <a:latin typeface="Helvetica"/>
                <a:ea typeface="Geneva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Helvetica" charset="0"/>
              </a:rPr>
              <a:t>Review Summary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D564D-1385-439C-A29C-80920A66D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D7A991-1904-406A-B52E-D4644C1D0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0E549940-3671-4607-A668-19A1178725D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" y="1238249"/>
            <a:ext cx="8293100" cy="5035801"/>
          </a:xfrm>
        </p:spPr>
        <p:txBody>
          <a:bodyPr/>
          <a:lstStyle/>
          <a:p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Design model is advanced, but much back-end work to do:</a:t>
            </a:r>
          </a:p>
          <a:p>
            <a:pPr lvl="1"/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Primarily assembly &amp; high level drawings, final analysis runs, part revisions &amp; creation of ancillary structures.</a:t>
            </a:r>
          </a:p>
          <a:p>
            <a:pPr lvl="1"/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Must develop additional procedures &amp; fixturing prior to fabrication readiness review.</a:t>
            </a:r>
          </a:p>
          <a:p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Risks exist but are being mitigated. Will have better feeling after tests complete and detailed design firms up.</a:t>
            </a:r>
          </a:p>
          <a:p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Horn A represents bulk of engineering &amp; design load to WBS. Horns B &amp; C will use ~75% of design concepts from Horn A.</a:t>
            </a:r>
          </a:p>
          <a:p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Schedule is funding limited based on test stand availability. Efforts ongoing to speed up design &amp; take advantage of engineering resources available now.</a:t>
            </a:r>
          </a:p>
          <a:p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Horn A design schedule and costs are currently on-track.</a:t>
            </a:r>
          </a:p>
          <a:p>
            <a:pPr lvl="1"/>
            <a:endParaRPr lang="en-US" dirty="0"/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BBCC7464-1D75-45F4-AC07-1A57F5D21F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79488" y="6488430"/>
            <a:ext cx="1136650" cy="187325"/>
          </a:xfrm>
        </p:spPr>
        <p:txBody>
          <a:bodyPr/>
          <a:lstStyle/>
          <a:p>
            <a:pPr>
              <a:defRPr/>
            </a:pPr>
            <a:r>
              <a:rPr lang="en-US" dirty="0"/>
              <a:t>4.24.20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B016EE81-F3E2-43A9-A695-B497F15BF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16138" y="6488430"/>
            <a:ext cx="5616575" cy="187325"/>
          </a:xfrm>
        </p:spPr>
        <p:txBody>
          <a:bodyPr/>
          <a:lstStyle/>
          <a:p>
            <a:pPr>
              <a:defRPr/>
            </a:pPr>
            <a:r>
              <a:rPr lang="en-US" dirty="0"/>
              <a:t>Cory Crowley | Review Summary</a:t>
            </a:r>
          </a:p>
        </p:txBody>
      </p:sp>
    </p:spTree>
    <p:extLst>
      <p:ext uri="{BB962C8B-B14F-4D97-AF65-F5344CB8AC3E}">
        <p14:creationId xmlns:p14="http://schemas.microsoft.com/office/powerpoint/2010/main" val="1445154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D564D-1385-439C-A29C-80920A66D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D7A991-1904-406A-B52E-D4644C1D0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0E549940-3671-4607-A668-19A1178725D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" y="1238249"/>
            <a:ext cx="8293100" cy="5035801"/>
          </a:xfrm>
        </p:spPr>
        <p:txBody>
          <a:bodyPr/>
          <a:lstStyle/>
          <a:p>
            <a:pPr marL="2743200" lvl="6" indent="0">
              <a:buNone/>
            </a:pPr>
            <a:r>
              <a:rPr lang="en-US" sz="2400" dirty="0"/>
              <a:t>Thank you for your time!</a:t>
            </a:r>
          </a:p>
          <a:p>
            <a:pPr marL="2743200" lvl="6" indent="0">
              <a:buNone/>
            </a:pPr>
            <a:r>
              <a:rPr lang="en-US" sz="2400" dirty="0"/>
              <a:t>      </a:t>
            </a:r>
            <a:r>
              <a:rPr lang="en-US" sz="4000" dirty="0"/>
              <a:t>Questions?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BBCC7464-1D75-45F4-AC07-1A57F5D21F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79488" y="6488430"/>
            <a:ext cx="1136650" cy="187325"/>
          </a:xfrm>
        </p:spPr>
        <p:txBody>
          <a:bodyPr/>
          <a:lstStyle/>
          <a:p>
            <a:pPr>
              <a:defRPr/>
            </a:pPr>
            <a:r>
              <a:rPr lang="en-US" dirty="0"/>
              <a:t>4.24.20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B016EE81-F3E2-43A9-A695-B497F15BF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16138" y="6488430"/>
            <a:ext cx="5616575" cy="187325"/>
          </a:xfrm>
        </p:spPr>
        <p:txBody>
          <a:bodyPr/>
          <a:lstStyle/>
          <a:p>
            <a:pPr>
              <a:defRPr/>
            </a:pPr>
            <a:r>
              <a:rPr lang="en-US" dirty="0"/>
              <a:t>Cory Crowley | Review Summary</a:t>
            </a:r>
          </a:p>
        </p:txBody>
      </p:sp>
    </p:spTree>
    <p:extLst>
      <p:ext uri="{BB962C8B-B14F-4D97-AF65-F5344CB8AC3E}">
        <p14:creationId xmlns:p14="http://schemas.microsoft.com/office/powerpoint/2010/main" val="2879964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	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Date Placeholder 2">
            <a:extLst>
              <a:ext uri="{FF2B5EF4-FFF2-40B4-BE49-F238E27FC236}">
                <a16:creationId xmlns:a16="http://schemas.microsoft.com/office/drawing/2014/main" id="{C1671ACC-74F9-42DC-ACAB-7345008259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79488" y="6488430"/>
            <a:ext cx="1136650" cy="187325"/>
          </a:xfrm>
        </p:spPr>
        <p:txBody>
          <a:bodyPr/>
          <a:lstStyle/>
          <a:p>
            <a:pPr>
              <a:defRPr/>
            </a:pPr>
            <a:r>
              <a:rPr lang="en-US" dirty="0"/>
              <a:t>4.24.20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0EA31F69-A9BB-4308-B862-86BB92C3D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16138" y="6488430"/>
            <a:ext cx="5616575" cy="187325"/>
          </a:xfrm>
        </p:spPr>
        <p:txBody>
          <a:bodyPr/>
          <a:lstStyle/>
          <a:p>
            <a:pPr>
              <a:defRPr/>
            </a:pPr>
            <a:r>
              <a:rPr lang="en-US" dirty="0"/>
              <a:t>Cory Crowley | Review Summary</a:t>
            </a: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81191C67-9272-4190-BC1D-17A6F1D6B0D0}"/>
              </a:ext>
            </a:extLst>
          </p:cNvPr>
          <p:cNvSpPr txBox="1">
            <a:spLocks/>
          </p:cNvSpPr>
          <p:nvPr/>
        </p:nvSpPr>
        <p:spPr>
          <a:xfrm>
            <a:off x="457200" y="1249407"/>
            <a:ext cx="8293100" cy="4846638"/>
          </a:xfrm>
          <a:prstGeom prst="rect">
            <a:avLst/>
          </a:prstGeom>
        </p:spPr>
        <p:txBody>
          <a:bodyPr lIns="0" rIns="0"/>
          <a:lstStyle>
            <a:lvl1pPr marL="256032" indent="-265176" algn="l" defTabSz="457200" rtl="0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2200" b="0" i="0" kern="1200">
                <a:solidFill>
                  <a:srgbClr val="63666A"/>
                </a:solidFill>
                <a:latin typeface="Helvetica"/>
                <a:ea typeface="Geneva" charset="0"/>
                <a:cs typeface="Geneva" charset="0"/>
              </a:defRPr>
            </a:lvl1pPr>
            <a:lvl2pPr marL="320040" indent="256032" algn="l" defTabSz="457200" rtl="0" fontAlgn="base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2000" b="0" i="0" kern="1200">
                <a:solidFill>
                  <a:srgbClr val="63666A"/>
                </a:solidFill>
                <a:latin typeface="Helvetica"/>
                <a:ea typeface="Geneva" charset="0"/>
                <a:cs typeface="+mn-cs"/>
              </a:defRPr>
            </a:lvl2pPr>
            <a:lvl3pPr marL="640080" indent="228600" algn="l" defTabSz="457200" rtl="0" fontAlgn="base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800" b="0" i="0" kern="1200">
                <a:solidFill>
                  <a:srgbClr val="63666A"/>
                </a:solidFill>
                <a:latin typeface="Helvetica"/>
                <a:ea typeface="Geneva" charset="0"/>
                <a:cs typeface="+mn-cs"/>
              </a:defRPr>
            </a:lvl3pPr>
            <a:lvl4pPr marL="914400" indent="228600" algn="l" defTabSz="457200" rtl="0" fontAlgn="base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1600" b="0" i="0" kern="1200">
                <a:solidFill>
                  <a:srgbClr val="63666A"/>
                </a:solidFill>
                <a:latin typeface="Helvetica"/>
                <a:ea typeface="Geneva" charset="0"/>
                <a:cs typeface="+mn-cs"/>
              </a:defRPr>
            </a:lvl4pPr>
            <a:lvl5pPr marL="1143000" indent="192024" algn="l" defTabSz="457200" rtl="0" fontAlgn="base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400" b="0" i="0" kern="1200">
                <a:solidFill>
                  <a:srgbClr val="63666A"/>
                </a:solidFill>
                <a:latin typeface="Helvetica"/>
                <a:ea typeface="Geneva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Summary of Charge Questions</a:t>
            </a:r>
          </a:p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Reference Presentations / Review Materials</a:t>
            </a:r>
          </a:p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Final Design Plans</a:t>
            </a:r>
          </a:p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Testing Plans</a:t>
            </a:r>
          </a:p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Horn A Schedule</a:t>
            </a:r>
          </a:p>
        </p:txBody>
      </p:sp>
    </p:spTree>
    <p:extLst>
      <p:ext uri="{BB962C8B-B14F-4D97-AF65-F5344CB8AC3E}">
        <p14:creationId xmlns:p14="http://schemas.microsoft.com/office/powerpoint/2010/main" val="2607653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B5A26-EB9E-4D5B-BCDE-D4B740DE3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Charge -- 1 of 2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3B363C-0C88-48FD-B335-A28F9695C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4.22.20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0F2CD3-D9C5-4DA7-A593-54438BE93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Keith Gollwitzer | Introduction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0A6CD7-8352-482E-A740-5F3F73102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AA3EDC-84CE-5D44-955B-22A59AD2752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8A0E33E-588F-4F8A-BB33-9CA4259FF2F6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pPr marL="448056" indent="-457200">
              <a:buFont typeface="+mj-lt"/>
              <a:buAutoNum type="arabicPeriod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Does the preliminary design meet the requirements of the optimized beamline parameters? </a:t>
            </a:r>
          </a:p>
          <a:p>
            <a:pPr marL="448056" indent="-457200">
              <a:buFont typeface="+mj-lt"/>
              <a:buAutoNum type="arabicPeriod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Is the design maturity presented for the Horn A conductors,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stripline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interfaces, and ancillary systems at a level appropriate for the Preliminary Design Phase, as guided by the LBNF / DUNE Review Plan?</a:t>
            </a:r>
          </a:p>
          <a:p>
            <a:pPr marL="832104" lvl="2" indent="-457200">
              <a:buFont typeface="+mj-lt"/>
              <a:buAutoNum type="alphaLcPeriod"/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Based on acceptable progress for Preliminary Design as 50 to 70%, with 100% equal to “completion of Preliminary Design phase”.</a:t>
            </a:r>
          </a:p>
          <a:p>
            <a:pPr marL="832104" lvl="2" indent="-457200">
              <a:buFont typeface="+mj-lt"/>
              <a:buAutoNum type="alphaLcPeriod"/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Are areas where components are awaiting forthcoming development well understood? </a:t>
            </a:r>
          </a:p>
          <a:p>
            <a:pPr marL="832104" lvl="2" indent="-457200">
              <a:buFont typeface="+mj-lt"/>
              <a:buAutoNum type="alphaLcPeriod"/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Final Design will be drawing-intensive in comparison to the first two phases of design.</a:t>
            </a:r>
          </a:p>
          <a:p>
            <a:pPr marL="448056" indent="-457200">
              <a:buFont typeface="+mj-lt"/>
              <a:buAutoNum type="arabicPeriod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Have suitable engineering analyses been performed and documented, and reviewed/peer reviewed and approved, where applicable?</a:t>
            </a:r>
          </a:p>
          <a:p>
            <a:pPr marL="448056" indent="-457200">
              <a:buFont typeface="+mj-lt"/>
              <a:buAutoNum type="arabicPeriod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Does the anticipated design life meet experimental requirements of 1E8 pulses or 2 years of operation prior to failure? </a:t>
            </a:r>
          </a:p>
          <a:p>
            <a:pPr marL="448056" indent="-457200">
              <a:buFont typeface="+mj-lt"/>
              <a:buAutoNum type="arabicPeriod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Have the ES&amp;H issues been identified and analyzed appropriately? </a:t>
            </a:r>
          </a:p>
          <a:p>
            <a:pPr marL="448056" indent="-457200">
              <a:buFont typeface="+mj-lt"/>
              <a:buAutoNum type="arabicPeriod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Have the Fermilab Engineering Manual standards been applied to the design? </a:t>
            </a:r>
          </a:p>
          <a:p>
            <a:pPr marL="448056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727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B5A26-EB9E-4D5B-BCDE-D4B740DE3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32610"/>
            <a:ext cx="8293100" cy="569268"/>
          </a:xfrm>
        </p:spPr>
        <p:txBody>
          <a:bodyPr/>
          <a:lstStyle/>
          <a:p>
            <a:r>
              <a:rPr lang="en-US" dirty="0"/>
              <a:t>Charge -- 2 of 2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3B363C-0C88-48FD-B335-A28F9695C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4.22.20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0F2CD3-D9C5-4DA7-A593-54438BE93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Keith Gollwitzer | Introduction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0A6CD7-8352-482E-A740-5F3F73102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AA3EDC-84CE-5D44-955B-22A59AD2752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8A0E33E-588F-4F8A-BB33-9CA4259FF2F6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" y="905522"/>
            <a:ext cx="8293100" cy="5179366"/>
          </a:xfrm>
        </p:spPr>
        <p:txBody>
          <a:bodyPr/>
          <a:lstStyle/>
          <a:p>
            <a:pPr marL="448056" indent="-457200">
              <a:buFont typeface="+mj-lt"/>
              <a:buAutoNum type="arabicPeriod" startAt="7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Have potential design, manufacturing, and installation risks and challenges been identified within the Horn A WBS, and has it been adequately planned to address these during the final design? </a:t>
            </a:r>
          </a:p>
          <a:p>
            <a:pPr marL="448056" indent="-457200">
              <a:buFont typeface="+mj-lt"/>
              <a:buAutoNum type="arabicPeriod" startAt="7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Are difficult design features and possible prototyping issues identified? es the preliminary design meet the requirements of the optimized beamline parameters? </a:t>
            </a:r>
          </a:p>
          <a:p>
            <a:pPr marL="448056" indent="-457200">
              <a:buFont typeface="+mj-lt"/>
              <a:buAutoNum type="arabicPeriod" startAt="7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Is the level of integration with other LBNF beamline entities appropriate for this stage of the work? I.E. Are interfaces and collaborative design inputs being managed appropriately?</a:t>
            </a:r>
          </a:p>
          <a:p>
            <a:pPr marL="832104" lvl="2" indent="-457200">
              <a:buFont typeface="+mj-lt"/>
              <a:buAutoNum type="alphaLcPeriod"/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major Horn A system interface is the integrated target, which is being designed and built by RAL. Have all integration activities pertaining to the mating of these components been identified?</a:t>
            </a:r>
          </a:p>
          <a:p>
            <a:pPr marL="832104" lvl="2" indent="-457200">
              <a:buFont typeface="+mj-lt"/>
              <a:buAutoNum type="alphaLcPeriod"/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Are there any outstanding design considerations for the integrated target which have not been identified by the design teams?.</a:t>
            </a:r>
          </a:p>
          <a:p>
            <a:pPr marL="448056" indent="-457200">
              <a:buFont typeface="+mj-lt"/>
              <a:buAutoNum type="arabicPeriod" startAt="7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Select Horn A components are currently undergoing estimation review through the Project Estimator. This includes the submission of sample packages to outside vendors for spot-checking of current values. With this in mind, a cursory check of the cost and schedule are desired:</a:t>
            </a:r>
          </a:p>
          <a:p>
            <a:pPr marL="832104" lvl="2" indent="-457200">
              <a:buFont typeface="+mj-lt"/>
              <a:buAutoNum type="alphaLcPeriod"/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 verify top level cost estimates for prototype and production horn fabrication &amp; testing.</a:t>
            </a:r>
          </a:p>
          <a:p>
            <a:pPr marL="832104" lvl="2" indent="-457200">
              <a:buFont typeface="+mj-lt"/>
              <a:buAutoNum type="alphaLcPeriod"/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 question sufficiency of design resources with known complexity of certain features, such as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stripline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ceramics design,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stripline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welding, &amp; conductor welding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334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 Presentations / Review Material	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All presentations &amp; review material are permanently stored in</a:t>
            </a:r>
            <a:r>
              <a:rPr lang="en-US" sz="2000" dirty="0"/>
              <a:t> </a:t>
            </a:r>
            <a:r>
              <a:rPr lang="en-US" sz="2000" dirty="0">
                <a:hlinkClick r:id="rId2"/>
              </a:rPr>
              <a:t>DUNE-Doc-18562</a:t>
            </a:r>
            <a:r>
              <a:rPr lang="en-US" sz="2000" dirty="0"/>
              <a:t>.</a:t>
            </a:r>
          </a:p>
          <a:p>
            <a:pPr lvl="1"/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Will add review comments and daily answers to questions.</a:t>
            </a:r>
          </a:p>
          <a:p>
            <a:pPr lvl="1"/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Design team responses to reviewer input will be posted when received.</a:t>
            </a:r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F7744E31-4452-4BFA-9531-A30F6F62EF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79488" y="6488430"/>
            <a:ext cx="1136650" cy="187325"/>
          </a:xfrm>
        </p:spPr>
        <p:txBody>
          <a:bodyPr/>
          <a:lstStyle/>
          <a:p>
            <a:pPr>
              <a:defRPr/>
            </a:pPr>
            <a:r>
              <a:rPr lang="en-US" dirty="0"/>
              <a:t>4.24.20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1F0CC964-2243-4A52-8DAD-5BCB3F44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16138" y="6488430"/>
            <a:ext cx="5616575" cy="187325"/>
          </a:xfrm>
        </p:spPr>
        <p:txBody>
          <a:bodyPr/>
          <a:lstStyle/>
          <a:p>
            <a:pPr>
              <a:defRPr/>
            </a:pPr>
            <a:r>
              <a:rPr lang="en-US" dirty="0"/>
              <a:t>Cory Crowley | Review Summary</a:t>
            </a:r>
          </a:p>
        </p:txBody>
      </p:sp>
    </p:spTree>
    <p:extLst>
      <p:ext uri="{BB962C8B-B14F-4D97-AF65-F5344CB8AC3E}">
        <p14:creationId xmlns:p14="http://schemas.microsoft.com/office/powerpoint/2010/main" val="4236459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Design Plans	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3"/>
          </p:nvPr>
        </p:nvSpPr>
        <p:spPr>
          <a:xfrm>
            <a:off x="457200" y="1238249"/>
            <a:ext cx="8293100" cy="5090123"/>
          </a:xfrm>
        </p:spPr>
        <p:txBody>
          <a:bodyPr/>
          <a:lstStyle/>
          <a:p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Get final approval from BIWG for horn components as modeled.</a:t>
            </a:r>
          </a:p>
          <a:p>
            <a:pPr lvl="1"/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Laura Fields / Zarko Pavlovic official email, memo, or equivalent.</a:t>
            </a:r>
          </a:p>
          <a:p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Complete last FEA run on conductor assembly with final loading conditions applied. Pursue efforts to thin D.S. transition flange &amp; keep S.F. above 2.</a:t>
            </a:r>
          </a:p>
          <a:p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Complete last FEA run on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stripline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assembly with all known loading conditions applied, pending successful mechanical test of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stripline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bolt group &amp; electrical test of resistance to corona inception &amp; arcing.</a:t>
            </a:r>
          </a:p>
          <a:p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Finish modeling on ancillary systems:</a:t>
            </a:r>
          </a:p>
          <a:p>
            <a:pPr lvl="1"/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Brackets, hardware, updates from review.</a:t>
            </a:r>
          </a:p>
          <a:p>
            <a:pPr lvl="1"/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Check over sizing &amp; tolerances.</a:t>
            </a:r>
          </a:p>
          <a:p>
            <a:pPr lvl="1"/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Begin fixturing design for welding, water lines,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stripline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chamfers,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etc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…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F7744E31-4452-4BFA-9531-A30F6F62EF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79488" y="6488430"/>
            <a:ext cx="1136650" cy="187325"/>
          </a:xfrm>
        </p:spPr>
        <p:txBody>
          <a:bodyPr/>
          <a:lstStyle/>
          <a:p>
            <a:pPr>
              <a:defRPr/>
            </a:pPr>
            <a:r>
              <a:rPr lang="en-US" dirty="0"/>
              <a:t>4.24.20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1F0CC964-2243-4A52-8DAD-5BCB3F44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16138" y="6488430"/>
            <a:ext cx="5616575" cy="187325"/>
          </a:xfrm>
        </p:spPr>
        <p:txBody>
          <a:bodyPr/>
          <a:lstStyle/>
          <a:p>
            <a:pPr>
              <a:defRPr/>
            </a:pPr>
            <a:r>
              <a:rPr lang="en-US" dirty="0"/>
              <a:t>Cory Crowley | Review Summary</a:t>
            </a:r>
          </a:p>
        </p:txBody>
      </p:sp>
    </p:spTree>
    <p:extLst>
      <p:ext uri="{BB962C8B-B14F-4D97-AF65-F5344CB8AC3E}">
        <p14:creationId xmlns:p14="http://schemas.microsoft.com/office/powerpoint/2010/main" val="1679520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Design Plans Cont.	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3"/>
          </p:nvPr>
        </p:nvSpPr>
        <p:spPr>
          <a:xfrm>
            <a:off x="457200" y="1238249"/>
            <a:ext cx="8293100" cy="5090123"/>
          </a:xfrm>
        </p:spPr>
        <p:txBody>
          <a:bodyPr/>
          <a:lstStyle/>
          <a:p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Provide a final integration model to RAL that serves as agreed upon reference going forward for fabrication.</a:t>
            </a:r>
          </a:p>
          <a:p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Need both sides to “sign-off”: email, memo, or equivalent documentation. </a:t>
            </a:r>
          </a:p>
          <a:p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Finish all inputs on parameters &amp; specifications worksheet. Work with integration managers to get interfacing WBS/technical lead approvals prior to fabrication release.</a:t>
            </a:r>
          </a:p>
          <a:p>
            <a:pPr lvl="1"/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Targetry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RAW, Civil, Target Chase/Shielding, Power Supply, Remote Handling, Modeling.</a:t>
            </a:r>
          </a:p>
          <a:p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Drawing Packages</a:t>
            </a:r>
          </a:p>
          <a:p>
            <a:pPr lvl="1"/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Most drawings are generated for Horn A piece parts.</a:t>
            </a:r>
          </a:p>
          <a:p>
            <a:pPr lvl="1"/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Need high level drawings (weldments, main assemblies, system layouts).</a:t>
            </a:r>
          </a:p>
          <a:p>
            <a:pPr lvl="1"/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Significant time on final tolerancing &amp; component listings for purchase.</a:t>
            </a:r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F7744E31-4452-4BFA-9531-A30F6F62EF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79488" y="6488430"/>
            <a:ext cx="1136650" cy="187325"/>
          </a:xfrm>
        </p:spPr>
        <p:txBody>
          <a:bodyPr/>
          <a:lstStyle/>
          <a:p>
            <a:pPr>
              <a:defRPr/>
            </a:pPr>
            <a:r>
              <a:rPr lang="en-US" dirty="0"/>
              <a:t>4.24.20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1F0CC964-2243-4A52-8DAD-5BCB3F44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16138" y="6488430"/>
            <a:ext cx="5616575" cy="187325"/>
          </a:xfrm>
        </p:spPr>
        <p:txBody>
          <a:bodyPr/>
          <a:lstStyle/>
          <a:p>
            <a:pPr>
              <a:defRPr/>
            </a:pPr>
            <a:r>
              <a:rPr lang="en-US" dirty="0"/>
              <a:t>Cory Crowley | Review Summary</a:t>
            </a:r>
          </a:p>
        </p:txBody>
      </p:sp>
    </p:spTree>
    <p:extLst>
      <p:ext uri="{BB962C8B-B14F-4D97-AF65-F5344CB8AC3E}">
        <p14:creationId xmlns:p14="http://schemas.microsoft.com/office/powerpoint/2010/main" val="1270734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Plans	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3"/>
          </p:nvPr>
        </p:nvSpPr>
        <p:spPr>
          <a:xfrm>
            <a:off x="457200" y="1238250"/>
            <a:ext cx="8293100" cy="5053908"/>
          </a:xfrm>
        </p:spPr>
        <p:txBody>
          <a:bodyPr/>
          <a:lstStyle/>
          <a:p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Friction stir weld vendor testing ongoing and results expected in May. Will help confirm:</a:t>
            </a:r>
          </a:p>
          <a:p>
            <a:pPr lvl="1"/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Weld efficiency.</a:t>
            </a:r>
          </a:p>
          <a:p>
            <a:pPr lvl="1"/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Weld shrinkage (feeds into drawing package material allowances).</a:t>
            </a:r>
          </a:p>
          <a:p>
            <a:pPr lvl="1"/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Flatness / quality / finish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etc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…</a:t>
            </a:r>
          </a:p>
          <a:p>
            <a:pPr lvl="1"/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Drawing package decision (bolt layer 5 at middle or stick with 1 piece finished weldment.</a:t>
            </a:r>
          </a:p>
          <a:p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Stripline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bus prototype.</a:t>
            </a:r>
          </a:p>
          <a:p>
            <a:pPr lvl="1"/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All parts expected in May. Need to work out assembly &amp; testing timeline with AD/TSD + AD/EE-Support.</a:t>
            </a:r>
          </a:p>
          <a:p>
            <a:pPr lvl="1"/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Check ceramic interface, confirm sensitivity of bolt threads through center.</a:t>
            </a:r>
          </a:p>
          <a:p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full-scale Horn A prototype will be built &amp; tested at MI-8 facility.</a:t>
            </a:r>
          </a:p>
          <a:p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Testing activities above have implications for all horn designs.</a:t>
            </a:r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F7744E31-4452-4BFA-9531-A30F6F62EF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79488" y="6488430"/>
            <a:ext cx="1136650" cy="187325"/>
          </a:xfrm>
        </p:spPr>
        <p:txBody>
          <a:bodyPr/>
          <a:lstStyle/>
          <a:p>
            <a:pPr>
              <a:defRPr/>
            </a:pPr>
            <a:r>
              <a:rPr lang="en-US" dirty="0"/>
              <a:t>4.24.20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1F0CC964-2243-4A52-8DAD-5BCB3F44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16138" y="6488430"/>
            <a:ext cx="5616575" cy="187325"/>
          </a:xfrm>
        </p:spPr>
        <p:txBody>
          <a:bodyPr/>
          <a:lstStyle/>
          <a:p>
            <a:pPr>
              <a:defRPr/>
            </a:pPr>
            <a:r>
              <a:rPr lang="en-US" dirty="0"/>
              <a:t>Cory Crowley | Review Summary</a:t>
            </a:r>
          </a:p>
        </p:txBody>
      </p:sp>
    </p:spTree>
    <p:extLst>
      <p:ext uri="{BB962C8B-B14F-4D97-AF65-F5344CB8AC3E}">
        <p14:creationId xmlns:p14="http://schemas.microsoft.com/office/powerpoint/2010/main" val="3719389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Horn A Schedule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3"/>
          </p:nvPr>
        </p:nvSpPr>
        <p:spPr>
          <a:xfrm>
            <a:off x="457200" y="1238250"/>
            <a:ext cx="8293100" cy="4846638"/>
          </a:xfrm>
        </p:spPr>
        <p:txBody>
          <a:bodyPr/>
          <a:lstStyle/>
          <a:p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Horn A has ~10 months left before we are ready to build (Feb. 2021).</a:t>
            </a:r>
          </a:p>
          <a:p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Schedule allowance for fabrication is ~2.25 years (May 2023).</a:t>
            </a:r>
          </a:p>
          <a:p>
            <a:pPr lvl="1"/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Factors speeding up build time:</a:t>
            </a:r>
          </a:p>
          <a:p>
            <a:pPr lvl="2"/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Only 2 inner conductor welds, with identical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NuMI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weld preps.</a:t>
            </a:r>
          </a:p>
          <a:p>
            <a:pPr lvl="2"/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 outer conductor welding: bid out port fabrication, weld, &amp; assemble.</a:t>
            </a:r>
          </a:p>
          <a:p>
            <a:pPr lvl="2"/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Simplified cooling loops for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stripline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flange.</a:t>
            </a:r>
          </a:p>
          <a:p>
            <a:pPr lvl="1"/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~1.5 years schedule float if test stand not advanced.</a:t>
            </a:r>
          </a:p>
          <a:p>
            <a:pPr lvl="1"/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Off critical path by few months because of this delay. Would rather have more total schedule float to implement possible Horn B &amp; C changes sooner.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Test stand timeframe for prototype is 8 months.</a:t>
            </a:r>
          </a:p>
          <a:p>
            <a:pPr lvl="1"/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Covers installation, vibration measurements, magnetic field measurement, post test inspection, prototype target installation trials + additional pulse testing of integrated target &amp; horn assembly.</a:t>
            </a:r>
          </a:p>
          <a:p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Production horn build starts 2025 after prototype testing complete.</a:t>
            </a: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indent="0">
              <a:buNone/>
            </a:pP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2" indent="0">
              <a:buNone/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F7744E31-4452-4BFA-9531-A30F6F62EF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79488" y="6488430"/>
            <a:ext cx="1136650" cy="187325"/>
          </a:xfrm>
        </p:spPr>
        <p:txBody>
          <a:bodyPr/>
          <a:lstStyle/>
          <a:p>
            <a:pPr>
              <a:defRPr/>
            </a:pPr>
            <a:r>
              <a:rPr lang="en-US" dirty="0"/>
              <a:t>4.24.20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1F0CC964-2243-4A52-8DAD-5BCB3F44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16138" y="6488430"/>
            <a:ext cx="5616575" cy="187325"/>
          </a:xfrm>
        </p:spPr>
        <p:txBody>
          <a:bodyPr/>
          <a:lstStyle/>
          <a:p>
            <a:pPr>
              <a:defRPr/>
            </a:pPr>
            <a:r>
              <a:rPr lang="en-US" dirty="0"/>
              <a:t>Cory Crowley | Review Summary</a:t>
            </a:r>
          </a:p>
        </p:txBody>
      </p:sp>
    </p:spTree>
    <p:extLst>
      <p:ext uri="{BB962C8B-B14F-4D97-AF65-F5344CB8AC3E}">
        <p14:creationId xmlns:p14="http://schemas.microsoft.com/office/powerpoint/2010/main" val="2387041165"/>
      </p:ext>
    </p:extLst>
  </p:cSld>
  <p:clrMapOvr>
    <a:masterClrMapping/>
  </p:clrMapOvr>
</p:sld>
</file>

<file path=ppt/theme/theme1.xml><?xml version="1.0" encoding="utf-8"?>
<a:theme xmlns:a="http://schemas.openxmlformats.org/drawingml/2006/main" name="LBNF Template_05121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27742</TotalTime>
  <Words>1196</Words>
  <Application>Microsoft Office PowerPoint</Application>
  <PresentationFormat>On-screen Show (4:3)</PresentationFormat>
  <Paragraphs>115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Helvetica</vt:lpstr>
      <vt:lpstr>Lucida Grande</vt:lpstr>
      <vt:lpstr>LBNF Template_051215</vt:lpstr>
      <vt:lpstr>LBNF Content-Footer Theme</vt:lpstr>
      <vt:lpstr>Neutrino Beamline Horn A Preliminary Design Review</vt:lpstr>
      <vt:lpstr>Outline </vt:lpstr>
      <vt:lpstr>Charge -- 1 of 2</vt:lpstr>
      <vt:lpstr>Charge -- 2 of 2</vt:lpstr>
      <vt:lpstr>Reference Presentations / Review Material </vt:lpstr>
      <vt:lpstr>Final Design Plans </vt:lpstr>
      <vt:lpstr>Final Design Plans Cont. </vt:lpstr>
      <vt:lpstr>Testing Plans </vt:lpstr>
      <vt:lpstr>Horn A Schedule</vt:lpstr>
      <vt:lpstr>Summary</vt:lpstr>
      <vt:lpstr>Summary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Sandbox Studio</dc:creator>
  <cp:lastModifiedBy>Cory F. Crowley</cp:lastModifiedBy>
  <cp:revision>302</cp:revision>
  <cp:lastPrinted>2015-05-22T11:54:13Z</cp:lastPrinted>
  <dcterms:created xsi:type="dcterms:W3CDTF">2015-04-30T14:29:22Z</dcterms:created>
  <dcterms:modified xsi:type="dcterms:W3CDTF">2020-04-21T14:02:33Z</dcterms:modified>
</cp:coreProperties>
</file>