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63" r:id="rId3"/>
    <p:sldId id="1798" r:id="rId4"/>
    <p:sldId id="1778" r:id="rId5"/>
    <p:sldId id="1777" r:id="rId6"/>
    <p:sldId id="1776" r:id="rId7"/>
    <p:sldId id="1786" r:id="rId8"/>
    <p:sldId id="1787" r:id="rId9"/>
    <p:sldId id="341" r:id="rId10"/>
    <p:sldId id="1790" r:id="rId11"/>
    <p:sldId id="1801" r:id="rId12"/>
    <p:sldId id="1796" r:id="rId13"/>
    <p:sldId id="1780" r:id="rId14"/>
    <p:sldId id="1789" r:id="rId15"/>
    <p:sldId id="1794" r:id="rId16"/>
    <p:sldId id="1791" r:id="rId17"/>
    <p:sldId id="1792" r:id="rId18"/>
    <p:sldId id="1788" r:id="rId19"/>
    <p:sldId id="1806" r:id="rId20"/>
    <p:sldId id="1785" r:id="rId21"/>
    <p:sldId id="1805" r:id="rId22"/>
    <p:sldId id="1795" r:id="rId23"/>
    <p:sldId id="1799" r:id="rId24"/>
    <p:sldId id="1802" r:id="rId25"/>
    <p:sldId id="1803" r:id="rId26"/>
    <p:sldId id="1804" r:id="rId27"/>
    <p:sldId id="339" r:id="rId2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64" y="5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point.fnal.gov/project/LBNF/Near%20Site/Beamline/Shared%20Documents/Forms/AllItems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</a:t>
            </a:r>
          </a:p>
          <a:p>
            <a:r>
              <a:rPr lang="en-US" dirty="0">
                <a:latin typeface="Helvetica" charset="0"/>
              </a:rPr>
              <a:t>22 April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General Overview: Parameters &amp; Interfaces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Overview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EDDFF-CB60-4CAE-9373-9006FD36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71" y="1448554"/>
            <a:ext cx="6788857" cy="46689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89388F-0E4A-4E15-9E2A-5E7B343EA876}"/>
              </a:ext>
            </a:extLst>
          </p:cNvPr>
          <p:cNvSpPr/>
          <p:nvPr/>
        </p:nvSpPr>
        <p:spPr>
          <a:xfrm>
            <a:off x="1177571" y="1349555"/>
            <a:ext cx="6788857" cy="485404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in Beamline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199" y="1238249"/>
            <a:ext cx="4884345" cy="4918107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+ target are mounted to the module mainframe and SLB.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remote handling package is shown.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Positioning requirements: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B67CE-7628-42E9-9FC2-0B4B08EF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37" y="841972"/>
            <a:ext cx="3079363" cy="5314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5558828" y="769545"/>
            <a:ext cx="3191472" cy="54155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46790E9-F4BE-43C8-BA28-DCAD2A2CA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09147"/>
              </p:ext>
            </p:extLst>
          </p:nvPr>
        </p:nvGraphicFramePr>
        <p:xfrm>
          <a:off x="457200" y="3111365"/>
          <a:ext cx="471232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582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1819747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</a:tblGrid>
              <a:tr h="3266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Vertical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+/- .25” (6.35mm)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08021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Horizontal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+/- .25” (6.35mm)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647117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Axial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+/- .040” (1mm)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05283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Vertical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+/- .010” (.25mm)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237497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Horizontal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+/- .010” (.25mm)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907372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Utility Line Radial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+/- .125” (3.18mm)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0607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Minimum U.S. / D.S. Remote Handling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6” (152.4mm)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2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17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Spacing / Limits / Labyrinths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13" name="Picture 3" descr="image006">
            <a:extLst>
              <a:ext uri="{FF2B5EF4-FFF2-40B4-BE49-F238E27FC236}">
                <a16:creationId xmlns:a16="http://schemas.microsoft.com/office/drawing/2014/main" id="{0F764F24-6176-4B54-9DFB-03CF6A7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13" y="1001878"/>
            <a:ext cx="5056487" cy="51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7FB8EA-50F0-4B15-9EC7-1C7BF3A404C8}"/>
              </a:ext>
            </a:extLst>
          </p:cNvPr>
          <p:cNvSpPr/>
          <p:nvPr/>
        </p:nvSpPr>
        <p:spPr>
          <a:xfrm>
            <a:off x="3757187" y="1001879"/>
            <a:ext cx="4993113" cy="526549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49715B4-2150-4BB8-AF91-E23911FF15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01876"/>
            <a:ext cx="3236613" cy="5265493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THC crane limit @ 60T.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+ Target budget of 2.5T.</a:t>
            </a:r>
          </a:p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shield block @ 22.5T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 Utility Block (TUB) weight budget of 5T.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Lifting fixture budget of 2.5T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budget is balance of weight @ 27.5T.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 78” wide chase &amp; 120” of shielding, module end &amp; side walls are thin.</a:t>
            </a:r>
          </a:p>
        </p:txBody>
      </p:sp>
    </p:spTree>
    <p:extLst>
      <p:ext uri="{BB962C8B-B14F-4D97-AF65-F5344CB8AC3E}">
        <p14:creationId xmlns:p14="http://schemas.microsoft.com/office/powerpoint/2010/main" val="390012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Line Locations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2A8D5-2AC8-4B98-B7EB-F82DE4397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06" y="1199968"/>
            <a:ext cx="7410387" cy="49851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866146" y="1077362"/>
            <a:ext cx="7410387" cy="51077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7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Requirements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D6B3A67-6ECB-4AE3-BFB6-572D7B27D5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47084"/>
            <a:ext cx="8293101" cy="409482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Proton beam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5AED9B-5661-4529-8F8D-42E04FBF7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35434"/>
              </p:ext>
            </p:extLst>
          </p:nvPr>
        </p:nvGraphicFramePr>
        <p:xfrm>
          <a:off x="457200" y="1501772"/>
          <a:ext cx="829310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459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1855961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  <a:gridCol w="1927729">
                  <a:extLst>
                    <a:ext uri="{9D8B030D-6E8A-4147-A177-3AD203B41FA5}">
                      <a16:colId xmlns:a16="http://schemas.microsoft.com/office/drawing/2014/main" val="302375244"/>
                    </a:ext>
                  </a:extLst>
                </a:gridCol>
                <a:gridCol w="1806952">
                  <a:extLst>
                    <a:ext uri="{9D8B030D-6E8A-4147-A177-3AD203B41FA5}">
                      <a16:colId xmlns:a16="http://schemas.microsoft.com/office/drawing/2014/main" val="2034599624"/>
                    </a:ext>
                  </a:extLst>
                </a:gridCol>
              </a:tblGrid>
              <a:tr h="3266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Proton Beam Energy 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Protons per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Cycle 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Beam Power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7.5E+13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08021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7.5E+13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647117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7.5E+13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05283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DEA0BE4-CDAF-4B96-AD45-37A101D1E2B5}"/>
              </a:ext>
            </a:extLst>
          </p:cNvPr>
          <p:cNvSpPr txBox="1">
            <a:spLocks/>
          </p:cNvSpPr>
          <p:nvPr/>
        </p:nvSpPr>
        <p:spPr>
          <a:xfrm>
            <a:off x="425449" y="2888098"/>
            <a:ext cx="8293101" cy="409482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Lifespan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803307F-5CED-4717-B34F-E77B39D27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10350"/>
              </p:ext>
            </p:extLst>
          </p:nvPr>
        </p:nvGraphicFramePr>
        <p:xfrm>
          <a:off x="1951688" y="3351641"/>
          <a:ext cx="594547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71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1476381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  <a:gridCol w="2346721">
                  <a:extLst>
                    <a:ext uri="{9D8B030D-6E8A-4147-A177-3AD203B41FA5}">
                      <a16:colId xmlns:a16="http://schemas.microsoft.com/office/drawing/2014/main" val="302375244"/>
                    </a:ext>
                  </a:extLst>
                </a:gridCol>
              </a:tblGrid>
              <a:tr h="3266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Cycle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Minimum Time (</a:t>
                      </a:r>
                      <a:r>
                        <a:rPr lang="en-US" sz="1600" dirty="0" err="1"/>
                        <a:t>yrs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&gt;100,000,000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08021"/>
                  </a:ext>
                </a:extLst>
              </a:tr>
              <a:tr h="2286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Support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&gt;1,000,000,000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105283"/>
                  </a:ext>
                </a:extLst>
              </a:tr>
            </a:tbl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037ACCE-6792-4BD9-A5B4-82C2601F9C2D}"/>
              </a:ext>
            </a:extLst>
          </p:cNvPr>
          <p:cNvSpPr txBox="1">
            <a:spLocks/>
          </p:cNvSpPr>
          <p:nvPr/>
        </p:nvSpPr>
        <p:spPr>
          <a:xfrm>
            <a:off x="457200" y="4411542"/>
            <a:ext cx="8293101" cy="409482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Functionality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 module, target, conductor bus (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shield block de-coupling.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 for re-use after decoupling expired adjacent or integrated component.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Fit within 2m wide chase design from Beamline optimization.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 for water cooling, gas cooling, purge gas,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348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Tracking / Tracing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D6B3A67-6ECB-4AE3-BFB6-572D7B27D5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238249"/>
            <a:ext cx="8293101" cy="147779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level project requirements are kept in DOORS / CERN EDMS.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Beamline specific requirements with tracebacks to adjoining systems &amp; high level requirements are kept in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Beamline SharePoint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site. (Example below represents ~20% of Horn content).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D020FE1-D1EB-4435-A3B4-0346D499F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87185"/>
              </p:ext>
            </p:extLst>
          </p:nvPr>
        </p:nvGraphicFramePr>
        <p:xfrm>
          <a:off x="1084723" y="2716040"/>
          <a:ext cx="7038051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8067">
                  <a:extLst>
                    <a:ext uri="{9D8B030D-6E8A-4147-A177-3AD203B41FA5}">
                      <a16:colId xmlns:a16="http://schemas.microsoft.com/office/drawing/2014/main" val="926797105"/>
                    </a:ext>
                  </a:extLst>
                </a:gridCol>
                <a:gridCol w="694314">
                  <a:extLst>
                    <a:ext uri="{9D8B030D-6E8A-4147-A177-3AD203B41FA5}">
                      <a16:colId xmlns:a16="http://schemas.microsoft.com/office/drawing/2014/main" val="1700012188"/>
                    </a:ext>
                  </a:extLst>
                </a:gridCol>
                <a:gridCol w="229774">
                  <a:extLst>
                    <a:ext uri="{9D8B030D-6E8A-4147-A177-3AD203B41FA5}">
                      <a16:colId xmlns:a16="http://schemas.microsoft.com/office/drawing/2014/main" val="3467784529"/>
                    </a:ext>
                  </a:extLst>
                </a:gridCol>
                <a:gridCol w="359645">
                  <a:extLst>
                    <a:ext uri="{9D8B030D-6E8A-4147-A177-3AD203B41FA5}">
                      <a16:colId xmlns:a16="http://schemas.microsoft.com/office/drawing/2014/main" val="1526515763"/>
                    </a:ext>
                  </a:extLst>
                </a:gridCol>
                <a:gridCol w="394611">
                  <a:extLst>
                    <a:ext uri="{9D8B030D-6E8A-4147-A177-3AD203B41FA5}">
                      <a16:colId xmlns:a16="http://schemas.microsoft.com/office/drawing/2014/main" val="1214326682"/>
                    </a:ext>
                  </a:extLst>
                </a:gridCol>
                <a:gridCol w="769240">
                  <a:extLst>
                    <a:ext uri="{9D8B030D-6E8A-4147-A177-3AD203B41FA5}">
                      <a16:colId xmlns:a16="http://schemas.microsoft.com/office/drawing/2014/main" val="39433858"/>
                    </a:ext>
                  </a:extLst>
                </a:gridCol>
                <a:gridCol w="394611">
                  <a:extLst>
                    <a:ext uri="{9D8B030D-6E8A-4147-A177-3AD203B41FA5}">
                      <a16:colId xmlns:a16="http://schemas.microsoft.com/office/drawing/2014/main" val="4231290289"/>
                    </a:ext>
                  </a:extLst>
                </a:gridCol>
                <a:gridCol w="769240">
                  <a:extLst>
                    <a:ext uri="{9D8B030D-6E8A-4147-A177-3AD203B41FA5}">
                      <a16:colId xmlns:a16="http://schemas.microsoft.com/office/drawing/2014/main" val="1707720763"/>
                    </a:ext>
                  </a:extLst>
                </a:gridCol>
                <a:gridCol w="359645">
                  <a:extLst>
                    <a:ext uri="{9D8B030D-6E8A-4147-A177-3AD203B41FA5}">
                      <a16:colId xmlns:a16="http://schemas.microsoft.com/office/drawing/2014/main" val="3869902634"/>
                    </a:ext>
                  </a:extLst>
                </a:gridCol>
                <a:gridCol w="769240">
                  <a:extLst>
                    <a:ext uri="{9D8B030D-6E8A-4147-A177-3AD203B41FA5}">
                      <a16:colId xmlns:a16="http://schemas.microsoft.com/office/drawing/2014/main" val="1152113392"/>
                    </a:ext>
                  </a:extLst>
                </a:gridCol>
                <a:gridCol w="339664">
                  <a:extLst>
                    <a:ext uri="{9D8B030D-6E8A-4147-A177-3AD203B41FA5}">
                      <a16:colId xmlns:a16="http://schemas.microsoft.com/office/drawing/2014/main" val="1851778389"/>
                    </a:ext>
                  </a:extLst>
                </a:gridCol>
              </a:tblGrid>
              <a:tr h="227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Parameter/Specification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Baffle Module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Target Features Support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Target Utility Block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A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A Module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B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B Module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C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C Module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Units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67758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Maximum Beam Power (MW)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2.4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2.4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2.4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2.4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3095105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Horn Conductor Parameters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5635493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Focal Length,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87.323 (2218)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154.803 (3932)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85.984 (2184)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3785061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R1,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1.693 (43)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6.260 (159)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11.181 (284)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1294124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R2,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1.299 (33)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3.189 (81)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5.158 (131)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7689492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R3,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8.858 (225)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14.252 (362)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5778882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F1,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46.281 (1175.54)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47.989 (1218.92)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N/A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17.197 (436.8)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N/A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2724234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F2,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N/A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34.057 (865.04)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7.739 (196.56)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0169862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F3,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3.096 (78.64)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6.019 (152.88)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6791258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F4,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24.769 (629.12)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30.095 (764.4)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4137022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OC Radius,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8.690 (220.73)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24.961 (634)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24.961 (634)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4323074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Beamline Position Relative to MC-ZERO, Meters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2.957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17.477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meter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8361748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Inner Conductor Thickness,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0.098 (2.50)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0.118 (3.00)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0.158 (4.00)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9885434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Horn Outer Conductor Thickness, In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0.75 (19.05)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1.00 (25.4)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1.00 (25.4)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 (mm)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3576992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u="none" strike="noStrike">
                          <a:effectLst/>
                        </a:rPr>
                        <a:t>Drain Hole Port Diameter, Maximum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3"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4"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4"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inch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7634618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Component Weights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9591627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Maximum Weight Allowance 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114,000lbs (+1000lb Baffle)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10000lbs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3500lbs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110,000lbs (SLB Included)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10,000lbs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105000lbs (SLB Included)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7,500lbs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107,500lbs (SLB Included)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 err="1">
                          <a:effectLst/>
                        </a:rPr>
                        <a:t>lbs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6077064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Lifting Fixture Allowance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4,900lbs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???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1,000lbs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4,900lbs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1,000lbs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4,900lbs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1,000lbs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4,900lbs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lbs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2544237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Cooling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8447878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Helium Supply Temperature (Nominal, Range) (Celcius)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30C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30C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9508157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Helium Return Temperature (Nominal, Range) (Celcius)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180C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180C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6598574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Nitrogen Supply Temperature (Nominal, Range)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?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75F, +5F / -30F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75F, +5F / -30F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75F, +5F / -30F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75F, +5F / -30F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75F, +5F / -30F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75F, +5F / -30F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75F, +5F / -30F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5332879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RAW Supply Temperature (Nominal, Range)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?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70F, +5F / -10F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70F, +5F / -5F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70F, +5F / -10F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70F, +5F / -5F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70F, +5F / -10F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70F, +5F / -5F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F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2727545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SLB Nitrogen Flow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5141197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Flow Rate, CFM @ 2.4MW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3,000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3,000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3,000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CFM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2546361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Supply Pressure (PSI)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5PSI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PSI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9274336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Maximum Required Flow Rates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9905526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Inner Conductor Line - BRU (1.5" OD Tube W/Swage Connection @ Horn)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1794449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Inner Conductor Line - BRL (1.5" OD Tube W/Swage Connection @ Horn)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4857231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Inner Conductor Line - BLL (1.5" OD Tube W/Swage Connection @ Horn)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4441718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Outer Conductor Line - BLU (1.5" OD Tube W/Swage Connection @ Horn)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8138284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Ejector Line - (2.0" OD Tube W/Swage Connection @ Horn)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54GPM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130GPM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84GPM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2106373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Hanger Cooling Line (1.0" OD Tube W/Swage Connection @ Horn)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5GPM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0689323"/>
                  </a:ext>
                </a:extLst>
              </a:tr>
              <a:tr h="1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Gas Purge Inlet / Outlet (Argon) (1.0" OD Tube W/Swage Connection @ Horn)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9085cc/min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4038cc/min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883cc/min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cc/min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380837"/>
                  </a:ext>
                </a:extLst>
              </a:tr>
              <a:tr h="75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Module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N/A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10GPM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GPM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498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14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Efforts / Design Tracking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D6B3A67-6ECB-4AE3-BFB6-572D7B27D5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238248"/>
            <a:ext cx="8293101" cy="307120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Dedicated bi-weekly meeting held with RAL target group for Horn-Target interface issues. Separate bi-weekly meeting held with Module &amp; Chase engineering &amp; design team for internal interface issues.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communication to adjacent systems occurs as-needed.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notes are documented for future reference &amp; task assignments.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Notes: DUNE-doc-17289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RAL Notes: DUNE-doc author list &amp; Indico event.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8BE43-D30B-4AA1-8221-86F38317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69" y="4187834"/>
            <a:ext cx="1362547" cy="1765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E4141-7FEF-4D8A-BA5F-D1429AF87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723" y="4535906"/>
            <a:ext cx="1354589" cy="1752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97CFE-912E-4B22-A844-41A34D8DC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901" y="4313448"/>
            <a:ext cx="2507810" cy="18573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8DDA73-ABC9-4348-803E-4799691F9EAE}"/>
              </a:ext>
            </a:extLst>
          </p:cNvPr>
          <p:cNvSpPr/>
          <p:nvPr/>
        </p:nvSpPr>
        <p:spPr>
          <a:xfrm>
            <a:off x="4954838" y="4237020"/>
            <a:ext cx="2679827" cy="200918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C2D42-5BC7-4145-9738-51B4D9CA8251}"/>
              </a:ext>
            </a:extLst>
          </p:cNvPr>
          <p:cNvSpPr/>
          <p:nvPr/>
        </p:nvSpPr>
        <p:spPr>
          <a:xfrm>
            <a:off x="1625532" y="4227450"/>
            <a:ext cx="2679827" cy="200918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Design – Electrical Considerations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3C39CE-BA2E-4531-B786-88CB97AC7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81251"/>
              </p:ext>
            </p:extLst>
          </p:nvPr>
        </p:nvGraphicFramePr>
        <p:xfrm>
          <a:off x="454024" y="4990949"/>
          <a:ext cx="8306799" cy="123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79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86070575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520021015"/>
                    </a:ext>
                  </a:extLst>
                </a:gridCol>
                <a:gridCol w="1428205">
                  <a:extLst>
                    <a:ext uri="{9D8B030D-6E8A-4147-A177-3AD203B41FA5}">
                      <a16:colId xmlns:a16="http://schemas.microsoft.com/office/drawing/2014/main" val="3326349598"/>
                    </a:ext>
                  </a:extLst>
                </a:gridCol>
                <a:gridCol w="1532709">
                  <a:extLst>
                    <a:ext uri="{9D8B030D-6E8A-4147-A177-3AD203B41FA5}">
                      <a16:colId xmlns:a16="http://schemas.microsoft.com/office/drawing/2014/main" val="1463920210"/>
                    </a:ext>
                  </a:extLst>
                </a:gridCol>
              </a:tblGrid>
              <a:tr h="7236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V</a:t>
                      </a:r>
                    </a:p>
                    <a:p>
                      <a:pPr algn="ctr"/>
                      <a:r>
                        <a:rPr lang="en-US" sz="1600" dirty="0"/>
                        <a:t>@PS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Allow. </a:t>
                      </a:r>
                    </a:p>
                    <a:p>
                      <a:pPr algn="ctr"/>
                      <a:r>
                        <a:rPr lang="en-US" sz="1600" dirty="0"/>
                        <a:t>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Isolator Path</a:t>
                      </a:r>
                    </a:p>
                    <a:p>
                      <a:pPr algn="ctr"/>
                      <a:r>
                        <a:rPr lang="en-US" sz="1600" dirty="0"/>
                        <a:t>Length 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Horn A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Horn B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Horn C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5065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~4500V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25V/.001”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5V/.001”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~550V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~1550V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~1050V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08021"/>
                  </a:ext>
                </a:extLst>
              </a:tr>
            </a:tbl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id="{BCEF09EB-FB04-4E53-B23E-61BB4D21278A}"/>
              </a:ext>
            </a:extLst>
          </p:cNvPr>
          <p:cNvSpPr txBox="1"/>
          <p:nvPr/>
        </p:nvSpPr>
        <p:spPr>
          <a:xfrm>
            <a:off x="3359596" y="4487973"/>
            <a:ext cx="215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EE Credit: Ken Quinn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5771D-F816-44BF-A029-026D9A51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9" y="1001877"/>
            <a:ext cx="4580740" cy="3327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6B9B3D-8F7B-4721-A063-F5FD7E05E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7" y="1001877"/>
            <a:ext cx="2868084" cy="33277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56B5BC-82EC-4A6D-9D60-B2D6EDE35CD9}"/>
              </a:ext>
            </a:extLst>
          </p:cNvPr>
          <p:cNvSpPr/>
          <p:nvPr/>
        </p:nvSpPr>
        <p:spPr>
          <a:xfrm>
            <a:off x="767919" y="998129"/>
            <a:ext cx="4580740" cy="333146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E914D-0400-4813-B166-52697BF71EE2}"/>
              </a:ext>
            </a:extLst>
          </p:cNvPr>
          <p:cNvSpPr/>
          <p:nvPr/>
        </p:nvSpPr>
        <p:spPr>
          <a:xfrm>
            <a:off x="5507996" y="998130"/>
            <a:ext cx="2865181" cy="332771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A2442278-EAE0-46B7-B008-5F1F7A66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143ACD4B-3516-4CA1-94AD-9A78F4E0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</p:spTree>
    <p:extLst>
      <p:ext uri="{BB962C8B-B14F-4D97-AF65-F5344CB8AC3E}">
        <p14:creationId xmlns:p14="http://schemas.microsoft.com/office/powerpoint/2010/main" val="1874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Design – Electrical Considerations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89806" y="3015592"/>
            <a:ext cx="8293100" cy="307819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depth (skin depth) @ 625Hz is fully developed through inner conductor thickness until end flange transition wall surpasses 4.0mm.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9.5mm thick X 203.2mm wide (3/8” X 8”).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Impedance matched from P.S.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horn face. Nominal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width is 304.8mm (12”), with a 12.7mm (½”) gap between layers.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Transitions to a 8” wide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3/8” gap at shield block to account for weight limitations on module assembly and bent blank pattern fitment on 12” wide stock from mill.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6F00B-C1B7-4EB4-9496-0E892C9F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7" y="1171752"/>
            <a:ext cx="8226174" cy="1458794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B8D2B430-6A15-406E-A117-3B20D5AAACE1}"/>
              </a:ext>
            </a:extLst>
          </p:cNvPr>
          <p:cNvSpPr txBox="1"/>
          <p:nvPr/>
        </p:nvSpPr>
        <p:spPr>
          <a:xfrm>
            <a:off x="457200" y="2592946"/>
            <a:ext cx="268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EE Credit: George 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Krafczyk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D1090-2B16-4E89-919F-25CB8FF1207E}"/>
              </a:ext>
            </a:extLst>
          </p:cNvPr>
          <p:cNvSpPr/>
          <p:nvPr/>
        </p:nvSpPr>
        <p:spPr>
          <a:xfrm>
            <a:off x="522413" y="1322714"/>
            <a:ext cx="8227887" cy="124491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Layout: U.S. &amp; D.S.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77655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U.S. end has standard seal arrangement, 2 @ ceramic ring + 1 @ connecting flange to inner conductor interface.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Inner conductor current flows through connecting flange.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D.S. turn-around has single water seal &amp; profiled to facilitate draining.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E360D-1F1F-410C-AC00-0FD278EF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2" y="2913182"/>
            <a:ext cx="3860548" cy="3279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A1980-63F6-4AAB-8B96-D2732FE9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82" y="2920770"/>
            <a:ext cx="3836469" cy="32643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4889752" y="2920770"/>
            <a:ext cx="3860548" cy="32643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D1090-2B16-4E89-919F-25CB8FF1207E}"/>
              </a:ext>
            </a:extLst>
          </p:cNvPr>
          <p:cNvSpPr/>
          <p:nvPr/>
        </p:nvSpPr>
        <p:spPr>
          <a:xfrm>
            <a:off x="457200" y="2920770"/>
            <a:ext cx="4114800" cy="326436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/ Position in Beamline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Interfaces &amp; Parameters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Guidance / Assumptions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&amp; Specifications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Requirements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Specifications Worksheet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ESH&amp;Q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Safety Considerations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 / Risk / Cost Overview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</p:spTree>
    <p:extLst>
      <p:ext uri="{BB962C8B-B14F-4D97-AF65-F5344CB8AC3E}">
        <p14:creationId xmlns:p14="http://schemas.microsoft.com/office/powerpoint/2010/main" val="41219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Layout: Horn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19075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Nominal I.C. conductor thickness is 2.5mm, O.C. 19.05mm (3/4”).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welds (2) are 5mm thick (2 x wall for 50% weld efficiency), so precisely matches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weld preparation reference measurements of 0.197” for CNC TIG welding program generation.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Conductor supports “spider supports” have dedicated ring on I.C. for mounting nuts and mimic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style &amp; shape.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67966F-E3EE-422A-ABB5-C73120D0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10" y="3511005"/>
            <a:ext cx="5724880" cy="26577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CD1090-2B16-4E89-919F-25CB8FF1207E}"/>
              </a:ext>
            </a:extLst>
          </p:cNvPr>
          <p:cNvSpPr/>
          <p:nvPr/>
        </p:nvSpPr>
        <p:spPr>
          <a:xfrm>
            <a:off x="1741310" y="3665372"/>
            <a:ext cx="5724880" cy="251976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02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495432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ESH&amp;Q requirements identical to all critical beamline components.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Pressurization aspects (vessels, piping).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Mixed waste (keep beryllium, silver, cadmium,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content low).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Disposal (remove RAW / contain contamination).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Assembly (specialized tools, fixtures, rigging, procedures).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aspect is most applicable to horns.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Technically demanding devices that take years to build.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or Q/A issues have major ramifications for programmatic goals.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certification records.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Vendor prequalification testing.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 inspection, X-ray, CT scan, &amp; signoff records.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Fabrication, assembly, and installation procedures.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</p:spTree>
    <p:extLst>
      <p:ext uri="{BB962C8B-B14F-4D97-AF65-F5344CB8AC3E}">
        <p14:creationId xmlns:p14="http://schemas.microsoft.com/office/powerpoint/2010/main" val="1689612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 Schedule Overview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495432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Design Review &amp; release for fabrication ~February 2021.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prototype build follows and lasts through ~May 2023.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 Horn A will be run through a 250,000 pulse minimum break-in period on test stand.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Verify water flow rates, voltage isolation,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vibrations, conductor vibrations, magnetic field accuracy, water drain rates, heat transfer coefficient, module connections, &amp; entire target exchange mechanism.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build begins 2025, implementing any design iterations from prototype horn. Efforts ongoing to advance prototype testing &amp; subsequent production horn schedule.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horn build and test schedule mimics prototype horn A.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Substantial testing with RAL provided targets is accounted for.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</p:spTree>
    <p:extLst>
      <p:ext uri="{BB962C8B-B14F-4D97-AF65-F5344CB8AC3E}">
        <p14:creationId xmlns:p14="http://schemas.microsoft.com/office/powerpoint/2010/main" val="190225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Schedule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B7FAC-33EE-4205-ABD5-0E0CE53C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4428454"/>
            <a:ext cx="8293100" cy="1714491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3007826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activities start March 2023 once majority of Horn A assembly is complete.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Assemble target mounting flange to horn face.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complete assembly with dummy target in test stand after magnetic field mapping complete.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 activities for Horn A prototype &amp; Target prototype in 2025.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integration &amp; testing in 2027 with production Horn &amp; Target.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&amp; Target commissioning scheduled for 2028.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30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99053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risks are actively updated.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have been retired: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vendor for inner conductor nickel plating.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vendor for outer conductor anodizing.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Unacceptable magnetic field uniformity at horn drain ports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Technically challenging ones are actively being worked on: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Ceramic isolator design for voltage breakdown / corona inception.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Vendor qualification for friction stir welded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Schedule, resource, &amp; accident type risks remain: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timelines.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 damage.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 interface issues during testing.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6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C27224E-B1A5-4B3D-9B88-42F728CB6F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99053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+ prototype &amp; ancillary equipment have TPC on order of 7M.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items are cost driver for Horns WBS due to: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 horn build before production horn build.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Buys most universal horn fixturing &amp; NRE items.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Bulk of engineering design &amp; component prototypes.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M&amp;S cost drivers for Horn A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Inner conductor fabrication.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Outer conductor machining.</a:t>
            </a:r>
          </a:p>
          <a:p>
            <a:pPr lvl="1"/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fabrication &amp; ceramics package.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~14k hours for tested, “delivered” prototype &amp; production horns.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Minor coverage for integrated target.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Fitment, test stand oversight, exchanger calibration,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5354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BCC7464-1D75-45F4-AC07-1A57F5D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16EE81-F3E2-43A9-A695-B497F15B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8AC8EF8-537B-44F0-B363-50C178479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502674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technically demanding Horn A interfaces are the integrated target, mating interface to the support module, and the connection to the power supply.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preliminary design is derived from FNAL design experience 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horn production and operations.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elements successfully employed by other focusing horns have been implemented.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requirements are clearly defined, and engineering parameters &amp; specifications continue to be defined as we approach final design.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cost estimates continue to be updated. No major (20%+) variations to date have been identified from vendor budget estimates.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material is available for all major design aspects of Horn A.</a:t>
            </a:r>
          </a:p>
          <a:p>
            <a:pPr lvl="7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D71838-81BC-47D9-A0F3-BB5B29C0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1" y="1246952"/>
            <a:ext cx="8232764" cy="4180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Scope – Arrangement in Target Chase + Major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F26F1AE5-C4C0-4F3A-9C2C-BCEB96E80B00}"/>
              </a:ext>
            </a:extLst>
          </p:cNvPr>
          <p:cNvSpPr txBox="1">
            <a:spLocks/>
          </p:cNvSpPr>
          <p:nvPr/>
        </p:nvSpPr>
        <p:spPr bwMode="auto">
          <a:xfrm>
            <a:off x="454025" y="4813721"/>
            <a:ext cx="8686799" cy="15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Three Horn System</a:t>
            </a:r>
          </a:p>
          <a:p>
            <a:pPr lvl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Horns A, B, &amp; C + Support Modules with included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stripline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 penetration blocks.</a:t>
            </a:r>
          </a:p>
          <a:p>
            <a:pPr lvl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Target is integrated into Horn A &amp; supported from a single module.</a:t>
            </a:r>
          </a:p>
          <a:p>
            <a:pPr lvl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Each module provides utility &amp; instrumentation path to supported components.</a:t>
            </a:r>
          </a:p>
          <a:p>
            <a:pPr lvl="1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Geneva" pitchFamily="121" charset="-128"/>
              </a:rPr>
              <a:t>1.2MW initial horn design; 2.4MW upgradable. Modules designed for 2.4MW.   </a:t>
            </a:r>
          </a:p>
          <a:p>
            <a:pPr marL="457200" lvl="1" indent="0">
              <a:buNone/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marL="457200" lvl="1" indent="0">
              <a:buNone/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B66BF1E-7A33-4576-A06D-03D2B9AC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D2928CA-B127-49F8-8F58-F4BE62FA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</p:spTree>
    <p:extLst>
      <p:ext uri="{BB962C8B-B14F-4D97-AF65-F5344CB8AC3E}">
        <p14:creationId xmlns:p14="http://schemas.microsoft.com/office/powerpoint/2010/main" val="305223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Engineered Horn Parameters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Horns have been packaged into chase and kept most all critical dimensions in Beam Optimization Task Force report, DUNE-doc-2901.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Variations exist from VE, sensitivity, engineering, &amp; manufacturing limitations.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A61F3-E5CC-47FB-A339-78BBA3B4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57" y="4496930"/>
            <a:ext cx="4812043" cy="1774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82866-620E-4518-914D-DD224E69B37B}"/>
              </a:ext>
            </a:extLst>
          </p:cNvPr>
          <p:cNvSpPr/>
          <p:nvPr/>
        </p:nvSpPr>
        <p:spPr>
          <a:xfrm>
            <a:off x="3874883" y="4457721"/>
            <a:ext cx="4875417" cy="182871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0A5DAB-E931-4FD4-8348-F2D2EE220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23527"/>
              </p:ext>
            </p:extLst>
          </p:nvPr>
        </p:nvGraphicFramePr>
        <p:xfrm>
          <a:off x="479709" y="2717785"/>
          <a:ext cx="2931754" cy="355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52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1030402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</a:tblGrid>
              <a:tr h="329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Horn Conductor Parameters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1.2MW Values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Horn Focal Length,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87.323 (2218)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1898860"/>
                  </a:ext>
                </a:extLst>
              </a:tr>
              <a:tr h="22513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R0,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5.512 (140)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054210"/>
                  </a:ext>
                </a:extLst>
              </a:tr>
              <a:tr h="22513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F0,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15.748 (400)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4506214"/>
                  </a:ext>
                </a:extLst>
              </a:tr>
              <a:tr h="175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R1,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1.693 (43)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2619846"/>
                  </a:ext>
                </a:extLst>
              </a:tr>
              <a:tr h="175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R2,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1.299 (33)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5138964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F1,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46.281 (1175.5)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0310597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OC Radius, In (mm)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8.690 (220.7)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098242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Beamline Position Relative to MC-ZERO, Meters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7557654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Horn Inner Conductor Thickness, In (mm)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0.098 (2.5)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9250412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Horn Outer Conductor Thickness, In (mm)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0.75 (19.1)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360240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Drain Hole Port </a:t>
                      </a:r>
                      <a:r>
                        <a:rPr lang="fr-FR" sz="1200" u="none" strike="noStrike" dirty="0" err="1">
                          <a:effectLst/>
                        </a:rPr>
                        <a:t>Diameter</a:t>
                      </a:r>
                      <a:r>
                        <a:rPr lang="fr-FR" sz="1200" u="none" strike="noStrike" dirty="0">
                          <a:effectLst/>
                        </a:rPr>
                        <a:t>, Maximum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3“ (76.2)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52042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C825A0C-E494-46B1-AAB6-1BD406EE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999" y="2408979"/>
            <a:ext cx="5198292" cy="18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9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Beam-Sheet Positions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03910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Horn A location relative to target &amp; insertion point is reflected on beam-sheet, DUNE-doc-418.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MCZERO is start of Monte-Carlo simulations &amp; origin of target hall chase.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TGTIP / MCZERO / HRNAIP all coincide at same point for 1.2MW design.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8246EB-8B6A-464F-8352-20E81959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969537"/>
            <a:ext cx="8279424" cy="3237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82866-620E-4518-914D-DD224E69B37B}"/>
              </a:ext>
            </a:extLst>
          </p:cNvPr>
          <p:cNvSpPr/>
          <p:nvPr/>
        </p:nvSpPr>
        <p:spPr>
          <a:xfrm>
            <a:off x="457201" y="2969537"/>
            <a:ext cx="8293100" cy="325019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Engineered Horn Parameters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61525"/>
            <a:ext cx="8293100" cy="309319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Notable Horn A changes: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D.S. End flange thickened in 2018 for fatigue life concerns.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I.C. added 0.5mm wall thickness in 2019 for corrosion / erosion concerns.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F0 / R0 profile added January 2020 to accommodate stiffened target base.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equalization sections shortened / transitioned to radial design.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target changes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Shorted from 2m to 1.5m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 in containment tube wall thickness. 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Elimination of D.S. target tube support.</a:t>
            </a:r>
          </a:p>
          <a:p>
            <a:pPr lvl="1"/>
            <a:endParaRPr lang="en-US" sz="180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EE1CE-7D57-4A59-BB21-16E831E4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67" y="4511105"/>
            <a:ext cx="5398865" cy="16452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82866-620E-4518-914D-DD224E69B37B}"/>
              </a:ext>
            </a:extLst>
          </p:cNvPr>
          <p:cNvSpPr/>
          <p:nvPr/>
        </p:nvSpPr>
        <p:spPr>
          <a:xfrm>
            <a:off x="1653784" y="4427145"/>
            <a:ext cx="5836431" cy="180163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 + Target Package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493599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package for horn size (10’ X 7’ X 6’)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Chase must accommodate larger horns.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&amp; power connections must work with 2.4MW.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Weight budget of 5,000lbs (2,273kgs).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C3DD0-0096-4CB2-A5C9-16D3EAD4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689" y="2861078"/>
            <a:ext cx="3553610" cy="3277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3990-052B-4889-975C-9DDAF4146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0752"/>
            <a:ext cx="4549365" cy="324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7FB8EA-50F0-4B15-9EC7-1C7BF3A404C8}"/>
              </a:ext>
            </a:extLst>
          </p:cNvPr>
          <p:cNvSpPr/>
          <p:nvPr/>
        </p:nvSpPr>
        <p:spPr>
          <a:xfrm>
            <a:off x="457201" y="2747163"/>
            <a:ext cx="8293100" cy="352020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Target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739604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1.5m long, graphite core cantilevered target is affixed to horn and inserted into target chase as a single unit.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E24180-FADA-448F-9677-0A301FDF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22" y="2262687"/>
            <a:ext cx="5427678" cy="3940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89388F-0E4A-4E15-9E2A-5E7B343EA876}"/>
              </a:ext>
            </a:extLst>
          </p:cNvPr>
          <p:cNvSpPr/>
          <p:nvPr/>
        </p:nvSpPr>
        <p:spPr>
          <a:xfrm>
            <a:off x="3404103" y="2262687"/>
            <a:ext cx="5346197" cy="394091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AAF753B-EA29-4041-85C6-E77DB3CC676D}"/>
              </a:ext>
            </a:extLst>
          </p:cNvPr>
          <p:cNvSpPr txBox="1">
            <a:spLocks/>
          </p:cNvSpPr>
          <p:nvPr/>
        </p:nvSpPr>
        <p:spPr>
          <a:xfrm>
            <a:off x="457200" y="1977853"/>
            <a:ext cx="2865422" cy="4225743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 elements &amp; support structure.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BNB-like voltages &amp;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requirements.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T2K-like target package.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Familiar design concepts to the neutrino horn community.</a:t>
            </a:r>
          </a:p>
        </p:txBody>
      </p:sp>
    </p:spTree>
    <p:extLst>
      <p:ext uri="{BB962C8B-B14F-4D97-AF65-F5344CB8AC3E}">
        <p14:creationId xmlns:p14="http://schemas.microsoft.com/office/powerpoint/2010/main" val="257374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Target Features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General Overview: Parameters &amp; Interfaces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CE796-AD5C-4D7E-BCA7-6390AC7C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9555"/>
            <a:ext cx="8293100" cy="48515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89388F-0E4A-4E15-9E2A-5E7B343EA876}"/>
              </a:ext>
            </a:extLst>
          </p:cNvPr>
          <p:cNvSpPr/>
          <p:nvPr/>
        </p:nvSpPr>
        <p:spPr>
          <a:xfrm>
            <a:off x="457201" y="1349555"/>
            <a:ext cx="8293100" cy="485404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68103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27578</TotalTime>
  <Words>3225</Words>
  <Application>Microsoft Office PowerPoint</Application>
  <PresentationFormat>On-screen Show (4:3)</PresentationFormat>
  <Paragraphs>707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Horn A Preliminary Design Review</vt:lpstr>
      <vt:lpstr>Outline </vt:lpstr>
      <vt:lpstr>System Scope – Arrangement in Target Chase + Major Components</vt:lpstr>
      <vt:lpstr>Engineered Horn Parameters </vt:lpstr>
      <vt:lpstr>Beam-Sheet Positions </vt:lpstr>
      <vt:lpstr>Engineered Horn Parameters </vt:lpstr>
      <vt:lpstr>Horn A + Target Package </vt:lpstr>
      <vt:lpstr>Integrated Target </vt:lpstr>
      <vt:lpstr>Integrated Target Features </vt:lpstr>
      <vt:lpstr>Horn Overview </vt:lpstr>
      <vt:lpstr>Positioning in Beamline </vt:lpstr>
      <vt:lpstr>Module Spacing / Limits / Labyrinths </vt:lpstr>
      <vt:lpstr>Utility Line Locations </vt:lpstr>
      <vt:lpstr>Major Requirements </vt:lpstr>
      <vt:lpstr>Requirement Tracking / Tracing </vt:lpstr>
      <vt:lpstr>Integration Efforts / Design Tracking </vt:lpstr>
      <vt:lpstr>Horn Design – Electrical Considerations</vt:lpstr>
      <vt:lpstr>Horn Design – Electrical Considerations Cont.</vt:lpstr>
      <vt:lpstr>Basic Layout: U.S. &amp; D.S. </vt:lpstr>
      <vt:lpstr>Basic Layout: Horn Profile</vt:lpstr>
      <vt:lpstr>ESH&amp;Q </vt:lpstr>
      <vt:lpstr>Horn A Schedule Overview </vt:lpstr>
      <vt:lpstr>Integrated Schedule </vt:lpstr>
      <vt:lpstr>System Risks</vt:lpstr>
      <vt:lpstr>Cost Overview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345</cp:revision>
  <cp:lastPrinted>2015-05-22T11:54:13Z</cp:lastPrinted>
  <dcterms:created xsi:type="dcterms:W3CDTF">2015-04-30T14:29:22Z</dcterms:created>
  <dcterms:modified xsi:type="dcterms:W3CDTF">2020-04-22T03:50:29Z</dcterms:modified>
</cp:coreProperties>
</file>