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6"/>
  </p:notesMasterIdLst>
  <p:handoutMasterIdLst>
    <p:handoutMasterId r:id="rId17"/>
  </p:handoutMasterIdLst>
  <p:sldIdLst>
    <p:sldId id="263" r:id="rId3"/>
    <p:sldId id="1809" r:id="rId4"/>
    <p:sldId id="328" r:id="rId5"/>
    <p:sldId id="1805" r:id="rId6"/>
    <p:sldId id="1806" r:id="rId7"/>
    <p:sldId id="1812" r:id="rId8"/>
    <p:sldId id="1807" r:id="rId9"/>
    <p:sldId id="1813" r:id="rId10"/>
    <p:sldId id="1814" r:id="rId11"/>
    <p:sldId id="1808" r:id="rId12"/>
    <p:sldId id="1810" r:id="rId13"/>
    <p:sldId id="1811" r:id="rId14"/>
    <p:sldId id="1815" r:id="rId15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8">
          <p15:clr>
            <a:srgbClr val="A4A3A4"/>
          </p15:clr>
        </p15:guide>
        <p15:guide id="2" orient="horz" pos="4186">
          <p15:clr>
            <a:srgbClr val="A4A3A4"/>
          </p15:clr>
        </p15:guide>
        <p15:guide id="3" orient="horz" pos="3394">
          <p15:clr>
            <a:srgbClr val="A4A3A4"/>
          </p15:clr>
        </p15:guide>
        <p15:guide id="4" orient="horz" pos="777">
          <p15:clr>
            <a:srgbClr val="A4A3A4"/>
          </p15:clr>
        </p15:guide>
        <p15:guide id="5" orient="horz" pos="1749">
          <p15:clr>
            <a:srgbClr val="A4A3A4"/>
          </p15:clr>
        </p15:guide>
        <p15:guide id="6" orient="horz" pos="457">
          <p15:clr>
            <a:srgbClr val="A4A3A4"/>
          </p15:clr>
        </p15:guide>
        <p15:guide id="7" pos="285">
          <p15:clr>
            <a:srgbClr val="A4A3A4"/>
          </p15:clr>
        </p15:guide>
        <p15:guide id="8" pos="55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FFFF99"/>
    <a:srgbClr val="4F81BD"/>
    <a:srgbClr val="C0504D"/>
    <a:srgbClr val="004C97"/>
    <a:srgbClr val="00B5E2"/>
    <a:srgbClr val="63666A"/>
    <a:srgbClr val="5A5A5A"/>
    <a:srgbClr val="67676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35" autoAdjust="0"/>
    <p:restoredTop sz="98464" autoAdjust="0"/>
  </p:normalViewPr>
  <p:slideViewPr>
    <p:cSldViewPr snapToGrid="0" snapToObjects="1">
      <p:cViewPr varScale="1">
        <p:scale>
          <a:sx n="86" d="100"/>
          <a:sy n="86" d="100"/>
        </p:scale>
        <p:origin x="1464" y="58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285"/>
        <p:guide pos="55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1746"/>
            <a:ext cx="82931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3209907"/>
            <a:ext cx="8296275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4.22.20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Keith Gollwitzer | 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4.22.20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Keith Gollwitzer | Introduction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57200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4751454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347368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6058" y="432610"/>
            <a:ext cx="8304267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347368"/>
            <a:ext cx="406713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4.22.20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Keith Gollwitzer | Introduction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4751454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en-US" sz="22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</a:lstStyle>
          <a:p>
            <a:pPr marL="256032" lvl="0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93100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4.22.20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Keith Gollwitzer | 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4.22.20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Keith Gollwitzer | Introduction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175906"/>
            <a:ext cx="301752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38250"/>
            <a:ext cx="5033962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4.22.20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Keith Gollwitzer | Introduction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098"/>
            <a:ext cx="82931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017524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4" y="1227137"/>
            <a:ext cx="8296275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3" y="5686118"/>
            <a:ext cx="8293095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4.22.20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Keith Gollwitzer | Introduction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25568"/>
            <a:ext cx="8293096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 txBox="1">
            <a:spLocks/>
          </p:cNvSpPr>
          <p:nvPr/>
        </p:nvSpPr>
        <p:spPr>
          <a:xfrm>
            <a:off x="985866" y="195263"/>
            <a:ext cx="4381500" cy="2476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Long-Baseline Neutrino Facility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475760"/>
            <a:ext cx="8302625" cy="0"/>
          </a:xfrm>
          <a:prstGeom prst="line">
            <a:avLst/>
          </a:prstGeom>
          <a:ln w="19050" cmpd="sng">
            <a:solidFill>
              <a:srgbClr val="004C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 Placeholder 7"/>
          <p:cNvSpPr txBox="1">
            <a:spLocks/>
          </p:cNvSpPr>
          <p:nvPr/>
        </p:nvSpPr>
        <p:spPr>
          <a:xfrm>
            <a:off x="457200" y="196850"/>
            <a:ext cx="506413" cy="24606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LBNF</a:t>
            </a:r>
          </a:p>
        </p:txBody>
      </p:sp>
      <p:pic>
        <p:nvPicPr>
          <p:cNvPr id="1029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154906"/>
            <a:ext cx="1594477" cy="28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57200" y="5728951"/>
            <a:ext cx="830262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 descr="CERN-logo_outli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56" y="6003296"/>
            <a:ext cx="6540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 descr="SanfordSURF-horiz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024" y="5916605"/>
            <a:ext cx="1857669" cy="6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olor-Seal_Green-Mark_SC_Horizont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209" y="6083428"/>
            <a:ext cx="2202053" cy="3680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8337550" y="6483731"/>
            <a:ext cx="419100" cy="192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200" dirty="0"/>
              <a:t>LBNF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6357938"/>
            <a:ext cx="8293100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4.22.20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138" y="6488430"/>
            <a:ext cx="5616575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Keith Gollwitzer | 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 bwMode="auto">
          <a:xfrm>
            <a:off x="464343" y="1381504"/>
            <a:ext cx="8218488" cy="145165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Neutrino Beamline</a:t>
            </a: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Horn A</a:t>
            </a: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Preliminary Design Review</a:t>
            </a:r>
          </a:p>
        </p:txBody>
      </p:sp>
      <p:sp>
        <p:nvSpPr>
          <p:cNvPr id="6146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461168" y="4670423"/>
            <a:ext cx="8221663" cy="79378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Keith Gollwitzer</a:t>
            </a:r>
          </a:p>
          <a:p>
            <a:r>
              <a:rPr lang="en-US" dirty="0">
                <a:latin typeface="Helvetica" charset="0"/>
              </a:rPr>
              <a:t>22 April 2020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DE82728-9F5E-49DE-A354-8C40A65F00D7}"/>
              </a:ext>
            </a:extLst>
          </p:cNvPr>
          <p:cNvSpPr txBox="1">
            <a:spLocks/>
          </p:cNvSpPr>
          <p:nvPr/>
        </p:nvSpPr>
        <p:spPr bwMode="auto">
          <a:xfrm>
            <a:off x="461168" y="3489122"/>
            <a:ext cx="8221663" cy="52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200" kern="1200" baseline="0">
                <a:solidFill>
                  <a:srgbClr val="004C97"/>
                </a:solidFill>
                <a:latin typeface="Helvetica"/>
                <a:ea typeface="Geneva" charset="0"/>
                <a:cs typeface="Geneva" charset="0"/>
              </a:defRPr>
            </a:lvl1pPr>
            <a:lvl2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2pPr>
            <a:lvl3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3pPr>
            <a:lvl4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4pPr>
            <a:lvl5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>
                <a:latin typeface="Helvetica" charset="0"/>
              </a:rPr>
              <a:t>Introduction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B44E3-B81D-436E-86EB-186B2BA16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Station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3CD19C-FC32-486D-A4B1-6B2B580A3C5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4.22.20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64328D-2276-4921-B660-35CDD82113A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Keith Gollwitzer |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157784-C819-46DE-9922-C1A9F5E22E5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EC26760-AB0C-4EAF-A883-0CB75F167939}"/>
              </a:ext>
            </a:extLst>
          </p:cNvPr>
          <p:cNvGrpSpPr/>
          <p:nvPr/>
        </p:nvGrpSpPr>
        <p:grpSpPr>
          <a:xfrm>
            <a:off x="410649" y="1099195"/>
            <a:ext cx="8485825" cy="4840652"/>
            <a:chOff x="410649" y="1241243"/>
            <a:chExt cx="8485825" cy="4840652"/>
          </a:xfrm>
        </p:grpSpPr>
        <p:pic>
          <p:nvPicPr>
            <p:cNvPr id="44" name="Content Placeholder 6">
              <a:extLst>
                <a:ext uri="{FF2B5EF4-FFF2-40B4-BE49-F238E27FC236}">
                  <a16:creationId xmlns:a16="http://schemas.microsoft.com/office/drawing/2014/main" id="{749DE606-0361-4E70-9A6D-93E365115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1241243"/>
              <a:ext cx="8293100" cy="4840652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47B1BA7-B5CD-4F61-AECB-9C600EA4D861}"/>
                </a:ext>
              </a:extLst>
            </p:cNvPr>
            <p:cNvSpPr txBox="1"/>
            <p:nvPr/>
          </p:nvSpPr>
          <p:spPr>
            <a:xfrm>
              <a:off x="970427" y="3641448"/>
              <a:ext cx="6556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highlight>
                    <a:srgbClr val="00FF00"/>
                  </a:highlight>
                </a:rPr>
                <a:t>He Gas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4B68174-5CBE-46EE-95FC-EEC66626EB5E}"/>
                </a:ext>
              </a:extLst>
            </p:cNvPr>
            <p:cNvSpPr txBox="1"/>
            <p:nvPr/>
          </p:nvSpPr>
          <p:spPr>
            <a:xfrm>
              <a:off x="4061857" y="1318374"/>
              <a:ext cx="10202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FF00"/>
                  </a:solidFill>
                </a:rPr>
                <a:t>Work Cell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C90E333-3809-4970-B185-CBA1E11C4954}"/>
                </a:ext>
              </a:extLst>
            </p:cNvPr>
            <p:cNvGrpSpPr/>
            <p:nvPr/>
          </p:nvGrpSpPr>
          <p:grpSpPr>
            <a:xfrm>
              <a:off x="2748515" y="3801145"/>
              <a:ext cx="885717" cy="1413034"/>
              <a:chOff x="2271913" y="4156866"/>
              <a:chExt cx="885717" cy="1413034"/>
            </a:xfrm>
          </p:grpSpPr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DB65A955-D503-4B21-BA95-29E977A53A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659770" y="4156866"/>
                <a:ext cx="497860" cy="1015911"/>
              </a:xfrm>
              <a:prstGeom prst="straightConnector1">
                <a:avLst/>
              </a:prstGeom>
              <a:ln w="12700">
                <a:solidFill>
                  <a:srgbClr val="66FF33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605D16A-31D0-4A56-95C6-34BFA521982B}"/>
                  </a:ext>
                </a:extLst>
              </p:cNvPr>
              <p:cNvSpPr txBox="1"/>
              <p:nvPr/>
            </p:nvSpPr>
            <p:spPr>
              <a:xfrm>
                <a:off x="2271913" y="5108235"/>
                <a:ext cx="8857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highlight>
                      <a:srgbClr val="00FF00"/>
                    </a:highlight>
                  </a:rPr>
                  <a:t>Cooling</a:t>
                </a:r>
              </a:p>
              <a:p>
                <a:r>
                  <a:rPr lang="en-US" sz="1200" dirty="0">
                    <a:highlight>
                      <a:srgbClr val="00FF00"/>
                    </a:highlight>
                  </a:rPr>
                  <a:t>Panels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FCA5B6A-1686-4B75-A14E-0DC180905FCF}"/>
                </a:ext>
              </a:extLst>
            </p:cNvPr>
            <p:cNvGrpSpPr/>
            <p:nvPr/>
          </p:nvGrpSpPr>
          <p:grpSpPr>
            <a:xfrm>
              <a:off x="5754541" y="3733601"/>
              <a:ext cx="885717" cy="1317419"/>
              <a:chOff x="6579383" y="3887072"/>
              <a:chExt cx="885717" cy="1317419"/>
            </a:xfrm>
          </p:grpSpPr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797A612C-86D3-422E-AE9D-78D2DCEDE37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86925" y="3887072"/>
                <a:ext cx="145461" cy="906523"/>
              </a:xfrm>
              <a:prstGeom prst="straightConnector1">
                <a:avLst/>
              </a:prstGeom>
              <a:ln w="12700">
                <a:solidFill>
                  <a:srgbClr val="66FF33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27C8A58-6136-48F9-BFEB-65DBC46FAB22}"/>
                  </a:ext>
                </a:extLst>
              </p:cNvPr>
              <p:cNvSpPr txBox="1"/>
              <p:nvPr/>
            </p:nvSpPr>
            <p:spPr>
              <a:xfrm>
                <a:off x="6579383" y="4742826"/>
                <a:ext cx="8857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highlight>
                      <a:srgbClr val="00FF00"/>
                    </a:highlight>
                  </a:rPr>
                  <a:t>Horn A with Target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8BB1E95-8CDE-4ECF-8D5B-4723362B5993}"/>
                </a:ext>
              </a:extLst>
            </p:cNvPr>
            <p:cNvGrpSpPr/>
            <p:nvPr/>
          </p:nvGrpSpPr>
          <p:grpSpPr>
            <a:xfrm>
              <a:off x="4601818" y="3733082"/>
              <a:ext cx="885717" cy="1333867"/>
              <a:chOff x="4661278" y="4171458"/>
              <a:chExt cx="885717" cy="1333867"/>
            </a:xfrm>
          </p:grpSpPr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88CB98B9-E19E-44E3-A779-25B1BD4DCE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09358" y="4171458"/>
                <a:ext cx="227471" cy="1178694"/>
              </a:xfrm>
              <a:prstGeom prst="straightConnector1">
                <a:avLst/>
              </a:prstGeom>
              <a:ln w="12700">
                <a:solidFill>
                  <a:srgbClr val="66FF33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51263C60-E607-4E37-BCA4-79AD79E614D9}"/>
                  </a:ext>
                </a:extLst>
              </p:cNvPr>
              <p:cNvSpPr txBox="1"/>
              <p:nvPr/>
            </p:nvSpPr>
            <p:spPr>
              <a:xfrm>
                <a:off x="4661278" y="5228326"/>
                <a:ext cx="88571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highlight>
                      <a:srgbClr val="00FF00"/>
                    </a:highlight>
                  </a:rPr>
                  <a:t>Horn B</a:t>
                </a: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A4C8359-840D-47C8-95CA-1F23B941AF6D}"/>
                </a:ext>
              </a:extLst>
            </p:cNvPr>
            <p:cNvGrpSpPr/>
            <p:nvPr/>
          </p:nvGrpSpPr>
          <p:grpSpPr>
            <a:xfrm>
              <a:off x="1894694" y="3814851"/>
              <a:ext cx="1049543" cy="1127133"/>
              <a:chOff x="4287286" y="4171459"/>
              <a:chExt cx="1049543" cy="1127133"/>
            </a:xfrm>
          </p:grpSpPr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672C4161-2E0D-4ABE-973E-F16C92743D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02078" y="4171459"/>
                <a:ext cx="534751" cy="975099"/>
              </a:xfrm>
              <a:prstGeom prst="straightConnector1">
                <a:avLst/>
              </a:prstGeom>
              <a:ln w="12700">
                <a:solidFill>
                  <a:srgbClr val="66FF33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56DAE73-D4E3-4C89-B43D-F519F37DAF65}"/>
                  </a:ext>
                </a:extLst>
              </p:cNvPr>
              <p:cNvSpPr txBox="1"/>
              <p:nvPr/>
            </p:nvSpPr>
            <p:spPr>
              <a:xfrm>
                <a:off x="4287286" y="5021593"/>
                <a:ext cx="88571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highlight>
                      <a:srgbClr val="00FF00"/>
                    </a:highlight>
                  </a:rPr>
                  <a:t>Horn C</a:t>
                </a:r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7D286D1-455A-46C4-8821-338B14D1BCE7}"/>
                </a:ext>
              </a:extLst>
            </p:cNvPr>
            <p:cNvSpPr txBox="1"/>
            <p:nvPr/>
          </p:nvSpPr>
          <p:spPr>
            <a:xfrm>
              <a:off x="7792831" y="1380463"/>
              <a:ext cx="7595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</a:rPr>
                <a:t>Target</a:t>
              </a:r>
            </a:p>
            <a:p>
              <a:pPr algn="ctr"/>
              <a:r>
                <a:rPr lang="en-US" dirty="0">
                  <a:solidFill>
                    <a:srgbClr val="FFFF00"/>
                  </a:solidFill>
                </a:rPr>
                <a:t>Hall</a:t>
              </a: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203A8F7-E083-451D-A7CD-19820EBE42A2}"/>
                </a:ext>
              </a:extLst>
            </p:cNvPr>
            <p:cNvGrpSpPr/>
            <p:nvPr/>
          </p:nvGrpSpPr>
          <p:grpSpPr>
            <a:xfrm>
              <a:off x="6622068" y="3667166"/>
              <a:ext cx="885717" cy="1294315"/>
              <a:chOff x="5271317" y="4171458"/>
              <a:chExt cx="885717" cy="1294315"/>
            </a:xfrm>
          </p:grpSpPr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403D18F0-A525-4682-816C-DEF20ABA9AB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336830" y="4171458"/>
                <a:ext cx="324898" cy="1122784"/>
              </a:xfrm>
              <a:prstGeom prst="straightConnector1">
                <a:avLst/>
              </a:prstGeom>
              <a:ln w="12700">
                <a:solidFill>
                  <a:srgbClr val="66FF33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87C58C1-E394-437A-AF21-078017E8E154}"/>
                  </a:ext>
                </a:extLst>
              </p:cNvPr>
              <p:cNvSpPr txBox="1"/>
              <p:nvPr/>
            </p:nvSpPr>
            <p:spPr>
              <a:xfrm>
                <a:off x="5271317" y="5188774"/>
                <a:ext cx="88571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highlight>
                      <a:srgbClr val="00FF00"/>
                    </a:highlight>
                  </a:rPr>
                  <a:t>Baffle</a:t>
                </a: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ADA4298-9138-421E-BD53-748CB63BEE17}"/>
                </a:ext>
              </a:extLst>
            </p:cNvPr>
            <p:cNvSpPr txBox="1"/>
            <p:nvPr/>
          </p:nvSpPr>
          <p:spPr>
            <a:xfrm>
              <a:off x="4125454" y="3598501"/>
              <a:ext cx="6556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highlight>
                    <a:srgbClr val="00FF00"/>
                  </a:highlight>
                </a:rPr>
                <a:t>N</a:t>
              </a:r>
              <a:r>
                <a:rPr lang="en-US" sz="1100" baseline="-25000" dirty="0">
                  <a:highlight>
                    <a:srgbClr val="00FF00"/>
                  </a:highlight>
                </a:rPr>
                <a:t>2</a:t>
              </a:r>
              <a:r>
                <a:rPr lang="en-US" sz="1100" dirty="0">
                  <a:highlight>
                    <a:srgbClr val="00FF00"/>
                  </a:highlight>
                </a:rPr>
                <a:t> Gas</a:t>
              </a: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AFE2D1C5-028E-4202-8A0E-A4A28E7F070F}"/>
                </a:ext>
              </a:extLst>
            </p:cNvPr>
            <p:cNvGrpSpPr/>
            <p:nvPr/>
          </p:nvGrpSpPr>
          <p:grpSpPr>
            <a:xfrm>
              <a:off x="6207544" y="1626151"/>
              <a:ext cx="1169761" cy="722724"/>
              <a:chOff x="4068643" y="2588230"/>
              <a:chExt cx="1169761" cy="722724"/>
            </a:xfrm>
          </p:grpSpPr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D0BEC08A-90F5-47C8-9087-8617B4E784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11669" y="2775901"/>
                <a:ext cx="0" cy="535053"/>
              </a:xfrm>
              <a:prstGeom prst="straightConnector1">
                <a:avLst/>
              </a:prstGeom>
              <a:ln w="12700">
                <a:solidFill>
                  <a:srgbClr val="66FF33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2ADBD67-0B99-45A9-BAD8-354D71DBC53E}"/>
                  </a:ext>
                </a:extLst>
              </p:cNvPr>
              <p:cNvSpPr txBox="1"/>
              <p:nvPr/>
            </p:nvSpPr>
            <p:spPr>
              <a:xfrm>
                <a:off x="4218119" y="2588230"/>
                <a:ext cx="102028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highlight>
                      <a:srgbClr val="00FF00"/>
                    </a:highlight>
                  </a:rPr>
                  <a:t>Hatch Covers</a:t>
                </a:r>
              </a:p>
            </p:txBody>
          </p: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FEABB400-853F-48AD-93C5-02609B568C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68643" y="2807199"/>
                <a:ext cx="643027" cy="503755"/>
              </a:xfrm>
              <a:prstGeom prst="straightConnector1">
                <a:avLst/>
              </a:prstGeom>
              <a:ln w="12700">
                <a:solidFill>
                  <a:srgbClr val="66FF33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6C86DCDD-C5C4-4A0B-A2EA-DA79695A3CB7}"/>
                </a:ext>
              </a:extLst>
            </p:cNvPr>
            <p:cNvGrpSpPr/>
            <p:nvPr/>
          </p:nvGrpSpPr>
          <p:grpSpPr>
            <a:xfrm>
              <a:off x="1098888" y="3792750"/>
              <a:ext cx="1257270" cy="1458864"/>
              <a:chOff x="4079559" y="4171460"/>
              <a:chExt cx="1257270" cy="1458864"/>
            </a:xfrm>
          </p:grpSpPr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9604FCB4-BAE6-403D-A7FE-FCCFD898AF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16886" y="4171460"/>
                <a:ext cx="719943" cy="914160"/>
              </a:xfrm>
              <a:prstGeom prst="straightConnector1">
                <a:avLst/>
              </a:prstGeom>
              <a:ln w="12700">
                <a:solidFill>
                  <a:srgbClr val="66FF33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AF3AA38B-B7D8-4DA4-B165-572FC8674A65}"/>
                  </a:ext>
                </a:extLst>
              </p:cNvPr>
              <p:cNvSpPr txBox="1"/>
              <p:nvPr/>
            </p:nvSpPr>
            <p:spPr>
              <a:xfrm>
                <a:off x="4079559" y="4983993"/>
                <a:ext cx="8857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highlight>
                      <a:srgbClr val="00FF00"/>
                    </a:highlight>
                  </a:rPr>
                  <a:t>Decay Pipe Upstream Window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F2FBD2A-859F-441C-8557-C84B84A723B9}"/>
                </a:ext>
              </a:extLst>
            </p:cNvPr>
            <p:cNvSpPr txBox="1"/>
            <p:nvPr/>
          </p:nvSpPr>
          <p:spPr>
            <a:xfrm>
              <a:off x="410649" y="3502949"/>
              <a:ext cx="6556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00"/>
                  </a:solidFill>
                </a:rPr>
                <a:t>Decay</a:t>
              </a:r>
            </a:p>
            <a:p>
              <a:pPr algn="ctr"/>
              <a:r>
                <a:rPr lang="en-US" sz="1400" dirty="0">
                  <a:solidFill>
                    <a:srgbClr val="FFFF00"/>
                  </a:solidFill>
                </a:rPr>
                <a:t>Vessel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AA9FF33-2BBE-4F65-8C1A-DAD43355D505}"/>
                </a:ext>
              </a:extLst>
            </p:cNvPr>
            <p:cNvSpPr txBox="1"/>
            <p:nvPr/>
          </p:nvSpPr>
          <p:spPr>
            <a:xfrm>
              <a:off x="7973872" y="3346249"/>
              <a:ext cx="9226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FF00"/>
                  </a:solidFill>
                </a:rPr>
                <a:t>Primary</a:t>
              </a:r>
            </a:p>
            <a:p>
              <a:r>
                <a:rPr lang="en-US" sz="1400" dirty="0">
                  <a:solidFill>
                    <a:srgbClr val="FFFF00"/>
                  </a:solidFill>
                </a:rPr>
                <a:t>Beamline</a:t>
              </a: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0C4C5A70-23DC-4093-A801-0648F64E2192}"/>
                </a:ext>
              </a:extLst>
            </p:cNvPr>
            <p:cNvGrpSpPr/>
            <p:nvPr/>
          </p:nvGrpSpPr>
          <p:grpSpPr>
            <a:xfrm>
              <a:off x="3460437" y="3183421"/>
              <a:ext cx="885717" cy="2118287"/>
              <a:chOff x="2869845" y="3271828"/>
              <a:chExt cx="885717" cy="2118287"/>
            </a:xfrm>
          </p:grpSpPr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0CCC1FDF-3CDA-4B02-8DEA-D9407A36F54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03804" y="4329299"/>
                <a:ext cx="231058" cy="648971"/>
              </a:xfrm>
              <a:prstGeom prst="straightConnector1">
                <a:avLst/>
              </a:prstGeom>
              <a:ln w="12700">
                <a:solidFill>
                  <a:srgbClr val="66FF33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DE933A8-18EE-4DEA-B532-CA3FE14280D9}"/>
                  </a:ext>
                </a:extLst>
              </p:cNvPr>
              <p:cNvSpPr txBox="1"/>
              <p:nvPr/>
            </p:nvSpPr>
            <p:spPr>
              <a:xfrm>
                <a:off x="2869845" y="4928450"/>
                <a:ext cx="8857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highlight>
                      <a:srgbClr val="00FF00"/>
                    </a:highlight>
                  </a:rPr>
                  <a:t>Steel Shielding</a:t>
                </a:r>
              </a:p>
            </p:txBody>
          </p: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07D5574B-ABA3-4578-8200-E38E0C88E5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03804" y="3271828"/>
                <a:ext cx="58241" cy="1685497"/>
              </a:xfrm>
              <a:prstGeom prst="straightConnector1">
                <a:avLst/>
              </a:prstGeom>
              <a:ln w="12700">
                <a:solidFill>
                  <a:srgbClr val="66FF33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8726CF7-F69A-43FF-A09E-71A3EDC83485}"/>
                </a:ext>
              </a:extLst>
            </p:cNvPr>
            <p:cNvGrpSpPr/>
            <p:nvPr/>
          </p:nvGrpSpPr>
          <p:grpSpPr>
            <a:xfrm>
              <a:off x="7343799" y="3647669"/>
              <a:ext cx="891891" cy="1525147"/>
              <a:chOff x="5305026" y="4171458"/>
              <a:chExt cx="891891" cy="1525147"/>
            </a:xfrm>
          </p:grpSpPr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772BB620-AF46-44EE-8931-1A07BEA638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305026" y="4171458"/>
                <a:ext cx="412545" cy="957614"/>
              </a:xfrm>
              <a:prstGeom prst="straightConnector1">
                <a:avLst/>
              </a:prstGeom>
              <a:ln w="12700">
                <a:solidFill>
                  <a:srgbClr val="66FF33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C67CD88-1A89-4FB2-9B44-05AD5174D0FE}"/>
                  </a:ext>
                </a:extLst>
              </p:cNvPr>
              <p:cNvSpPr txBox="1"/>
              <p:nvPr/>
            </p:nvSpPr>
            <p:spPr>
              <a:xfrm>
                <a:off x="5311200" y="5050274"/>
                <a:ext cx="8857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highlight>
                      <a:srgbClr val="00FF00"/>
                    </a:highlight>
                  </a:rPr>
                  <a:t>Primary Beam Window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8227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619D-465F-41FD-B309-DD6BCFB48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6A977-9B71-4E04-9132-DA09B08F7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4.22.20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2EEF4F-167C-4DA8-A6ED-1FE8D4F27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Keith Gollwitzer |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81E627-18F6-441B-9E73-C3822C1F4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3129078-47A3-4B8E-A70B-F7F145B0882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Preliminary Design Review: this week</a:t>
            </a:r>
          </a:p>
          <a:p>
            <a:r>
              <a:rPr lang="en-US" dirty="0"/>
              <a:t>Final Design: May 2020 – Feb 2021</a:t>
            </a:r>
          </a:p>
          <a:p>
            <a:r>
              <a:rPr lang="en-US" dirty="0"/>
              <a:t>Prototype Fabrication: Feb 2021 – Apr 2023</a:t>
            </a:r>
          </a:p>
          <a:p>
            <a:r>
              <a:rPr lang="en-US" dirty="0"/>
              <a:t>Prototype Testing: Sep 2024 – Apr 2025</a:t>
            </a:r>
          </a:p>
          <a:p>
            <a:r>
              <a:rPr lang="en-US" dirty="0"/>
              <a:t>Design Revision: Jan 2025 – May 2025</a:t>
            </a:r>
          </a:p>
          <a:p>
            <a:r>
              <a:rPr lang="en-US" dirty="0"/>
              <a:t>Production Fabrication: Dec 2024 – May 2027</a:t>
            </a:r>
          </a:p>
          <a:p>
            <a:r>
              <a:rPr lang="en-US" dirty="0"/>
              <a:t>Production Testing: May 2027 – Dec 2027</a:t>
            </a:r>
          </a:p>
        </p:txBody>
      </p:sp>
    </p:spTree>
    <p:extLst>
      <p:ext uri="{BB962C8B-B14F-4D97-AF65-F5344CB8AC3E}">
        <p14:creationId xmlns:p14="http://schemas.microsoft.com/office/powerpoint/2010/main" val="2805923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B5A26-EB9E-4D5B-BCDE-D4B740DE3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Charge -- 1 of 2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3B363C-0C88-48FD-B335-A28F9695C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4.22.20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0F2CD3-D9C5-4DA7-A593-54438BE93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Keith Gollwitzer |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0A6CD7-8352-482E-A740-5F3F73102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8A0E33E-588F-4F8A-BB33-9CA4259FF2F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448056" indent="-457200">
              <a:buFont typeface="+mj-lt"/>
              <a:buAutoNum type="arabicPeriod"/>
            </a:pPr>
            <a:r>
              <a:rPr lang="en-US" sz="1600" dirty="0"/>
              <a:t>Does the preliminary design meet the requirements of the optimized beamline parameters? </a:t>
            </a:r>
          </a:p>
          <a:p>
            <a:pPr marL="448056" indent="-457200">
              <a:buFont typeface="+mj-lt"/>
              <a:buAutoNum type="arabicPeriod"/>
            </a:pPr>
            <a:r>
              <a:rPr lang="en-US" sz="1600" dirty="0"/>
              <a:t>Is the design maturity presented for the Horn A conductors, </a:t>
            </a:r>
            <a:r>
              <a:rPr lang="en-US" sz="1600" dirty="0" err="1"/>
              <a:t>stripline</a:t>
            </a:r>
            <a:r>
              <a:rPr lang="en-US" sz="1600" dirty="0"/>
              <a:t>, interfaces, and ancillary systems at a level appropriate for the Preliminary Design Phase, as guided by the LBNF / DUNE Review Plan?</a:t>
            </a:r>
          </a:p>
          <a:p>
            <a:pPr marL="832104" lvl="2" indent="-457200">
              <a:buFont typeface="+mj-lt"/>
              <a:buAutoNum type="alphaLcPeriod"/>
            </a:pPr>
            <a:r>
              <a:rPr lang="en-US" sz="1200" dirty="0"/>
              <a:t>Based on acceptable progress for Preliminary Design as 50 to 70%, with 100% equal to “completion of Preliminary Design phase”.</a:t>
            </a:r>
          </a:p>
          <a:p>
            <a:pPr marL="832104" lvl="2" indent="-457200">
              <a:buFont typeface="+mj-lt"/>
              <a:buAutoNum type="alphaLcPeriod"/>
            </a:pPr>
            <a:r>
              <a:rPr lang="en-US" sz="1200" dirty="0"/>
              <a:t>Are areas where components are awaiting forthcoming development well understood? </a:t>
            </a:r>
          </a:p>
          <a:p>
            <a:pPr marL="832104" lvl="2" indent="-457200">
              <a:buFont typeface="+mj-lt"/>
              <a:buAutoNum type="alphaLcPeriod"/>
            </a:pPr>
            <a:r>
              <a:rPr lang="en-US" sz="1200" dirty="0"/>
              <a:t>Final Design will be drawing-intensive in comparison to the first two phases of design.</a:t>
            </a:r>
          </a:p>
          <a:p>
            <a:pPr marL="448056" indent="-457200">
              <a:buFont typeface="+mj-lt"/>
              <a:buAutoNum type="arabicPeriod"/>
            </a:pPr>
            <a:r>
              <a:rPr lang="en-US" sz="1600" dirty="0"/>
              <a:t>Have suitable engineering analyses been performed and documented, and reviewed/peer reviewed and approved, where applicable?</a:t>
            </a:r>
          </a:p>
          <a:p>
            <a:pPr marL="448056" indent="-457200">
              <a:buFont typeface="+mj-lt"/>
              <a:buAutoNum type="arabicPeriod"/>
            </a:pPr>
            <a:r>
              <a:rPr lang="en-US" sz="1600" dirty="0"/>
              <a:t>Does the anticipated design life meet experimental requirements of 1E8 pulses or 2 years of operation prior to failure? </a:t>
            </a:r>
          </a:p>
          <a:p>
            <a:pPr marL="448056" indent="-457200">
              <a:buFont typeface="+mj-lt"/>
              <a:buAutoNum type="arabicPeriod"/>
            </a:pPr>
            <a:r>
              <a:rPr lang="en-US" sz="1600" dirty="0"/>
              <a:t>Have the ES&amp;H issues been identified and analyzed appropriately? </a:t>
            </a:r>
          </a:p>
          <a:p>
            <a:pPr marL="448056" indent="-457200">
              <a:buFont typeface="+mj-lt"/>
              <a:buAutoNum type="arabicPeriod"/>
            </a:pPr>
            <a:r>
              <a:rPr lang="en-US" sz="1600" dirty="0"/>
              <a:t>Have the Fermilab Engineering Manual standards been applied to the design? </a:t>
            </a:r>
          </a:p>
          <a:p>
            <a:pPr marL="448056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727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B5A26-EB9E-4D5B-BCDE-D4B740DE3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569268"/>
          </a:xfrm>
        </p:spPr>
        <p:txBody>
          <a:bodyPr/>
          <a:lstStyle/>
          <a:p>
            <a:r>
              <a:rPr lang="en-US" dirty="0"/>
              <a:t>Charge -- 2 of 2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3B363C-0C88-48FD-B335-A28F9695C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4.22.20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0F2CD3-D9C5-4DA7-A593-54438BE93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Keith Gollwitzer |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0A6CD7-8352-482E-A740-5F3F73102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8A0E33E-588F-4F8A-BB33-9CA4259FF2F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905522"/>
            <a:ext cx="8293100" cy="5179366"/>
          </a:xfrm>
        </p:spPr>
        <p:txBody>
          <a:bodyPr/>
          <a:lstStyle/>
          <a:p>
            <a:pPr marL="448056" indent="-457200">
              <a:buFont typeface="+mj-lt"/>
              <a:buAutoNum type="arabicPeriod" startAt="7"/>
            </a:pPr>
            <a:r>
              <a:rPr lang="en-US" sz="1600" dirty="0"/>
              <a:t>Have potential design, manufacturing, and installation risks and challenges been identified within the Horn A WBS, and has it been adequately planned to address these during the final design? </a:t>
            </a:r>
          </a:p>
          <a:p>
            <a:pPr marL="448056" indent="-457200">
              <a:buFont typeface="+mj-lt"/>
              <a:buAutoNum type="arabicPeriod" startAt="7"/>
            </a:pPr>
            <a:r>
              <a:rPr lang="en-US" sz="1600" dirty="0"/>
              <a:t>Are difficult design features and possible prototyping issues identified? es the preliminary design meet the requirements of the optimized beamline parameters? </a:t>
            </a:r>
          </a:p>
          <a:p>
            <a:pPr marL="448056" indent="-457200">
              <a:buFont typeface="+mj-lt"/>
              <a:buAutoNum type="arabicPeriod" startAt="7"/>
            </a:pPr>
            <a:r>
              <a:rPr lang="en-US" sz="1600" dirty="0"/>
              <a:t>Is the level of integration with other LBNF beamline entities appropriate for this stage of the work? I.E. Are interfaces and collaborative design inputs being managed appropriately?</a:t>
            </a:r>
          </a:p>
          <a:p>
            <a:pPr marL="832104" lvl="2" indent="-457200">
              <a:buFont typeface="+mj-lt"/>
              <a:buAutoNum type="alphaLcPeriod"/>
            </a:pPr>
            <a:r>
              <a:rPr lang="en-US" sz="1200" dirty="0"/>
              <a:t>A major Horn A system interface is the integrated target, which is being designed and built by RAL. Have all integration activities pertaining to the mating of these components been identified?</a:t>
            </a:r>
          </a:p>
          <a:p>
            <a:pPr marL="832104" lvl="2" indent="-457200">
              <a:buFont typeface="+mj-lt"/>
              <a:buAutoNum type="alphaLcPeriod"/>
            </a:pPr>
            <a:r>
              <a:rPr lang="en-US" sz="1200" dirty="0"/>
              <a:t>Are there any outstanding design considerations for the integrated target which have not been identified by the design teams?.</a:t>
            </a:r>
          </a:p>
          <a:p>
            <a:pPr marL="448056" indent="-457200">
              <a:buFont typeface="+mj-lt"/>
              <a:buAutoNum type="arabicPeriod" startAt="7"/>
            </a:pPr>
            <a:r>
              <a:rPr lang="en-US" sz="1600" dirty="0"/>
              <a:t>Select Horn A components are currently undergoing estimation review through the Project Estimator. This includes the submission of sample packages to outside vendors for spot-checking of current values. With this in mind, a cursory check of the cost and </a:t>
            </a:r>
            <a:r>
              <a:rPr lang="en-US" sz="1600" dirty="0" err="1"/>
              <a:t>sche</a:t>
            </a:r>
            <a:r>
              <a:rPr lang="en-US" sz="1600" dirty="0"/>
              <a:t> </a:t>
            </a:r>
            <a:r>
              <a:rPr lang="en-US" sz="1600" dirty="0" err="1"/>
              <a:t>dule</a:t>
            </a:r>
            <a:r>
              <a:rPr lang="en-US" sz="1600" dirty="0"/>
              <a:t> are desired:</a:t>
            </a:r>
          </a:p>
          <a:p>
            <a:pPr marL="832104" lvl="2" indent="-457200">
              <a:buFont typeface="+mj-lt"/>
              <a:buAutoNum type="alphaLcPeriod"/>
            </a:pPr>
            <a:r>
              <a:rPr lang="en-US" sz="1200" dirty="0"/>
              <a:t>To verify top level cost estimates for prototype and production horn fabrication &amp; testing.</a:t>
            </a:r>
          </a:p>
          <a:p>
            <a:pPr marL="832104" lvl="2" indent="-457200">
              <a:buFont typeface="+mj-lt"/>
              <a:buAutoNum type="alphaLcPeriod"/>
            </a:pPr>
            <a:r>
              <a:rPr lang="en-US" sz="1200" dirty="0"/>
              <a:t>To question sufficiency of design resources with known complexity of certain features, such as </a:t>
            </a:r>
            <a:r>
              <a:rPr lang="en-US" sz="1200" dirty="0" err="1"/>
              <a:t>stripline</a:t>
            </a:r>
            <a:r>
              <a:rPr lang="en-US" sz="1200" dirty="0"/>
              <a:t> ceramics design, </a:t>
            </a:r>
            <a:r>
              <a:rPr lang="en-US" sz="1200" dirty="0" err="1"/>
              <a:t>stripline</a:t>
            </a:r>
            <a:r>
              <a:rPr lang="en-US" sz="1200" dirty="0"/>
              <a:t> welding, &amp; conductor welding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86334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886D-3925-458C-8E18-E12E0A051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Plan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8AB799-82BB-4FD1-89DA-53DC74A15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4.22.20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CC6814-3B8D-498E-8D75-F539FFFF7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Keith Gollwitzer |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F8F38-184A-4210-B8FE-68694D11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7541C4-36EF-4110-A2D0-5ABCB2B50AB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001878"/>
            <a:ext cx="8293100" cy="5083010"/>
          </a:xfrm>
        </p:spPr>
        <p:txBody>
          <a:bodyPr/>
          <a:lstStyle/>
          <a:p>
            <a:r>
              <a:rPr lang="en-US" dirty="0"/>
              <a:t>Three half days – mornings</a:t>
            </a:r>
          </a:p>
          <a:p>
            <a:pPr lvl="1"/>
            <a:r>
              <a:rPr lang="en-US" dirty="0"/>
              <a:t>Agenda on Indico</a:t>
            </a:r>
          </a:p>
          <a:p>
            <a:pPr lvl="2"/>
            <a:r>
              <a:rPr lang="en-US" dirty="0"/>
              <a:t>Projects-&gt;LBNF-&gt;Beamline-&gt;Beamline Reviews</a:t>
            </a:r>
          </a:p>
          <a:p>
            <a:pPr lvl="2"/>
            <a:endParaRPr lang="en-US" dirty="0"/>
          </a:p>
          <a:p>
            <a:r>
              <a:rPr lang="en-US" dirty="0"/>
              <a:t>Review Committee is encouraged to ask questions anytime</a:t>
            </a:r>
          </a:p>
          <a:p>
            <a:endParaRPr lang="en-US" dirty="0"/>
          </a:p>
          <a:p>
            <a:r>
              <a:rPr lang="en-US" dirty="0"/>
              <a:t>After each technical talk there is 15 minutes for discussion</a:t>
            </a:r>
          </a:p>
          <a:p>
            <a:endParaRPr lang="en-US" dirty="0"/>
          </a:p>
          <a:p>
            <a:r>
              <a:rPr lang="en-US" dirty="0"/>
              <a:t>Entire review is being done via Zoom</a:t>
            </a:r>
          </a:p>
          <a:p>
            <a:pPr lvl="1"/>
            <a:r>
              <a:rPr lang="en-US" dirty="0"/>
              <a:t>Please turn off video to save bandwidth</a:t>
            </a:r>
          </a:p>
          <a:p>
            <a:pPr lvl="2"/>
            <a:r>
              <a:rPr lang="en-US" dirty="0"/>
              <a:t>Seems to be a problem when have more than half a dozen connected</a:t>
            </a:r>
          </a:p>
          <a:p>
            <a:pPr lvl="1"/>
            <a:r>
              <a:rPr lang="en-US" dirty="0"/>
              <a:t>Please keep muted when you are not talking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735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7703989-AC3B-406E-A64D-BAB105E7560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001878"/>
            <a:ext cx="8293100" cy="508301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Review Committee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Kris Anderson (FNAL/AD/Target System Department)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Yun He (FNAL/AD/Target System Department)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Eric Zimmerman (University of Colorado)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Presenters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Cory Crowley – LBNF Horn Systems Technical Manager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Ang Lee – Horn FEA Expert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Zhijing Tang – Horn FEA Expert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Jacob Kintner – FEA &amp; Piping System Expert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Meredith Lee – Horn Production &amp; Assembly Process Engineer</a:t>
            </a:r>
          </a:p>
          <a:p>
            <a:pPr lvl="1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Nnamdi Agbo – FEA &amp; Test Stand Design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C1671ACC-74F9-42DC-ACAB-7345008259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/>
              <a:t>4.22.20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EA31F69-A9BB-4308-B862-86BB92C3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/>
              <a:t>Keith Gollwitzer |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653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2DD7A-1D22-40B8-969F-384632A8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DUNE &amp; LBNF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993940-4366-417A-8C87-0A4C411F9EA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4.22.20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184365-9C92-4654-9074-7E960678E0F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Keith Gollwitzer |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BF117F-4752-4424-B19A-85CD348A94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02A7F1-94B1-4B23-B21C-62D39EF7DD77}"/>
              </a:ext>
            </a:extLst>
          </p:cNvPr>
          <p:cNvSpPr txBox="1">
            <a:spLocks/>
          </p:cNvSpPr>
          <p:nvPr/>
        </p:nvSpPr>
        <p:spPr>
          <a:xfrm>
            <a:off x="457200" y="3429000"/>
            <a:ext cx="8293100" cy="2655888"/>
          </a:xfrm>
          <a:prstGeom prst="rect">
            <a:avLst/>
          </a:prstGeom>
        </p:spPr>
        <p:txBody>
          <a:bodyPr lIns="0" tIns="0" rIns="0" bIns="0" anchor="b" anchorCtr="0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b="1" i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sz="1800" dirty="0"/>
              <a:t>The </a:t>
            </a:r>
            <a:r>
              <a:rPr lang="en-US" sz="1800" u="sng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US" sz="1800" u="sng" dirty="0"/>
              <a:t>eep </a:t>
            </a:r>
            <a:r>
              <a:rPr lang="en-US" sz="1800" u="sng" dirty="0">
                <a:solidFill>
                  <a:schemeClr val="accent6">
                    <a:lumMod val="75000"/>
                  </a:schemeClr>
                </a:solidFill>
              </a:rPr>
              <a:t>U</a:t>
            </a:r>
            <a:r>
              <a:rPr lang="en-US" sz="1800" u="sng" dirty="0"/>
              <a:t>nderground </a:t>
            </a:r>
            <a:r>
              <a:rPr lang="en-US" sz="1800" u="sng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sz="1800" u="sng" dirty="0"/>
              <a:t>eutrino </a:t>
            </a:r>
            <a:r>
              <a:rPr lang="en-US" sz="1800" u="sng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en-US" sz="1800" u="sng" dirty="0"/>
              <a:t>xperiment</a:t>
            </a:r>
            <a:r>
              <a:rPr lang="en-US" sz="1800" dirty="0"/>
              <a:t> will be a world-leading experiment for neutrino science, potentially transforming our understanding of why the universe exists as it does.</a:t>
            </a:r>
          </a:p>
          <a:p>
            <a:r>
              <a:rPr lang="en-US" sz="1800" dirty="0"/>
              <a:t>The </a:t>
            </a:r>
            <a:r>
              <a:rPr lang="en-US" sz="1800" u="sng" dirty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n-US" sz="1800" u="sng" dirty="0"/>
              <a:t>ong-</a:t>
            </a:r>
            <a:r>
              <a:rPr lang="en-US" sz="1800" u="sng" dirty="0">
                <a:solidFill>
                  <a:schemeClr val="accent6">
                    <a:lumMod val="75000"/>
                  </a:schemeClr>
                </a:solidFill>
              </a:rPr>
              <a:t>B</a:t>
            </a:r>
            <a:r>
              <a:rPr lang="en-US" sz="1800" u="sng" dirty="0"/>
              <a:t>aseline </a:t>
            </a:r>
            <a:r>
              <a:rPr lang="en-US" sz="1800" u="sng" dirty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sz="1800" u="sng" dirty="0"/>
              <a:t>eutrino </a:t>
            </a:r>
            <a:r>
              <a:rPr lang="en-US" sz="1800" u="sng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r>
              <a:rPr lang="en-US" sz="1800" u="sng" dirty="0"/>
              <a:t>acility</a:t>
            </a:r>
            <a:r>
              <a:rPr lang="en-US" sz="1800" dirty="0"/>
              <a:t> is the infrastructure necessary to send a powerful beam of neutrinos 800 miles through the earth, and measure them deep underground at South Dakota’s Sanford Underground Research Facility.</a:t>
            </a:r>
          </a:p>
          <a:p>
            <a:r>
              <a:rPr lang="en-US" sz="1800" dirty="0"/>
              <a:t>DUNE/LBNF project will be the first internationally conceived, constructed, and operated mega-science project hosted by the DOE in the U.S.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8572DF-8069-4102-9787-346FD6F86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839488"/>
            <a:ext cx="7918450" cy="261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81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BE03E-5F5A-48F5-9729-1ECBB005E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LBNF Near Site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B3E662-C8B9-4C95-8EAD-1234EA6CE5F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4.22.20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FBF742-E7B4-4C32-8AD2-74422766304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Keith Gollwitzer |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B64036-5538-45D7-9EE8-1FF014CB643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878B69-3E25-4E2F-AB6F-34A272FA0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66"/>
            <a:ext cx="9144000" cy="357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00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BE03E-5F5A-48F5-9729-1ECBB005E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LBNF Near Site – Beamline Scope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B3E662-C8B9-4C95-8EAD-1234EA6CE5F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4.22.20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FBF742-E7B4-4C32-8AD2-74422766304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Keith Gollwitzer |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B64036-5538-45D7-9EE8-1FF014CB643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4D5DE6-397E-428A-9AEA-B138B760E88E}"/>
              </a:ext>
            </a:extLst>
          </p:cNvPr>
          <p:cNvGrpSpPr/>
          <p:nvPr/>
        </p:nvGrpSpPr>
        <p:grpSpPr>
          <a:xfrm>
            <a:off x="221309" y="908025"/>
            <a:ext cx="8701381" cy="5097847"/>
            <a:chOff x="122378" y="1254789"/>
            <a:chExt cx="8701381" cy="5097847"/>
          </a:xfrm>
        </p:grpSpPr>
        <p:pic>
          <p:nvPicPr>
            <p:cNvPr id="8" name="Content Placeholder 9">
              <a:extLst>
                <a:ext uri="{FF2B5EF4-FFF2-40B4-BE49-F238E27FC236}">
                  <a16:creationId xmlns:a16="http://schemas.microsoft.com/office/drawing/2014/main" id="{897536AA-C36E-4261-9C40-B406A21A8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1393289"/>
              <a:ext cx="8293100" cy="4536560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9E6D022-3E59-4CBD-9DEF-39B4BDD3796E}"/>
                </a:ext>
              </a:extLst>
            </p:cNvPr>
            <p:cNvGrpSpPr/>
            <p:nvPr/>
          </p:nvGrpSpPr>
          <p:grpSpPr>
            <a:xfrm>
              <a:off x="122378" y="1295839"/>
              <a:ext cx="1134128" cy="686218"/>
              <a:chOff x="605774" y="2015067"/>
              <a:chExt cx="1134128" cy="686218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924225-FC78-43D6-9B9C-0CD0008587E5}"/>
                  </a:ext>
                </a:extLst>
              </p:cNvPr>
              <p:cNvSpPr txBox="1"/>
              <p:nvPr/>
            </p:nvSpPr>
            <p:spPr>
              <a:xfrm>
                <a:off x="605774" y="2178065"/>
                <a:ext cx="10795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C00000"/>
                    </a:solidFill>
                  </a:rPr>
                  <a:t>Nu Beam</a:t>
                </a:r>
              </a:p>
              <a:p>
                <a:r>
                  <a:rPr lang="en-US" sz="1400" dirty="0">
                    <a:solidFill>
                      <a:srgbClr val="C00000"/>
                    </a:solidFill>
                  </a:rPr>
                  <a:t>to SURF, SD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9D1E8DF3-BAC2-446B-940C-AF056301468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79488" y="2015067"/>
                <a:ext cx="760414" cy="424608"/>
              </a:xfrm>
              <a:prstGeom prst="straightConnector1">
                <a:avLst/>
              </a:prstGeom>
              <a:ln w="9525">
                <a:solidFill>
                  <a:srgbClr val="C0000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2418753-4429-408C-8276-931E9BCE9847}"/>
                </a:ext>
              </a:extLst>
            </p:cNvPr>
            <p:cNvGrpSpPr/>
            <p:nvPr/>
          </p:nvGrpSpPr>
          <p:grpSpPr>
            <a:xfrm>
              <a:off x="7614589" y="5809863"/>
              <a:ext cx="1209170" cy="542773"/>
              <a:chOff x="7603044" y="5885886"/>
              <a:chExt cx="1209170" cy="542773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6A9FEA8A-D752-4BC6-9E42-3A36D4527A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90467" y="5885886"/>
                <a:ext cx="421747" cy="196009"/>
              </a:xfrm>
              <a:prstGeom prst="straightConnector1">
                <a:avLst/>
              </a:prstGeom>
              <a:ln w="9525">
                <a:solidFill>
                  <a:srgbClr val="C0000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F62EE97-FB0B-4AFA-AD3F-24F3685D85CF}"/>
                  </a:ext>
                </a:extLst>
              </p:cNvPr>
              <p:cNvSpPr txBox="1"/>
              <p:nvPr/>
            </p:nvSpPr>
            <p:spPr>
              <a:xfrm>
                <a:off x="7603044" y="5966994"/>
                <a:ext cx="11366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dirty="0">
                    <a:solidFill>
                      <a:srgbClr val="C00000"/>
                    </a:solidFill>
                  </a:rPr>
                  <a:t>Proton Beam</a:t>
                </a:r>
              </a:p>
              <a:p>
                <a:pPr algn="r"/>
                <a:r>
                  <a:rPr lang="en-US" sz="1200" dirty="0">
                    <a:solidFill>
                      <a:srgbClr val="C00000"/>
                    </a:solidFill>
                  </a:rPr>
                  <a:t>from MI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E9BDDE3-273F-4D49-84C2-343D17E941B0}"/>
                </a:ext>
              </a:extLst>
            </p:cNvPr>
            <p:cNvGrpSpPr/>
            <p:nvPr/>
          </p:nvGrpSpPr>
          <p:grpSpPr>
            <a:xfrm>
              <a:off x="2706352" y="1254789"/>
              <a:ext cx="1906775" cy="1085044"/>
              <a:chOff x="4645315" y="4317792"/>
              <a:chExt cx="1906775" cy="1085044"/>
            </a:xfrm>
          </p:grpSpPr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B1C0A552-3432-40B1-8DF1-EF004AF0A6C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645315" y="4594791"/>
                <a:ext cx="878512" cy="808045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F9EB781-E2DE-4746-8E20-97AF6EFE106C}"/>
                  </a:ext>
                </a:extLst>
              </p:cNvPr>
              <p:cNvSpPr txBox="1"/>
              <p:nvPr/>
            </p:nvSpPr>
            <p:spPr>
              <a:xfrm>
                <a:off x="4966393" y="4317792"/>
                <a:ext cx="1585697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>
                    <a:solidFill>
                      <a:srgbClr val="002060"/>
                    </a:solidFill>
                  </a:rPr>
                  <a:t>Absorber Complex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C8710A3-7025-474F-B165-088149D24B50}"/>
                </a:ext>
              </a:extLst>
            </p:cNvPr>
            <p:cNvGrpSpPr/>
            <p:nvPr/>
          </p:nvGrpSpPr>
          <p:grpSpPr>
            <a:xfrm>
              <a:off x="4779818" y="1982057"/>
              <a:ext cx="2007585" cy="1571634"/>
              <a:chOff x="4544505" y="4317792"/>
              <a:chExt cx="2007585" cy="1571634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828F30C4-165B-4F07-A172-DCBA71AB5E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44505" y="4594791"/>
                <a:ext cx="979322" cy="1294635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B19DC34-6A1F-453C-8412-EFF94967BB8C}"/>
                  </a:ext>
                </a:extLst>
              </p:cNvPr>
              <p:cNvSpPr txBox="1"/>
              <p:nvPr/>
            </p:nvSpPr>
            <p:spPr>
              <a:xfrm>
                <a:off x="4966393" y="4317792"/>
                <a:ext cx="1585697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>
                    <a:solidFill>
                      <a:srgbClr val="002060"/>
                    </a:solidFill>
                  </a:rPr>
                  <a:t>Target Complex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DF568BF-2871-4047-B82F-F16F6A125E8F}"/>
                </a:ext>
              </a:extLst>
            </p:cNvPr>
            <p:cNvGrpSpPr/>
            <p:nvPr/>
          </p:nvGrpSpPr>
          <p:grpSpPr>
            <a:xfrm>
              <a:off x="7027188" y="2936557"/>
              <a:ext cx="1585697" cy="1694325"/>
              <a:chOff x="4396961" y="4195101"/>
              <a:chExt cx="1585697" cy="1694325"/>
            </a:xfrm>
          </p:grpSpPr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2FFE6D75-CEE0-40CA-B0E5-E0399EF6143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544506" y="4633368"/>
                <a:ext cx="557980" cy="1256058"/>
              </a:xfrm>
              <a:prstGeom prst="straightConnector1">
                <a:avLst/>
              </a:prstGeom>
              <a:ln>
                <a:solidFill>
                  <a:srgbClr val="00206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86401A8-4D53-4E39-AE5D-294A81E8CE36}"/>
                  </a:ext>
                </a:extLst>
              </p:cNvPr>
              <p:cNvSpPr txBox="1"/>
              <p:nvPr/>
            </p:nvSpPr>
            <p:spPr>
              <a:xfrm>
                <a:off x="4396961" y="4195101"/>
                <a:ext cx="158569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dirty="0">
                    <a:solidFill>
                      <a:srgbClr val="002060"/>
                    </a:solidFill>
                  </a:rPr>
                  <a:t>Primary Beam Complex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3358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D20B9-37A3-4261-B951-12820FDB5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646957"/>
          </a:xfrm>
        </p:spPr>
        <p:txBody>
          <a:bodyPr/>
          <a:lstStyle/>
          <a:p>
            <a:r>
              <a:rPr lang="en-US" dirty="0"/>
              <a:t>Target Complex – Target Hall (old)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B219BF-3C87-420A-BC6E-ACCCB39FDEE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4.22.20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AA3722-A9D2-4712-B821-FC71AD4E99C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Keith Gollwitzer |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CA75FD-512E-4ABD-B2FA-92E4CB1F316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9817655-B95B-40BD-ACB8-F12462F4B043}"/>
              </a:ext>
            </a:extLst>
          </p:cNvPr>
          <p:cNvGrpSpPr/>
          <p:nvPr/>
        </p:nvGrpSpPr>
        <p:grpSpPr>
          <a:xfrm>
            <a:off x="457200" y="914665"/>
            <a:ext cx="8293100" cy="4840652"/>
            <a:chOff x="457200" y="1385182"/>
            <a:chExt cx="8293100" cy="4840652"/>
          </a:xfrm>
        </p:grpSpPr>
        <p:pic>
          <p:nvPicPr>
            <p:cNvPr id="9" name="Content Placeholder 10" descr="A close up of a device&#10;&#10;Description automatically generated">
              <a:extLst>
                <a:ext uri="{FF2B5EF4-FFF2-40B4-BE49-F238E27FC236}">
                  <a16:creationId xmlns:a16="http://schemas.microsoft.com/office/drawing/2014/main" id="{B53F0062-3FD7-483E-8BBD-4270A52A5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1385182"/>
              <a:ext cx="8293100" cy="484065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D855AB7-DBA0-40F6-9AAF-5E22A62D9665}"/>
                </a:ext>
              </a:extLst>
            </p:cNvPr>
            <p:cNvSpPr txBox="1"/>
            <p:nvPr/>
          </p:nvSpPr>
          <p:spPr>
            <a:xfrm rot="21382637">
              <a:off x="7594347" y="3313560"/>
              <a:ext cx="946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sym typeface="Wingdings" panose="05000000000000000000" pitchFamily="2" charset="2"/>
                </a:rPr>
                <a:t></a:t>
              </a:r>
              <a:r>
                <a:rPr lang="en-US" dirty="0">
                  <a:solidFill>
                    <a:srgbClr val="FF0000"/>
                  </a:solidFill>
                </a:rPr>
                <a:t>Beam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C5BB5AC-07EF-4364-B8BF-485600C6468E}"/>
                </a:ext>
              </a:extLst>
            </p:cNvPr>
            <p:cNvSpPr txBox="1"/>
            <p:nvPr/>
          </p:nvSpPr>
          <p:spPr>
            <a:xfrm>
              <a:off x="2811628" y="2719119"/>
              <a:ext cx="10202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FF00"/>
                  </a:solidFill>
                </a:rPr>
                <a:t>Work-Cell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D11DC4D-9C64-4CFB-972D-A23F0C5367F4}"/>
                </a:ext>
              </a:extLst>
            </p:cNvPr>
            <p:cNvSpPr txBox="1"/>
            <p:nvPr/>
          </p:nvSpPr>
          <p:spPr>
            <a:xfrm>
              <a:off x="5322542" y="2572841"/>
              <a:ext cx="8188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00"/>
                  </a:solidFill>
                </a:rPr>
                <a:t>Target</a:t>
              </a:r>
            </a:p>
            <a:p>
              <a:pPr algn="ctr"/>
              <a:r>
                <a:rPr lang="en-US" dirty="0">
                  <a:solidFill>
                    <a:srgbClr val="FFFF00"/>
                  </a:solidFill>
                </a:rPr>
                <a:t>Hall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8F72BF-6408-401E-AD71-5A8CF28C5710}"/>
                </a:ext>
              </a:extLst>
            </p:cNvPr>
            <p:cNvSpPr txBox="1"/>
            <p:nvPr/>
          </p:nvSpPr>
          <p:spPr>
            <a:xfrm>
              <a:off x="543714" y="3919288"/>
              <a:ext cx="6556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00"/>
                  </a:solidFill>
                </a:rPr>
                <a:t>Decay</a:t>
              </a:r>
            </a:p>
            <a:p>
              <a:pPr algn="ctr"/>
              <a:r>
                <a:rPr lang="en-US" sz="1400" dirty="0">
                  <a:solidFill>
                    <a:srgbClr val="FFFF00"/>
                  </a:solidFill>
                </a:rPr>
                <a:t>Vessel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B3E5CA5-626D-45B0-A741-FDFBBCA05748}"/>
                </a:ext>
              </a:extLst>
            </p:cNvPr>
            <p:cNvSpPr txBox="1"/>
            <p:nvPr/>
          </p:nvSpPr>
          <p:spPr>
            <a:xfrm>
              <a:off x="6496586" y="3728735"/>
              <a:ext cx="16146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00"/>
                  </a:solidFill>
                </a:rPr>
                <a:t>Primary Beamline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4889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D20B9-37A3-4261-B951-12820FDB5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646957"/>
          </a:xfrm>
        </p:spPr>
        <p:txBody>
          <a:bodyPr/>
          <a:lstStyle/>
          <a:p>
            <a:r>
              <a:rPr lang="en-US" dirty="0"/>
              <a:t>Target Complex – Support Rooms (old)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B219BF-3C87-420A-BC6E-ACCCB39FDEE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4.22.20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AA3722-A9D2-4712-B821-FC71AD4E99C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Keith Gollwitzer |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CA75FD-512E-4ABD-B2FA-92E4CB1F316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6" name="Content Placeholder 10">
            <a:extLst>
              <a:ext uri="{FF2B5EF4-FFF2-40B4-BE49-F238E27FC236}">
                <a16:creationId xmlns:a16="http://schemas.microsoft.com/office/drawing/2014/main" id="{78990182-5D8A-45C2-883F-1043B2CC7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01544"/>
            <a:ext cx="8293100" cy="484065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E387C26-09CD-4142-ABE5-26D83DAC92ED}"/>
              </a:ext>
            </a:extLst>
          </p:cNvPr>
          <p:cNvSpPr txBox="1"/>
          <p:nvPr/>
        </p:nvSpPr>
        <p:spPr>
          <a:xfrm rot="21382637">
            <a:off x="7422826" y="2929922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</a:t>
            </a:r>
            <a:r>
              <a:rPr lang="en-US" dirty="0">
                <a:solidFill>
                  <a:srgbClr val="FF0000"/>
                </a:solidFill>
              </a:rPr>
              <a:t>Beamline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01879D-0730-4096-AEBE-38C11FADD496}"/>
              </a:ext>
            </a:extLst>
          </p:cNvPr>
          <p:cNvSpPr txBox="1"/>
          <p:nvPr/>
        </p:nvSpPr>
        <p:spPr>
          <a:xfrm>
            <a:off x="1379824" y="1743938"/>
            <a:ext cx="1219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Helium Room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75495A-D05E-4929-92D8-C7D55E727C4A}"/>
              </a:ext>
            </a:extLst>
          </p:cNvPr>
          <p:cNvSpPr txBox="1"/>
          <p:nvPr/>
        </p:nvSpPr>
        <p:spPr>
          <a:xfrm>
            <a:off x="1538818" y="2545200"/>
            <a:ext cx="1219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RAW Room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F7E23C-904D-44EF-B9FE-B2E6B0728DBA}"/>
              </a:ext>
            </a:extLst>
          </p:cNvPr>
          <p:cNvSpPr txBox="1"/>
          <p:nvPr/>
        </p:nvSpPr>
        <p:spPr>
          <a:xfrm>
            <a:off x="3291885" y="2610103"/>
            <a:ext cx="9663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Power Supply Room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30EB63-1A9B-4E1A-BC8B-0ABEF558B545}"/>
              </a:ext>
            </a:extLst>
          </p:cNvPr>
          <p:cNvSpPr txBox="1"/>
          <p:nvPr/>
        </p:nvSpPr>
        <p:spPr>
          <a:xfrm>
            <a:off x="3291885" y="3824652"/>
            <a:ext cx="169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Target Shield Pile Cooling N</a:t>
            </a:r>
            <a:r>
              <a:rPr lang="en-US" sz="1400" baseline="-25000" dirty="0">
                <a:solidFill>
                  <a:srgbClr val="FFFF00"/>
                </a:solidFill>
              </a:rPr>
              <a:t>2</a:t>
            </a:r>
            <a:r>
              <a:rPr lang="en-US" sz="1400" dirty="0">
                <a:solidFill>
                  <a:srgbClr val="FFFF00"/>
                </a:solidFill>
              </a:rPr>
              <a:t> System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D8E923-6CC2-4162-9A74-529D858744DB}"/>
              </a:ext>
            </a:extLst>
          </p:cNvPr>
          <p:cNvSpPr txBox="1"/>
          <p:nvPr/>
        </p:nvSpPr>
        <p:spPr>
          <a:xfrm>
            <a:off x="1198411" y="3743414"/>
            <a:ext cx="1582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Decay Vessel Cooling N</a:t>
            </a:r>
            <a:r>
              <a:rPr lang="en-US" sz="1400" baseline="-25000" dirty="0">
                <a:solidFill>
                  <a:srgbClr val="FFFF00"/>
                </a:solidFill>
              </a:rPr>
              <a:t>2</a:t>
            </a:r>
            <a:r>
              <a:rPr lang="en-US" sz="1400" dirty="0">
                <a:solidFill>
                  <a:srgbClr val="FFFF00"/>
                </a:solidFill>
              </a:rPr>
              <a:t> System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14CBA0-57A4-4B73-B0F2-805C362A143D}"/>
              </a:ext>
            </a:extLst>
          </p:cNvPr>
          <p:cNvSpPr txBox="1"/>
          <p:nvPr/>
        </p:nvSpPr>
        <p:spPr>
          <a:xfrm>
            <a:off x="4258265" y="2699089"/>
            <a:ext cx="96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Access to Target Hall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D4C997-A04F-471C-B654-646A260CF966}"/>
              </a:ext>
            </a:extLst>
          </p:cNvPr>
          <p:cNvSpPr txBox="1"/>
          <p:nvPr/>
        </p:nvSpPr>
        <p:spPr>
          <a:xfrm>
            <a:off x="2680806" y="1724711"/>
            <a:ext cx="966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Controls Room</a:t>
            </a:r>
          </a:p>
        </p:txBody>
      </p:sp>
    </p:spTree>
    <p:extLst>
      <p:ext uri="{BB962C8B-B14F-4D97-AF65-F5344CB8AC3E}">
        <p14:creationId xmlns:p14="http://schemas.microsoft.com/office/powerpoint/2010/main" val="3380143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D20B9-37A3-4261-B951-12820FDB5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646957"/>
          </a:xfrm>
        </p:spPr>
        <p:txBody>
          <a:bodyPr/>
          <a:lstStyle/>
          <a:p>
            <a:r>
              <a:rPr lang="en-US" dirty="0"/>
              <a:t>Target Complex – Service Bay (old)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B219BF-3C87-420A-BC6E-ACCCB39FDEE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4.22.20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AA3722-A9D2-4712-B821-FC71AD4E99C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Keith Gollwitzer | 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CA75FD-512E-4ABD-B2FA-92E4CB1F316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8AA3EDC-84CE-5D44-955B-22A59AD2752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6" name="Content Placeholder 6">
            <a:extLst>
              <a:ext uri="{FF2B5EF4-FFF2-40B4-BE49-F238E27FC236}">
                <a16:creationId xmlns:a16="http://schemas.microsoft.com/office/drawing/2014/main" id="{F96A5CDE-CEB5-497C-BCF7-287FD2AF6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37053"/>
            <a:ext cx="8293100" cy="484065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C3E8515-B8C6-4021-835D-7F38C3F81D12}"/>
              </a:ext>
            </a:extLst>
          </p:cNvPr>
          <p:cNvSpPr txBox="1"/>
          <p:nvPr/>
        </p:nvSpPr>
        <p:spPr>
          <a:xfrm rot="21382637">
            <a:off x="7422826" y="2965431"/>
            <a:ext cx="1289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</a:t>
            </a:r>
            <a:r>
              <a:rPr lang="en-US" dirty="0">
                <a:solidFill>
                  <a:srgbClr val="FF0000"/>
                </a:solidFill>
              </a:rPr>
              <a:t>Beamline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674EB1-FD87-4C59-A8B8-58C6C9CA6A3E}"/>
              </a:ext>
            </a:extLst>
          </p:cNvPr>
          <p:cNvSpPr txBox="1"/>
          <p:nvPr/>
        </p:nvSpPr>
        <p:spPr>
          <a:xfrm>
            <a:off x="3606557" y="3788484"/>
            <a:ext cx="1219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Truck</a:t>
            </a:r>
          </a:p>
          <a:p>
            <a:r>
              <a:rPr lang="en-US" sz="1400" dirty="0">
                <a:solidFill>
                  <a:srgbClr val="FFFF00"/>
                </a:solidFill>
              </a:rPr>
              <a:t>Bay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B540DA-ABD6-41B2-8E82-7D0A05E285DA}"/>
              </a:ext>
            </a:extLst>
          </p:cNvPr>
          <p:cNvSpPr txBox="1"/>
          <p:nvPr/>
        </p:nvSpPr>
        <p:spPr>
          <a:xfrm>
            <a:off x="4428005" y="2721272"/>
            <a:ext cx="795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00"/>
                </a:solidFill>
              </a:rPr>
              <a:t>Service</a:t>
            </a:r>
          </a:p>
          <a:p>
            <a:pPr algn="ctr"/>
            <a:r>
              <a:rPr lang="en-US" sz="1600" dirty="0">
                <a:solidFill>
                  <a:srgbClr val="FFFF00"/>
                </a:solidFill>
              </a:rPr>
              <a:t>Bay</a:t>
            </a:r>
          </a:p>
        </p:txBody>
      </p:sp>
    </p:spTree>
    <p:extLst>
      <p:ext uri="{BB962C8B-B14F-4D97-AF65-F5344CB8AC3E}">
        <p14:creationId xmlns:p14="http://schemas.microsoft.com/office/powerpoint/2010/main" val="4103478673"/>
      </p:ext>
    </p:extLst>
  </p:cSld>
  <p:clrMapOvr>
    <a:masterClrMapping/>
  </p:clrMapOvr>
</p:sld>
</file>

<file path=ppt/theme/theme1.xml><?xml version="1.0" encoding="utf-8"?>
<a:theme xmlns:a="http://schemas.openxmlformats.org/drawingml/2006/main" name="LBNF Template_0512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27717</TotalTime>
  <Words>906</Words>
  <Application>Microsoft Office PowerPoint</Application>
  <PresentationFormat>On-screen Show (4:3)</PresentationFormat>
  <Paragraphs>149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Helvetica</vt:lpstr>
      <vt:lpstr>Lucida Grande</vt:lpstr>
      <vt:lpstr>LBNF Template_051215</vt:lpstr>
      <vt:lpstr>LBNF Content-Footer Theme</vt:lpstr>
      <vt:lpstr>Neutrino Beamline Horn A Preliminary Design Review</vt:lpstr>
      <vt:lpstr>Review Plan</vt:lpstr>
      <vt:lpstr>Introductions </vt:lpstr>
      <vt:lpstr>DUNE &amp; LBNF</vt:lpstr>
      <vt:lpstr>LBNF Near Site</vt:lpstr>
      <vt:lpstr>LBNF Near Site – Beamline Scope</vt:lpstr>
      <vt:lpstr>Target Complex – Target Hall (old)</vt:lpstr>
      <vt:lpstr>Target Complex – Support Rooms (old)</vt:lpstr>
      <vt:lpstr>Target Complex – Service Bay (old)</vt:lpstr>
      <vt:lpstr>Target Station</vt:lpstr>
      <vt:lpstr>Plan</vt:lpstr>
      <vt:lpstr>Charge -- 1 of 2</vt:lpstr>
      <vt:lpstr>Charge -- 2 of 2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Keith E. Gollwitzer x8282,2760 11931N</cp:lastModifiedBy>
  <cp:revision>351</cp:revision>
  <cp:lastPrinted>2015-05-22T11:54:13Z</cp:lastPrinted>
  <dcterms:created xsi:type="dcterms:W3CDTF">2015-04-30T14:29:22Z</dcterms:created>
  <dcterms:modified xsi:type="dcterms:W3CDTF">2020-04-20T18:00:56Z</dcterms:modified>
</cp:coreProperties>
</file>