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1"/>
  </p:notesMasterIdLst>
  <p:handoutMasterIdLst>
    <p:handoutMasterId r:id="rId32"/>
  </p:handoutMasterIdLst>
  <p:sldIdLst>
    <p:sldId id="263" r:id="rId3"/>
    <p:sldId id="328" r:id="rId4"/>
    <p:sldId id="340" r:id="rId5"/>
    <p:sldId id="1801" r:id="rId6"/>
    <p:sldId id="1803" r:id="rId7"/>
    <p:sldId id="1804" r:id="rId8"/>
    <p:sldId id="1805" r:id="rId9"/>
    <p:sldId id="1809" r:id="rId10"/>
    <p:sldId id="1806" r:id="rId11"/>
    <p:sldId id="1772" r:id="rId12"/>
    <p:sldId id="1773" r:id="rId13"/>
    <p:sldId id="1774" r:id="rId14"/>
    <p:sldId id="1810" r:id="rId15"/>
    <p:sldId id="1811" r:id="rId16"/>
    <p:sldId id="1777" r:id="rId17"/>
    <p:sldId id="1782" r:id="rId18"/>
    <p:sldId id="1790" r:id="rId19"/>
    <p:sldId id="1791" r:id="rId20"/>
    <p:sldId id="1792" r:id="rId21"/>
    <p:sldId id="1793" r:id="rId22"/>
    <p:sldId id="1779" r:id="rId23"/>
    <p:sldId id="1812" r:id="rId24"/>
    <p:sldId id="1775" r:id="rId25"/>
    <p:sldId id="1776" r:id="rId26"/>
    <p:sldId id="1789" r:id="rId27"/>
    <p:sldId id="1783" r:id="rId28"/>
    <p:sldId id="1784" r:id="rId29"/>
    <p:sldId id="339" r:id="rId30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8464" autoAdjust="0"/>
  </p:normalViewPr>
  <p:slideViewPr>
    <p:cSldViewPr snapToGrid="0" snapToObjects="1">
      <p:cViewPr varScale="1">
        <p:scale>
          <a:sx n="86" d="100"/>
          <a:sy n="86" d="100"/>
        </p:scale>
        <p:origin x="1464" y="5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Heat Transfer Coefficient VS</a:t>
            </a:r>
            <a:r>
              <a:rPr lang="en-US" baseline="0"/>
              <a:t> Nozzle Pressure</a:t>
            </a:r>
            <a:endParaRPr lang="en-US"/>
          </a:p>
        </c:rich>
      </c:tx>
      <c:layout>
        <c:manualLayout>
          <c:xMode val="edge"/>
          <c:yMode val="edge"/>
          <c:x val="0.14334572303772647"/>
          <c:y val="1.18384048417522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546829979585886"/>
          <c:y val="0.13294647410779814"/>
          <c:w val="0.55799218431029451"/>
          <c:h val="0.68232463833016133"/>
        </c:manualLayout>
      </c:layout>
      <c:lineChart>
        <c:grouping val="standard"/>
        <c:varyColors val="0"/>
        <c:ser>
          <c:idx val="0"/>
          <c:order val="0"/>
          <c:tx>
            <c:v>.5 Capacity Nozzle NOvA Design</c:v>
          </c:tx>
          <c:cat>
            <c:strRef>
              <c:f>Sheet3!$I$2:$I$5</c:f>
              <c:strCache>
                <c:ptCount val="4"/>
                <c:pt idx="0">
                  <c:v>30 PSI</c:v>
                </c:pt>
                <c:pt idx="1">
                  <c:v>40 PSI </c:v>
                </c:pt>
                <c:pt idx="2">
                  <c:v>50 PSI</c:v>
                </c:pt>
                <c:pt idx="3">
                  <c:v>60 PSI</c:v>
                </c:pt>
              </c:strCache>
            </c:strRef>
          </c:cat>
          <c:val>
            <c:numRef>
              <c:f>Sheet3!$C$20:$F$20</c:f>
              <c:numCache>
                <c:formatCode>General</c:formatCode>
                <c:ptCount val="4"/>
                <c:pt idx="0">
                  <c:v>6411.7364117364132</c:v>
                </c:pt>
                <c:pt idx="1">
                  <c:v>7207.3533387401985</c:v>
                </c:pt>
                <c:pt idx="2">
                  <c:v>8011.4191270377869</c:v>
                </c:pt>
                <c:pt idx="3">
                  <c:v>8757.4936355424179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FC-442D-AD6E-030B8106079B}"/>
            </c:ext>
          </c:extLst>
        </c:ser>
        <c:ser>
          <c:idx val="1"/>
          <c:order val="1"/>
          <c:tx>
            <c:v>.6 Capacity Nozzle Increased Flow</c:v>
          </c:tx>
          <c:val>
            <c:numRef>
              <c:f>Sheet3!$C$41:$F$41</c:f>
              <c:numCache>
                <c:formatCode>General</c:formatCode>
                <c:ptCount val="4"/>
                <c:pt idx="0">
                  <c:v>6904.9469049469062</c:v>
                </c:pt>
                <c:pt idx="1">
                  <c:v>7836.5667254556138</c:v>
                </c:pt>
                <c:pt idx="2">
                  <c:v>8530.5175585953166</c:v>
                </c:pt>
                <c:pt idx="3">
                  <c:v>9403.8800705467384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FC-442D-AD6E-030B81060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16014080"/>
        <c:axId val="116532352"/>
      </c:lineChart>
      <c:catAx>
        <c:axId val="116014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Nozzle Pressure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16532352"/>
        <c:crosses val="autoZero"/>
        <c:auto val="1"/>
        <c:lblAlgn val="ctr"/>
        <c:lblOffset val="100"/>
        <c:noMultiLvlLbl val="0"/>
      </c:catAx>
      <c:valAx>
        <c:axId val="116532352"/>
        <c:scaling>
          <c:orientation val="minMax"/>
          <c:min val="6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Heat</a:t>
                </a:r>
                <a:r>
                  <a:rPr lang="en-US" sz="2000" baseline="0" dirty="0"/>
                  <a:t> Transfer Coefficient (W/m^2-C)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1.7029907098169202E-2"/>
              <c:y val="0.130133898262426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014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552958570052164"/>
          <c:y val="0.31802390814892212"/>
          <c:w val="0.22866789594338682"/>
          <c:h val="0.3354370514112276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64343" y="1381504"/>
            <a:ext cx="8218488" cy="145165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Neutrino Beamline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Horn A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61168" y="4670423"/>
            <a:ext cx="8221663" cy="79378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Cory Crowley</a:t>
            </a:r>
          </a:p>
          <a:p>
            <a:r>
              <a:rPr lang="en-US" dirty="0">
                <a:latin typeface="Helvetica" charset="0"/>
              </a:rPr>
              <a:t>22 April 2020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E82728-9F5E-49DE-A354-8C40A65F00D7}"/>
              </a:ext>
            </a:extLst>
          </p:cNvPr>
          <p:cNvSpPr txBox="1">
            <a:spLocks/>
          </p:cNvSpPr>
          <p:nvPr/>
        </p:nvSpPr>
        <p:spPr bwMode="auto">
          <a:xfrm>
            <a:off x="461168" y="3489122"/>
            <a:ext cx="8221663" cy="52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Helvetica" charset="0"/>
              </a:rPr>
              <a:t>Cooling System Requirements &amp; Design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Cooling System Layout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B6FCE-1AAC-4965-9129-4017C2B8A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518" y="1025981"/>
            <a:ext cx="5018782" cy="4984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561713-715C-4DD0-AFE1-1CBEF60926F3}"/>
              </a:ext>
            </a:extLst>
          </p:cNvPr>
          <p:cNvSpPr/>
          <p:nvPr/>
        </p:nvSpPr>
        <p:spPr>
          <a:xfrm>
            <a:off x="3731517" y="994617"/>
            <a:ext cx="5018783" cy="504730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0C2E3BC-3D77-4D54-992E-341B664D50F9}"/>
              </a:ext>
            </a:extLst>
          </p:cNvPr>
          <p:cNvSpPr txBox="1">
            <a:spLocks/>
          </p:cNvSpPr>
          <p:nvPr/>
        </p:nvSpPr>
        <p:spPr bwMode="auto">
          <a:xfrm>
            <a:off x="457200" y="967993"/>
            <a:ext cx="3155133" cy="50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Four primary manifolds supply all conductor cooling.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for I.C.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for O.C.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layout for all horns.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Horn B drives flow requirements.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Manifolds are 1.5” O.D. X .120” wall 316L seamless tube.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Elbows are 1-1/4” Schedule 10S (.109” wall).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64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Cooling System Layout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91789-2DF1-44BB-975E-C7822495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406" y="1001878"/>
            <a:ext cx="5848687" cy="50473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561713-715C-4DD0-AFE1-1CBEF60926F3}"/>
              </a:ext>
            </a:extLst>
          </p:cNvPr>
          <p:cNvSpPr/>
          <p:nvPr/>
        </p:nvSpPr>
        <p:spPr>
          <a:xfrm>
            <a:off x="1679405" y="1001878"/>
            <a:ext cx="5848687" cy="504730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18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Cooling System Layout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A10968-273E-4A89-8232-650EE777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29" y="1001878"/>
            <a:ext cx="6578941" cy="36459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561713-715C-4DD0-AFE1-1CBEF60926F3}"/>
              </a:ext>
            </a:extLst>
          </p:cNvPr>
          <p:cNvSpPr/>
          <p:nvPr/>
        </p:nvSpPr>
        <p:spPr>
          <a:xfrm>
            <a:off x="1282529" y="1001878"/>
            <a:ext cx="6578941" cy="364591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2AA0B92-B650-4B7B-BE32-22A9A00B6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157677"/>
              </p:ext>
            </p:extLst>
          </p:nvPr>
        </p:nvGraphicFramePr>
        <p:xfrm>
          <a:off x="454024" y="4798872"/>
          <a:ext cx="8296276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574">
                  <a:extLst>
                    <a:ext uri="{9D8B030D-6E8A-4147-A177-3AD203B41FA5}">
                      <a16:colId xmlns:a16="http://schemas.microsoft.com/office/drawing/2014/main" val="2101197383"/>
                    </a:ext>
                  </a:extLst>
                </a:gridCol>
                <a:gridCol w="2575351">
                  <a:extLst>
                    <a:ext uri="{9D8B030D-6E8A-4147-A177-3AD203B41FA5}">
                      <a16:colId xmlns:a16="http://schemas.microsoft.com/office/drawing/2014/main" val="3848569374"/>
                    </a:ext>
                  </a:extLst>
                </a:gridCol>
                <a:gridCol w="2575351">
                  <a:extLst>
                    <a:ext uri="{9D8B030D-6E8A-4147-A177-3AD203B41FA5}">
                      <a16:colId xmlns:a16="http://schemas.microsoft.com/office/drawing/2014/main" val="508805071"/>
                    </a:ext>
                  </a:extLst>
                </a:gridCol>
              </a:tblGrid>
              <a:tr h="1842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Manifold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Tube Specs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Material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3213152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Inner Conductor Nozzle Feed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.375” O.D. X .035” Wall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316L SS Seamless Tube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73890007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Outer Conductor Nozzle Feed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.375” O.D. X .035” Wall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316L SS Seamless Tube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7666249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Argon Purge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.500” OD X .049” Wall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316L SS Seamless Tube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4366422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U.S. Outer Conductor Flange Loops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.250” OD X .049” Wall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5052 Al Seamless Tube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8479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87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Design Prototypes – Water Ports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F26F1AE5-C4C0-4F3A-9C2C-BCEB96E80B00}"/>
              </a:ext>
            </a:extLst>
          </p:cNvPr>
          <p:cNvSpPr txBox="1">
            <a:spLocks/>
          </p:cNvSpPr>
          <p:nvPr/>
        </p:nvSpPr>
        <p:spPr bwMode="auto">
          <a:xfrm>
            <a:off x="457200" y="967994"/>
            <a:ext cx="5265925" cy="283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LBNF Horns pursue a revision of port design as compared to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BNB. Different from T2K as well.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 footprint, inexpensive, immediate assembly, high pressure rating, &amp; reduced component count.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prototype testing in preparation for design review &amp; to verify resilience of concept.</a:t>
            </a: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7080E9-6D12-4D1C-B4A0-F4FBB11A4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25" y="1095471"/>
            <a:ext cx="2954634" cy="28398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A90E1F-4B52-42C6-B5DE-B6824383F52D}"/>
              </a:ext>
            </a:extLst>
          </p:cNvPr>
          <p:cNvSpPr/>
          <p:nvPr/>
        </p:nvSpPr>
        <p:spPr>
          <a:xfrm>
            <a:off x="5723126" y="1095469"/>
            <a:ext cx="3001068" cy="283980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80602A-703F-470E-8E2A-AF6542877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08909" y="4431113"/>
            <a:ext cx="2059664" cy="1544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EDF1A3-4DBF-4B2A-A3C7-2EDD6B0F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21969" y="4431113"/>
            <a:ext cx="2059662" cy="15447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6F2283-6235-40B1-BFE8-5D6BF0DD2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35027" y="4431110"/>
            <a:ext cx="2059665" cy="1544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507CB3-F10D-40E7-A880-C4F27926E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48087" y="4431101"/>
            <a:ext cx="2059669" cy="1544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D5BE7B-0455-4B85-8C8B-8E21D8A99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4" y="4173648"/>
            <a:ext cx="1841582" cy="20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8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92A808C-69C2-4D02-9C6A-31F8A284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</p:spPr>
        <p:txBody>
          <a:bodyPr/>
          <a:lstStyle/>
          <a:p>
            <a:r>
              <a:rPr lang="en-US" dirty="0"/>
              <a:t>Horn A Design Prototypes – Water Port Testing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AA8443-B069-4FC9-8D7E-4C8FAAB9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95" y="1681462"/>
            <a:ext cx="2756906" cy="44862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25F45B-3211-4135-B53B-5E82699F5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94" y="1681461"/>
            <a:ext cx="5374369" cy="215226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E9F6BE5-6298-47B6-8006-786A7AE46DCD}"/>
              </a:ext>
            </a:extLst>
          </p:cNvPr>
          <p:cNvSpPr/>
          <p:nvPr/>
        </p:nvSpPr>
        <p:spPr>
          <a:xfrm>
            <a:off x="5993395" y="1681461"/>
            <a:ext cx="2756904" cy="448624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954615-5B71-48AC-9509-666637AE7B7C}"/>
              </a:ext>
            </a:extLst>
          </p:cNvPr>
          <p:cNvSpPr/>
          <p:nvPr/>
        </p:nvSpPr>
        <p:spPr>
          <a:xfrm>
            <a:off x="509195" y="1681461"/>
            <a:ext cx="5374368" cy="215226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3662722-BA85-4C83-A3B3-F373DE68C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93" y="3924581"/>
            <a:ext cx="3171825" cy="230505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190E626-41BE-4C06-9253-87ECB542DEE3}"/>
              </a:ext>
            </a:extLst>
          </p:cNvPr>
          <p:cNvSpPr/>
          <p:nvPr/>
        </p:nvSpPr>
        <p:spPr>
          <a:xfrm>
            <a:off x="1564690" y="3924581"/>
            <a:ext cx="3171827" cy="229859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7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Cooling System Layout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0887F-F4BB-46B7-A78F-E2E0FC04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96" y="2268018"/>
            <a:ext cx="6946608" cy="38955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FD3BCC-AC13-4BEC-90A0-77EB58201DE1}"/>
              </a:ext>
            </a:extLst>
          </p:cNvPr>
          <p:cNvSpPr/>
          <p:nvPr/>
        </p:nvSpPr>
        <p:spPr>
          <a:xfrm>
            <a:off x="1098696" y="2154725"/>
            <a:ext cx="6946608" cy="411408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52C6687C-6081-492F-AFC0-546F732923EC}"/>
              </a:ext>
            </a:extLst>
          </p:cNvPr>
          <p:cNvSpPr txBox="1">
            <a:spLocks/>
          </p:cNvSpPr>
          <p:nvPr/>
        </p:nvSpPr>
        <p:spPr bwMode="auto">
          <a:xfrm>
            <a:off x="457200" y="1132196"/>
            <a:ext cx="8293100" cy="143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Identical cooling layout to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NOvA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Pattern spacing adjusted for coverage &amp; nozzles upsized for flow.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93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Conductor Drain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95932-0FAA-4F83-BB1C-D2075C51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470" y="2894482"/>
            <a:ext cx="4775829" cy="32747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FD3BCC-AC13-4BEC-90A0-77EB58201DE1}"/>
              </a:ext>
            </a:extLst>
          </p:cNvPr>
          <p:cNvSpPr/>
          <p:nvPr/>
        </p:nvSpPr>
        <p:spPr>
          <a:xfrm>
            <a:off x="3974470" y="2806574"/>
            <a:ext cx="4775829" cy="336264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56A6FD22-A45D-49B1-831F-89AEB323282B}"/>
              </a:ext>
            </a:extLst>
          </p:cNvPr>
          <p:cNvSpPr txBox="1">
            <a:spLocks/>
          </p:cNvSpPr>
          <p:nvPr/>
        </p:nvSpPr>
        <p:spPr bwMode="auto">
          <a:xfrm>
            <a:off x="457200" y="1132196"/>
            <a:ext cx="8293100" cy="143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Designed to remove weld from outer conductor.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Electrical break added to both ports to eliminate current flow.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 connection is NW80 chain clamp.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3” ID for both drains.</a:t>
            </a: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47696AA7-3352-4570-B97F-68AF3AB8068E}"/>
              </a:ext>
            </a:extLst>
          </p:cNvPr>
          <p:cNvSpPr txBox="1">
            <a:spLocks/>
          </p:cNvSpPr>
          <p:nvPr/>
        </p:nvSpPr>
        <p:spPr bwMode="auto">
          <a:xfrm>
            <a:off x="457200" y="2597729"/>
            <a:ext cx="3336202" cy="35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Careful consideration must be made regarding SS welds.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Joining Hastelloy C-276 to 347SS will require ENiCrMo-3 filler wire.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nickel content to prevent stress + stress corrosion cracking.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.060” SS wall + no pressure should be fairly resilient. </a:t>
            </a: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40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D.S. Drain Hole Effect on Magnetic Flux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DF476-9625-4FDD-BC82-AD03B7E22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27" y="3186840"/>
            <a:ext cx="8154646" cy="28587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BC48BA-1AD1-419A-BE89-1F1E87101FD6}"/>
              </a:ext>
            </a:extLst>
          </p:cNvPr>
          <p:cNvSpPr/>
          <p:nvPr/>
        </p:nvSpPr>
        <p:spPr>
          <a:xfrm>
            <a:off x="462927" y="3317158"/>
            <a:ext cx="8287373" cy="285877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A9DFE655-CB6C-4333-842D-A4F4B783232B}"/>
              </a:ext>
            </a:extLst>
          </p:cNvPr>
          <p:cNvSpPr txBox="1">
            <a:spLocks/>
          </p:cNvSpPr>
          <p:nvPr/>
        </p:nvSpPr>
        <p:spPr bwMode="auto">
          <a:xfrm>
            <a:off x="457200" y="1132196"/>
            <a:ext cx="8293100" cy="21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BIWG expressed concerns related to D.S. drain hole.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located in current equalization region.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critical location in conductor relative to field uniformity.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current density at that location?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it doing to magnetic field?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Magnetic field profile developed and input into g4lbnf flux simulation.</a:t>
            </a: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0778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D.S. Drain Hole Effect on Magnetic Flux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E5FC32-7128-4828-B6CD-4391FF2C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3769335"/>
            <a:ext cx="6590325" cy="2460131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B442157-05B4-4032-92D3-5E4387FD7D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49"/>
            <a:ext cx="8293100" cy="21482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comparison is nominal flux &amp; flux with added drain port field map.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Ratio plotted is total flux of all neutrino energy (with drain ports), over nominal total flux of all neutrino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Initially looks like up to 4% effect.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 runs reduced this concern.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9DD3FA1-DC50-49A7-BAF9-47590CF78926}"/>
              </a:ext>
            </a:extLst>
          </p:cNvPr>
          <p:cNvSpPr txBox="1"/>
          <p:nvPr/>
        </p:nvSpPr>
        <p:spPr>
          <a:xfrm>
            <a:off x="6911048" y="4676234"/>
            <a:ext cx="164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Analysis Credit:</a:t>
            </a:r>
          </a:p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Zarko Pavlovic</a:t>
            </a:r>
          </a:p>
        </p:txBody>
      </p:sp>
    </p:spTree>
    <p:extLst>
      <p:ext uri="{BB962C8B-B14F-4D97-AF65-F5344CB8AC3E}">
        <p14:creationId xmlns:p14="http://schemas.microsoft.com/office/powerpoint/2010/main" val="2707882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D.S. Drain Hole Effect on Magnetic Flux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B4AF66-E622-4FA4-8A61-5759AA8C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3849882"/>
            <a:ext cx="6503068" cy="245748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6FD309E-85CA-4F30-9CA9-9EF4ACECC63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49"/>
            <a:ext cx="8293100" cy="22654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 comparison is nominal flux &amp; flux with added drain port field map @ 1% effect (1/100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total field distortion).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Ratio plotted is total flux of all neutrino energy (with drain ports) @ 1% effect, over nominal total flux of all neutrino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run shows that initial 4% effect is likely due in part to poor statistics. 1% effect still shows 3% or so.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DDB1120-56D4-4199-8590-005A7D4345C7}"/>
              </a:ext>
            </a:extLst>
          </p:cNvPr>
          <p:cNvSpPr txBox="1"/>
          <p:nvPr/>
        </p:nvSpPr>
        <p:spPr>
          <a:xfrm>
            <a:off x="6911048" y="4672894"/>
            <a:ext cx="164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Analysis Credit:</a:t>
            </a:r>
          </a:p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Zarko Pavlovic</a:t>
            </a:r>
          </a:p>
        </p:txBody>
      </p:sp>
    </p:spTree>
    <p:extLst>
      <p:ext uri="{BB962C8B-B14F-4D97-AF65-F5344CB8AC3E}">
        <p14:creationId xmlns:p14="http://schemas.microsoft.com/office/powerpoint/2010/main" val="83542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703989-AC3B-406E-A64D-BAB105E756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Inputs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EDEP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Joule Heating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 Transfer Coefficients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Testing &amp; Scaling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Requirement Generation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Layout &amp; Prototyping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</p:spTree>
    <p:extLst>
      <p:ext uri="{BB962C8B-B14F-4D97-AF65-F5344CB8AC3E}">
        <p14:creationId xmlns:p14="http://schemas.microsoft.com/office/powerpoint/2010/main" val="2607653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D.S. Drain Hole Effect on Magnetic Flux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A042E-DF0E-4578-90EA-69CBC144B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1548"/>
            <a:ext cx="6333025" cy="233262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1CC51CC-DABA-477D-A7E5-9096EFB388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29871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Third comparison is @ 200% effect (2 X total field distortion).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Ratio plotted is total flux of all neutrino energy (with drain ports) @ 200% effect, over nominal total flux of all neutrino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~2% effect on ratio. Lower than expected as compared to 1% distortion. Simulation conclusions are that ratio variations are due to statistics. Actual effect on flux is less than 1%.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not enough </a:t>
            </a:r>
            <a:r>
              <a:rPr lang="en-US" sz="1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pions</a:t>
            </a:r>
            <a:r>
              <a:rPr lang="en-US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out at the drain port radius to matter much with regards to overall flux.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5DD431C-AC2D-4F72-A48D-92248FFCC179}"/>
              </a:ext>
            </a:extLst>
          </p:cNvPr>
          <p:cNvSpPr txBox="1"/>
          <p:nvPr/>
        </p:nvSpPr>
        <p:spPr>
          <a:xfrm>
            <a:off x="6790225" y="4804695"/>
            <a:ext cx="164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Analysis Credit:</a:t>
            </a:r>
          </a:p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Zarko Pavlovic</a:t>
            </a:r>
          </a:p>
        </p:txBody>
      </p:sp>
    </p:spTree>
    <p:extLst>
      <p:ext uri="{BB962C8B-B14F-4D97-AF65-F5344CB8AC3E}">
        <p14:creationId xmlns:p14="http://schemas.microsoft.com/office/powerpoint/2010/main" val="1909070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Water Tank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D7B73-E52B-4550-82B7-85DB2438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97" y="2677957"/>
            <a:ext cx="5749212" cy="3497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2C74CE-14E4-4096-9F5E-B9D2D7619027}"/>
              </a:ext>
            </a:extLst>
          </p:cNvPr>
          <p:cNvSpPr/>
          <p:nvPr/>
        </p:nvSpPr>
        <p:spPr>
          <a:xfrm>
            <a:off x="2996697" y="2677956"/>
            <a:ext cx="5749212" cy="349797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DD64F2D2-5E47-4725-BA71-30A7D5317F94}"/>
              </a:ext>
            </a:extLst>
          </p:cNvPr>
          <p:cNvSpPr txBox="1">
            <a:spLocks/>
          </p:cNvSpPr>
          <p:nvPr/>
        </p:nvSpPr>
        <p:spPr bwMode="auto">
          <a:xfrm>
            <a:off x="457200" y="1132196"/>
            <a:ext cx="8293100" cy="21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tank is sized to handle 100% of RAW piping input volume so system shutdown does not fill horn volume with water.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protection against errant current pulse and potential hydraulic shock to conductors.</a:t>
            </a: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9B1A632E-950C-42B9-9557-CE5E54560BBE}"/>
              </a:ext>
            </a:extLst>
          </p:cNvPr>
          <p:cNvSpPr txBox="1">
            <a:spLocks/>
          </p:cNvSpPr>
          <p:nvPr/>
        </p:nvSpPr>
        <p:spPr bwMode="auto">
          <a:xfrm>
            <a:off x="457200" y="2456918"/>
            <a:ext cx="2440022" cy="36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2X Ejection Ports.</a:t>
            </a:r>
          </a:p>
          <a:p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Sump pit</a:t>
            </a:r>
          </a:p>
          <a:p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Direct line to hangers</a:t>
            </a:r>
          </a:p>
          <a:p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6061-T6 construction</a:t>
            </a:r>
          </a:p>
          <a:p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100% seam welds utilizing ER4043 &amp; critical aluminum weld preparation spec.</a:t>
            </a: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39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09048C-D1CE-4063-A8E4-CB7BFEF1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752" y="3695533"/>
            <a:ext cx="3988801" cy="2532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F15C5-2D40-4F44-8EA3-9D1A2167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48" y="3697092"/>
            <a:ext cx="3967661" cy="2500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Water Tank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2C74CE-14E4-4096-9F5E-B9D2D7619027}"/>
              </a:ext>
            </a:extLst>
          </p:cNvPr>
          <p:cNvSpPr/>
          <p:nvPr/>
        </p:nvSpPr>
        <p:spPr>
          <a:xfrm>
            <a:off x="4739752" y="3697092"/>
            <a:ext cx="4006157" cy="253061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DD64F2D2-5E47-4725-BA71-30A7D5317F94}"/>
              </a:ext>
            </a:extLst>
          </p:cNvPr>
          <p:cNvSpPr txBox="1">
            <a:spLocks/>
          </p:cNvSpPr>
          <p:nvPr/>
        </p:nvSpPr>
        <p:spPr bwMode="auto">
          <a:xfrm>
            <a:off x="457200" y="1132195"/>
            <a:ext cx="8293100" cy="240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tank connection to horn allows for thermal expansion.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U.S. fixed relative to horn; D.S. constrained by 2 swinging link connections to shoulder bolts with internal snap rings to prevent backing out.</a:t>
            </a: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9B1A632E-950C-42B9-9557-CE5E54560BBE}"/>
              </a:ext>
            </a:extLst>
          </p:cNvPr>
          <p:cNvSpPr txBox="1">
            <a:spLocks/>
          </p:cNvSpPr>
          <p:nvPr/>
        </p:nvSpPr>
        <p:spPr bwMode="auto">
          <a:xfrm>
            <a:off x="452809" y="2485797"/>
            <a:ext cx="8293100" cy="10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Lowers component count &amp; n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o adjustments required.</a:t>
            </a:r>
          </a:p>
          <a:p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Assemble, tighten U.S support rods, &amp; complete alignment with leveling feet (2 U.S. &amp; 1 D.S. / 3-point plane).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5AF0E7-E850-4D31-9821-3CFED363FC2E}"/>
              </a:ext>
            </a:extLst>
          </p:cNvPr>
          <p:cNvSpPr/>
          <p:nvPr/>
        </p:nvSpPr>
        <p:spPr>
          <a:xfrm>
            <a:off x="457200" y="3697092"/>
            <a:ext cx="4006158" cy="253061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9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Manifold Isolation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DD2D9-9512-4D69-A7F0-B7AB9688C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867" y="2449401"/>
            <a:ext cx="5870433" cy="37206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07511D-C2A7-40D9-BC86-83BF23808EE8}"/>
              </a:ext>
            </a:extLst>
          </p:cNvPr>
          <p:cNvSpPr/>
          <p:nvPr/>
        </p:nvSpPr>
        <p:spPr>
          <a:xfrm>
            <a:off x="2879866" y="2449401"/>
            <a:ext cx="5870433" cy="372063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834E89C9-6970-4A80-805E-9766D2D20913}"/>
              </a:ext>
            </a:extLst>
          </p:cNvPr>
          <p:cNvSpPr txBox="1">
            <a:spLocks/>
          </p:cNvSpPr>
          <p:nvPr/>
        </p:nvSpPr>
        <p:spPr bwMode="auto">
          <a:xfrm>
            <a:off x="457200" y="967993"/>
            <a:ext cx="8293100" cy="50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water &amp; gas manifold mechanical designs copy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Electrical isolation different, but overall concept is the same.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Four sizes:</a:t>
            </a:r>
          </a:p>
          <a:p>
            <a:pPr lvl="1"/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2.0” Ejector (New)</a:t>
            </a:r>
          </a:p>
          <a:p>
            <a:pPr lvl="1"/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1.5” Supply</a:t>
            </a:r>
          </a:p>
          <a:p>
            <a:pPr lvl="1"/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1.0” Supply</a:t>
            </a:r>
          </a:p>
          <a:p>
            <a:pPr lvl="1"/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0.5” Vent</a:t>
            </a:r>
            <a:endParaRPr lang="en-US" altLang="en-US" sz="1800" dirty="0">
              <a:latin typeface="Helvetica" panose="020B0604020202020204" pitchFamily="34" charset="0"/>
              <a:ea typeface="Geneva" pitchFamily="121" charset="-128"/>
            </a:endParaRP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959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Conductor Volume Purge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673C1-5D8A-48B7-BFFD-41BF2A88A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64" y="3096286"/>
            <a:ext cx="4848835" cy="30402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07511D-C2A7-40D9-BC86-83BF23808EE8}"/>
              </a:ext>
            </a:extLst>
          </p:cNvPr>
          <p:cNvSpPr/>
          <p:nvPr/>
        </p:nvSpPr>
        <p:spPr>
          <a:xfrm>
            <a:off x="3874883" y="2900201"/>
            <a:ext cx="4875416" cy="326983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8B0A208B-FAF4-4AF5-8E4E-A38982647334}"/>
              </a:ext>
            </a:extLst>
          </p:cNvPr>
          <p:cNvSpPr txBox="1">
            <a:spLocks/>
          </p:cNvSpPr>
          <p:nvPr/>
        </p:nvSpPr>
        <p:spPr bwMode="auto">
          <a:xfrm>
            <a:off x="457200" y="1132195"/>
            <a:ext cx="8293100" cy="34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Dissociation of RAW to Hydrogen &amp; Oxygen requires forced gas purge to keep concentrations in volume under explosive limit.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RAW group using Argon to flush out system back to expansion tank headspace.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Twin inlet / outlet with purge inlet D.S. &amp; purge outlet U.S.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Combine at top outlet tee.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2.4MW Requirements: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DUNE-doc-18321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9085cc/min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~1.28PSIG</a:t>
            </a:r>
          </a:p>
          <a:p>
            <a:pPr lvl="1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30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Conductor Volume Purge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8B0A208B-FAF4-4AF5-8E4E-A38982647334}"/>
              </a:ext>
            </a:extLst>
          </p:cNvPr>
          <p:cNvSpPr txBox="1">
            <a:spLocks/>
          </p:cNvSpPr>
          <p:nvPr/>
        </p:nvSpPr>
        <p:spPr bwMode="auto">
          <a:xfrm>
            <a:off x="457200" y="1132195"/>
            <a:ext cx="8293100" cy="212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horn pressure ranges.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Chase nitrogen at 2PSIG; design max 5PSIG.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Recombination system at 1.28PSIG. Design max must stay below lower explosive limit.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Raw supply @ 40PSIG / Ejector suction head effects @ -7.4PSIG.</a:t>
            </a:r>
          </a:p>
          <a:p>
            <a:pPr lvl="1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E7796-3B0F-4F6B-A56F-0FB3015A7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856" y="2987644"/>
            <a:ext cx="5223932" cy="32720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07511D-C2A7-40D9-BC86-83BF23808EE8}"/>
              </a:ext>
            </a:extLst>
          </p:cNvPr>
          <p:cNvSpPr/>
          <p:nvPr/>
        </p:nvSpPr>
        <p:spPr>
          <a:xfrm>
            <a:off x="1944211" y="2915216"/>
            <a:ext cx="5325721" cy="337607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50B9CF4-D87D-4AF8-B4AC-825EE0E443E9}"/>
              </a:ext>
            </a:extLst>
          </p:cNvPr>
          <p:cNvSpPr txBox="1"/>
          <p:nvPr/>
        </p:nvSpPr>
        <p:spPr>
          <a:xfrm>
            <a:off x="5289462" y="2956013"/>
            <a:ext cx="17109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400" b="1" u="sng" dirty="0">
                <a:solidFill>
                  <a:schemeClr val="accent6">
                    <a:lumMod val="75000"/>
                  </a:schemeClr>
                </a:solidFill>
              </a:rPr>
              <a:t>Sources:</a:t>
            </a:r>
          </a:p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Karl Williams &amp;</a:t>
            </a:r>
          </a:p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Des Deshpande</a:t>
            </a:r>
          </a:p>
        </p:txBody>
      </p:sp>
    </p:spTree>
    <p:extLst>
      <p:ext uri="{BB962C8B-B14F-4D97-AF65-F5344CB8AC3E}">
        <p14:creationId xmlns:p14="http://schemas.microsoft.com/office/powerpoint/2010/main" val="3520910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Purge System Layout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73652-2FBD-4DC4-A057-5ADB226F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985" y="1261806"/>
            <a:ext cx="4672315" cy="4908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07511D-C2A7-40D9-BC86-83BF23808EE8}"/>
              </a:ext>
            </a:extLst>
          </p:cNvPr>
          <p:cNvSpPr/>
          <p:nvPr/>
        </p:nvSpPr>
        <p:spPr>
          <a:xfrm>
            <a:off x="4077985" y="1261806"/>
            <a:ext cx="4672314" cy="490822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0A5E620-34B0-461E-8E9A-ECEB7240D1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3526325" cy="4846638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1” Supply (swage fitting / utility cup).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Tee after isolation.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 lines and manifolds present; ancillary brackets will be added on conductor &amp; hangers.</a:t>
            </a:r>
          </a:p>
        </p:txBody>
      </p:sp>
    </p:spTree>
    <p:extLst>
      <p:ext uri="{BB962C8B-B14F-4D97-AF65-F5344CB8AC3E}">
        <p14:creationId xmlns:p14="http://schemas.microsoft.com/office/powerpoint/2010/main" val="307637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A Cooling System Layout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1C6419E9-BD61-4113-8163-F147B214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968A4487-387E-4F65-8E72-59EC5245B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1AE17E-4A29-45FC-B89B-DFC57E76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001877"/>
            <a:ext cx="4467885" cy="3884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1A9AE-0555-4E13-925E-66B16AE8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072" y="3341913"/>
            <a:ext cx="4879228" cy="28281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07511D-C2A7-40D9-BC86-83BF23808EE8}"/>
              </a:ext>
            </a:extLst>
          </p:cNvPr>
          <p:cNvSpPr/>
          <p:nvPr/>
        </p:nvSpPr>
        <p:spPr>
          <a:xfrm>
            <a:off x="454026" y="1001878"/>
            <a:ext cx="8296274" cy="516815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56183C-111E-45D6-9842-CCB73CFE6EF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74529" y="1162636"/>
            <a:ext cx="3526325" cy="2179278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1” Outlet + flex lines &amp; brackets in place.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Tee back together before isolation.</a:t>
            </a:r>
          </a:p>
        </p:txBody>
      </p:sp>
    </p:spTree>
    <p:extLst>
      <p:ext uri="{BB962C8B-B14F-4D97-AF65-F5344CB8AC3E}">
        <p14:creationId xmlns:p14="http://schemas.microsoft.com/office/powerpoint/2010/main" val="1668865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E549940-3671-4607-A668-19A1178725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Cooling system requirements &amp; parameters are well defined.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System design &amp; detailed models complete, drafting package underway.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 transfer coefficients determined from historical testing, recent testing, and theoretical determination.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Will confirm values on prototype Horn.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Nozzle choices, flow rates, pressures all have some flexibility.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Conductor temperatures have remaining overhead if cooling over-estimated.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Account for compounding safety factors…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need to use our prototype horn as a prototype horn.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tank isolation will see minor modifications.</a:t>
            </a:r>
          </a:p>
          <a:p>
            <a:pPr lvl="7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Questions?</a:t>
            </a:r>
          </a:p>
          <a:p>
            <a:pPr lvl="1" indent="0">
              <a:buNone/>
            </a:pPr>
            <a:endParaRPr lang="en-US" sz="18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BCC7464-1D75-45F4-AC07-1A57F5D21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16EE81-F3E2-43A9-A695-B497F15B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</p:spTree>
    <p:extLst>
      <p:ext uri="{BB962C8B-B14F-4D97-AF65-F5344CB8AC3E}">
        <p14:creationId xmlns:p14="http://schemas.microsoft.com/office/powerpoint/2010/main" val="1445154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Input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Cooling requirements are driven by heat input into conductors.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Heating totals are a summation of EDEP results from modeling group (DUNE-doc-8759, 2m RAL cylindrical target), and the joule heating from the current pulse (DUNE-doc-10494).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generally best for material strength, fatigue life, and displacement concerns to keep conductor volumes as cool as possible.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100C max; 80C desired &amp; lower better.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Approach over the years has been to maximize cooling, and see if resultant temps are acceptable.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Concerns to keep in mind: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film on conductors.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Horns drive RAW requirements; ejector flows scale by 2-3X horn needs.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Drain port sizes, system pressures, erosion of conductors.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</p:spTree>
    <p:extLst>
      <p:ext uri="{BB962C8B-B14F-4D97-AF65-F5344CB8AC3E}">
        <p14:creationId xmlns:p14="http://schemas.microsoft.com/office/powerpoint/2010/main" val="423645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Input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5A346-7A28-4604-9F3C-91F53A8EF5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78" y="1301142"/>
            <a:ext cx="4685168" cy="195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662EF5-8BC3-414B-A916-1B0600CD14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4" y="3413441"/>
            <a:ext cx="4685169" cy="266511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964271-C3FC-4193-A01C-FBE79936440D}"/>
                  </a:ext>
                </a:extLst>
              </p:cNvPr>
              <p:cNvSpPr/>
              <p:nvPr/>
            </p:nvSpPr>
            <p:spPr>
              <a:xfrm>
                <a:off x="4924941" y="1974048"/>
                <a:ext cx="3741247" cy="76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D964271-C3FC-4193-A01C-FBE799364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941" y="1974048"/>
                <a:ext cx="3741247" cy="769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55CCD08-C778-438A-8F16-7F7623E94AFB}"/>
              </a:ext>
            </a:extLst>
          </p:cNvPr>
          <p:cNvSpPr/>
          <p:nvPr/>
        </p:nvSpPr>
        <p:spPr>
          <a:xfrm>
            <a:off x="477813" y="3413441"/>
            <a:ext cx="4339968" cy="279806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BAC16B-93CB-4EB8-ABEB-B282FC1B7BBC}"/>
              </a:ext>
            </a:extLst>
          </p:cNvPr>
          <p:cNvSpPr/>
          <p:nvPr/>
        </p:nvSpPr>
        <p:spPr>
          <a:xfrm>
            <a:off x="4924425" y="1890161"/>
            <a:ext cx="3723968" cy="95262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A97B8-20DD-4007-9041-462C17B1770B}"/>
              </a:ext>
            </a:extLst>
          </p:cNvPr>
          <p:cNvSpPr/>
          <p:nvPr/>
        </p:nvSpPr>
        <p:spPr>
          <a:xfrm>
            <a:off x="477812" y="1250631"/>
            <a:ext cx="4339968" cy="200203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FAB007A-A65F-4EDA-A267-32C4037BBD51}"/>
              </a:ext>
            </a:extLst>
          </p:cNvPr>
          <p:cNvSpPr txBox="1"/>
          <p:nvPr/>
        </p:nvSpPr>
        <p:spPr>
          <a:xfrm>
            <a:off x="6102056" y="4015213"/>
            <a:ext cx="164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Source Credit:</a:t>
            </a:r>
          </a:p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Zhijing Tang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AECBF63-EC4E-4BD8-80D5-DE6B6F9B9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458467"/>
              </p:ext>
            </p:extLst>
          </p:nvPr>
        </p:nvGraphicFramePr>
        <p:xfrm>
          <a:off x="5252346" y="4812473"/>
          <a:ext cx="3342750" cy="92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724">
                  <a:extLst>
                    <a:ext uri="{9D8B030D-6E8A-4147-A177-3AD203B41FA5}">
                      <a16:colId xmlns:a16="http://schemas.microsoft.com/office/drawing/2014/main" val="2101197383"/>
                    </a:ext>
                  </a:extLst>
                </a:gridCol>
                <a:gridCol w="1188026">
                  <a:extLst>
                    <a:ext uri="{9D8B030D-6E8A-4147-A177-3AD203B41FA5}">
                      <a16:colId xmlns:a16="http://schemas.microsoft.com/office/drawing/2014/main" val="3848569374"/>
                    </a:ext>
                  </a:extLst>
                </a:gridCol>
              </a:tblGrid>
              <a:tr h="1842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Horn A Conductor Heating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(kW)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3213152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Joule Heating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3890007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Beam Heating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28.0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7666249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Heating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4780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48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Inputs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11053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Study completed in 2013, which was an iteration of a previous study, to better gauge heat transfer coefficients across nozzle capacities.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1E6C2-B23C-4B16-9391-CFA7CAF6D8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63" y="2525917"/>
            <a:ext cx="5319036" cy="365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3F0705-FA00-48C8-A7E9-2FDD3DB90C6F}"/>
              </a:ext>
            </a:extLst>
          </p:cNvPr>
          <p:cNvSpPr/>
          <p:nvPr/>
        </p:nvSpPr>
        <p:spPr>
          <a:xfrm>
            <a:off x="3431263" y="2444436"/>
            <a:ext cx="5319037" cy="3842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858765B-0379-4112-9B24-04A3A6B5FD5C}"/>
              </a:ext>
            </a:extLst>
          </p:cNvPr>
          <p:cNvSpPr txBox="1">
            <a:spLocks/>
          </p:cNvSpPr>
          <p:nvPr/>
        </p:nvSpPr>
        <p:spPr>
          <a:xfrm>
            <a:off x="457200" y="2343549"/>
            <a:ext cx="2820154" cy="3943109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in ED0000569 &amp; DUNE-doc-12760.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cart still maintained and will be back in use this year for additional testing.</a:t>
            </a:r>
          </a:p>
        </p:txBody>
      </p:sp>
    </p:spTree>
    <p:extLst>
      <p:ext uri="{BB962C8B-B14F-4D97-AF65-F5344CB8AC3E}">
        <p14:creationId xmlns:p14="http://schemas.microsoft.com/office/powerpoint/2010/main" val="305890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Testing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39779-D378-402C-965A-15839F35D6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6084"/>
            <a:ext cx="2773144" cy="203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872A9-46AB-4861-BA32-A5B8B6EAF8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35" y="3632925"/>
            <a:ext cx="3362197" cy="248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BA9195-8582-4830-821C-1B943736EA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26" y="3632925"/>
            <a:ext cx="3301874" cy="247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DB3C09-13E4-45E2-A4E3-BB04159917E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55" y="1456083"/>
            <a:ext cx="2773145" cy="203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0AFEA4-31E0-4987-9B23-9592474DEF8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35" y="1456083"/>
            <a:ext cx="2551629" cy="203829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C4F96B-97DE-4456-9485-C72757B7458A}"/>
              </a:ext>
            </a:extLst>
          </p:cNvPr>
          <p:cNvSpPr/>
          <p:nvPr/>
        </p:nvSpPr>
        <p:spPr>
          <a:xfrm>
            <a:off x="4694035" y="3632925"/>
            <a:ext cx="3362197" cy="246005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D1665-DF6A-4B80-9A91-C3E4F8A136BE}"/>
              </a:ext>
            </a:extLst>
          </p:cNvPr>
          <p:cNvSpPr/>
          <p:nvPr/>
        </p:nvSpPr>
        <p:spPr>
          <a:xfrm>
            <a:off x="1270127" y="3636100"/>
            <a:ext cx="3301874" cy="247798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AE9B29-A965-4ED0-8125-018FBA8E4725}"/>
              </a:ext>
            </a:extLst>
          </p:cNvPr>
          <p:cNvSpPr/>
          <p:nvPr/>
        </p:nvSpPr>
        <p:spPr>
          <a:xfrm>
            <a:off x="5977155" y="1459176"/>
            <a:ext cx="2773145" cy="20320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E578F2-0682-4979-B237-6789D8273CBB}"/>
              </a:ext>
            </a:extLst>
          </p:cNvPr>
          <p:cNvSpPr/>
          <p:nvPr/>
        </p:nvSpPr>
        <p:spPr>
          <a:xfrm>
            <a:off x="3327935" y="1459176"/>
            <a:ext cx="2551629" cy="20320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ACAA9A-2AC7-413E-A943-D757DC1FBA5B}"/>
              </a:ext>
            </a:extLst>
          </p:cNvPr>
          <p:cNvSpPr/>
          <p:nvPr/>
        </p:nvSpPr>
        <p:spPr>
          <a:xfrm>
            <a:off x="457201" y="1456085"/>
            <a:ext cx="2773144" cy="203829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65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Parameters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2D96CAF-A44C-4C66-B74D-65CA507C3E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6433880"/>
              </p:ext>
            </p:extLst>
          </p:nvPr>
        </p:nvGraphicFramePr>
        <p:xfrm>
          <a:off x="2784325" y="1079612"/>
          <a:ext cx="5965975" cy="3218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9182360-3FFC-476A-9532-AB233077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993027"/>
            <a:ext cx="130111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BD1FD-DDF7-456B-B816-C826BF0E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32" y="3205697"/>
            <a:ext cx="863400" cy="87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8A79E-E22A-4F8A-AFF4-4AA1CFD4B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140" y="4598784"/>
            <a:ext cx="1698820" cy="689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DD7CDC-3E9F-401C-9608-928E4682A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883" y="4620361"/>
            <a:ext cx="3440317" cy="6463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F22039-251C-428C-BA49-C868A39F498C}"/>
              </a:ext>
            </a:extLst>
          </p:cNvPr>
          <p:cNvSpPr/>
          <p:nvPr/>
        </p:nvSpPr>
        <p:spPr>
          <a:xfrm>
            <a:off x="2784325" y="1043282"/>
            <a:ext cx="5965976" cy="325467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3715A2-7B96-4E87-8951-C01761FCE4C1}"/>
              </a:ext>
            </a:extLst>
          </p:cNvPr>
          <p:cNvSpPr/>
          <p:nvPr/>
        </p:nvSpPr>
        <p:spPr>
          <a:xfrm>
            <a:off x="457199" y="4499572"/>
            <a:ext cx="8289925" cy="168580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1640361-A5FB-4B66-8C81-235FE185D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216956"/>
              </p:ext>
            </p:extLst>
          </p:nvPr>
        </p:nvGraphicFramePr>
        <p:xfrm>
          <a:off x="506439" y="5401256"/>
          <a:ext cx="8180363" cy="701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8987">
                  <a:extLst>
                    <a:ext uri="{9D8B030D-6E8A-4147-A177-3AD203B41FA5}">
                      <a16:colId xmlns:a16="http://schemas.microsoft.com/office/drawing/2014/main" val="4163039174"/>
                    </a:ext>
                  </a:extLst>
                </a:gridCol>
                <a:gridCol w="271604">
                  <a:extLst>
                    <a:ext uri="{9D8B030D-6E8A-4147-A177-3AD203B41FA5}">
                      <a16:colId xmlns:a16="http://schemas.microsoft.com/office/drawing/2014/main" val="759873086"/>
                    </a:ext>
                  </a:extLst>
                </a:gridCol>
                <a:gridCol w="280657">
                  <a:extLst>
                    <a:ext uri="{9D8B030D-6E8A-4147-A177-3AD203B41FA5}">
                      <a16:colId xmlns:a16="http://schemas.microsoft.com/office/drawing/2014/main" val="922246137"/>
                    </a:ext>
                  </a:extLst>
                </a:gridCol>
                <a:gridCol w="307818">
                  <a:extLst>
                    <a:ext uri="{9D8B030D-6E8A-4147-A177-3AD203B41FA5}">
                      <a16:colId xmlns:a16="http://schemas.microsoft.com/office/drawing/2014/main" val="4236964505"/>
                    </a:ext>
                  </a:extLst>
                </a:gridCol>
                <a:gridCol w="316871">
                  <a:extLst>
                    <a:ext uri="{9D8B030D-6E8A-4147-A177-3AD203B41FA5}">
                      <a16:colId xmlns:a16="http://schemas.microsoft.com/office/drawing/2014/main" val="3661213997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2696338985"/>
                    </a:ext>
                  </a:extLst>
                </a:gridCol>
                <a:gridCol w="325925">
                  <a:extLst>
                    <a:ext uri="{9D8B030D-6E8A-4147-A177-3AD203B41FA5}">
                      <a16:colId xmlns:a16="http://schemas.microsoft.com/office/drawing/2014/main" val="180090958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376320255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2547552772"/>
                    </a:ext>
                  </a:extLst>
                </a:gridCol>
                <a:gridCol w="407406">
                  <a:extLst>
                    <a:ext uri="{9D8B030D-6E8A-4147-A177-3AD203B41FA5}">
                      <a16:colId xmlns:a16="http://schemas.microsoft.com/office/drawing/2014/main" val="732057926"/>
                    </a:ext>
                  </a:extLst>
                </a:gridCol>
                <a:gridCol w="660903">
                  <a:extLst>
                    <a:ext uri="{9D8B030D-6E8A-4147-A177-3AD203B41FA5}">
                      <a16:colId xmlns:a16="http://schemas.microsoft.com/office/drawing/2014/main" val="67501530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4079199626"/>
                    </a:ext>
                  </a:extLst>
                </a:gridCol>
                <a:gridCol w="660903">
                  <a:extLst>
                    <a:ext uri="{9D8B030D-6E8A-4147-A177-3AD203B41FA5}">
                      <a16:colId xmlns:a16="http://schemas.microsoft.com/office/drawing/2014/main" val="1494455398"/>
                    </a:ext>
                  </a:extLst>
                </a:gridCol>
                <a:gridCol w="819341">
                  <a:extLst>
                    <a:ext uri="{9D8B030D-6E8A-4147-A177-3AD203B41FA5}">
                      <a16:colId xmlns:a16="http://schemas.microsoft.com/office/drawing/2014/main" val="2575938952"/>
                    </a:ext>
                  </a:extLst>
                </a:gridCol>
              </a:tblGrid>
              <a:tr h="3753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1.2MW LBNF Horn A I.C.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Cooling Coefficient Range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H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Conductor Lateral Surface Area (in^2)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Totals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Area of Spray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Nozzles (in^2)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Ratio of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Direct Spray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Ratio of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Film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Spray Cooling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Contribution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Film Cooling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Contribution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Total Cooling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W/m^2*C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u="none" strike="noStrike">
                          <a:effectLst/>
                        </a:rPr>
                        <a:t>De-Rate ~1500W/m^2*C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extLst>
                  <a:ext uri="{0D108BD9-81ED-4DB2-BD59-A6C34878D82A}">
                    <a16:rowId xmlns:a16="http://schemas.microsoft.com/office/drawing/2014/main" val="4121743240"/>
                  </a:ext>
                </a:extLst>
              </a:tr>
              <a:tr h="1632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0in - 46.281in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46.28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46.28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492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332.775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0.32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6567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6891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5500</a:t>
                      </a:r>
                      <a:endParaRPr lang="en-US" sz="900" b="0" i="0" u="none" strike="noStrike" dirty="0">
                        <a:solidFill>
                          <a:srgbClr val="0061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extLst>
                  <a:ext uri="{0D108BD9-81ED-4DB2-BD59-A6C34878D82A}">
                    <a16:rowId xmlns:a16="http://schemas.microsoft.com/office/drawing/2014/main" val="3156697238"/>
                  </a:ext>
                </a:extLst>
              </a:tr>
              <a:tr h="1632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46.281in - 87.323in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41.04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41.04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288.405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0.75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0.25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7263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252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7516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highlight>
                            <a:srgbClr val="00FF00"/>
                          </a:highlight>
                        </a:rPr>
                        <a:t>6000</a:t>
                      </a:r>
                      <a:endParaRPr lang="en-US" sz="900" b="0" i="0" u="none" strike="noStrike" dirty="0">
                        <a:solidFill>
                          <a:srgbClr val="0061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5281" marR="5281" marT="5281" marB="0" anchor="b"/>
                </a:tc>
                <a:extLst>
                  <a:ext uri="{0D108BD9-81ED-4DB2-BD59-A6C34878D82A}">
                    <a16:rowId xmlns:a16="http://schemas.microsoft.com/office/drawing/2014/main" val="85069169"/>
                  </a:ext>
                </a:extLst>
              </a:tr>
            </a:tbl>
          </a:graphicData>
        </a:graphic>
      </p:graphicFrame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70D978C-5E55-43AC-B2C1-0579F8DA76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2244232" cy="1642094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Scaling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Geometry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Flow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391155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Parameters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Inner conductor HTC drives most cooling.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O.C. &amp; end flange rates + forced nitrogen are ancillary.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0F2C84-6BBE-41A9-8B4C-ABD95AC6AA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53" y="2118511"/>
            <a:ext cx="6641093" cy="4168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3BFD60-2D03-4B7C-9416-9BC8047E4B7A}"/>
              </a:ext>
            </a:extLst>
          </p:cNvPr>
          <p:cNvSpPr/>
          <p:nvPr/>
        </p:nvSpPr>
        <p:spPr>
          <a:xfrm>
            <a:off x="1251453" y="2118511"/>
            <a:ext cx="6641093" cy="410122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8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Requirements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7744E31-4452-4BFA-9531-A30F6F62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4.22.20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F0CC964-2243-4A52-8DAD-5BCB3F44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Cooling System Requirements &amp; Design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D22BCA0-A39C-49E7-ADE7-1AF8CD3F3FFD}"/>
              </a:ext>
            </a:extLst>
          </p:cNvPr>
          <p:cNvGraphicFramePr>
            <a:graphicFrameLocks noGrp="1"/>
          </p:cNvGraphicFramePr>
          <p:nvPr/>
        </p:nvGraphicFramePr>
        <p:xfrm>
          <a:off x="457201" y="4313330"/>
          <a:ext cx="8293099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6973">
                  <a:extLst>
                    <a:ext uri="{9D8B030D-6E8A-4147-A177-3AD203B41FA5}">
                      <a16:colId xmlns:a16="http://schemas.microsoft.com/office/drawing/2014/main" val="2101197383"/>
                    </a:ext>
                  </a:extLst>
                </a:gridCol>
                <a:gridCol w="1104523">
                  <a:extLst>
                    <a:ext uri="{9D8B030D-6E8A-4147-A177-3AD203B41FA5}">
                      <a16:colId xmlns:a16="http://schemas.microsoft.com/office/drawing/2014/main" val="3848569374"/>
                    </a:ext>
                  </a:extLst>
                </a:gridCol>
                <a:gridCol w="1181603">
                  <a:extLst>
                    <a:ext uri="{9D8B030D-6E8A-4147-A177-3AD203B41FA5}">
                      <a16:colId xmlns:a16="http://schemas.microsoft.com/office/drawing/2014/main" val="1928180295"/>
                    </a:ext>
                  </a:extLst>
                </a:gridCol>
              </a:tblGrid>
              <a:tr h="1842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Manifold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Required Flows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Required Pressures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3213152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Inner Conductor Line - BRU (1.5" OD Tube W/Swage Connection @ Horn)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8GPM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40PSIG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3890007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Inner Conductor Line - BRL (1.5" OD Tube W/Swage Connection @ Horn)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8GPM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40PSIG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7666249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Inner Conductor Line - BLL (1.5" OD Tube W/Swage Connection @ Horn)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8GPM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40PSIG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366422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Outer Conductor Line - BLU (1.5" OD Tube W/Swage Connection @ Horn)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15GPM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40PSIG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8479002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Ejector Line - (2.0" OD Tube W/Swage Connection @ Horn)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54GPM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-7.8PSIG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7995829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Hanger Cooling Line (1.0" OD Tube W/Swage Connection @ Horn)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5GPM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40PSIG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1694604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Gas Purge Inlet / Outlet (Argon) (1.0" OD Tube W/Swage Connection @ Horn)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9085cc/min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1.3PSIG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636705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584291F-8A88-42F9-AE35-AA3E187B5483}"/>
              </a:ext>
            </a:extLst>
          </p:cNvPr>
          <p:cNvGraphicFramePr>
            <a:graphicFrameLocks noGrp="1"/>
          </p:cNvGraphicFramePr>
          <p:nvPr/>
        </p:nvGraphicFramePr>
        <p:xfrm>
          <a:off x="454025" y="3267357"/>
          <a:ext cx="8293099" cy="70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6899">
                  <a:extLst>
                    <a:ext uri="{9D8B030D-6E8A-4147-A177-3AD203B41FA5}">
                      <a16:colId xmlns:a16="http://schemas.microsoft.com/office/drawing/2014/main" val="2101197383"/>
                    </a:ext>
                  </a:extLst>
                </a:gridCol>
                <a:gridCol w="2156200">
                  <a:extLst>
                    <a:ext uri="{9D8B030D-6E8A-4147-A177-3AD203B41FA5}">
                      <a16:colId xmlns:a16="http://schemas.microsoft.com/office/drawing/2014/main" val="3848569374"/>
                    </a:ext>
                  </a:extLst>
                </a:gridCol>
              </a:tblGrid>
              <a:tr h="1842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Cooling Medium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Required Temperatures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3213152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Nitrogen Supply Temperature (Nominal, Range)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75F, +5F / -30F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3890007"/>
                  </a:ext>
                </a:extLst>
              </a:tr>
              <a:tr h="18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RAW Supply Temperature (Nominal, Range)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70F, +5F / -10F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766624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057AB9E-E0B0-496F-BE51-561443715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064466"/>
              </p:ext>
            </p:extLst>
          </p:nvPr>
        </p:nvGraphicFramePr>
        <p:xfrm>
          <a:off x="457201" y="1533244"/>
          <a:ext cx="8293099" cy="134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652">
                  <a:extLst>
                    <a:ext uri="{9D8B030D-6E8A-4147-A177-3AD203B41FA5}">
                      <a16:colId xmlns:a16="http://schemas.microsoft.com/office/drawing/2014/main" val="4000420760"/>
                    </a:ext>
                  </a:extLst>
                </a:gridCol>
                <a:gridCol w="1738266">
                  <a:extLst>
                    <a:ext uri="{9D8B030D-6E8A-4147-A177-3AD203B41FA5}">
                      <a16:colId xmlns:a16="http://schemas.microsoft.com/office/drawing/2014/main" val="2583464742"/>
                    </a:ext>
                  </a:extLst>
                </a:gridCol>
                <a:gridCol w="1702051">
                  <a:extLst>
                    <a:ext uri="{9D8B030D-6E8A-4147-A177-3AD203B41FA5}">
                      <a16:colId xmlns:a16="http://schemas.microsoft.com/office/drawing/2014/main" val="2512759561"/>
                    </a:ext>
                  </a:extLst>
                </a:gridCol>
                <a:gridCol w="1711105">
                  <a:extLst>
                    <a:ext uri="{9D8B030D-6E8A-4147-A177-3AD203B41FA5}">
                      <a16:colId xmlns:a16="http://schemas.microsoft.com/office/drawing/2014/main" val="2101197383"/>
                    </a:ext>
                  </a:extLst>
                </a:gridCol>
                <a:gridCol w="1761025">
                  <a:extLst>
                    <a:ext uri="{9D8B030D-6E8A-4147-A177-3AD203B41FA5}">
                      <a16:colId xmlns:a16="http://schemas.microsoft.com/office/drawing/2014/main" val="3848569374"/>
                    </a:ext>
                  </a:extLst>
                </a:gridCol>
              </a:tblGrid>
              <a:tr h="40835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Conductor</a:t>
                      </a:r>
                    </a:p>
                    <a:p>
                      <a:pPr algn="ctr"/>
                      <a:r>
                        <a:rPr lang="en-US" sz="1400" dirty="0"/>
                        <a:t>Position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I.C. Manifold # 1 BRU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I.C. Manifold # 2 BRL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I.C. Manifold # 3 BLL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O.C. Manifold # 4 BLU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3213152"/>
                  </a:ext>
                </a:extLst>
              </a:tr>
              <a:tr h="1759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I.C. Nozzle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1/8TEK-SS5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1/8TEK-SS5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1/8TEK-SS5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3890007"/>
                  </a:ext>
                </a:extLst>
              </a:tr>
              <a:tr h="1759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I.C. Nozzles 2-8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H1/8VV-316SS9508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H1/8VV-316SS9508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H1/8VV-316SS9508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7666249"/>
                  </a:ext>
                </a:extLst>
              </a:tr>
              <a:tr h="1759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I.C. Nozzle 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1/8TEK-SS5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1/8TEK-SS5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1/8TEK-SS5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4366422"/>
                  </a:ext>
                </a:extLst>
              </a:tr>
              <a:tr h="202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O.C. Nozzles 1-10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F10119111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8479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766098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26555</TotalTime>
  <Words>2044</Words>
  <Application>Microsoft Office PowerPoint</Application>
  <PresentationFormat>On-screen Show (4:3)</PresentationFormat>
  <Paragraphs>356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Lucida Grande</vt:lpstr>
      <vt:lpstr>LBNF Template_051215</vt:lpstr>
      <vt:lpstr>LBNF Content-Footer Theme</vt:lpstr>
      <vt:lpstr>Neutrino Beamline Horn A Preliminary Design Review</vt:lpstr>
      <vt:lpstr>Outline </vt:lpstr>
      <vt:lpstr>Power Input </vt:lpstr>
      <vt:lpstr>Power Input </vt:lpstr>
      <vt:lpstr>Testing Inputs </vt:lpstr>
      <vt:lpstr>Experimental Testing </vt:lpstr>
      <vt:lpstr>Cooling Parameters </vt:lpstr>
      <vt:lpstr>Cooling Parameters </vt:lpstr>
      <vt:lpstr>Flow Requirements </vt:lpstr>
      <vt:lpstr>Horn A Cooling System Layout</vt:lpstr>
      <vt:lpstr>Horn A Cooling System Layout</vt:lpstr>
      <vt:lpstr>Horn A Cooling System Layout</vt:lpstr>
      <vt:lpstr>Horn A Design Prototypes – Water Ports</vt:lpstr>
      <vt:lpstr>Horn A Design Prototypes – Water Port Testing</vt:lpstr>
      <vt:lpstr>Horn A Cooling System Layout</vt:lpstr>
      <vt:lpstr>Horn A Conductor Drain</vt:lpstr>
      <vt:lpstr>Horn A D.S. Drain Hole Effect on Magnetic Flux</vt:lpstr>
      <vt:lpstr>Horn A D.S. Drain Hole Effect on Magnetic Flux</vt:lpstr>
      <vt:lpstr>Horn A D.S. Drain Hole Effect on Magnetic Flux</vt:lpstr>
      <vt:lpstr>Horn A D.S. Drain Hole Effect on Magnetic Flux</vt:lpstr>
      <vt:lpstr>Horn A Water Tank</vt:lpstr>
      <vt:lpstr>Horn A Water Tank Structure</vt:lpstr>
      <vt:lpstr>Horn A Manifold Isolation</vt:lpstr>
      <vt:lpstr>Horn A Conductor Volume Purge</vt:lpstr>
      <vt:lpstr>Horn A Conductor Volume Purge</vt:lpstr>
      <vt:lpstr>Horn A Purge System Layout</vt:lpstr>
      <vt:lpstr>Horn A Cooling System Layout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Cory F. Crowley</cp:lastModifiedBy>
  <cp:revision>334</cp:revision>
  <cp:lastPrinted>2015-05-22T11:54:13Z</cp:lastPrinted>
  <dcterms:created xsi:type="dcterms:W3CDTF">2015-04-30T14:29:22Z</dcterms:created>
  <dcterms:modified xsi:type="dcterms:W3CDTF">2020-04-22T03:45:41Z</dcterms:modified>
</cp:coreProperties>
</file>