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63" r:id="rId3"/>
    <p:sldId id="328" r:id="rId4"/>
    <p:sldId id="1819" r:id="rId5"/>
    <p:sldId id="1820" r:id="rId6"/>
    <p:sldId id="1826" r:id="rId7"/>
    <p:sldId id="1827" r:id="rId8"/>
    <p:sldId id="1831" r:id="rId9"/>
    <p:sldId id="1828" r:id="rId10"/>
    <p:sldId id="1832" r:id="rId11"/>
    <p:sldId id="1829" r:id="rId12"/>
    <p:sldId id="1833" r:id="rId13"/>
    <p:sldId id="1821" r:id="rId14"/>
    <p:sldId id="1824" r:id="rId15"/>
    <p:sldId id="1825" r:id="rId16"/>
    <p:sldId id="1823" r:id="rId17"/>
    <p:sldId id="1822" r:id="rId18"/>
    <p:sldId id="1834" r:id="rId19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8464" autoAdjust="0"/>
  </p:normalViewPr>
  <p:slideViewPr>
    <p:cSldViewPr snapToGrid="0" snapToObjects="1">
      <p:cViewPr varScale="1">
        <p:scale>
          <a:sx n="86" d="100"/>
          <a:sy n="86" d="100"/>
        </p:scale>
        <p:origin x="1464" y="5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Aluminum Resistivities</a:t>
            </a:r>
            <a:r>
              <a:rPr lang="en-US" baseline="0"/>
              <a:t> VS. Temperature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6061-T6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'Heated Resistivity Tests'!$A$64:$A$68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'Heated Resistivity Tests'!$D$7:$D$11</c:f>
              <c:numCache>
                <c:formatCode>General</c:formatCode>
                <c:ptCount val="5"/>
                <c:pt idx="0">
                  <c:v>3.7543061180874927E-6</c:v>
                </c:pt>
                <c:pt idx="1">
                  <c:v>3.9329114148130874E-6</c:v>
                </c:pt>
                <c:pt idx="2">
                  <c:v>4.1900288325753684E-6</c:v>
                </c:pt>
                <c:pt idx="3">
                  <c:v>4.4376589545048832E-6</c:v>
                </c:pt>
                <c:pt idx="4">
                  <c:v>4.6842623932887006E-6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1B-4316-9602-460C2AEF46AB}"/>
            </c:ext>
          </c:extLst>
        </c:ser>
        <c:ser>
          <c:idx val="1"/>
          <c:order val="1"/>
          <c:tx>
            <c:v>6063-T5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'Heated Resistivity Tests'!$A$64:$A$68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'Heated Resistivity Tests'!$D$26:$D$30</c:f>
              <c:numCache>
                <c:formatCode>General</c:formatCode>
                <c:ptCount val="5"/>
                <c:pt idx="0">
                  <c:v>3.362079655430828E-6</c:v>
                </c:pt>
                <c:pt idx="1">
                  <c:v>3.5615383707107379E-6</c:v>
                </c:pt>
                <c:pt idx="2">
                  <c:v>3.7689300944216599E-6</c:v>
                </c:pt>
                <c:pt idx="3">
                  <c:v>3.9738114607998511E-6</c:v>
                </c:pt>
                <c:pt idx="4">
                  <c:v>4.190300327503309E-6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1B-4316-9602-460C2AEF46AB}"/>
            </c:ext>
          </c:extLst>
        </c:ser>
        <c:ser>
          <c:idx val="2"/>
          <c:order val="2"/>
          <c:tx>
            <c:v>6013-T651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'Heated Resistivity Tests'!$A$64:$A$68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'Heated Resistivity Tests'!$D$45:$D$49</c:f>
              <c:numCache>
                <c:formatCode>General</c:formatCode>
                <c:ptCount val="5"/>
                <c:pt idx="0">
                  <c:v>3.9980124702633275E-6</c:v>
                </c:pt>
                <c:pt idx="1">
                  <c:v>4.2366568968861777E-6</c:v>
                </c:pt>
                <c:pt idx="2">
                  <c:v>4.4917652145117368E-6</c:v>
                </c:pt>
                <c:pt idx="3">
                  <c:v>4.7242679940732255E-6</c:v>
                </c:pt>
                <c:pt idx="4">
                  <c:v>4.9639432917563331E-6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1B-4316-9602-460C2AEF46AB}"/>
            </c:ext>
          </c:extLst>
        </c:ser>
        <c:ser>
          <c:idx val="3"/>
          <c:order val="3"/>
          <c:tx>
            <c:v>6101-T61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'Heated Resistivity Tests'!$A$64:$A$68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</c:numCache>
            </c:numRef>
          </c:cat>
          <c:val>
            <c:numRef>
              <c:f>'Heated Resistivity Tests'!$D$64:$D$68</c:f>
              <c:numCache>
                <c:formatCode>General</c:formatCode>
                <c:ptCount val="5"/>
                <c:pt idx="0">
                  <c:v>3.0425755748774749E-6</c:v>
                </c:pt>
                <c:pt idx="1">
                  <c:v>3.2372569045959214E-6</c:v>
                </c:pt>
                <c:pt idx="2">
                  <c:v>3.4906986821715597E-6</c:v>
                </c:pt>
                <c:pt idx="3">
                  <c:v>3.7369874591522253E-6</c:v>
                </c:pt>
                <c:pt idx="4">
                  <c:v>3.9824570702642013E-6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1B-4316-9602-460C2AEF4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09944"/>
        <c:axId val="569413672"/>
      </c:lineChart>
      <c:catAx>
        <c:axId val="558309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</a:t>
                </a:r>
                <a:r>
                  <a:rPr lang="en-US" baseline="0"/>
                  <a:t> (C)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413672"/>
        <c:crosses val="autoZero"/>
        <c:auto val="1"/>
        <c:lblAlgn val="ctr"/>
        <c:lblOffset val="100"/>
        <c:noMultiLvlLbl val="0"/>
      </c:catAx>
      <c:valAx>
        <c:axId val="569413672"/>
        <c:scaling>
          <c:orientation val="minMax"/>
          <c:min val="3.0000000000000009E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Resistivity</a:t>
                </a:r>
                <a:r>
                  <a:rPr lang="en-US" baseline="0"/>
                  <a:t> Ohm-cm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30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unescience.org/cgi-bin/private/ShowDocument?docid=18340" TargetMode="External"/><Relationship Id="rId2" Type="http://schemas.openxmlformats.org/officeDocument/2006/relationships/hyperlink" Target="https://docs.dunescience.org/cgi-bin/private/ShowDocument?docid=1461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4343" y="1381504"/>
            <a:ext cx="8218488" cy="145165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Neutrino Beamline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Horn A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168" y="4670423"/>
            <a:ext cx="8221663" cy="79378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Cory Crowley</a:t>
            </a:r>
          </a:p>
          <a:p>
            <a:r>
              <a:rPr lang="en-US" dirty="0">
                <a:latin typeface="Helvetica" charset="0"/>
              </a:rPr>
              <a:t>23 April 2020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E82728-9F5E-49DE-A354-8C40A65F00D7}"/>
              </a:ext>
            </a:extLst>
          </p:cNvPr>
          <p:cNvSpPr txBox="1">
            <a:spLocks/>
          </p:cNvSpPr>
          <p:nvPr/>
        </p:nvSpPr>
        <p:spPr bwMode="auto">
          <a:xfrm>
            <a:off x="461168" y="3489122"/>
            <a:ext cx="8221663" cy="52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elvetica" charset="0"/>
              </a:rPr>
              <a:t>Answers to Day 1 Questions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Horn Connection to Module Documentation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1AD50-456B-4BE6-BED7-0649006C7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45595"/>
          <a:stretch/>
        </p:blipFill>
        <p:spPr>
          <a:xfrm>
            <a:off x="454025" y="1252750"/>
            <a:ext cx="3664575" cy="5026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9B622-66A1-47AC-AAC7-31A655C74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12737" r="29375" b="9161"/>
          <a:stretch/>
        </p:blipFill>
        <p:spPr>
          <a:xfrm>
            <a:off x="4442905" y="1252750"/>
            <a:ext cx="4247070" cy="502611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A3F0B0E4-58E5-4C25-8F8F-433ABB7727FA}"/>
              </a:ext>
            </a:extLst>
          </p:cNvPr>
          <p:cNvSpPr txBox="1"/>
          <p:nvPr/>
        </p:nvSpPr>
        <p:spPr>
          <a:xfrm>
            <a:off x="2998184" y="813526"/>
            <a:ext cx="252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Design Credit: V. Sidorov</a:t>
            </a:r>
          </a:p>
        </p:txBody>
      </p:sp>
    </p:spTree>
    <p:extLst>
      <p:ext uri="{BB962C8B-B14F-4D97-AF65-F5344CB8AC3E}">
        <p14:creationId xmlns:p14="http://schemas.microsoft.com/office/powerpoint/2010/main" val="239258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3. D.S. Target Mount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BCB3C-31E0-4952-A9E2-46801D4F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11984" r="14607" b="15288"/>
          <a:stretch/>
        </p:blipFill>
        <p:spPr bwMode="auto">
          <a:xfrm>
            <a:off x="454025" y="1757136"/>
            <a:ext cx="3374686" cy="3343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 xmlns:lc="http://schemas.openxmlformats.org/drawingml/2006/lockedCanvas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66BF4-6C1F-48B3-B67E-6A7475863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37" y="1615737"/>
            <a:ext cx="4908463" cy="3343728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CCDC3FA-F7EB-4CC2-B160-E8939D3F3486}"/>
              </a:ext>
            </a:extLst>
          </p:cNvPr>
          <p:cNvSpPr txBox="1">
            <a:spLocks/>
          </p:cNvSpPr>
          <p:nvPr/>
        </p:nvSpPr>
        <p:spPr>
          <a:xfrm>
            <a:off x="457200" y="5287832"/>
            <a:ext cx="8293100" cy="853782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Left: One long target with D.S. Support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Right: Two separate targets with D.S. horn flange mounting scheme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20972F2-4C99-4B5A-8946-6AE87518BAFB}"/>
              </a:ext>
            </a:extLst>
          </p:cNvPr>
          <p:cNvSpPr txBox="1"/>
          <p:nvPr/>
        </p:nvSpPr>
        <p:spPr>
          <a:xfrm>
            <a:off x="3173165" y="1141663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Design Credit: RAL</a:t>
            </a:r>
          </a:p>
        </p:txBody>
      </p:sp>
    </p:spTree>
    <p:extLst>
      <p:ext uri="{BB962C8B-B14F-4D97-AF65-F5344CB8AC3E}">
        <p14:creationId xmlns:p14="http://schemas.microsoft.com/office/powerpoint/2010/main" val="1925745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4. &amp; 5. FEA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93C4EF6-B2D6-4E7A-8594-8A5D730D6CB9}"/>
              </a:ext>
            </a:extLst>
          </p:cNvPr>
          <p:cNvSpPr txBox="1">
            <a:spLocks/>
          </p:cNvSpPr>
          <p:nvPr/>
        </p:nvSpPr>
        <p:spPr>
          <a:xfrm>
            <a:off x="457200" y="1249407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4. Total end cap loading.						</a:t>
            </a:r>
            <a:r>
              <a:rPr lang="en-US" b="1" dirty="0">
                <a:solidFill>
                  <a:srgbClr val="FF0000"/>
                </a:solidFill>
              </a:rPr>
              <a:t>WIP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5. Original results without pre-tensioning.	</a:t>
            </a:r>
            <a:r>
              <a:rPr lang="en-US" b="1" dirty="0">
                <a:solidFill>
                  <a:srgbClr val="FF0000"/>
                </a:solidFill>
              </a:rPr>
              <a:t>WIP</a:t>
            </a:r>
          </a:p>
        </p:txBody>
      </p:sp>
    </p:spTree>
    <p:extLst>
      <p:ext uri="{BB962C8B-B14F-4D97-AF65-F5344CB8AC3E}">
        <p14:creationId xmlns:p14="http://schemas.microsoft.com/office/powerpoint/2010/main" val="375490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Resistivity Comparison Between 6013 &amp; 6061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BE8EE-57EF-48F5-8CA3-00485E32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0" y="1001878"/>
            <a:ext cx="6885219" cy="52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2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Resistivity Comparison Between 6013 &amp; 6061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4495F-BA46-46B4-833A-90511BA2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99" y="1701687"/>
            <a:ext cx="7507801" cy="237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760EC-F148-4DA0-8E43-C4B1A3C6C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287915"/>
            <a:ext cx="2668772" cy="1992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3B3A7-6F2D-4012-907F-36A63C550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95" y="4287915"/>
            <a:ext cx="2713341" cy="1992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82AF6-F97C-45FE-99AF-631466704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528" y="4283805"/>
            <a:ext cx="2668772" cy="19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22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Resistivity Comparison Between 6013 &amp; 6061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96D2FB-7C36-47AE-9AA7-34FA80256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780051"/>
              </p:ext>
            </p:extLst>
          </p:nvPr>
        </p:nvGraphicFramePr>
        <p:xfrm>
          <a:off x="1657350" y="2928678"/>
          <a:ext cx="5829300" cy="201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274582834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88206538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64274053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110747847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96386284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6013-T651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83060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Average Width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5.192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306227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Average Height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230999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Length between test points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83.82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978542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435276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Temperature (Degrees C)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Current (I)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Voltage (V)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Resistivity (Ohm-cm)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% IACS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31027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51.3745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0.0024346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3.99801E-06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70463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51.3601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0.0025792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4.23666E-06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715689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0.0027345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4.49177E-06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48092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0.0028762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4.72427E-06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91595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51.3625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0.0030221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4.96394E-06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34.7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011664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B76A43-8B44-4629-841C-F3653CE61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063215"/>
              </p:ext>
            </p:extLst>
          </p:nvPr>
        </p:nvGraphicFramePr>
        <p:xfrm>
          <a:off x="1657350" y="911803"/>
          <a:ext cx="5829300" cy="201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568369643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3024275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521835496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357020593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74713045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6061-T6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0546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Average Width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48639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Average Height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377138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Length between test points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83.82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850087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74127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Temperature (Degrees C)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Current (I)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Voltage (V)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Resistivity (Ohm-cm)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% IACS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4253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51.4237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0.0024994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3.75431E-06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4680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51.3745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0.0026158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3.93291E-06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43.8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495805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51.3780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0.0027870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4.19003E-06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529249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0.0029512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4.43766E-06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4993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0.0031152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4.68426E-06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9678953"/>
                  </a:ext>
                </a:extLst>
              </a:tr>
            </a:tbl>
          </a:graphicData>
        </a:graphic>
      </p:graphicFrame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33E6582-BA5A-4F53-8842-A0B4EEA49DB1}"/>
              </a:ext>
            </a:extLst>
          </p:cNvPr>
          <p:cNvSpPr txBox="1">
            <a:spLocks/>
          </p:cNvSpPr>
          <p:nvPr/>
        </p:nvSpPr>
        <p:spPr>
          <a:xfrm>
            <a:off x="425450" y="4940358"/>
            <a:ext cx="8293100" cy="1300644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I.C. rough average temp with 6013 yields 40.7%IACS.</a:t>
            </a:r>
          </a:p>
          <a:p>
            <a:pPr marL="342900" indent="-342900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6013 represents a relative 7% conductivity drop from standard 6061, with a 32% increase in fatigue life.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61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Resistivity Comparison Between 6013 &amp; 6061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985741"/>
              </p:ext>
            </p:extLst>
          </p:nvPr>
        </p:nvGraphicFramePr>
        <p:xfrm>
          <a:off x="454024" y="1065321"/>
          <a:ext cx="8296275" cy="491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883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Resistivity Comparison Between 6013 &amp; 6061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5E18E64-8F2E-4DDD-A877-92E1E1F94179}"/>
              </a:ext>
            </a:extLst>
          </p:cNvPr>
          <p:cNvSpPr txBox="1">
            <a:spLocks/>
          </p:cNvSpPr>
          <p:nvPr/>
        </p:nvSpPr>
        <p:spPr>
          <a:xfrm>
            <a:off x="457200" y="1249407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Proposal: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D.S. End flange remains 6013-T6 for Cory / Zhijing flange thickness optimization efforts and fatigue life considerations.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“stalk” + mid section remains at 6061-T6.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Reduces effect to EE support conductor calculations.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Removes 1 forging for Horn A, stalk can be made from billet.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Negligible impact on bulk conductor S.F. It’s not the weak point, so 6013 is an improvement, but an unnecessary one at this time.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D7A5E-58FB-4D0A-A8E9-55F8AEB0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03" y="4487006"/>
            <a:ext cx="6960093" cy="180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9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1191C67-9272-4190-BC1D-17A6F1D6B0D0}"/>
              </a:ext>
            </a:extLst>
          </p:cNvPr>
          <p:cNvSpPr txBox="1">
            <a:spLocks/>
          </p:cNvSpPr>
          <p:nvPr/>
        </p:nvSpPr>
        <p:spPr>
          <a:xfrm>
            <a:off x="457200" y="1249407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1. Make RAW drawings available to committee.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2. Create / find documentation defining horn connection to the 		module or remote handling efforts.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3. What does D.S. Target mount look like.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4. Total end cap loading.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5. Original FEA results without pre-tensioning.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6. Resistivity comparison between 6013 &amp; 6061.</a:t>
            </a:r>
          </a:p>
        </p:txBody>
      </p:sp>
    </p:spTree>
    <p:extLst>
      <p:ext uri="{BB962C8B-B14F-4D97-AF65-F5344CB8AC3E}">
        <p14:creationId xmlns:p14="http://schemas.microsoft.com/office/powerpoint/2010/main" val="260765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Isolator Locations on RAW Circuit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5023F5-EC16-45EA-9FA0-6DB2D319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20" y="913106"/>
            <a:ext cx="6584759" cy="53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Isolator Locations on RAW Circuit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E9D46-C297-4DB1-8990-35D97560B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2" y="990388"/>
            <a:ext cx="7795936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8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Horn Connection to Module Documentation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1191C67-9272-4190-BC1D-17A6F1D6B0D0}"/>
              </a:ext>
            </a:extLst>
          </p:cNvPr>
          <p:cNvSpPr txBox="1">
            <a:spLocks/>
          </p:cNvSpPr>
          <p:nvPr/>
        </p:nvSpPr>
        <p:spPr>
          <a:xfrm>
            <a:off x="457200" y="1249407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Friday talk: “Module / SLB Connections”.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Friday talk: “Support Hanger Analysis &amp; Deflection FEA”.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RH conceptual design talk: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DUNE-doc-14618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RH conceptual design talk: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DUNE-doc-18340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5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Horn Connection to Module Documentation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A4E43-D0CC-4291-BFF8-1CC50CDE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740" y="1394263"/>
            <a:ext cx="4840060" cy="454555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EFCEE2F-4DE3-434B-8A47-EEF27331B254}"/>
              </a:ext>
            </a:extLst>
          </p:cNvPr>
          <p:cNvSpPr txBox="1">
            <a:spLocks/>
          </p:cNvSpPr>
          <p:nvPr/>
        </p:nvSpPr>
        <p:spPr>
          <a:xfrm>
            <a:off x="457200" y="1249407"/>
            <a:ext cx="3389540" cy="2292783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support feet on horn water tanks define a plane.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Feet are adjusted to make final assembly sit Earth level &amp; plumb.</a:t>
            </a:r>
          </a:p>
        </p:txBody>
      </p:sp>
    </p:spTree>
    <p:extLst>
      <p:ext uri="{BB962C8B-B14F-4D97-AF65-F5344CB8AC3E}">
        <p14:creationId xmlns:p14="http://schemas.microsoft.com/office/powerpoint/2010/main" val="122035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Horn Connection to Module Documentation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203803-F834-44A0-ACC3-8A683270C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3698" r="4286" b="13545"/>
          <a:stretch/>
        </p:blipFill>
        <p:spPr>
          <a:xfrm>
            <a:off x="916733" y="2050742"/>
            <a:ext cx="7470040" cy="4003618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B04834C-1284-4F11-B102-A7BFFD12DE83}"/>
              </a:ext>
            </a:extLst>
          </p:cNvPr>
          <p:cNvSpPr txBox="1"/>
          <p:nvPr/>
        </p:nvSpPr>
        <p:spPr>
          <a:xfrm>
            <a:off x="2998184" y="1258346"/>
            <a:ext cx="252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Design Credit: V. Sidorov</a:t>
            </a:r>
          </a:p>
        </p:txBody>
      </p:sp>
    </p:spTree>
    <p:extLst>
      <p:ext uri="{BB962C8B-B14F-4D97-AF65-F5344CB8AC3E}">
        <p14:creationId xmlns:p14="http://schemas.microsoft.com/office/powerpoint/2010/main" val="1544127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Horn Connection to Module Documentation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3E7AB2-4D9B-4759-A4B4-20E970689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6" t="42926" r="5681" b="7773"/>
          <a:stretch/>
        </p:blipFill>
        <p:spPr>
          <a:xfrm>
            <a:off x="457201" y="1073462"/>
            <a:ext cx="8293100" cy="3176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1F961-5A13-47EE-8865-F4EE8CB1C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99" r="8333" b="24618"/>
          <a:stretch/>
        </p:blipFill>
        <p:spPr>
          <a:xfrm>
            <a:off x="457200" y="4424619"/>
            <a:ext cx="8293100" cy="1787864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E4F633CF-10CC-4301-8C6C-7C3FE3FCF19A}"/>
              </a:ext>
            </a:extLst>
          </p:cNvPr>
          <p:cNvSpPr txBox="1"/>
          <p:nvPr/>
        </p:nvSpPr>
        <p:spPr>
          <a:xfrm>
            <a:off x="475570" y="1138351"/>
            <a:ext cx="252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Design Credit: V. Sidorov</a:t>
            </a:r>
          </a:p>
        </p:txBody>
      </p:sp>
    </p:spTree>
    <p:extLst>
      <p:ext uri="{BB962C8B-B14F-4D97-AF65-F5344CB8AC3E}">
        <p14:creationId xmlns:p14="http://schemas.microsoft.com/office/powerpoint/2010/main" val="341969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Horn Connection to Module Documentation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4.24.20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Review 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C47B3-C255-4D99-A326-5838C3958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9643" b="16106"/>
          <a:stretch/>
        </p:blipFill>
        <p:spPr>
          <a:xfrm>
            <a:off x="1063444" y="1001878"/>
            <a:ext cx="7017112" cy="516115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131E4D4D-BA1C-408E-82E7-E48241C1DB7C}"/>
              </a:ext>
            </a:extLst>
          </p:cNvPr>
          <p:cNvSpPr txBox="1"/>
          <p:nvPr/>
        </p:nvSpPr>
        <p:spPr>
          <a:xfrm>
            <a:off x="1063444" y="979910"/>
            <a:ext cx="252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Design Credit: V. Sidorov</a:t>
            </a:r>
          </a:p>
        </p:txBody>
      </p:sp>
    </p:spTree>
    <p:extLst>
      <p:ext uri="{BB962C8B-B14F-4D97-AF65-F5344CB8AC3E}">
        <p14:creationId xmlns:p14="http://schemas.microsoft.com/office/powerpoint/2010/main" val="2070452632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27991</TotalTime>
  <Words>616</Words>
  <Application>Microsoft Office PowerPoint</Application>
  <PresentationFormat>On-screen Show (4:3)</PresentationFormat>
  <Paragraphs>177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Neutrino Beamline Horn A Preliminary Design Review</vt:lpstr>
      <vt:lpstr>Outline </vt:lpstr>
      <vt:lpstr>1. Isolator Locations on RAW Circuit</vt:lpstr>
      <vt:lpstr>1. Isolator Locations on RAW Circuit</vt:lpstr>
      <vt:lpstr>2. Horn Connection to Module Documentation</vt:lpstr>
      <vt:lpstr>2. Horn Connection to Module Documentation</vt:lpstr>
      <vt:lpstr>2. Horn Connection to Module Documentation</vt:lpstr>
      <vt:lpstr>2. Horn Connection to Module Documentation</vt:lpstr>
      <vt:lpstr>2. Horn Connection to Module Documentation</vt:lpstr>
      <vt:lpstr>2. Horn Connection to Module Documentation</vt:lpstr>
      <vt:lpstr> 3. D.S. Target Mount</vt:lpstr>
      <vt:lpstr> 4. &amp; 5. FEA</vt:lpstr>
      <vt:lpstr>6. Resistivity Comparison Between 6013 &amp; 6061</vt:lpstr>
      <vt:lpstr>5. Resistivity Comparison Between 6013 &amp; 6061</vt:lpstr>
      <vt:lpstr>5. Resistivity Comparison Between 6013 &amp; 6061</vt:lpstr>
      <vt:lpstr>5. Resistivity Comparison Between 6013 &amp; 6061</vt:lpstr>
      <vt:lpstr>5. Resistivity Comparison Between 6013 &amp; 6061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Cory F. Crowley</cp:lastModifiedBy>
  <cp:revision>318</cp:revision>
  <cp:lastPrinted>2015-05-22T11:54:13Z</cp:lastPrinted>
  <dcterms:created xsi:type="dcterms:W3CDTF">2015-04-30T14:29:22Z</dcterms:created>
  <dcterms:modified xsi:type="dcterms:W3CDTF">2020-04-23T01:23:44Z</dcterms:modified>
</cp:coreProperties>
</file>