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63" r:id="rId3"/>
    <p:sldId id="328" r:id="rId4"/>
    <p:sldId id="340" r:id="rId5"/>
    <p:sldId id="357" r:id="rId6"/>
    <p:sldId id="341" r:id="rId7"/>
    <p:sldId id="358" r:id="rId8"/>
    <p:sldId id="353" r:id="rId9"/>
    <p:sldId id="344" r:id="rId10"/>
    <p:sldId id="352" r:id="rId11"/>
    <p:sldId id="355" r:id="rId12"/>
    <p:sldId id="347" r:id="rId13"/>
    <p:sldId id="359" r:id="rId14"/>
    <p:sldId id="360" r:id="rId15"/>
    <p:sldId id="349" r:id="rId16"/>
    <p:sldId id="351" r:id="rId17"/>
    <p:sldId id="354" r:id="rId18"/>
    <p:sldId id="356" r:id="rId19"/>
    <p:sldId id="339" r:id="rId2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106" d="100"/>
          <a:sy n="106" d="100"/>
        </p:scale>
        <p:origin x="234" y="11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</a:t>
            </a:r>
          </a:p>
          <a:p>
            <a:r>
              <a:rPr lang="en-US" dirty="0">
                <a:latin typeface="Helvetica" charset="0"/>
              </a:rPr>
              <a:t>23 April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Spider Support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&amp; Temperature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622373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Structural considerations are major concern; prototype on test stand + disassembly &amp; inspection.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Investigated operating temp, stress, deformation. Matched deflection to I.C. displacement.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Analyzed conductor connection; will incorporate into final I.C. run.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4CA84D-4D7E-4208-9AEF-D3AFAA97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94" y="3004234"/>
            <a:ext cx="2156606" cy="3080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8EAFD1-F25E-4FEA-A86A-A2EAFC52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02" y="3609938"/>
            <a:ext cx="2999545" cy="2580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074526-DBA6-4030-BB24-04298F34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004234"/>
            <a:ext cx="2704361" cy="318595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83DBA14-4DA0-49F6-AD24-913178535F20}"/>
              </a:ext>
            </a:extLst>
          </p:cNvPr>
          <p:cNvSpPr/>
          <p:nvPr/>
        </p:nvSpPr>
        <p:spPr>
          <a:xfrm>
            <a:off x="457201" y="2984094"/>
            <a:ext cx="2704360" cy="320609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9D5979-5B92-4A47-8E27-32AE3E7B8724}"/>
              </a:ext>
            </a:extLst>
          </p:cNvPr>
          <p:cNvSpPr/>
          <p:nvPr/>
        </p:nvSpPr>
        <p:spPr>
          <a:xfrm>
            <a:off x="3353802" y="3609938"/>
            <a:ext cx="2996299" cy="258025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F1B3F8-47A9-4E5D-A35D-F14796570BAB}"/>
              </a:ext>
            </a:extLst>
          </p:cNvPr>
          <p:cNvSpPr/>
          <p:nvPr/>
        </p:nvSpPr>
        <p:spPr>
          <a:xfrm>
            <a:off x="6526948" y="2984093"/>
            <a:ext cx="2159852" cy="320609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46F5B8DB-0BCF-40D0-804A-CACA457D34AB}"/>
              </a:ext>
            </a:extLst>
          </p:cNvPr>
          <p:cNvSpPr txBox="1"/>
          <p:nvPr/>
        </p:nvSpPr>
        <p:spPr>
          <a:xfrm>
            <a:off x="3895866" y="3127033"/>
            <a:ext cx="205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FEA Credit: Ang Lee</a:t>
            </a:r>
          </a:p>
        </p:txBody>
      </p:sp>
    </p:spTree>
    <p:extLst>
      <p:ext uri="{BB962C8B-B14F-4D97-AF65-F5344CB8AC3E}">
        <p14:creationId xmlns:p14="http://schemas.microsoft.com/office/powerpoint/2010/main" val="80991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Settings / Preload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199" y="1238250"/>
            <a:ext cx="3758949" cy="2772435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Spider support tension load drivers: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large force range to move stiffer horns after assembly.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Reach mid-range Belleville displacement.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 generous S.F. on spoke &amp; Horn A I.C.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DC0A5-22DF-4B87-9F88-7DF16403B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49" y="1058002"/>
            <a:ext cx="4407151" cy="1971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6B5FB0-14F6-4145-8EE2-5B0F34FA8450}"/>
              </a:ext>
            </a:extLst>
          </p:cNvPr>
          <p:cNvSpPr/>
          <p:nvPr/>
        </p:nvSpPr>
        <p:spPr>
          <a:xfrm>
            <a:off x="4343149" y="1058002"/>
            <a:ext cx="4407151" cy="199401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3EDB56F-5173-4C13-9B25-FD18E28340A0}"/>
              </a:ext>
            </a:extLst>
          </p:cNvPr>
          <p:cNvSpPr txBox="1">
            <a:spLocks/>
          </p:cNvSpPr>
          <p:nvPr/>
        </p:nvSpPr>
        <p:spPr>
          <a:xfrm>
            <a:off x="457200" y="3875582"/>
            <a:ext cx="5300804" cy="215201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Solon Spring P/N: 61240718.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570lb flat load.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.016” deflection.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Roughly .048” displacement on washer assembly @ 50% load for 6 washers.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Driving LBNF Horn procedure development.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BE864-2A42-4EDE-A7F3-0D8F5791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41" y="3230818"/>
            <a:ext cx="3019460" cy="29755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BDE167-8DF9-4D93-8380-794BB5745C70}"/>
              </a:ext>
            </a:extLst>
          </p:cNvPr>
          <p:cNvSpPr/>
          <p:nvPr/>
        </p:nvSpPr>
        <p:spPr>
          <a:xfrm>
            <a:off x="5730840" y="3230818"/>
            <a:ext cx="3019460" cy="299797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Spider support spring rate can be tuned based on experimental vibration testing if needed.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preload.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 spring rate.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washers.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+/- washer count.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arrangement.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1.063” Max Diameter.</a:t>
            </a:r>
          </a:p>
          <a:p>
            <a:pPr lvl="1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85DC0-6C93-42C3-9E5B-240EA102A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06" y="2270705"/>
            <a:ext cx="5394894" cy="40023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2817CB-47DB-4FB7-B1FD-4260E25B4F92}"/>
              </a:ext>
            </a:extLst>
          </p:cNvPr>
          <p:cNvSpPr/>
          <p:nvPr/>
        </p:nvSpPr>
        <p:spPr>
          <a:xfrm>
            <a:off x="3291907" y="2270705"/>
            <a:ext cx="5458394" cy="400233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Considerations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2434945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electrical isolation.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Stagnant water would be known issue with this arrangement.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is to actively flow RAW through all internal passageways to flush out assembly.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internal &amp; external hardware stack-up are flushed.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Dedicated flow channels milled in flange base and main washer.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A52E8-BA35-4FC5-A26C-129C8D2C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50" y="3743608"/>
            <a:ext cx="1928750" cy="2504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2FDA9E-61D3-4959-ACFA-7EDACC50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79" y="3743609"/>
            <a:ext cx="2820423" cy="25091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A3F86D-2EBB-4AAC-B71D-E791A6B5D96F}"/>
              </a:ext>
            </a:extLst>
          </p:cNvPr>
          <p:cNvSpPr/>
          <p:nvPr/>
        </p:nvSpPr>
        <p:spPr>
          <a:xfrm>
            <a:off x="3674379" y="3738921"/>
            <a:ext cx="2820423" cy="250918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40A316-6146-427F-844D-4E15EC1EFCC8}"/>
              </a:ext>
            </a:extLst>
          </p:cNvPr>
          <p:cNvSpPr/>
          <p:nvPr/>
        </p:nvSpPr>
        <p:spPr>
          <a:xfrm>
            <a:off x="6821549" y="3738920"/>
            <a:ext cx="1928750" cy="250918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1ECD2F3-3527-4622-9D5D-4FA7579A117E}"/>
              </a:ext>
            </a:extLst>
          </p:cNvPr>
          <p:cNvSpPr txBox="1"/>
          <p:nvPr/>
        </p:nvSpPr>
        <p:spPr>
          <a:xfrm>
            <a:off x="7124727" y="3026864"/>
            <a:ext cx="15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 FEA Credit:</a:t>
            </a: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Jacob Kintner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AC26A4-02AF-49E7-8BEC-C905ADD43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743609"/>
            <a:ext cx="2887783" cy="25044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0DD9D9C-C013-4A33-A043-6A2CBDD9548D}"/>
              </a:ext>
            </a:extLst>
          </p:cNvPr>
          <p:cNvSpPr/>
          <p:nvPr/>
        </p:nvSpPr>
        <p:spPr>
          <a:xfrm>
            <a:off x="457200" y="3743609"/>
            <a:ext cx="2887782" cy="250918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8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Considerations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6097509" cy="484663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Scalable design must account for maximum anticipated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~500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@ Horn A.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~800</a:t>
            </a:r>
            <a:r>
              <a:rPr lang="el-G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@ Horn B. Horn B drives spacing.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Alumina ceramic desired.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Cheaper manufacture.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dielectric constant.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 stress @ 285lbs max anticipated preload.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Consideration of losses via induced current &amp; dissipation of magnetic energy.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123mW @ 1sec rep rate for current induction.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87mW @ 1sec rep rate for magnetic dissipation.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concern from EE Support.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CAE92-094D-4823-8161-A7F9B774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297" y="1240462"/>
            <a:ext cx="2096003" cy="4928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E1FA5D-896C-4490-BFEA-615AB17DAE79}"/>
              </a:ext>
            </a:extLst>
          </p:cNvPr>
          <p:cNvSpPr/>
          <p:nvPr/>
        </p:nvSpPr>
        <p:spPr>
          <a:xfrm>
            <a:off x="6654297" y="1240462"/>
            <a:ext cx="2096003" cy="492898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1577F8-35A6-4678-BD96-D4F99D5B50F3}"/>
              </a:ext>
            </a:extLst>
          </p:cNvPr>
          <p:cNvSpPr txBox="1"/>
          <p:nvPr/>
        </p:nvSpPr>
        <p:spPr>
          <a:xfrm>
            <a:off x="4261394" y="5617298"/>
            <a:ext cx="15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 Calculation:</a:t>
            </a: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Howie Pfeffer</a:t>
            </a:r>
          </a:p>
        </p:txBody>
      </p:sp>
    </p:spTree>
    <p:extLst>
      <p:ext uri="{BB962C8B-B14F-4D97-AF65-F5344CB8AC3E}">
        <p14:creationId xmlns:p14="http://schemas.microsoft.com/office/powerpoint/2010/main" val="290440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2720566" cy="493031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~50% are COTS.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3X ceramic tubes paired with bulk ceramics purchase for Horn.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bid out to machine shops.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Spoke will have rolled threads and 32 finish on .180” diameter tensile element.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plan on plating other than passivation for 410SS &amp; nickel for aluminum bracket.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5CF7E-E07E-483D-9A09-3AEE43E8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083" y="923339"/>
            <a:ext cx="1571342" cy="4598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871DD-4F8E-4FA6-9FDF-3707EA61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916" y="919029"/>
            <a:ext cx="1600382" cy="4602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FF7AF-8FBA-4593-910A-EE511ED84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712" y="923340"/>
            <a:ext cx="1457702" cy="4598386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0FCDC07-AE74-46B6-AF04-EBE99931C74F}"/>
              </a:ext>
            </a:extLst>
          </p:cNvPr>
          <p:cNvSpPr txBox="1">
            <a:spLocks/>
          </p:cNvSpPr>
          <p:nvPr/>
        </p:nvSpPr>
        <p:spPr>
          <a:xfrm>
            <a:off x="3731233" y="5646590"/>
            <a:ext cx="840767" cy="390007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COTS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26CC155-AA4A-4352-BFEA-C588B02794F7}"/>
              </a:ext>
            </a:extLst>
          </p:cNvPr>
          <p:cNvSpPr txBox="1">
            <a:spLocks/>
          </p:cNvSpPr>
          <p:nvPr/>
        </p:nvSpPr>
        <p:spPr>
          <a:xfrm>
            <a:off x="5387556" y="5653393"/>
            <a:ext cx="1415101" cy="390007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Vendor Bid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427ED38-D750-4D43-B0D8-4DDC86DFE6C5}"/>
              </a:ext>
            </a:extLst>
          </p:cNvPr>
          <p:cNvSpPr txBox="1">
            <a:spLocks/>
          </p:cNvSpPr>
          <p:nvPr/>
        </p:nvSpPr>
        <p:spPr>
          <a:xfrm>
            <a:off x="7489292" y="5518175"/>
            <a:ext cx="1184238" cy="64683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Ceramic Bulk PO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57F45C-30A0-4398-A38F-E42259B35043}"/>
              </a:ext>
            </a:extLst>
          </p:cNvPr>
          <p:cNvSpPr/>
          <p:nvPr/>
        </p:nvSpPr>
        <p:spPr>
          <a:xfrm>
            <a:off x="3353084" y="923339"/>
            <a:ext cx="1571342" cy="533940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4034A8-CC6F-41AB-BE1D-CA964CBBB90A}"/>
              </a:ext>
            </a:extLst>
          </p:cNvPr>
          <p:cNvSpPr/>
          <p:nvPr/>
        </p:nvSpPr>
        <p:spPr>
          <a:xfrm>
            <a:off x="5302574" y="916537"/>
            <a:ext cx="1589439" cy="533940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E85FB1-3323-4950-A5EA-2B8688D9D0A4}"/>
              </a:ext>
            </a:extLst>
          </p:cNvPr>
          <p:cNvSpPr/>
          <p:nvPr/>
        </p:nvSpPr>
        <p:spPr>
          <a:xfrm>
            <a:off x="7313537" y="916537"/>
            <a:ext cx="1444421" cy="533940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Assembly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3392292" cy="484663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 3D prototype.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training aid.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installation.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alignment.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Communicate electrical isolation concerns.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0EC8C-037B-4FED-9D88-B75F3A1C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494" y="1571146"/>
            <a:ext cx="4900806" cy="46456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32E52E-DBE1-43F2-8747-7302A2C8534D}"/>
              </a:ext>
            </a:extLst>
          </p:cNvPr>
          <p:cNvSpPr/>
          <p:nvPr/>
        </p:nvSpPr>
        <p:spPr>
          <a:xfrm>
            <a:off x="3849493" y="1571146"/>
            <a:ext cx="4900807" cy="463785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3341316-910E-4674-80C6-2094724C4C5E}"/>
              </a:ext>
            </a:extLst>
          </p:cNvPr>
          <p:cNvSpPr txBox="1"/>
          <p:nvPr/>
        </p:nvSpPr>
        <p:spPr>
          <a:xfrm>
            <a:off x="4860065" y="1088817"/>
            <a:ext cx="287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Print Credit: Quinn Peterson</a:t>
            </a:r>
          </a:p>
        </p:txBody>
      </p:sp>
    </p:spTree>
    <p:extLst>
      <p:ext uri="{BB962C8B-B14F-4D97-AF65-F5344CB8AC3E}">
        <p14:creationId xmlns:p14="http://schemas.microsoft.com/office/powerpoint/2010/main" val="79540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Assembly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2006C2-0103-49E2-A8F7-586DA4300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94" y="1884655"/>
            <a:ext cx="4002660" cy="3264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F17B39-EAB3-46FF-B056-6DE9CFB43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54" y="1920257"/>
            <a:ext cx="3151882" cy="32643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32E52E-DBE1-43F2-8747-7302A2C8534D}"/>
              </a:ext>
            </a:extLst>
          </p:cNvPr>
          <p:cNvSpPr/>
          <p:nvPr/>
        </p:nvSpPr>
        <p:spPr>
          <a:xfrm>
            <a:off x="4367393" y="1905027"/>
            <a:ext cx="4002661" cy="326435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05A38A-7DEC-48A4-B4F7-2D9CAB83C5B8}"/>
              </a:ext>
            </a:extLst>
          </p:cNvPr>
          <p:cNvSpPr/>
          <p:nvPr/>
        </p:nvSpPr>
        <p:spPr>
          <a:xfrm>
            <a:off x="828855" y="1905782"/>
            <a:ext cx="3166882" cy="326435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435E81E7-F68D-41D6-AA6B-715485FCC0AD}"/>
              </a:ext>
            </a:extLst>
          </p:cNvPr>
          <p:cNvSpPr txBox="1"/>
          <p:nvPr/>
        </p:nvSpPr>
        <p:spPr>
          <a:xfrm>
            <a:off x="4924425" y="1463617"/>
            <a:ext cx="287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Print Credit: Quinn Peterson</a:t>
            </a:r>
          </a:p>
        </p:txBody>
      </p:sp>
    </p:spTree>
    <p:extLst>
      <p:ext uri="{BB962C8B-B14F-4D97-AF65-F5344CB8AC3E}">
        <p14:creationId xmlns:p14="http://schemas.microsoft.com/office/powerpoint/2010/main" val="374651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E549940-3671-4607-A668-19A1178725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efforts complete &amp; drawing package is available.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Thermal &amp; structural analysis complete.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Electrical analysis underway &amp; ~800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maximum not foreseen to be an issue.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change overall spacing &amp; gaps to make design work if needed.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be proven prior to final design release.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scale test to occur on Horn A prototype assembly &amp; test stand.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measure conductor displacements (Laser Doppler Vibrometer)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change out Belleville washers or adjust preload if needed.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manufacturing issues identified to date.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RAW orifice sizing, FEA, &amp; setting procedure talks describe design further.</a:t>
            </a:r>
          </a:p>
          <a:p>
            <a:pPr marL="3200400" lvl="7" indent="0">
              <a:buNone/>
            </a:pP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BCC7464-1D75-45F4-AC07-1A57F5D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16EE81-F3E2-43A9-A695-B497F15B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Layout / Motivation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Corrosion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Settings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Preload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Tuning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Manufacturing Plans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 Assembly &amp; 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</p:spTree>
    <p:extLst>
      <p:ext uri="{BB962C8B-B14F-4D97-AF65-F5344CB8AC3E}">
        <p14:creationId xmlns:p14="http://schemas.microsoft.com/office/powerpoint/2010/main" val="26076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Layout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4114800" cy="484663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LBNF Horns, utilize “spider” supports to function as a structural link between conductors.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goal is to accomplish: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Tertiary conductor alignment.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Primary: Machining.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Secondary: Alignment Welds.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Tertiary: +/- .002” Concentricity.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Vibration damping.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Raise natural frequencies.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some level of damping.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Buckling Resistance where applicable.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9E406-A722-4678-8381-564F5ECA9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622908"/>
            <a:ext cx="4114800" cy="4629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4940BC-57F4-4036-A70E-DA4954C55068}"/>
              </a:ext>
            </a:extLst>
          </p:cNvPr>
          <p:cNvSpPr/>
          <p:nvPr/>
        </p:nvSpPr>
        <p:spPr>
          <a:xfrm>
            <a:off x="4635500" y="1622909"/>
            <a:ext cx="4114800" cy="462195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Layout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199" y="1238250"/>
            <a:ext cx="8293101" cy="1930463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incorporates 3 supports, arranged in a 120 degree azimuth spacing, at approximately half-way point of conductor length.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Biased slightly U.S. to provide room for Weld 1.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E5C66-0700-4864-81CF-20197736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54" y="2755372"/>
            <a:ext cx="5903189" cy="28643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4940BC-57F4-4036-A70E-DA4954C55068}"/>
              </a:ext>
            </a:extLst>
          </p:cNvPr>
          <p:cNvSpPr/>
          <p:nvPr/>
        </p:nvSpPr>
        <p:spPr>
          <a:xfrm>
            <a:off x="1312752" y="2580238"/>
            <a:ext cx="6419961" cy="322303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6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Layout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56960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Connection to conductor made with an aluminum mounting bracket.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Double dove-tail nut arrangement.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Thread insert / Belleville /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Spiralock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flange nut at spoke location.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386E4-CC89-434C-B162-A5D21A94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83" y="3702866"/>
            <a:ext cx="2738918" cy="2501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050D7-8A84-4E2B-A47B-423FA9F9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00" y="2888055"/>
            <a:ext cx="2650999" cy="3325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848870-414A-4074-878B-DEC239AB1273}"/>
              </a:ext>
            </a:extLst>
          </p:cNvPr>
          <p:cNvSpPr/>
          <p:nvPr/>
        </p:nvSpPr>
        <p:spPr>
          <a:xfrm>
            <a:off x="3237681" y="3711617"/>
            <a:ext cx="2738919" cy="250195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F9820-121B-48D4-BC34-D533926668E9}"/>
              </a:ext>
            </a:extLst>
          </p:cNvPr>
          <p:cNvSpPr/>
          <p:nvPr/>
        </p:nvSpPr>
        <p:spPr>
          <a:xfrm>
            <a:off x="6099300" y="2888055"/>
            <a:ext cx="2651000" cy="332551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BB651C-0D0F-4A34-916A-1E320D644543}"/>
              </a:ext>
            </a:extLst>
          </p:cNvPr>
          <p:cNvSpPr txBox="1">
            <a:spLocks/>
          </p:cNvSpPr>
          <p:nvPr/>
        </p:nvSpPr>
        <p:spPr>
          <a:xfrm>
            <a:off x="457200" y="2824115"/>
            <a:ext cx="5519401" cy="3380701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Stainless steel flange weldment affixed to outer conductor.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ceramic.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Isolated hardware.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Actively cooled.</a:t>
            </a:r>
          </a:p>
          <a:p>
            <a:pPr lvl="1"/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Helicoflex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seal.</a:t>
            </a:r>
          </a:p>
        </p:txBody>
      </p:sp>
    </p:spTree>
    <p:extLst>
      <p:ext uri="{BB962C8B-B14F-4D97-AF65-F5344CB8AC3E}">
        <p14:creationId xmlns:p14="http://schemas.microsoft.com/office/powerpoint/2010/main" val="145412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Motivation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2124963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Tensile spoke arrangement had three purposes: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Easily scale to varying horn diameters.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Eliminate buckling concerns.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Minimize material present for secondary interactions.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Constant diameter spoke regardless of conductor ratios.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Columns for larger conductor ratios were ~13X equiv. spoke area.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9815D-1EBA-43B9-A748-5BD01FB5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363213"/>
            <a:ext cx="2802047" cy="28954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26CD4F-D690-47C7-97C9-AC6D8D3A23DC}"/>
              </a:ext>
            </a:extLst>
          </p:cNvPr>
          <p:cNvSpPr/>
          <p:nvPr/>
        </p:nvSpPr>
        <p:spPr>
          <a:xfrm>
            <a:off x="457201" y="3372157"/>
            <a:ext cx="2802047" cy="288650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B59CB-4721-488E-A4C9-8515CFB9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04" y="4702672"/>
            <a:ext cx="1123950" cy="638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6E9A60-BEE0-43D9-B265-6AA0DC307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930" y="5414300"/>
            <a:ext cx="1028700" cy="333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FE0BE6-D0F8-4703-B13C-2B7CA2B38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269" y="1112165"/>
            <a:ext cx="1210021" cy="3551148"/>
          </a:xfrm>
          <a:prstGeom prst="rect">
            <a:avLst/>
          </a:prstGeom>
        </p:spPr>
      </p:pic>
      <p:pic>
        <p:nvPicPr>
          <p:cNvPr id="2050" name="Picture 3" descr="image001">
            <a:extLst>
              <a:ext uri="{FF2B5EF4-FFF2-40B4-BE49-F238E27FC236}">
                <a16:creationId xmlns:a16="http://schemas.microsoft.com/office/drawing/2014/main" id="{A843DBAE-6F35-4201-8D5F-753EA889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25" y="3411226"/>
            <a:ext cx="2218632" cy="247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5C7031-5627-4CFA-B26B-CD726FB01C88}"/>
              </a:ext>
            </a:extLst>
          </p:cNvPr>
          <p:cNvSpPr/>
          <p:nvPr/>
        </p:nvSpPr>
        <p:spPr>
          <a:xfrm>
            <a:off x="4068563" y="3372157"/>
            <a:ext cx="2351271" cy="25513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55295-4E35-441C-BFEF-2E7DFCA091A1}"/>
              </a:ext>
            </a:extLst>
          </p:cNvPr>
          <p:cNvSpPr/>
          <p:nvPr/>
        </p:nvSpPr>
        <p:spPr>
          <a:xfrm>
            <a:off x="7311295" y="1098169"/>
            <a:ext cx="1439005" cy="482530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7A262C6-ED51-44D2-89E5-061E57641008}"/>
              </a:ext>
            </a:extLst>
          </p:cNvPr>
          <p:cNvSpPr txBox="1">
            <a:spLocks/>
          </p:cNvSpPr>
          <p:nvPr/>
        </p:nvSpPr>
        <p:spPr>
          <a:xfrm>
            <a:off x="4204922" y="5923474"/>
            <a:ext cx="4545378" cy="389124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Known drawback: Tensile loading.</a:t>
            </a:r>
          </a:p>
        </p:txBody>
      </p:sp>
    </p:spTree>
    <p:extLst>
      <p:ext uri="{BB962C8B-B14F-4D97-AF65-F5344CB8AC3E}">
        <p14:creationId xmlns:p14="http://schemas.microsoft.com/office/powerpoint/2010/main" val="168357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Layout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3919049" cy="4846638"/>
          </a:xfrm>
        </p:spPr>
        <p:txBody>
          <a:bodyPr/>
          <a:lstStyle/>
          <a:p>
            <a:r>
              <a:rPr lang="en-US" dirty="0"/>
              <a:t>6X Belleville washer series arrangement allows for:</a:t>
            </a:r>
          </a:p>
          <a:p>
            <a:pPr lvl="1"/>
            <a:r>
              <a:rPr lang="en-US" dirty="0"/>
              <a:t>Higher relative displacement.</a:t>
            </a:r>
          </a:p>
          <a:p>
            <a:pPr lvl="1"/>
            <a:r>
              <a:rPr lang="en-US" dirty="0"/>
              <a:t>Larger range of travel.</a:t>
            </a:r>
          </a:p>
          <a:p>
            <a:r>
              <a:rPr lang="en-US" dirty="0"/>
              <a:t>Spacer washers allow for:</a:t>
            </a:r>
          </a:p>
          <a:p>
            <a:pPr lvl="1"/>
            <a:r>
              <a:rPr lang="en-US" dirty="0"/>
              <a:t>Circular washer contact (no point to point edge interface).</a:t>
            </a:r>
          </a:p>
          <a:p>
            <a:pPr lvl="1"/>
            <a:r>
              <a:rPr lang="en-US" dirty="0"/>
              <a:t>Scrubbing / damping.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8E25B-FE96-4D5B-88E5-2F4092DC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749" y="1638676"/>
            <a:ext cx="4374051" cy="44462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A6895F-F8C9-4187-B374-C9A8430D8142}"/>
              </a:ext>
            </a:extLst>
          </p:cNvPr>
          <p:cNvSpPr/>
          <p:nvPr/>
        </p:nvSpPr>
        <p:spPr>
          <a:xfrm>
            <a:off x="4376249" y="1634106"/>
            <a:ext cx="4374051" cy="444621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785E48-3997-4A49-9546-B031A9EC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4436199"/>
            <a:ext cx="3675088" cy="16441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3DCFA7-EEBF-49E3-AFCC-CE296BC28961}"/>
              </a:ext>
            </a:extLst>
          </p:cNvPr>
          <p:cNvSpPr/>
          <p:nvPr/>
        </p:nvSpPr>
        <p:spPr>
          <a:xfrm>
            <a:off x="457200" y="4436199"/>
            <a:ext cx="3671913" cy="16441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3418209" cy="484663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O.C. Assembly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316LSS / 410SS.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718 Inconel.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Alumina / Zirconia.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I.C. Assembly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303SS / 410SS.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718 Inconel.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7075-T6 Aluminum.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6Al-4V Titanium.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410SS to be passivated.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2421B-9AF2-4074-A617-66481453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23" y="604764"/>
            <a:ext cx="3880065" cy="2884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239AF-6126-4AA0-BDF1-EEC2FC94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83" y="3429000"/>
            <a:ext cx="4855143" cy="27845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E1F5E5-D6A9-4D49-AA83-4154C1C70FC0}"/>
              </a:ext>
            </a:extLst>
          </p:cNvPr>
          <p:cNvSpPr/>
          <p:nvPr/>
        </p:nvSpPr>
        <p:spPr>
          <a:xfrm>
            <a:off x="3885283" y="604764"/>
            <a:ext cx="4865017" cy="561755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4104220" cy="501689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materials used in horn applications, but not all together AND in water…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Corrosion concerns arose at prior reviews &amp; design discussions.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 is OK.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Nickel plating OK.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Inconel OK.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happens to titanium???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most noble; minimal corrosion expected.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Un-plated aluminum is the system anode.</a:t>
            </a:r>
          </a:p>
          <a:p>
            <a:pPr lvl="2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large bare aluminum surface to preferentially corrode. (Water Tank).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Spider Support Design</a:t>
            </a:r>
          </a:p>
        </p:txBody>
      </p:sp>
      <p:pic>
        <p:nvPicPr>
          <p:cNvPr id="1026" name="Picture 2" descr="An Introduction to the Galvanic Series: Galvanic Compatibility and Corrosion">
            <a:extLst>
              <a:ext uri="{FF2B5EF4-FFF2-40B4-BE49-F238E27FC236}">
                <a16:creationId xmlns:a16="http://schemas.microsoft.com/office/drawing/2014/main" id="{853E7303-1B49-498B-8C47-51507F0B8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861"/>
            <a:ext cx="4186259" cy="56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EE5CCA-76F5-4BA3-9DF6-6572A6C7BFE2}"/>
              </a:ext>
            </a:extLst>
          </p:cNvPr>
          <p:cNvCxnSpPr>
            <a:cxnSpLocks/>
          </p:cNvCxnSpPr>
          <p:nvPr/>
        </p:nvCxnSpPr>
        <p:spPr>
          <a:xfrm>
            <a:off x="5404919" y="1001878"/>
            <a:ext cx="0" cy="4538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11DE89-B2E1-4964-AA73-8FA6AC62597C}"/>
              </a:ext>
            </a:extLst>
          </p:cNvPr>
          <p:cNvSpPr/>
          <p:nvPr/>
        </p:nvSpPr>
        <p:spPr>
          <a:xfrm>
            <a:off x="5248276" y="5540721"/>
            <a:ext cx="1170630" cy="16763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6FE14A-1ED3-4385-A623-FA6D3D2FBE4D}"/>
              </a:ext>
            </a:extLst>
          </p:cNvPr>
          <p:cNvSpPr/>
          <p:nvPr/>
        </p:nvSpPr>
        <p:spPr>
          <a:xfrm>
            <a:off x="5404919" y="4767261"/>
            <a:ext cx="2761821" cy="1676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2586CC-2713-49C2-9A7B-DBB9DC707567}"/>
              </a:ext>
            </a:extLst>
          </p:cNvPr>
          <p:cNvCxnSpPr>
            <a:cxnSpLocks/>
          </p:cNvCxnSpPr>
          <p:nvPr/>
        </p:nvCxnSpPr>
        <p:spPr>
          <a:xfrm>
            <a:off x="5485881" y="1001878"/>
            <a:ext cx="0" cy="37653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1AA7616-FBF6-4C7F-84A1-8FA2A9F7C8ED}"/>
              </a:ext>
            </a:extLst>
          </p:cNvPr>
          <p:cNvSpPr/>
          <p:nvPr/>
        </p:nvSpPr>
        <p:spPr>
          <a:xfrm>
            <a:off x="6729413" y="1471613"/>
            <a:ext cx="1685910" cy="1702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00B32E-F763-4EEB-836B-25192019FEF4}"/>
              </a:ext>
            </a:extLst>
          </p:cNvPr>
          <p:cNvCxnSpPr>
            <a:cxnSpLocks/>
          </p:cNvCxnSpPr>
          <p:nvPr/>
        </p:nvCxnSpPr>
        <p:spPr>
          <a:xfrm>
            <a:off x="6967018" y="1001878"/>
            <a:ext cx="0" cy="46973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3DBA14-4DA0-49F6-AD24-913178535F20}"/>
              </a:ext>
            </a:extLst>
          </p:cNvPr>
          <p:cNvSpPr/>
          <p:nvPr/>
        </p:nvSpPr>
        <p:spPr>
          <a:xfrm>
            <a:off x="4579238" y="602861"/>
            <a:ext cx="4153244" cy="558733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1458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21828</TotalTime>
  <Words>1056</Words>
  <Application>Microsoft Office PowerPoint</Application>
  <PresentationFormat>On-screen Show (4:3)</PresentationFormat>
  <Paragraphs>198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Horn A Preliminary Design Review</vt:lpstr>
      <vt:lpstr>Outline </vt:lpstr>
      <vt:lpstr>Design Layout </vt:lpstr>
      <vt:lpstr>Design Layout Cont. </vt:lpstr>
      <vt:lpstr>Design Layout Cont. </vt:lpstr>
      <vt:lpstr>Design Motivation </vt:lpstr>
      <vt:lpstr>Design Layout Cont. </vt:lpstr>
      <vt:lpstr>Materials </vt:lpstr>
      <vt:lpstr>Corrosion </vt:lpstr>
      <vt:lpstr>Stress &amp; Temperature</vt:lpstr>
      <vt:lpstr>Support Settings / Preload</vt:lpstr>
      <vt:lpstr>Tuning</vt:lpstr>
      <vt:lpstr>Electrical Considerations </vt:lpstr>
      <vt:lpstr>Electrical Considerations</vt:lpstr>
      <vt:lpstr>Manufacturing Plans</vt:lpstr>
      <vt:lpstr>Prototype Assembly</vt:lpstr>
      <vt:lpstr>Prototype Assembly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345</cp:revision>
  <cp:lastPrinted>2015-05-22T11:54:13Z</cp:lastPrinted>
  <dcterms:created xsi:type="dcterms:W3CDTF">2015-04-30T14:29:22Z</dcterms:created>
  <dcterms:modified xsi:type="dcterms:W3CDTF">2020-04-14T12:04:28Z</dcterms:modified>
</cp:coreProperties>
</file>