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63" r:id="rId3"/>
    <p:sldId id="328" r:id="rId4"/>
    <p:sldId id="340" r:id="rId5"/>
    <p:sldId id="352" r:id="rId6"/>
    <p:sldId id="341" r:id="rId7"/>
    <p:sldId id="342" r:id="rId8"/>
    <p:sldId id="343" r:id="rId9"/>
    <p:sldId id="353" r:id="rId10"/>
    <p:sldId id="344" r:id="rId11"/>
    <p:sldId id="345" r:id="rId12"/>
    <p:sldId id="347" r:id="rId13"/>
    <p:sldId id="348" r:id="rId14"/>
    <p:sldId id="349" r:id="rId15"/>
    <p:sldId id="351" r:id="rId16"/>
    <p:sldId id="350" r:id="rId17"/>
    <p:sldId id="339" r:id="rId1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23 April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Electrical Isolation Challenges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Break Interfaces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First pass has acceptable results.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Must refine edge conditions with ceramic vendor, but worst case is modeled.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Taper on SS. adapter generally fixed for ceramic stress </a:t>
            </a:r>
            <a:r>
              <a:rPr lang="en-US" dirty="0">
                <a:solidFill>
                  <a:schemeClr val="tx1"/>
                </a:solidFill>
              </a:rPr>
              <a:t>riser </a:t>
            </a:r>
            <a:r>
              <a:rPr lang="en-US" sz="2000" dirty="0">
                <a:solidFill>
                  <a:schemeClr val="tx1"/>
                </a:solidFill>
              </a:rPr>
              <a:t>concerns.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2050" name="Picture 2" descr="image002">
            <a:extLst>
              <a:ext uri="{FF2B5EF4-FFF2-40B4-BE49-F238E27FC236}">
                <a16:creationId xmlns:a16="http://schemas.microsoft.com/office/drawing/2014/main" id="{40D803A0-27E1-49D8-AD87-7BB2093B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40" y="3077498"/>
            <a:ext cx="3291060" cy="31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mage003">
            <a:extLst>
              <a:ext uri="{FF2B5EF4-FFF2-40B4-BE49-F238E27FC236}">
                <a16:creationId xmlns:a16="http://schemas.microsoft.com/office/drawing/2014/main" id="{F1F57996-BC2A-4A44-A43A-37B43EF4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7498"/>
            <a:ext cx="4856260" cy="308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454025" y="3077498"/>
            <a:ext cx="4856260" cy="308585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D3E23E-C59A-45FD-8E4B-AC4A41E5BE89}"/>
              </a:ext>
            </a:extLst>
          </p:cNvPr>
          <p:cNvSpPr/>
          <p:nvPr/>
        </p:nvSpPr>
        <p:spPr>
          <a:xfrm>
            <a:off x="5456064" y="3077498"/>
            <a:ext cx="3294235" cy="30836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EAD77DF-50C1-4EFA-A605-613350326B41}"/>
              </a:ext>
            </a:extLst>
          </p:cNvPr>
          <p:cNvSpPr txBox="1"/>
          <p:nvPr/>
        </p:nvSpPr>
        <p:spPr>
          <a:xfrm>
            <a:off x="3419659" y="3854682"/>
            <a:ext cx="16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Analysis Credit:</a:t>
            </a: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Ken Quinn</a:t>
            </a:r>
          </a:p>
        </p:txBody>
      </p:sp>
    </p:spTree>
    <p:extLst>
      <p:ext uri="{BB962C8B-B14F-4D97-AF65-F5344CB8AC3E}">
        <p14:creationId xmlns:p14="http://schemas.microsoft.com/office/powerpoint/2010/main" val="108530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Short Circuit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 current short circuits through water lines, but not much.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SS resistivity high + small conductor path relative to O.C.</a:t>
            </a:r>
          </a:p>
          <a:p>
            <a:r>
              <a:rPr lang="en-US" dirty="0">
                <a:solidFill>
                  <a:schemeClr val="tx1"/>
                </a:solidFill>
              </a:rPr>
              <a:t>Water tank short circuit is primary issue.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Identical resistivity as O.C, large current path, delicate SS bellows.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2CA87-C346-425B-B340-79DDA10A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08" y="3097336"/>
            <a:ext cx="4789284" cy="31850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2209108" y="3097336"/>
            <a:ext cx="4861648" cy="318506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Scheme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Water tank rigidly fixed at one end with identical ceramics from 1.6kV approved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ceramics.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Essentially identical connection as employed at hanger + module.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Small isolator present on gas volume exchange system.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69FBB-E3BC-4591-87CE-F864A796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84" y="3159928"/>
            <a:ext cx="7082083" cy="3124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1222184" y="3159928"/>
            <a:ext cx="7082083" cy="312246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Scheme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Dual water tank drain ports have brazed alumina ceramic ring between bellows &amp; NW80 flanges to eliminate current path.</a:t>
            </a:r>
          </a:p>
          <a:p>
            <a:r>
              <a:rPr lang="en-US" dirty="0">
                <a:solidFill>
                  <a:schemeClr val="tx1"/>
                </a:solidFill>
              </a:rPr>
              <a:t>Water tank still tied to O.C. through swinging link on D.S. end.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Cannot float electrically + isolation present on all critical elements.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647B8-17BB-45FB-9924-278828504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0" y="3254185"/>
            <a:ext cx="8062659" cy="29339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540669" y="3261888"/>
            <a:ext cx="8062659" cy="293395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Preliminary Design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Flange connections straightforward, ceramic joint is not.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Bellows in to absorb shock, and ceramic is on tank structure and not horn.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3458424" y="2584313"/>
            <a:ext cx="5276007" cy="366594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C074E-6819-44A6-B3C8-254842616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38" y="2676505"/>
            <a:ext cx="5077462" cy="3481561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145DFFE-1C39-40AE-A238-8C633FA5CC7D}"/>
              </a:ext>
            </a:extLst>
          </p:cNvPr>
          <p:cNvSpPr txBox="1">
            <a:spLocks/>
          </p:cNvSpPr>
          <p:nvPr/>
        </p:nvSpPr>
        <p:spPr>
          <a:xfrm>
            <a:off x="457200" y="2462543"/>
            <a:ext cx="2953593" cy="378771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Ceramic must stay in compression.</a:t>
            </a:r>
          </a:p>
          <a:p>
            <a:r>
              <a:rPr lang="en-US" dirty="0">
                <a:solidFill>
                  <a:schemeClr val="tx1"/>
                </a:solidFill>
              </a:rPr>
              <a:t>Current joint has braze primarily in shear + compression.</a:t>
            </a:r>
          </a:p>
          <a:p>
            <a:r>
              <a:rPr lang="en-US" dirty="0">
                <a:solidFill>
                  <a:schemeClr val="tx1"/>
                </a:solidFill>
              </a:rPr>
              <a:t>Likely to fail.</a:t>
            </a:r>
          </a:p>
          <a:p>
            <a:r>
              <a:rPr lang="en-US" dirty="0">
                <a:solidFill>
                  <a:schemeClr val="tx1"/>
                </a:solidFill>
              </a:rPr>
              <a:t>Must use C-276.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Corrosion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CTE matching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Direction / Design Change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0F78B-4D51-4948-A02F-AD99B17E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1602464"/>
            <a:ext cx="8299547" cy="43820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477546" y="1602465"/>
            <a:ext cx="8293100" cy="438207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BCC7464-1D75-45F4-AC07-1A57F5D2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16EE81-F3E2-43A9-A695-B497F15B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117B9A8-9B47-4215-944B-0A9BFEE04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25018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Voltage isolation went from a non-issue at conceptual design… “Just copy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…” to forefront of design &amp; prototyping.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ceramic elements planned for carryover are unusable.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Efforts to standardize interfaces and reduce various component counts allow for one design to be analyzed.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Prototyping efforts 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set tone for design going forward.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full speed ahead &amp; duplicate on all horns, or big decisions on metallization of ceramics ($$$), interfaces to ground, change to alumina &amp; accept lower bolt preloading?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RAW isolators are experimentally OK with minimal design changes.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Thermocouples will give steady state temps over long time constant.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tank isolator design needs a revision to get braze out of shear.</a:t>
            </a:r>
          </a:p>
          <a:p>
            <a:pPr marL="3200400" lvl="7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1D3EFD8-8F62-4227-AC36-483044F7E6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Recap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Thermocouples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Connections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Lines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Tank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076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Issues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33347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Limitations best described in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design &amp; prototyping talk.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Top down issue is 5kV to ground and 1.6kV across horns will always be tough unless gaps are 4-5X larger. 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292DB-FE12-45CF-BAC2-BE00E1558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96" y="2571724"/>
            <a:ext cx="5300804" cy="3513163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243A0B6-2A7C-4B29-918C-48D722AB2931}"/>
              </a:ext>
            </a:extLst>
          </p:cNvPr>
          <p:cNvSpPr txBox="1">
            <a:spLocks/>
          </p:cNvSpPr>
          <p:nvPr/>
        </p:nvSpPr>
        <p:spPr>
          <a:xfrm>
            <a:off x="457200" y="2402149"/>
            <a:ext cx="2928796" cy="3880956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Simple alumina tubes &amp; bolt groups would push cross section to ~18”+?</a:t>
            </a:r>
          </a:p>
          <a:p>
            <a:r>
              <a:rPr lang="en-US" sz="2000" dirty="0">
                <a:solidFill>
                  <a:schemeClr val="tx1"/>
                </a:solidFill>
              </a:rPr>
              <a:t>Big ship to steer.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PS Specs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Stripline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Shield blocks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Horn SL packaging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Corona inception in ionized areas unknown.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17878-68A9-4179-B155-CBAAB542FF1D}"/>
              </a:ext>
            </a:extLst>
          </p:cNvPr>
          <p:cNvSpPr/>
          <p:nvPr/>
        </p:nvSpPr>
        <p:spPr>
          <a:xfrm>
            <a:off x="3485584" y="2571724"/>
            <a:ext cx="5201216" cy="351316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Thermocouples / Instrumentation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69507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Problem: How to get thermal monitoring on 5kV horn.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Designing for Horn C.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Considering edits for Horn A @ ~1-1.5kV.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NuMI</a:t>
            </a:r>
            <a:r>
              <a:rPr lang="en-US" sz="1800" dirty="0">
                <a:solidFill>
                  <a:schemeClr val="tx1"/>
                </a:solidFill>
              </a:rPr>
              <a:t> has luxury of ~700V operation.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BNB (10kV) monitors overall water temp.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F4E0A-8228-485D-9E58-D6E9F9DA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91" y="3169692"/>
            <a:ext cx="2578786" cy="3117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0255F9-56EE-461F-A8F5-65CE9201B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984" y="3165214"/>
            <a:ext cx="3671306" cy="31216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C634F0-8787-46BF-A451-67F70DCBA8AC}"/>
              </a:ext>
            </a:extLst>
          </p:cNvPr>
          <p:cNvSpPr/>
          <p:nvPr/>
        </p:nvSpPr>
        <p:spPr>
          <a:xfrm>
            <a:off x="4399984" y="3169692"/>
            <a:ext cx="3671306" cy="311714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ADF76E-B1E2-4E73-B37A-59A14D387249}"/>
              </a:ext>
            </a:extLst>
          </p:cNvPr>
          <p:cNvSpPr/>
          <p:nvPr/>
        </p:nvSpPr>
        <p:spPr>
          <a:xfrm>
            <a:off x="1338891" y="3169692"/>
            <a:ext cx="2578786" cy="311714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Thermocouples / Instrumentation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79888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Solution: More alumina?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Routing blocks are a non-issue. Not measuring anything, just structural.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Termination blocks can have brazed thermocouple wire, but have long 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Cannot bring thermocouples to horn voltage; will multiply complications.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Lack knowledge of more direct HV temperature indication in rad area.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CD918F-CB68-4E8A-9A23-53EBA900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3170678"/>
            <a:ext cx="2509648" cy="3120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3F8C33-532A-49A3-AB76-D25A85E9C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48" y="3103908"/>
            <a:ext cx="4751076" cy="312080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3C634F0-8787-46BF-A451-67F70DCBA8AC}"/>
              </a:ext>
            </a:extLst>
          </p:cNvPr>
          <p:cNvSpPr/>
          <p:nvPr/>
        </p:nvSpPr>
        <p:spPr>
          <a:xfrm>
            <a:off x="608576" y="3103908"/>
            <a:ext cx="8010323" cy="31827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Connection to Modules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Horns need similar interface to modules as </a:t>
            </a:r>
            <a:r>
              <a:rPr lang="en-US" dirty="0" err="1">
                <a:solidFill>
                  <a:schemeClr val="tx1"/>
                </a:solidFill>
              </a:rPr>
              <a:t>striplines</a:t>
            </a:r>
            <a:r>
              <a:rPr lang="en-US" dirty="0">
                <a:solidFill>
                  <a:schemeClr val="tx1"/>
                </a:solidFill>
              </a:rPr>
              <a:t> @ 5kV.</a:t>
            </a:r>
          </a:p>
          <a:p>
            <a:r>
              <a:rPr lang="en-US" dirty="0">
                <a:solidFill>
                  <a:schemeClr val="tx1"/>
                </a:solidFill>
              </a:rPr>
              <a:t>Nested / swaged ceramics + grounded through bolts.</a:t>
            </a:r>
          </a:p>
          <a:p>
            <a:r>
              <a:rPr lang="en-US" dirty="0">
                <a:solidFill>
                  <a:schemeClr val="tx1"/>
                </a:solidFill>
              </a:rPr>
              <a:t>May need to round off tops of bolt heads if arcing occurs.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5421D-66C7-4C19-9EE5-629553374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85" y="2833981"/>
            <a:ext cx="5334730" cy="34484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1936385" y="2833980"/>
            <a:ext cx="5334730" cy="34484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7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Connections to Ground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LBNF (&amp;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) horns rely on critical ceramic juncture to ground at module connection for all water manifold isolation.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Invar 36 shell can no longer float electrically.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Ceramic on top would be debris reservoir. Must be on bottom.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740B75-4E67-4EE6-838D-B3E81BEC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57" y="3056217"/>
            <a:ext cx="5090285" cy="32261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2026857" y="3056217"/>
            <a:ext cx="5090285" cy="32261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Plating Concerns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 materials are not desired in RAW system.</a:t>
            </a:r>
          </a:p>
          <a:p>
            <a:r>
              <a:rPr lang="en-US" dirty="0">
                <a:solidFill>
                  <a:schemeClr val="tx1"/>
                </a:solidFill>
              </a:rPr>
              <a:t>Poor polymer choices are well known, some metals less so.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E63593-929B-40B0-9854-202848103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36917"/>
              </p:ext>
            </p:extLst>
          </p:nvPr>
        </p:nvGraphicFramePr>
        <p:xfrm>
          <a:off x="979488" y="2218099"/>
          <a:ext cx="7168632" cy="398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206">
                  <a:extLst>
                    <a:ext uri="{9D8B030D-6E8A-4147-A177-3AD203B41FA5}">
                      <a16:colId xmlns:a16="http://schemas.microsoft.com/office/drawing/2014/main" val="2101197383"/>
                    </a:ext>
                  </a:extLst>
                </a:gridCol>
                <a:gridCol w="1506086">
                  <a:extLst>
                    <a:ext uri="{9D8B030D-6E8A-4147-A177-3AD203B41FA5}">
                      <a16:colId xmlns:a16="http://schemas.microsoft.com/office/drawing/2014/main" val="3848569374"/>
                    </a:ext>
                  </a:extLst>
                </a:gridCol>
                <a:gridCol w="2751340">
                  <a:extLst>
                    <a:ext uri="{9D8B030D-6E8A-4147-A177-3AD203B41FA5}">
                      <a16:colId xmlns:a16="http://schemas.microsoft.com/office/drawing/2014/main" val="774241178"/>
                    </a:ext>
                  </a:extLst>
                </a:gridCol>
              </a:tblGrid>
              <a:tr h="221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RAW System Material Listing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Horn Use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Issue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3213152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Stainless 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3890007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Aluminum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7666249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Titanium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8763377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Inconel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993794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Alumina Ceramic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6474739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Zirconia Ceramic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6692183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Nickel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3477219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Copper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Plating / Corrosion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0207753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Zink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Plating / Corrosion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6107627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Plating / Corrosion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751945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Brass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Plating / Corrosion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726631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Graphite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1013691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UHMWPE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9047453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Teflon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Breakdown / Orifice Risk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5603476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PVC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Chloride Formations / Corrosion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2891699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Viton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0691136"/>
                  </a:ext>
                </a:extLst>
              </a:tr>
              <a:tr h="221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Steel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Corrosion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373476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979488" y="2218099"/>
            <a:ext cx="7168633" cy="398860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92167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Initial uncertainties on ceramic design.</a:t>
            </a:r>
          </a:p>
          <a:p>
            <a:r>
              <a:rPr lang="en-US" dirty="0">
                <a:solidFill>
                  <a:schemeClr val="tx1"/>
                </a:solidFill>
              </a:rPr>
              <a:t>Wanted to keep Invar 36 clamshell cover for rigidity.</a:t>
            </a:r>
          </a:p>
          <a:p>
            <a:r>
              <a:rPr lang="en-US" dirty="0">
                <a:solidFill>
                  <a:schemeClr val="tx1"/>
                </a:solidFill>
              </a:rPr>
              <a:t>RAW modeled with dielectric @ 25C &amp; 8 </a:t>
            </a:r>
            <a:r>
              <a:rPr lang="en-US" dirty="0" err="1">
                <a:solidFill>
                  <a:schemeClr val="tx1"/>
                </a:solidFill>
              </a:rPr>
              <a:t>Mohm</a:t>
            </a:r>
            <a:r>
              <a:rPr lang="en-US" dirty="0">
                <a:solidFill>
                  <a:schemeClr val="tx1"/>
                </a:solidFill>
              </a:rPr>
              <a:t>-cm resistivity.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744E31-4452-4BFA-9531-A30F6F62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4.22.20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F0CC964-2243-4A52-8DAD-5BCB3F44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Electrical Isolation 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2382AB-5CDB-4A99-9E5A-B03403F85408}"/>
              </a:ext>
            </a:extLst>
          </p:cNvPr>
          <p:cNvSpPr/>
          <p:nvPr/>
        </p:nvSpPr>
        <p:spPr>
          <a:xfrm>
            <a:off x="457200" y="2869949"/>
            <a:ext cx="8293099" cy="341244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80F7D101-942D-42E9-B658-A309D036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908120"/>
            <a:ext cx="7383227" cy="33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1F49B0E5-903B-4ACE-AAC2-FE570D4F734B}"/>
              </a:ext>
            </a:extLst>
          </p:cNvPr>
          <p:cNvSpPr txBox="1"/>
          <p:nvPr/>
        </p:nvSpPr>
        <p:spPr>
          <a:xfrm>
            <a:off x="1934890" y="3042795"/>
            <a:ext cx="16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Analysis Credit:</a:t>
            </a: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Ken Quinn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49B2BC-5030-417D-A9F9-DA9150C53927}"/>
              </a:ext>
            </a:extLst>
          </p:cNvPr>
          <p:cNvSpPr txBox="1">
            <a:spLocks/>
          </p:cNvSpPr>
          <p:nvPr/>
        </p:nvSpPr>
        <p:spPr>
          <a:xfrm>
            <a:off x="609600" y="5850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Electric Field Analysis	</a:t>
            </a:r>
          </a:p>
        </p:txBody>
      </p:sp>
    </p:spTree>
    <p:extLst>
      <p:ext uri="{BB962C8B-B14F-4D97-AF65-F5344CB8AC3E}">
        <p14:creationId xmlns:p14="http://schemas.microsoft.com/office/powerpoint/2010/main" val="24954814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20513</TotalTime>
  <Words>903</Words>
  <Application>Microsoft Office PowerPoint</Application>
  <PresentationFormat>On-screen Show (4:3)</PresentationFormat>
  <Paragraphs>189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 A Preliminary Design Review</vt:lpstr>
      <vt:lpstr>Outline </vt:lpstr>
      <vt:lpstr>Stripline Issues </vt:lpstr>
      <vt:lpstr>Thermocouples / Instrumentation </vt:lpstr>
      <vt:lpstr>Thermocouples / Instrumentation Cont. </vt:lpstr>
      <vt:lpstr>Horn Connection to Modules </vt:lpstr>
      <vt:lpstr>Water Connections to Ground </vt:lpstr>
      <vt:lpstr>Plating Concerns </vt:lpstr>
      <vt:lpstr> </vt:lpstr>
      <vt:lpstr>Electrical Break Interfaces </vt:lpstr>
      <vt:lpstr>Water Tank Short Circuit </vt:lpstr>
      <vt:lpstr>Isolation Scheme </vt:lpstr>
      <vt:lpstr>Isolation Scheme Cont. </vt:lpstr>
      <vt:lpstr>Current Preliminary Design </vt:lpstr>
      <vt:lpstr>Vendor Direction / Design Change 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307</cp:revision>
  <cp:lastPrinted>2015-05-22T11:54:13Z</cp:lastPrinted>
  <dcterms:created xsi:type="dcterms:W3CDTF">2015-04-30T14:29:22Z</dcterms:created>
  <dcterms:modified xsi:type="dcterms:W3CDTF">2020-04-23T02:49:18Z</dcterms:modified>
</cp:coreProperties>
</file>