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7"/>
  </p:notesMasterIdLst>
  <p:handoutMasterIdLst>
    <p:handoutMasterId r:id="rId8"/>
  </p:handoutMasterIdLst>
  <p:sldIdLst>
    <p:sldId id="263" r:id="rId3"/>
    <p:sldId id="328" r:id="rId4"/>
    <p:sldId id="1820" r:id="rId5"/>
    <p:sldId id="1826" r:id="rId6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88">
          <p15:clr>
            <a:srgbClr val="A4A3A4"/>
          </p15:clr>
        </p15:guide>
        <p15:guide id="2" orient="horz" pos="4186">
          <p15:clr>
            <a:srgbClr val="A4A3A4"/>
          </p15:clr>
        </p15:guide>
        <p15:guide id="3" orient="horz" pos="3394">
          <p15:clr>
            <a:srgbClr val="A4A3A4"/>
          </p15:clr>
        </p15:guide>
        <p15:guide id="4" orient="horz" pos="777">
          <p15:clr>
            <a:srgbClr val="A4A3A4"/>
          </p15:clr>
        </p15:guide>
        <p15:guide id="5" orient="horz" pos="1749">
          <p15:clr>
            <a:srgbClr val="A4A3A4"/>
          </p15:clr>
        </p15:guide>
        <p15:guide id="6" orient="horz" pos="457">
          <p15:clr>
            <a:srgbClr val="A4A3A4"/>
          </p15:clr>
        </p15:guide>
        <p15:guide id="7" pos="285">
          <p15:clr>
            <a:srgbClr val="A4A3A4"/>
          </p15:clr>
        </p15:guide>
        <p15:guide id="8" pos="55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79646"/>
    <a:srgbClr val="4F81BD"/>
    <a:srgbClr val="C0504D"/>
    <a:srgbClr val="004C97"/>
    <a:srgbClr val="00B5E2"/>
    <a:srgbClr val="63666A"/>
    <a:srgbClr val="5A5A5A"/>
    <a:srgbClr val="676767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5" autoAdjust="0"/>
    <p:restoredTop sz="98464" autoAdjust="0"/>
  </p:normalViewPr>
  <p:slideViewPr>
    <p:cSldViewPr snapToGrid="0" snapToObjects="1">
      <p:cViewPr varScale="1">
        <p:scale>
          <a:sx n="106" d="100"/>
          <a:sy n="106" d="100"/>
        </p:scale>
        <p:origin x="234" y="114"/>
      </p:cViewPr>
      <p:guideLst>
        <p:guide orient="horz" pos="988"/>
        <p:guide orient="horz" pos="4186"/>
        <p:guide orient="horz" pos="3394"/>
        <p:guide orient="horz" pos="777"/>
        <p:guide orient="horz" pos="1749"/>
        <p:guide orient="horz" pos="457"/>
        <p:guide pos="285"/>
        <p:guide pos="55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4/23/2020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1746"/>
            <a:ext cx="8293100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3209907"/>
            <a:ext cx="8296275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aseline="0">
                <a:solidFill>
                  <a:srgbClr val="004C97"/>
                </a:solidFill>
                <a:latin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10.25.18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name | talk title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10.25.18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8" y="432610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10.25.18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lang="en-US" sz="22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lang="en-US" sz="2000" b="0" i="0" kern="1200" dirty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5pPr>
          </a:lstStyle>
          <a:p>
            <a:pPr marL="256032" lvl="0" indent="-265176" algn="l" defTabSz="457200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10.25.18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10.25.18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10.25.18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4" y="1227137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3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10.25.18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25568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/>
          <p:cNvSpPr txBox="1">
            <a:spLocks/>
          </p:cNvSpPr>
          <p:nvPr/>
        </p:nvSpPr>
        <p:spPr>
          <a:xfrm>
            <a:off x="985866" y="195263"/>
            <a:ext cx="4381500" cy="247650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0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Long-Baseline Neutrino Facility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475760"/>
            <a:ext cx="8302625" cy="0"/>
          </a:xfrm>
          <a:prstGeom prst="line">
            <a:avLst/>
          </a:prstGeom>
          <a:ln w="19050" cmpd="sng">
            <a:solidFill>
              <a:srgbClr val="004C9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 Placeholder 7"/>
          <p:cNvSpPr txBox="1">
            <a:spLocks/>
          </p:cNvSpPr>
          <p:nvPr/>
        </p:nvSpPr>
        <p:spPr>
          <a:xfrm>
            <a:off x="457200" y="196850"/>
            <a:ext cx="506413" cy="24606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LBNF</a:t>
            </a:r>
          </a:p>
        </p:txBody>
      </p:sp>
      <p:pic>
        <p:nvPicPr>
          <p:cNvPr id="1029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6154906"/>
            <a:ext cx="1594477" cy="288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457200" y="5728951"/>
            <a:ext cx="8302625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13" descr="CERN-logo_outlin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456" y="6003296"/>
            <a:ext cx="6540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6" descr="SanfordSURF-horiz-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024" y="5916605"/>
            <a:ext cx="1857669" cy="69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Color-Seal_Green-Mark_SC_Horizont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209" y="6083428"/>
            <a:ext cx="2202053" cy="3680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2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10.25.18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8" y="6488430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name | talk title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5" y="6488430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 bwMode="auto">
          <a:xfrm>
            <a:off x="464343" y="1381504"/>
            <a:ext cx="8218488" cy="145165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dirty="0">
                <a:latin typeface="Helvetica" charset="0"/>
              </a:rPr>
              <a:t>Neutrino Beamline</a:t>
            </a:r>
            <a:br>
              <a:rPr lang="en-US" dirty="0">
                <a:latin typeface="Helvetica" charset="0"/>
              </a:rPr>
            </a:br>
            <a:r>
              <a:rPr lang="en-US" dirty="0">
                <a:latin typeface="Helvetica" charset="0"/>
              </a:rPr>
              <a:t>Horn A</a:t>
            </a:r>
            <a:br>
              <a:rPr lang="en-US" dirty="0">
                <a:latin typeface="Helvetica" charset="0"/>
              </a:rPr>
            </a:br>
            <a:r>
              <a:rPr lang="en-US" dirty="0">
                <a:latin typeface="Helvetica" charset="0"/>
              </a:rPr>
              <a:t>Preliminary Design Review</a:t>
            </a:r>
          </a:p>
        </p:txBody>
      </p:sp>
      <p:sp>
        <p:nvSpPr>
          <p:cNvPr id="6146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461168" y="4670423"/>
            <a:ext cx="8221663" cy="793781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Helvetica" charset="0"/>
              </a:rPr>
              <a:t>Cory Crowley</a:t>
            </a:r>
          </a:p>
          <a:p>
            <a:r>
              <a:rPr lang="en-US" dirty="0">
                <a:latin typeface="Helvetica" charset="0"/>
              </a:rPr>
              <a:t>24 April 2020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DE82728-9F5E-49DE-A354-8C40A65F00D7}"/>
              </a:ext>
            </a:extLst>
          </p:cNvPr>
          <p:cNvSpPr txBox="1">
            <a:spLocks/>
          </p:cNvSpPr>
          <p:nvPr/>
        </p:nvSpPr>
        <p:spPr bwMode="auto">
          <a:xfrm>
            <a:off x="461168" y="3489122"/>
            <a:ext cx="8221663" cy="525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rgbClr val="004C97"/>
                </a:solidFill>
                <a:latin typeface="Helvetica"/>
                <a:ea typeface="Geneva" charset="0"/>
                <a:cs typeface="Geneva" charset="0"/>
              </a:defRPr>
            </a:lvl1pPr>
            <a:lvl2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 baseline="0">
                <a:solidFill>
                  <a:srgbClr val="004C97"/>
                </a:solidFill>
                <a:latin typeface="Helvetica"/>
                <a:ea typeface="Geneva" charset="0"/>
                <a:cs typeface="+mn-cs"/>
              </a:defRPr>
            </a:lvl2pPr>
            <a:lvl3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 baseline="0">
                <a:solidFill>
                  <a:srgbClr val="004C97"/>
                </a:solidFill>
                <a:latin typeface="Helvetica"/>
                <a:ea typeface="Geneva" charset="0"/>
                <a:cs typeface="+mn-cs"/>
              </a:defRPr>
            </a:lvl3pPr>
            <a:lvl4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 baseline="0">
                <a:solidFill>
                  <a:srgbClr val="004C97"/>
                </a:solidFill>
                <a:latin typeface="Helvetica"/>
                <a:ea typeface="Geneva" charset="0"/>
                <a:cs typeface="+mn-cs"/>
              </a:defRPr>
            </a:lvl4pPr>
            <a:lvl5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 baseline="0">
                <a:solidFill>
                  <a:srgbClr val="004C97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Helvetica" charset="0"/>
              </a:rPr>
              <a:t>Answers to Day 1 &amp; 2 Questions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C1671ACC-74F9-42DC-ACAB-7345008259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9488" y="6488430"/>
            <a:ext cx="1136650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4.24.20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0EA31F69-A9BB-4308-B862-86BB92C3D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16138" y="6488430"/>
            <a:ext cx="5616575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Cory Crowley | Review Summary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1191C67-9272-4190-BC1D-17A6F1D6B0D0}"/>
              </a:ext>
            </a:extLst>
          </p:cNvPr>
          <p:cNvSpPr txBox="1">
            <a:spLocks/>
          </p:cNvSpPr>
          <p:nvPr/>
        </p:nvSpPr>
        <p:spPr>
          <a:xfrm>
            <a:off x="457200" y="1249407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 algn="l" defTabSz="457200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 kern="1200">
                <a:solidFill>
                  <a:srgbClr val="63666A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Homework: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1. </a:t>
            </a:r>
            <a:r>
              <a:rPr lang="en-US" strike="sngStrik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Make RAW drawings available to committee.</a:t>
            </a:r>
          </a:p>
          <a:p>
            <a:pPr marL="0" indent="0">
              <a:buNone/>
            </a:pPr>
            <a:r>
              <a:rPr lang="en-US" strike="sngStrik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2. Create / find documentation defining horn connection to the 		module or remote handling efforts.</a:t>
            </a:r>
          </a:p>
          <a:p>
            <a:pPr marL="0" indent="0">
              <a:buNone/>
            </a:pPr>
            <a:r>
              <a:rPr lang="en-US" strike="sngStrik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3. What does D.S. Target mount look like.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4. Total end cap loading.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5. Original FEA results without pre-tensioning.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trike="sngStrik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6. Resistivity comparison between 6013 &amp; 6061.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7. Show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stripline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tooling.</a:t>
            </a:r>
          </a:p>
        </p:txBody>
      </p:sp>
    </p:spTree>
    <p:extLst>
      <p:ext uri="{BB962C8B-B14F-4D97-AF65-F5344CB8AC3E}">
        <p14:creationId xmlns:p14="http://schemas.microsoft.com/office/powerpoint/2010/main" val="2607653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D564D-1385-439C-A29C-80920A66D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Total End Cap Loading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7A991-1904-406A-B52E-D4644C1D0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BBCC7464-1D75-45F4-AC07-1A57F5D21F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9488" y="6488430"/>
            <a:ext cx="1136650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4.24.20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016EE81-F3E2-43A9-A695-B497F15BF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16138" y="6488430"/>
            <a:ext cx="5616575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Cory Crowley | Review Summary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F1CA0351-7A99-4A23-A826-0A7C6C7A0E8F}"/>
              </a:ext>
            </a:extLst>
          </p:cNvPr>
          <p:cNvSpPr txBox="1">
            <a:spLocks/>
          </p:cNvSpPr>
          <p:nvPr/>
        </p:nvSpPr>
        <p:spPr>
          <a:xfrm>
            <a:off x="457200" y="1249407"/>
            <a:ext cx="8293100" cy="569268"/>
          </a:xfrm>
          <a:prstGeom prst="rect">
            <a:avLst/>
          </a:prstGeom>
        </p:spPr>
        <p:txBody>
          <a:bodyPr lIns="0" rIns="0"/>
          <a:lstStyle>
            <a:lvl1pPr marL="256032" indent="-265176" algn="l" defTabSz="457200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 kern="1200">
                <a:solidFill>
                  <a:srgbClr val="63666A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16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(~3600lb).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AE1CAB7-B1B5-4123-AE16-EAA0E2483B33}"/>
              </a:ext>
            </a:extLst>
          </p:cNvPr>
          <p:cNvSpPr txBox="1">
            <a:spLocks/>
          </p:cNvSpPr>
          <p:nvPr/>
        </p:nvSpPr>
        <p:spPr>
          <a:xfrm>
            <a:off x="457200" y="2066204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200" b="1" i="0" kern="1200" baseline="0">
                <a:solidFill>
                  <a:srgbClr val="004C97"/>
                </a:solidFill>
                <a:latin typeface="Helvetica"/>
                <a:ea typeface="Geneva" charset="0"/>
                <a:cs typeface="Geneva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r>
              <a:rPr lang="en-US" dirty="0"/>
              <a:t>5. Original FEA Safety Factor Without Pre-tensioning.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C09DB494-6477-4AEA-8104-D8B09D2973E6}"/>
              </a:ext>
            </a:extLst>
          </p:cNvPr>
          <p:cNvSpPr txBox="1">
            <a:spLocks/>
          </p:cNvSpPr>
          <p:nvPr/>
        </p:nvSpPr>
        <p:spPr>
          <a:xfrm>
            <a:off x="457200" y="2883001"/>
            <a:ext cx="8293100" cy="569268"/>
          </a:xfrm>
          <a:prstGeom prst="rect">
            <a:avLst/>
          </a:prstGeom>
        </p:spPr>
        <p:txBody>
          <a:bodyPr lIns="0" rIns="0"/>
          <a:lstStyle>
            <a:lvl1pPr marL="256032" indent="-265176" algn="l" defTabSz="457200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 kern="1200">
                <a:solidFill>
                  <a:srgbClr val="63666A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1.71 w/6061-T6.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With 6013-T6, likely ~2.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With 6013-T6 + 1.8m target &amp; no D.S. target mount, thinning of flange likely.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Will use 6013-T6 on end cap only + 1.8m target &amp; no D.S. target mount, + lowering outer conductor HTC for better conductor expansion balancing.</a:t>
            </a:r>
          </a:p>
        </p:txBody>
      </p:sp>
    </p:spTree>
    <p:extLst>
      <p:ext uri="{BB962C8B-B14F-4D97-AF65-F5344CB8AC3E}">
        <p14:creationId xmlns:p14="http://schemas.microsoft.com/office/powerpoint/2010/main" val="183298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LBNF </a:t>
            </a:r>
            <a:r>
              <a:rPr lang="en-US" dirty="0" err="1"/>
              <a:t>Stripline</a:t>
            </a:r>
            <a:r>
              <a:rPr lang="en-US" dirty="0"/>
              <a:t> Tooling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C1671ACC-74F9-42DC-ACAB-7345008259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9488" y="6488430"/>
            <a:ext cx="1136650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4.24.20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0EA31F69-A9BB-4308-B862-86BB92C3D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16138" y="6488430"/>
            <a:ext cx="5616575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Cory Crowley | Review Summary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744B69-E121-4043-BC09-005DDB0379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368" y="1001878"/>
            <a:ext cx="6221932" cy="282515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5EA1CE7-FD9F-4C22-AF58-D1AF369E2F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6340" y="3827031"/>
            <a:ext cx="3533775" cy="18954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688D4B-F132-46A7-B45B-373726DFD0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340" y="3826483"/>
            <a:ext cx="3272828" cy="2278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252891"/>
      </p:ext>
    </p:extLst>
  </p:cSld>
  <p:clrMapOvr>
    <a:masterClrMapping/>
  </p:clrMapOvr>
</p:sld>
</file>

<file path=ppt/theme/theme1.xml><?xml version="1.0" encoding="utf-8"?>
<a:theme xmlns:a="http://schemas.openxmlformats.org/drawingml/2006/main" name="LBNF Template_0512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28006</TotalTime>
  <Words>125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Helvetica</vt:lpstr>
      <vt:lpstr>Lucida Grande</vt:lpstr>
      <vt:lpstr>LBNF Template_051215</vt:lpstr>
      <vt:lpstr>LBNF Content-Footer Theme</vt:lpstr>
      <vt:lpstr>Neutrino Beamline Horn A Preliminary Design Review</vt:lpstr>
      <vt:lpstr>Outline </vt:lpstr>
      <vt:lpstr>4. Total End Cap Loading</vt:lpstr>
      <vt:lpstr>7. LBNF Stripline Tooling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Cory F. Crowley</cp:lastModifiedBy>
  <cp:revision>320</cp:revision>
  <cp:lastPrinted>2015-05-22T11:54:13Z</cp:lastPrinted>
  <dcterms:created xsi:type="dcterms:W3CDTF">2015-04-30T14:29:22Z</dcterms:created>
  <dcterms:modified xsi:type="dcterms:W3CDTF">2020-04-24T00:40:20Z</dcterms:modified>
</cp:coreProperties>
</file>