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3" r:id="rId5"/>
  </p:sldMasterIdLst>
  <p:notesMasterIdLst>
    <p:notesMasterId r:id="rId13"/>
  </p:notesMasterIdLst>
  <p:handoutMasterIdLst>
    <p:handoutMasterId r:id="rId14"/>
  </p:handoutMasterIdLst>
  <p:sldIdLst>
    <p:sldId id="363" r:id="rId6"/>
    <p:sldId id="2122" r:id="rId7"/>
    <p:sldId id="2130" r:id="rId8"/>
    <p:sldId id="2131" r:id="rId9"/>
    <p:sldId id="2133" r:id="rId10"/>
    <p:sldId id="2132" r:id="rId11"/>
    <p:sldId id="829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363"/>
            <p14:sldId id="2122"/>
            <p14:sldId id="2130"/>
            <p14:sldId id="2131"/>
            <p14:sldId id="2133"/>
            <p14:sldId id="2132"/>
            <p14:sldId id="8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50504E"/>
    <a:srgbClr val="004C97"/>
    <a:srgbClr val="A7A8AA"/>
    <a:srgbClr val="4E4E4E"/>
    <a:srgbClr val="63666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8" autoAdjust="0"/>
    <p:restoredTop sz="93353" autoAdjust="0"/>
  </p:normalViewPr>
  <p:slideViewPr>
    <p:cSldViewPr snapToGrid="0" snapToObjects="1" showGuides="1">
      <p:cViewPr>
        <p:scale>
          <a:sx n="100" d="100"/>
          <a:sy n="100" d="100"/>
        </p:scale>
        <p:origin x="480" y="1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L2 Manager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757716" y="4873610"/>
            <a:ext cx="33862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Poland, 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36422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D63AC79-01B5-4D08-8D70-C56E103D82BD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457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F68C01C-03AA-40B7-94D6-D70D662BB5D3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5485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110F40E-AF36-4A7E-BA2B-96BE9A8EB321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162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CA2C650-1FD8-403B-8F74-5BCEB0BB130B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74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476FE6-A678-490E-9F68-DD3E2DAD08A2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498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5B7CBF98-3C76-4266-A315-ECB9D1D1FD64}" type="datetime1">
              <a:rPr lang="en-US" altLang="en-US" smtClean="0"/>
              <a:t>5/19/20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91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13E226D-0EB2-46A7-8C70-EB7BBCBB3772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C252E7D-511A-3F46-85D4-8F413012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12A21D-B56E-F945-B055-BF1CBF63F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B0E9430-8CC7-429B-BB82-9E196617FC43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EB3E399-69D4-C841-A710-B72A77021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062E7B8-9E81-764D-9C9A-9A4416E33E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AF84EA5-FC8A-4603-AB09-37DE95E122AB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5E30B2-FD88-B64F-9DC5-8850BEC40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086C7DE-E0AC-624B-BB33-06EE18FA7B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546A8C6-BBC6-4B47-AC4C-518136D6E280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11FD33-E367-4E4D-A318-2337828D3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E3339D-AB0B-6B42-862F-A8CE8F5DE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E657021-B547-49EA-A4EB-13EFFF955D81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2478C4-9379-D649-A221-D5B00743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48CD5D4-73FB-774B-B842-83A5D2856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188323E-61CB-4A1E-AD9F-2B09F3DCAC46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E4981B5-46CA-B842-AB96-1D4AD565C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January 28-30,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AA46A-25B5-4802-B0B6-002CACECF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6BCC3-D550-4D62-A5C2-8FD77D82407F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5AE88-3D19-4C87-87CE-6F77AFE1E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16A229-82AE-4F89-91DE-FAB384885B03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E32950-7816-4A36-8F79-ED469A06A22B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80AD26-4233-4E0C-8944-1701CB2D876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4F81E8-F10D-4DF2-B7A8-8ADB25E3E206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61D1E-A5AE-42D8-B9E2-C0D897D3FADB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2DE291-11A4-4722-8D80-2E71786F56CC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4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5345DE-1728-4646-A7CD-EF187AEB6965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72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D33F52C-7E56-41B9-BBEE-A32FC85FF6FA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D09B31B-3608-4673-8CDD-DBDD629D5302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P2PEB#5 15 May 2020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E2716BD-93C7-43FF-AA75-9471B68ACB7D}"/>
              </a:ext>
            </a:extLst>
          </p:cNvPr>
          <p:cNvSpPr txBox="1">
            <a:spLocks/>
          </p:cNvSpPr>
          <p:nvPr/>
        </p:nvSpPr>
        <p:spPr>
          <a:xfrm>
            <a:off x="219719" y="3875843"/>
            <a:ext cx="8667106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650 MHz 40 kW RF Amplifier Requirements &amp; Specification Workshop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83BE858-3CAF-4139-A58F-54051F38B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4896703"/>
            <a:ext cx="8499231" cy="1390219"/>
          </a:xfrm>
        </p:spPr>
        <p:txBody>
          <a:bodyPr/>
          <a:lstStyle/>
          <a:p>
            <a:r>
              <a:rPr lang="en-US" dirty="0"/>
              <a:t>Elvin Harms</a:t>
            </a:r>
          </a:p>
          <a:p>
            <a:r>
              <a:rPr lang="en-US" dirty="0"/>
              <a:t>L2 Manager, Accelerator Systems</a:t>
            </a:r>
          </a:p>
          <a:p>
            <a:r>
              <a:rPr lang="en-US" dirty="0"/>
              <a:t>20 May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0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5A0B4F-44A9-4CF8-8C47-4617F1C8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2429"/>
            <a:ext cx="8672513" cy="1885337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Logistics &amp; Schedule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BFC6C-72BB-408B-A1C8-BFB5B750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6F20-99E7-479B-8DB6-5C8C8C465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3113-E22B-4A2E-BF8A-4E5BB4370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650 MHz 40 kW Amplifier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D36D-1D3D-45D1-ADEC-49C1A30D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6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BFC6C-72BB-408B-A1C8-BFB5B750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6F20-99E7-479B-8DB6-5C8C8C465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3113-E22B-4A2E-BF8A-4E5BB4370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650 MHz 40 kW Amplifier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D36D-1D3D-45D1-ADEC-49C1A30D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05550C-4B5B-1847-A489-E2861C23D54E}"/>
              </a:ext>
            </a:extLst>
          </p:cNvPr>
          <p:cNvSpPr/>
          <p:nvPr/>
        </p:nvSpPr>
        <p:spPr>
          <a:xfrm>
            <a:off x="286544" y="920621"/>
            <a:ext cx="8570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On behalf of the PIP-II Accelerator Systems/High Power RF team, you are invited to a PIP-II workshop to </a:t>
            </a:r>
            <a:r>
              <a:rPr lang="en-US" sz="2000" dirty="0">
                <a:highlight>
                  <a:srgbClr val="FFFF00"/>
                </a:highlight>
              </a:rPr>
              <a:t>discuss and refine Requirements for the 650 MHz 40 kW RF Amplifiers</a:t>
            </a:r>
            <a:r>
              <a:rPr lang="en-US" sz="2000" dirty="0"/>
              <a:t>. The intent of this workshop is to bring all stakeholders together to revisit the existing </a:t>
            </a:r>
            <a:r>
              <a:rPr lang="en-US" sz="2000" dirty="0">
                <a:highlight>
                  <a:srgbClr val="FFFF00"/>
                </a:highlight>
              </a:rPr>
              <a:t>Functional and Technical requirements </a:t>
            </a:r>
            <a:r>
              <a:rPr lang="en-US" sz="2000" dirty="0"/>
              <a:t>and update them in order for the amplifiers ultimately built and delivered for PIP-II to be able to </a:t>
            </a:r>
            <a:r>
              <a:rPr lang="en-US" sz="2000" dirty="0">
                <a:highlight>
                  <a:srgbClr val="FFFF00"/>
                </a:highlight>
              </a:rPr>
              <a:t>fully meet performance requirements</a:t>
            </a:r>
            <a:r>
              <a:rPr lang="en-US" sz="2000" dirty="0"/>
              <a:t>. Since the </a:t>
            </a:r>
            <a:r>
              <a:rPr lang="en-US" sz="2000" dirty="0">
                <a:highlight>
                  <a:srgbClr val="FFFF00"/>
                </a:highlight>
              </a:rPr>
              <a:t>requirements were originally written circa 2015</a:t>
            </a:r>
            <a:r>
              <a:rPr lang="en-US" sz="2000" dirty="0"/>
              <a:t>, the design of PIP-II has seen significant advancement and a greater understanding of the needed performance necessitates an </a:t>
            </a:r>
            <a:r>
              <a:rPr lang="en-US" sz="2000" dirty="0">
                <a:highlight>
                  <a:srgbClr val="FFFF00"/>
                </a:highlight>
              </a:rPr>
              <a:t>updated set of documents to clearly spell out, especially for designers and fabricators, what the critical parameters and values are</a:t>
            </a:r>
            <a:r>
              <a:rPr lang="en-US" sz="2000" dirty="0"/>
              <a:t>. Rather than a formal review of the Requirements, which will occur in the near future, a </a:t>
            </a:r>
            <a:r>
              <a:rPr lang="en-US" sz="2000" dirty="0">
                <a:highlight>
                  <a:srgbClr val="FFFF00"/>
                </a:highlight>
              </a:rPr>
              <a:t>workshop format </a:t>
            </a:r>
            <a:r>
              <a:rPr lang="en-US" sz="2000" dirty="0"/>
              <a:t>is preferred to </a:t>
            </a:r>
            <a:r>
              <a:rPr lang="en-US" sz="2000" dirty="0">
                <a:highlight>
                  <a:srgbClr val="FFFF00"/>
                </a:highlight>
              </a:rPr>
              <a:t>look at the existing requirements against the Physics Requirements </a:t>
            </a:r>
            <a:r>
              <a:rPr lang="en-US" sz="2000" dirty="0"/>
              <a:t>and in a collegial way </a:t>
            </a:r>
            <a:r>
              <a:rPr lang="en-US" sz="2000" dirty="0">
                <a:highlight>
                  <a:srgbClr val="FFFF00"/>
                </a:highlight>
              </a:rPr>
              <a:t>determine areas needing revision, update, and even addition or deletion</a:t>
            </a:r>
            <a:r>
              <a:rPr lang="en-US" sz="2000" dirty="0"/>
              <a:t>. The end result of this workshop is to have sufficient information so as to re-write the amplifier FRS and TRS documents for subsequent review and approval within a few weeks.</a:t>
            </a:r>
          </a:p>
        </p:txBody>
      </p:sp>
    </p:spTree>
    <p:extLst>
      <p:ext uri="{BB962C8B-B14F-4D97-AF65-F5344CB8AC3E}">
        <p14:creationId xmlns:p14="http://schemas.microsoft.com/office/powerpoint/2010/main" val="4813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BFC6C-72BB-408B-A1C8-BFB5B750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&amp;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6F20-99E7-479B-8DB6-5C8C8C465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3113-E22B-4A2E-BF8A-4E5BB4370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650 MHz 40 kW Amplifier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D36D-1D3D-45D1-ADEC-49C1A30D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946B508-C3DD-8D4F-B3B3-8550B7BB1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83080"/>
            <a:ext cx="4217956" cy="527642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Workshop format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Presentations by Jim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Steimel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‘page flips’ though documents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Note areas needing modification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Indico downtime from 0800-0830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download docs beforehand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Fermilab staff special meeting 0830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- ~0930 (CDT)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No scheduled breaks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except at 0830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Promptly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 finish at noon (CDT)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Safety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Be aware of your surroundings</a:t>
            </a:r>
          </a:p>
          <a:p>
            <a:pPr lvl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Identify alerts and exits in case of emergency</a:t>
            </a:r>
          </a:p>
          <a:p>
            <a:pPr lvl="1">
              <a:buFontTx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B4758-C4B8-7A45-BEE2-0612782C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080"/>
            <a:ext cx="4446557" cy="54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BFC6C-72BB-408B-A1C8-BFB5B750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4452"/>
            <a:ext cx="8686800" cy="427877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6F20-99E7-479B-8DB6-5C8C8C465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3113-E22B-4A2E-BF8A-4E5BB4370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650 MHz 40 kW Amplifier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D36D-1D3D-45D1-ADEC-49C1A30D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946B508-C3DD-8D4F-B3B3-8550B7BB1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3423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Invited participants include</a:t>
            </a:r>
          </a:p>
          <a:p>
            <a:pPr lvl="1">
              <a:buFontTx/>
              <a:buChar char="•"/>
            </a:pPr>
            <a:r>
              <a:rPr lang="en-US" sz="2000" dirty="0"/>
              <a:t>PIP-II project management</a:t>
            </a:r>
          </a:p>
          <a:p>
            <a:pPr lvl="1">
              <a:buFontTx/>
              <a:buChar char="•"/>
            </a:pPr>
            <a:r>
              <a:rPr lang="en-US" sz="2000" dirty="0"/>
              <a:t>Partners</a:t>
            </a:r>
          </a:p>
          <a:p>
            <a:pPr lvl="1">
              <a:buFontTx/>
              <a:buChar char="•"/>
            </a:pPr>
            <a:r>
              <a:rPr lang="en-US" sz="2000" dirty="0"/>
              <a:t>RF colleagues</a:t>
            </a:r>
          </a:p>
          <a:p>
            <a:pPr lvl="2">
              <a:buFontTx/>
              <a:buChar char="•"/>
            </a:pPr>
            <a:r>
              <a:rPr lang="en-US" sz="1800" dirty="0"/>
              <a:t>Fermilab</a:t>
            </a:r>
          </a:p>
          <a:p>
            <a:pPr lvl="2">
              <a:buFontTx/>
              <a:buChar char="•"/>
            </a:pPr>
            <a:r>
              <a:rPr lang="en-US" sz="1800" dirty="0"/>
              <a:t>Jefferson lab</a:t>
            </a:r>
          </a:p>
          <a:p>
            <a:pPr lvl="2">
              <a:buFontTx/>
              <a:buChar char="•"/>
            </a:pPr>
            <a:r>
              <a:rPr lang="en-US" sz="1800" dirty="0"/>
              <a:t>SLAC</a:t>
            </a:r>
          </a:p>
          <a:p>
            <a:pPr>
              <a:buFontTx/>
              <a:buChar char="•"/>
            </a:pPr>
            <a:r>
              <a:rPr lang="en-US" dirty="0"/>
              <a:t>‘Go around the table’ and introduce ourselves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0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BFC6C-72BB-408B-A1C8-BFB5B750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6F20-99E7-479B-8DB6-5C8C8C465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3113-E22B-4A2E-BF8A-4E5BB4370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650 MHz 40 kW Amplifier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D36D-1D3D-45D1-ADEC-49C1A30D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946B508-C3DD-8D4F-B3B3-8550B7BB1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3423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The end result of this workshop is to have sufficient information so as to re-write the amplifier FRS and TRS documents for subsequent review and approval within a few weeks.</a:t>
            </a:r>
          </a:p>
          <a:p>
            <a:pPr>
              <a:buFontTx/>
              <a:buChar char="•"/>
            </a:pPr>
            <a:r>
              <a:rPr lang="en-US" dirty="0"/>
              <a:t>FRS and TRS will form (new) basis for design work by IIFC partners </a:t>
            </a:r>
          </a:p>
          <a:p>
            <a:pPr>
              <a:buFontTx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Let’s get to work!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E13AF-768B-4848-9687-4C30480C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38" y="1438636"/>
            <a:ext cx="8714362" cy="4072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9146-DF30-4126-BCE3-7B8D3ADAA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FBD07-269A-4551-81DC-540D44C2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7588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5/20/20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BD6630-C51F-4D7D-86B1-CE74A1AF76E9}"/>
              </a:ext>
            </a:extLst>
          </p:cNvPr>
          <p:cNvGrpSpPr/>
          <p:nvPr/>
        </p:nvGrpSpPr>
        <p:grpSpPr>
          <a:xfrm>
            <a:off x="2442637" y="3740693"/>
            <a:ext cx="4258726" cy="1304296"/>
            <a:chOff x="2172662" y="3266953"/>
            <a:chExt cx="4258726" cy="1304296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0C5E509-D434-483B-A935-B26D73348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499" y="3266953"/>
              <a:ext cx="1645864" cy="4154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27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</a:rPr>
                <a:t>Thank</a:t>
              </a:r>
              <a:r>
                <a:rPr kumimoji="0" lang="fr-FR" altLang="en-US" sz="27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</a:rPr>
                <a:t> </a:t>
              </a:r>
              <a:r>
                <a:rPr kumimoji="0" lang="fr-FR" altLang="en-US" sz="27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</a:rPr>
                <a:t>you</a:t>
              </a:r>
              <a:r>
                <a:rPr kumimoji="0" lang="fr-FR" altLang="en-US" sz="27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</a:rPr>
                <a:t>!</a:t>
              </a:r>
              <a:r>
                <a:rPr kumimoji="0" lang="fr-FR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22424080-DB32-466C-8734-44B414A90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662" y="4154082"/>
              <a:ext cx="1240417" cy="4154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en-US" sz="27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</a:rPr>
                <a:t>Grazie</a:t>
              </a:r>
              <a:r>
                <a:rPr kumimoji="0" lang="it-IT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it-IT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468ECFAB-19F8-4475-8370-D0B04DF25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920" y="4155751"/>
              <a:ext cx="1391023" cy="4154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en-US" sz="27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  <a:cs typeface="Mangal" panose="02040503050203030202" pitchFamily="18" charset="0"/>
                </a:rPr>
                <a:t>धन्यवाद</a:t>
              </a:r>
              <a:r>
                <a:rPr kumimoji="0" lang="hi-I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Mangal" panose="02040503050203030202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29AF4DC-3286-4E2F-9D0B-158B67A12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108" y="4154082"/>
              <a:ext cx="1097280" cy="4154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27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inherit"/>
                </a:rPr>
                <a:t>Merci</a:t>
              </a:r>
              <a:r>
                <a:rPr kumimoji="0" lang="fr-FR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FEF5B1E-1215-084C-88FE-B3969B7A7717}"/>
              </a:ext>
            </a:extLst>
          </p:cNvPr>
          <p:cNvSpPr txBox="1">
            <a:spLocks/>
          </p:cNvSpPr>
          <p:nvPr/>
        </p:nvSpPr>
        <p:spPr>
          <a:xfrm>
            <a:off x="1775460" y="6451330"/>
            <a:ext cx="6002841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 sz="1200" dirty="0">
                <a:latin typeface="Helvetica" pitchFamily="2" charset="0"/>
              </a:rPr>
              <a:t>650 MHz 40 kW Amplifier Requirements</a:t>
            </a:r>
            <a:endParaRPr lang="en-US" sz="1200" b="1" dirty="0">
              <a:latin typeface="Helvetica" pitchFamily="2" charset="0"/>
            </a:endParaRPr>
          </a:p>
          <a:p>
            <a:pPr algn="ctr">
              <a:defRPr/>
            </a:pPr>
            <a:endParaRPr lang="en-US" sz="1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76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3A158B6CF1942A8E4C66ADD4C29A2" ma:contentTypeVersion="14" ma:contentTypeDescription="Create a new document." ma:contentTypeScope="" ma:versionID="6732c5b438b461bc6dc1a54cebbc9122">
  <xsd:schema xmlns:xsd="http://www.w3.org/2001/XMLSchema" xmlns:xs="http://www.w3.org/2001/XMLSchema" xmlns:p="http://schemas.microsoft.com/office/2006/metadata/properties" xmlns:ns1="http://schemas.microsoft.com/sharepoint/v3" xmlns:ns3="41ffd1a0-94dc-43ab-a856-3f671abd15fd" xmlns:ns4="4015de2c-2a62-45ba-8285-bdf4ae027a83" targetNamespace="http://schemas.microsoft.com/office/2006/metadata/properties" ma:root="true" ma:fieldsID="d23d76453f7eb832c506b4075daa5b1d" ns1:_="" ns3:_="" ns4:_="">
    <xsd:import namespace="http://schemas.microsoft.com/sharepoint/v3"/>
    <xsd:import namespace="41ffd1a0-94dc-43ab-a856-3f671abd15fd"/>
    <xsd:import namespace="4015de2c-2a62-45ba-8285-bdf4ae027a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d1a0-94dc-43ab-a856-3f671abd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de2c-2a62-45ba-8285-bdf4ae027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70DC73-618F-4885-8FE5-2E24B9D5C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ffd1a0-94dc-43ab-a856-3f671abd15fd"/>
    <ds:schemaRef ds:uri="4015de2c-2a62-45ba-8285-bdf4ae027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41ffd1a0-94dc-43ab-a856-3f671abd15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15de2c-2a62-45ba-8285-bdf4ae027a83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26411</TotalTime>
  <Words>429</Words>
  <Application>Microsoft Macintosh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inherit</vt:lpstr>
      <vt:lpstr>Fermilab_PPT_090815</vt:lpstr>
      <vt:lpstr>1_Fermilab_PPT_090815</vt:lpstr>
      <vt:lpstr>PowerPoint Presentation</vt:lpstr>
      <vt:lpstr>Welcome</vt:lpstr>
      <vt:lpstr>Purpose</vt:lpstr>
      <vt:lpstr>Logistics &amp; Schedule</vt:lpstr>
      <vt:lpstr>Introductions</vt:lpstr>
      <vt:lpstr>Outcome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Elvin R Harms Jr</cp:lastModifiedBy>
  <cp:revision>1102</cp:revision>
  <cp:lastPrinted>2020-01-24T20:57:46Z</cp:lastPrinted>
  <dcterms:created xsi:type="dcterms:W3CDTF">2019-12-16T19:54:36Z</dcterms:created>
  <dcterms:modified xsi:type="dcterms:W3CDTF">2020-05-20T11:34:39Z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0x010100BF13A158B6CF1942A8E4C66ADD4C29A2</vt:lpwstr>
  </property>
</Properties>
</file>