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94" r:id="rId2"/>
    <p:sldId id="456"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autoAdjust="0"/>
    <p:restoredTop sz="94660"/>
  </p:normalViewPr>
  <p:slideViewPr>
    <p:cSldViewPr snapToGrid="0">
      <p:cViewPr varScale="1">
        <p:scale>
          <a:sx n="67" d="100"/>
          <a:sy n="67" d="100"/>
        </p:scale>
        <p:origin x="9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LB650 Peak Linear Amplifier Power (kW)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Sheet1!$D$66:$D$101</c:f>
              <c:numCache>
                <c:formatCode>0.00</c:formatCode>
                <c:ptCount val="36"/>
                <c:pt idx="0">
                  <c:v>14.606891642090295</c:v>
                </c:pt>
                <c:pt idx="1">
                  <c:v>8.1929296697447782</c:v>
                </c:pt>
                <c:pt idx="2">
                  <c:v>10.569673600104547</c:v>
                </c:pt>
                <c:pt idx="3">
                  <c:v>11.057050764528858</c:v>
                </c:pt>
                <c:pt idx="4">
                  <c:v>30.551545624354905</c:v>
                </c:pt>
                <c:pt idx="5">
                  <c:v>25.441201907775095</c:v>
                </c:pt>
                <c:pt idx="6">
                  <c:v>24.148272746626752</c:v>
                </c:pt>
                <c:pt idx="7">
                  <c:v>35.017187149217044</c:v>
                </c:pt>
                <c:pt idx="8">
                  <c:v>36.425052331172125</c:v>
                </c:pt>
                <c:pt idx="9">
                  <c:v>34.36009472223185</c:v>
                </c:pt>
                <c:pt idx="10">
                  <c:v>30.121862420152684</c:v>
                </c:pt>
                <c:pt idx="11">
                  <c:v>38.082847508064695</c:v>
                </c:pt>
                <c:pt idx="12">
                  <c:v>38.173093118531</c:v>
                </c:pt>
                <c:pt idx="13">
                  <c:v>37.950130592211671</c:v>
                </c:pt>
                <c:pt idx="14">
                  <c:v>37.594515002018035</c:v>
                </c:pt>
                <c:pt idx="15">
                  <c:v>37.998394917922361</c:v>
                </c:pt>
                <c:pt idx="16">
                  <c:v>38.209296053220719</c:v>
                </c:pt>
                <c:pt idx="17">
                  <c:v>38.14369331275271</c:v>
                </c:pt>
                <c:pt idx="18">
                  <c:v>38.034583622342566</c:v>
                </c:pt>
                <c:pt idx="19">
                  <c:v>37.810020887671186</c:v>
                </c:pt>
                <c:pt idx="20">
                  <c:v>37.396916358095176</c:v>
                </c:pt>
                <c:pt idx="21">
                  <c:v>37.230010768936985</c:v>
                </c:pt>
                <c:pt idx="22">
                  <c:v>37.044232040992213</c:v>
                </c:pt>
                <c:pt idx="23">
                  <c:v>36.770545698669181</c:v>
                </c:pt>
                <c:pt idx="24">
                  <c:v>36.336410670653251</c:v>
                </c:pt>
                <c:pt idx="25">
                  <c:v>36.14401613678605</c:v>
                </c:pt>
                <c:pt idx="26">
                  <c:v>35.946315654733937</c:v>
                </c:pt>
                <c:pt idx="27">
                  <c:v>35.672973353419984</c:v>
                </c:pt>
                <c:pt idx="28">
                  <c:v>35.258469839902133</c:v>
                </c:pt>
                <c:pt idx="29">
                  <c:v>35.076192444700574</c:v>
                </c:pt>
                <c:pt idx="30">
                  <c:v>34.820339575847171</c:v>
                </c:pt>
                <c:pt idx="31">
                  <c:v>34.638575548481455</c:v>
                </c:pt>
                <c:pt idx="32">
                  <c:v>34.326494883467234</c:v>
                </c:pt>
                <c:pt idx="33">
                  <c:v>34.154788166928313</c:v>
                </c:pt>
                <c:pt idx="34">
                  <c:v>33.922703213822771</c:v>
                </c:pt>
                <c:pt idx="35">
                  <c:v>33.697762549892651</c:v>
                </c:pt>
              </c:numCache>
            </c:numRef>
          </c:val>
          <c:extLst>
            <c:ext xmlns:c16="http://schemas.microsoft.com/office/drawing/2014/chart" uri="{C3380CC4-5D6E-409C-BE32-E72D297353CC}">
              <c16:uniqueId val="{00000000-227E-43A1-B14C-B9CA2FDD549E}"/>
            </c:ext>
          </c:extLst>
        </c:ser>
        <c:dLbls>
          <c:showLegendKey val="0"/>
          <c:showVal val="0"/>
          <c:showCatName val="0"/>
          <c:showSerName val="0"/>
          <c:showPercent val="0"/>
          <c:showBubbleSize val="0"/>
        </c:dLbls>
        <c:gapWidth val="219"/>
        <c:overlap val="-27"/>
        <c:axId val="892194024"/>
        <c:axId val="892195992"/>
      </c:barChart>
      <c:catAx>
        <c:axId val="8921940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195992"/>
        <c:crosses val="autoZero"/>
        <c:auto val="1"/>
        <c:lblAlgn val="ctr"/>
        <c:lblOffset val="100"/>
        <c:noMultiLvlLbl val="0"/>
      </c:catAx>
      <c:valAx>
        <c:axId val="89219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194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BCF03-B27A-4737-A876-E82EB8B17364}" type="datetimeFigureOut">
              <a:rPr lang="en-US" smtClean="0"/>
              <a:t>5/17/2020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8DC03-182E-433D-B31C-0055DEA78F8A}" type="slidenum">
              <a:rPr lang="en-US" smtClean="0"/>
              <a:t>‹#›</a:t>
            </a:fld>
            <a:endParaRPr lang="en-US"/>
          </a:p>
        </p:txBody>
      </p:sp>
    </p:spTree>
    <p:extLst>
      <p:ext uri="{BB962C8B-B14F-4D97-AF65-F5344CB8AC3E}">
        <p14:creationId xmlns:p14="http://schemas.microsoft.com/office/powerpoint/2010/main" val="155522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751"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1" y="3559285"/>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1"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2291970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1" y="1043047"/>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4" y="6515100"/>
            <a:ext cx="1076325" cy="241300"/>
          </a:xfrm>
        </p:spPr>
        <p:txBody>
          <a:bodyPr/>
          <a:lstStyle>
            <a:lvl1pPr>
              <a:defRPr sz="1200"/>
            </a:lvl1pPr>
          </a:lstStyle>
          <a:p>
            <a:fld id="{D8C6216A-B1CE-FD40-90D4-17953AD2EEC4}" type="datetime1">
              <a:rPr lang="en-US" altLang="en-US" smtClean="0"/>
              <a:t>5/17/2020</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E. Pozdeyev, Space Allcoation Meeting 190116</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357354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1"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6"/>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1" y="1043696"/>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FD7C1D72-50FD-524D-8E90-E1BA8A5D1F51}" type="datetime1">
              <a:rPr lang="en-US" altLang="en-US" smtClean="0"/>
              <a:t>5/17/2020</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E. Pozdeyev, Space Allcoation Meeting 190116</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133303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9" y="1043696"/>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E5704670-DE39-7B46-A0F4-74B00878DAC9}" type="datetime1">
              <a:rPr lang="en-US" altLang="en-US" smtClean="0"/>
              <a:t>5/17/2020</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E. Pozdeyev, Space Allcoation Meeting 190116</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129442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4"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4" y="4943007"/>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40F8D036-4C36-EF4E-B99D-7743EAD0B2E5}" type="datetime1">
              <a:rPr lang="en-US" altLang="en-US" smtClean="0"/>
              <a:t>5/17/2020</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E. Pozdeyev, Space Allcoation Meeting 190116</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361583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1" y="381000"/>
            <a:ext cx="6856413" cy="5334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00201" y="1981201"/>
            <a:ext cx="3351213" cy="4113213"/>
          </a:xfrm>
          <a:prstGeom prst="rect">
            <a:avLst/>
          </a:prstGeom>
        </p:spPr>
        <p:txBody>
          <a:bodyPr/>
          <a:lstStyle>
            <a:lvl1pPr marL="319088" indent="-228600" algn="l" eaLnBrk="0" hangingPunct="0">
              <a:buClrTx/>
              <a:buSzTx/>
              <a:buFont typeface="Arial"/>
              <a:buChar char="•"/>
              <a:tabLst>
                <a:tab pos="428625" algn="l"/>
                <a:tab pos="889000" algn="l"/>
                <a:tab pos="1803400" algn="l"/>
                <a:tab pos="2717800" algn="l"/>
                <a:tab pos="3632200" algn="l"/>
                <a:tab pos="4546600" algn="l"/>
                <a:tab pos="5461000" algn="l"/>
                <a:tab pos="6375400" algn="l"/>
                <a:tab pos="7289800" algn="l"/>
                <a:tab pos="8204200" algn="l"/>
                <a:tab pos="9118600" algn="l"/>
                <a:tab pos="10033000" algn="l"/>
              </a:tabLst>
              <a:defRPr/>
            </a:lvl1pPr>
            <a:lvl2pPr marL="584200" indent="-265113" algn="l" eaLnBrk="0" hangingPunct="0">
              <a:spcBef>
                <a:spcPts val="500"/>
              </a:spcBef>
              <a:buClr>
                <a:srgbClr val="FFFF00"/>
              </a:buClr>
              <a:buSzPct val="70000"/>
              <a:buFont typeface="Wingdings" charset="2"/>
              <a:buChar char="à"/>
              <a:tabLst>
                <a:tab pos="428625" algn="l"/>
                <a:tab pos="889000" algn="l"/>
                <a:tab pos="1803400" algn="l"/>
                <a:tab pos="2717800" algn="l"/>
                <a:tab pos="3632200" algn="l"/>
                <a:tab pos="4546600" algn="l"/>
                <a:tab pos="5461000" algn="l"/>
                <a:tab pos="6375400" algn="l"/>
                <a:tab pos="7289800" algn="l"/>
                <a:tab pos="8204200" algn="l"/>
                <a:tab pos="9118600" algn="l"/>
                <a:tab pos="10033000" algn="l"/>
              </a:tabLst>
              <a:defRPr/>
            </a:lvl2pPr>
            <a:lvl3pPr>
              <a:buFont typeface="Arial"/>
              <a:buChar char="•"/>
              <a:defRPr/>
            </a:lvl3pPr>
            <a:lvl4pPr>
              <a:buFont typeface="Arial"/>
              <a:buChar char="•"/>
              <a:defRPr/>
            </a:lvl4pPr>
            <a:lvl5pPr>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5103813" y="1981202"/>
            <a:ext cx="3352800" cy="1979613"/>
          </a:xfrm>
          <a:prstGeom prst="rect">
            <a:avLst/>
          </a:prstGeom>
        </p:spPr>
        <p:txBody>
          <a:bodyPr/>
          <a:lstStyle>
            <a:lvl1pPr marL="319088" indent="-228600" algn="l" eaLnBrk="0" hangingPunct="0">
              <a:buClrTx/>
              <a:buSzTx/>
              <a:buFont typeface="Arial"/>
              <a:buChar char="•"/>
              <a:tabLst>
                <a:tab pos="428625" algn="l"/>
                <a:tab pos="889000" algn="l"/>
                <a:tab pos="1803400" algn="l"/>
                <a:tab pos="2717800" algn="l"/>
                <a:tab pos="3632200" algn="l"/>
                <a:tab pos="4546600" algn="l"/>
                <a:tab pos="5461000" algn="l"/>
                <a:tab pos="6375400" algn="l"/>
                <a:tab pos="7289800" algn="l"/>
                <a:tab pos="8204200" algn="l"/>
                <a:tab pos="9118600" algn="l"/>
                <a:tab pos="10033000" algn="l"/>
              </a:tabLst>
              <a:defRPr/>
            </a:lvl1pPr>
            <a:lvl2pPr marL="584200" indent="-265113" algn="l" eaLnBrk="0" hangingPunct="0">
              <a:spcBef>
                <a:spcPts val="500"/>
              </a:spcBef>
              <a:buClr>
                <a:srgbClr val="FFFF00"/>
              </a:buClr>
              <a:buSzPct val="70000"/>
              <a:buFont typeface="Wingdings" charset="2"/>
              <a:buNone/>
              <a:tabLst>
                <a:tab pos="428625" algn="l"/>
                <a:tab pos="889000" algn="l"/>
                <a:tab pos="1803400" algn="l"/>
                <a:tab pos="2717800" algn="l"/>
                <a:tab pos="3632200" algn="l"/>
                <a:tab pos="4546600" algn="l"/>
                <a:tab pos="5461000" algn="l"/>
                <a:tab pos="6375400" algn="l"/>
                <a:tab pos="7289800" algn="l"/>
                <a:tab pos="8204200" algn="l"/>
                <a:tab pos="9118600" algn="l"/>
                <a:tab pos="10033000" algn="l"/>
              </a:tabLst>
              <a:defRPr baseline="0"/>
            </a:lvl2pPr>
            <a:lvl3pPr>
              <a:buFont typeface="Arial"/>
              <a:buChar char="•"/>
              <a:defRPr/>
            </a:lvl3pPr>
            <a:lvl4pPr>
              <a:buFont typeface="Arial"/>
              <a:buChar char="•"/>
              <a:defRPr/>
            </a:lvl4pPr>
            <a:lvl5pPr>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5103813" y="4113213"/>
            <a:ext cx="3352800" cy="1981200"/>
          </a:xfrm>
          <a:prstGeom prst="rect">
            <a:avLst/>
          </a:prstGeom>
        </p:spPr>
        <p:txBody>
          <a:bodyPr/>
          <a:lstStyle>
            <a:lvl1pPr marL="319088" indent="-228600" algn="l" eaLnBrk="0" hangingPunct="0">
              <a:buClrTx/>
              <a:buSzTx/>
              <a:buFont typeface="Arial"/>
              <a:buChar char="•"/>
              <a:tabLst>
                <a:tab pos="428625" algn="l"/>
                <a:tab pos="889000" algn="l"/>
                <a:tab pos="1803400" algn="l"/>
                <a:tab pos="2717800" algn="l"/>
                <a:tab pos="3632200" algn="l"/>
                <a:tab pos="4546600" algn="l"/>
                <a:tab pos="5461000" algn="l"/>
                <a:tab pos="6375400" algn="l"/>
                <a:tab pos="7289800" algn="l"/>
                <a:tab pos="8204200" algn="l"/>
                <a:tab pos="9118600" algn="l"/>
                <a:tab pos="10033000" algn="l"/>
              </a:tabLst>
              <a:defRPr/>
            </a:lvl1pPr>
            <a:lvl2pPr marL="584200" indent="-265113" algn="l" eaLnBrk="0" hangingPunct="0">
              <a:spcBef>
                <a:spcPts val="500"/>
              </a:spcBef>
              <a:buClr>
                <a:srgbClr val="FFFF00"/>
              </a:buClr>
              <a:buSzPct val="70000"/>
              <a:buFont typeface="Wingdings" charset="2"/>
              <a:buChar char="à"/>
              <a:tabLst>
                <a:tab pos="428625" algn="l"/>
                <a:tab pos="889000" algn="l"/>
                <a:tab pos="1803400" algn="l"/>
                <a:tab pos="2717800" algn="l"/>
                <a:tab pos="3632200" algn="l"/>
                <a:tab pos="4546600" algn="l"/>
                <a:tab pos="5461000" algn="l"/>
                <a:tab pos="6375400" algn="l"/>
                <a:tab pos="7289800" algn="l"/>
                <a:tab pos="8204200" algn="l"/>
                <a:tab pos="9118600" algn="l"/>
                <a:tab pos="10033000" algn="l"/>
              </a:tabLst>
              <a:defRPr/>
            </a:lvl2pPr>
            <a:lvl3pPr>
              <a:buFont typeface="Arial"/>
              <a:buChar char="•"/>
              <a:defRPr/>
            </a:lvl3pPr>
            <a:lvl4pPr>
              <a:buFont typeface="Arial"/>
              <a:buChar char="•"/>
              <a:defRPr/>
            </a:lvl4pPr>
            <a:lvl5pPr>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2"/>
          <p:cNvSpPr>
            <a:spLocks noGrp="1" noChangeArrowheads="1"/>
          </p:cNvSpPr>
          <p:nvPr>
            <p:ph type="ftr" idx="10"/>
          </p:nvPr>
        </p:nvSpPr>
        <p:spPr>
          <a:ln/>
        </p:spPr>
        <p:txBody>
          <a:bodyPr/>
          <a:lstStyle>
            <a:lvl1pPr>
              <a:defRPr/>
            </a:lvl1pPr>
          </a:lstStyle>
          <a:p>
            <a:pPr>
              <a:defRPr/>
            </a:pPr>
            <a:r>
              <a:rPr lang="en-US"/>
              <a:t>E. Pozdeyev, Space Allcoation Meeting 190116</a:t>
            </a:r>
            <a:endParaRPr lang="en-US" dirty="0"/>
          </a:p>
        </p:txBody>
      </p:sp>
      <p:sp>
        <p:nvSpPr>
          <p:cNvPr id="7" name="Rectangle 3"/>
          <p:cNvSpPr>
            <a:spLocks noGrp="1" noChangeArrowheads="1"/>
          </p:cNvSpPr>
          <p:nvPr>
            <p:ph type="sldNum" idx="11"/>
          </p:nvPr>
        </p:nvSpPr>
        <p:spPr>
          <a:ln/>
        </p:spPr>
        <p:txBody>
          <a:bodyPr/>
          <a:lstStyle>
            <a:lvl1pPr>
              <a:defRPr/>
            </a:lvl1pPr>
          </a:lstStyle>
          <a:p>
            <a:pPr>
              <a:defRPr/>
            </a:pPr>
            <a:fld id="{C95374D6-08DB-804C-94FA-968005829EA3}" type="slidenum">
              <a:rPr lang="en-US"/>
              <a:pPr>
                <a:defRPr/>
              </a:pPr>
              <a:t>‹#›</a:t>
            </a:fld>
            <a:endParaRPr lang="en-US"/>
          </a:p>
        </p:txBody>
      </p:sp>
    </p:spTree>
    <p:extLst>
      <p:ext uri="{BB962C8B-B14F-4D97-AF65-F5344CB8AC3E}">
        <p14:creationId xmlns:p14="http://schemas.microsoft.com/office/powerpoint/2010/main" val="25614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Name [20pt Reg]</a:t>
            </a:r>
          </a:p>
          <a:p>
            <a:r>
              <a:rPr lang="en-US" dirty="0"/>
              <a:t>Meeting name</a:t>
            </a:r>
          </a:p>
          <a:p>
            <a:r>
              <a:rPr lang="en-US" dirty="0"/>
              <a:t>Month Day, Year</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5757716" y="4873610"/>
            <a:ext cx="3386284" cy="147732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 WUST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5751576" y="6364224"/>
            <a:ext cx="297883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2626" y="896935"/>
            <a:ext cx="9141374" cy="2775561"/>
          </a:xfrm>
          <a:prstGeom prst="rect">
            <a:avLst/>
          </a:prstGeom>
        </p:spPr>
      </p:pic>
    </p:spTree>
    <p:extLst>
      <p:ext uri="{BB962C8B-B14F-4D97-AF65-F5344CB8AC3E}">
        <p14:creationId xmlns:p14="http://schemas.microsoft.com/office/powerpoint/2010/main" val="308199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9"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085D4D28-9DBE-954A-950C-612C475BA683}" type="datetime1">
              <a:rPr lang="en-US" altLang="en-US" smtClean="0"/>
              <a:t>5/17/2020</a:t>
            </a:fld>
            <a:endParaRPr lang="en-US" altLang="en-US"/>
          </a:p>
        </p:txBody>
      </p:sp>
      <p:sp>
        <p:nvSpPr>
          <p:cNvPr id="11" name="Footer Placeholder 4"/>
          <p:cNvSpPr>
            <a:spLocks noGrp="1"/>
          </p:cNvSpPr>
          <p:nvPr>
            <p:ph type="ftr" sz="quarter" idx="3"/>
          </p:nvPr>
        </p:nvSpPr>
        <p:spPr>
          <a:xfrm>
            <a:off x="806451"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 Pozdeyev, Space Allcoation Meeting 190116</a:t>
            </a:r>
            <a:endParaRPr lang="en-US" b="1"/>
          </a:p>
        </p:txBody>
      </p:sp>
      <p:sp>
        <p:nvSpPr>
          <p:cNvPr id="13" name="Slide Number Placeholder 5"/>
          <p:cNvSpPr>
            <a:spLocks noGrp="1"/>
          </p:cNvSpPr>
          <p:nvPr>
            <p:ph type="sldNum" sz="quarter" idx="4"/>
          </p:nvPr>
        </p:nvSpPr>
        <p:spPr>
          <a:xfrm>
            <a:off x="228601"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206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9719" y="5312740"/>
            <a:ext cx="5628631" cy="1390219"/>
          </a:xfrm>
        </p:spPr>
        <p:txBody>
          <a:bodyPr/>
          <a:lstStyle/>
          <a:p>
            <a:r>
              <a:rPr lang="en-US" dirty="0"/>
              <a:t>Jim Steimel	</a:t>
            </a:r>
          </a:p>
          <a:p>
            <a:r>
              <a:rPr lang="en-US" dirty="0"/>
              <a:t>40kW 650MHz RF Amplifier Requirements and Specification Workshop</a:t>
            </a:r>
          </a:p>
          <a:p>
            <a:r>
              <a:rPr lang="en-US" dirty="0"/>
              <a:t>May 20, 2020</a:t>
            </a:r>
          </a:p>
          <a:p>
            <a:endParaRPr lang="en-US" dirty="0"/>
          </a:p>
        </p:txBody>
      </p:sp>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a:xfrm>
            <a:off x="219719" y="4133319"/>
            <a:ext cx="8667106" cy="1003049"/>
          </a:xfrm>
        </p:spPr>
        <p:txBody>
          <a:bodyPr>
            <a:normAutofit lnSpcReduction="10000"/>
          </a:bodyPr>
          <a:lstStyle/>
          <a:p>
            <a:r>
              <a:rPr lang="en-US" dirty="0"/>
              <a:t>PIP-II LB650 650MHz RF Amplifier Requirements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D58F0-BE13-4FB7-A759-625E8ACA5C4B}"/>
              </a:ext>
            </a:extLst>
          </p:cNvPr>
          <p:cNvSpPr>
            <a:spLocks noGrp="1"/>
          </p:cNvSpPr>
          <p:nvPr>
            <p:ph type="body" sz="half" idx="2"/>
          </p:nvPr>
        </p:nvSpPr>
        <p:spPr>
          <a:xfrm>
            <a:off x="228600" y="1043693"/>
            <a:ext cx="7307264" cy="2148530"/>
          </a:xfrm>
        </p:spPr>
        <p:txBody>
          <a:bodyPr/>
          <a:lstStyle/>
          <a:p>
            <a:pPr marL="342900" indent="-342900">
              <a:buFont typeface="Arial" panose="020B0604020202020204" pitchFamily="34" charset="0"/>
              <a:buChar char="•"/>
            </a:pPr>
            <a:r>
              <a:rPr lang="en-US" dirty="0"/>
              <a:t>The RDS acts as an ISD document for building infrastructure.</a:t>
            </a:r>
          </a:p>
          <a:p>
            <a:pPr marL="342900" indent="-342900">
              <a:buFont typeface="Arial" panose="020B0604020202020204" pitchFamily="34" charset="0"/>
              <a:buChar char="•"/>
            </a:pPr>
            <a:r>
              <a:rPr lang="en-US" dirty="0"/>
              <a:t>This includes space, water cooling, AC power requests, and other items.</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A581A7D-7D7A-47CE-B432-7CA376935BC5}"/>
              </a:ext>
            </a:extLst>
          </p:cNvPr>
          <p:cNvSpPr>
            <a:spLocks noGrp="1"/>
          </p:cNvSpPr>
          <p:nvPr>
            <p:ph type="title"/>
          </p:nvPr>
        </p:nvSpPr>
        <p:spPr/>
        <p:txBody>
          <a:bodyPr/>
          <a:lstStyle/>
          <a:p>
            <a:r>
              <a:rPr lang="en-US" dirty="0"/>
              <a:t>RDS Content</a:t>
            </a:r>
          </a:p>
        </p:txBody>
      </p:sp>
      <p:sp>
        <p:nvSpPr>
          <p:cNvPr id="5" name="Date Placeholder 4">
            <a:extLst>
              <a:ext uri="{FF2B5EF4-FFF2-40B4-BE49-F238E27FC236}">
                <a16:creationId xmlns:a16="http://schemas.microsoft.com/office/drawing/2014/main" id="{079A7122-1496-40CF-83B5-0FD9854BE453}"/>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4B5B31B-0FD6-4808-A868-0C2D8A59A8C9}"/>
              </a:ext>
            </a:extLst>
          </p:cNvPr>
          <p:cNvSpPr>
            <a:spLocks noGrp="1"/>
          </p:cNvSpPr>
          <p:nvPr>
            <p:ph type="sldNum" sz="quarter" idx="18"/>
          </p:nvPr>
        </p:nvSpPr>
        <p:spPr/>
        <p:txBody>
          <a:bodyPr/>
          <a:lstStyle/>
          <a:p>
            <a:fld id="{071AFBCB-9629-4487-8658-FCC7F72DA46F}" type="slidenum">
              <a:rPr lang="en-US" altLang="en-US" smtClean="0"/>
              <a:pPr/>
              <a:t>10</a:t>
            </a:fld>
            <a:endParaRPr lang="en-US" altLang="en-US"/>
          </a:p>
        </p:txBody>
      </p:sp>
      <p:sp>
        <p:nvSpPr>
          <p:cNvPr id="9" name="TextBox 8">
            <a:extLst>
              <a:ext uri="{FF2B5EF4-FFF2-40B4-BE49-F238E27FC236}">
                <a16:creationId xmlns:a16="http://schemas.microsoft.com/office/drawing/2014/main" id="{51405351-101C-4F32-B80A-5F875BC6D3EB}"/>
              </a:ext>
            </a:extLst>
          </p:cNvPr>
          <p:cNvSpPr txBox="1"/>
          <p:nvPr/>
        </p:nvSpPr>
        <p:spPr>
          <a:xfrm>
            <a:off x="1550988" y="5212364"/>
            <a:ext cx="5927725" cy="369332"/>
          </a:xfrm>
          <a:prstGeom prst="rect">
            <a:avLst/>
          </a:prstGeom>
          <a:noFill/>
        </p:spPr>
        <p:txBody>
          <a:bodyPr wrap="square" rtlCol="0">
            <a:spAutoFit/>
          </a:bodyPr>
          <a:lstStyle/>
          <a:p>
            <a:r>
              <a:rPr lang="en-US" dirty="0"/>
              <a:t>Example table of 650MHz amplifier parameters in RDS.</a:t>
            </a:r>
          </a:p>
        </p:txBody>
      </p:sp>
      <p:pic>
        <p:nvPicPr>
          <p:cNvPr id="3" name="Picture 2">
            <a:extLst>
              <a:ext uri="{FF2B5EF4-FFF2-40B4-BE49-F238E27FC236}">
                <a16:creationId xmlns:a16="http://schemas.microsoft.com/office/drawing/2014/main" id="{A1E6FC27-FA50-450E-A060-51A9E90C19B1}"/>
              </a:ext>
            </a:extLst>
          </p:cNvPr>
          <p:cNvPicPr>
            <a:picLocks noChangeAspect="1"/>
          </p:cNvPicPr>
          <p:nvPr/>
        </p:nvPicPr>
        <p:blipFill>
          <a:blip r:embed="rId2"/>
          <a:stretch>
            <a:fillRect/>
          </a:stretch>
        </p:blipFill>
        <p:spPr>
          <a:xfrm>
            <a:off x="676276" y="2313932"/>
            <a:ext cx="7677150" cy="2703692"/>
          </a:xfrm>
          <a:prstGeom prst="rect">
            <a:avLst/>
          </a:prstGeom>
        </p:spPr>
      </p:pic>
    </p:spTree>
    <p:extLst>
      <p:ext uri="{BB962C8B-B14F-4D97-AF65-F5344CB8AC3E}">
        <p14:creationId xmlns:p14="http://schemas.microsoft.com/office/powerpoint/2010/main" val="364593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D58F0-BE13-4FB7-A759-625E8ACA5C4B}"/>
              </a:ext>
            </a:extLst>
          </p:cNvPr>
          <p:cNvSpPr>
            <a:spLocks noGrp="1"/>
          </p:cNvSpPr>
          <p:nvPr>
            <p:ph type="body" sz="half" idx="2"/>
          </p:nvPr>
        </p:nvSpPr>
        <p:spPr>
          <a:xfrm>
            <a:off x="228600" y="1043693"/>
            <a:ext cx="2581275" cy="4994276"/>
          </a:xfrm>
        </p:spPr>
        <p:txBody>
          <a:bodyPr/>
          <a:lstStyle/>
          <a:p>
            <a:pPr marL="342900" indent="-342900">
              <a:buFont typeface="Arial" panose="020B0604020202020204" pitchFamily="34" charset="0"/>
              <a:buChar char="•"/>
            </a:pPr>
            <a:r>
              <a:rPr lang="en-US" dirty="0"/>
              <a:t>TRS defines the detailed and numerical specifications required to create a system or component.</a:t>
            </a:r>
          </a:p>
          <a:p>
            <a:pPr marL="342900" indent="-342900">
              <a:buFont typeface="Arial" panose="020B0604020202020204" pitchFamily="34" charset="0"/>
              <a:buChar char="•"/>
            </a:pPr>
            <a:r>
              <a:rPr lang="en-US" dirty="0"/>
              <a:t>These requirements with the FRS should give a designer sufficient information to design the system or component independent of other systems.</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A581A7D-7D7A-47CE-B432-7CA376935BC5}"/>
              </a:ext>
            </a:extLst>
          </p:cNvPr>
          <p:cNvSpPr>
            <a:spLocks noGrp="1"/>
          </p:cNvSpPr>
          <p:nvPr>
            <p:ph type="title"/>
          </p:nvPr>
        </p:nvSpPr>
        <p:spPr/>
        <p:txBody>
          <a:bodyPr/>
          <a:lstStyle/>
          <a:p>
            <a:r>
              <a:rPr lang="en-US" dirty="0"/>
              <a:t>TRS Content</a:t>
            </a:r>
          </a:p>
        </p:txBody>
      </p:sp>
      <p:sp>
        <p:nvSpPr>
          <p:cNvPr id="5" name="Date Placeholder 4">
            <a:extLst>
              <a:ext uri="{FF2B5EF4-FFF2-40B4-BE49-F238E27FC236}">
                <a16:creationId xmlns:a16="http://schemas.microsoft.com/office/drawing/2014/main" id="{079A7122-1496-40CF-83B5-0FD9854BE453}"/>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4B5B31B-0FD6-4808-A868-0C2D8A59A8C9}"/>
              </a:ext>
            </a:extLst>
          </p:cNvPr>
          <p:cNvSpPr>
            <a:spLocks noGrp="1"/>
          </p:cNvSpPr>
          <p:nvPr>
            <p:ph type="sldNum" sz="quarter" idx="18"/>
          </p:nvPr>
        </p:nvSpPr>
        <p:spPr/>
        <p:txBody>
          <a:bodyPr/>
          <a:lstStyle/>
          <a:p>
            <a:fld id="{071AFBCB-9629-4487-8658-FCC7F72DA46F}" type="slidenum">
              <a:rPr lang="en-US" altLang="en-US" smtClean="0"/>
              <a:pPr/>
              <a:t>11</a:t>
            </a:fld>
            <a:endParaRPr lang="en-US" altLang="en-US"/>
          </a:p>
        </p:txBody>
      </p:sp>
      <p:graphicFrame>
        <p:nvGraphicFramePr>
          <p:cNvPr id="3" name="Table 6">
            <a:extLst>
              <a:ext uri="{FF2B5EF4-FFF2-40B4-BE49-F238E27FC236}">
                <a16:creationId xmlns:a16="http://schemas.microsoft.com/office/drawing/2014/main" id="{7E9E2727-0ED7-44CA-949A-9FB98F53D591}"/>
              </a:ext>
            </a:extLst>
          </p:cNvPr>
          <p:cNvGraphicFramePr>
            <a:graphicFrameLocks noGrp="1"/>
          </p:cNvGraphicFramePr>
          <p:nvPr>
            <p:extLst>
              <p:ext uri="{D42A27DB-BD31-4B8C-83A1-F6EECF244321}">
                <p14:modId xmlns:p14="http://schemas.microsoft.com/office/powerpoint/2010/main" val="246795253"/>
              </p:ext>
            </p:extLst>
          </p:nvPr>
        </p:nvGraphicFramePr>
        <p:xfrm>
          <a:off x="2962275" y="1114685"/>
          <a:ext cx="6096000" cy="517614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68814216"/>
                    </a:ext>
                  </a:extLst>
                </a:gridCol>
                <a:gridCol w="2032000">
                  <a:extLst>
                    <a:ext uri="{9D8B030D-6E8A-4147-A177-3AD203B41FA5}">
                      <a16:colId xmlns:a16="http://schemas.microsoft.com/office/drawing/2014/main" val="981508478"/>
                    </a:ext>
                  </a:extLst>
                </a:gridCol>
                <a:gridCol w="2032000">
                  <a:extLst>
                    <a:ext uri="{9D8B030D-6E8A-4147-A177-3AD203B41FA5}">
                      <a16:colId xmlns:a16="http://schemas.microsoft.com/office/drawing/2014/main" val="90925501"/>
                    </a:ext>
                  </a:extLst>
                </a:gridCol>
              </a:tblGrid>
              <a:tr h="370840">
                <a:tc>
                  <a:txBody>
                    <a:bodyPr/>
                    <a:lstStyle/>
                    <a:p>
                      <a:pPr marL="226695" marR="0" algn="just">
                        <a:lnSpc>
                          <a:spcPct val="135000"/>
                        </a:lnSpc>
                        <a:spcBef>
                          <a:spcPts val="0"/>
                        </a:spcBef>
                        <a:spcAft>
                          <a:spcPts val="0"/>
                        </a:spcAft>
                        <a:tabLst>
                          <a:tab pos="1088390" algn="l"/>
                        </a:tabLst>
                      </a:pPr>
                      <a:r>
                        <a:rPr lang="en-IN" sz="1200" b="1" dirty="0">
                          <a:effectLst/>
                          <a:latin typeface="Helvetica" panose="020B0604020202020204" pitchFamily="34" charset="0"/>
                          <a:ea typeface="MS Mincho" panose="02020609040205080304" pitchFamily="49" charset="-128"/>
                          <a:cs typeface="Times New Roman" panose="02020603050405020304" pitchFamily="18" charset="0"/>
                        </a:rPr>
                        <a:t>Sr.</a:t>
                      </a:r>
                      <a:endParaRPr lang="en-US" sz="1200" dirty="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b="1">
                          <a:effectLst/>
                          <a:latin typeface="Helvetica" panose="020B0604020202020204" pitchFamily="34" charset="0"/>
                          <a:ea typeface="MS Mincho" panose="02020609040205080304" pitchFamily="49" charset="-128"/>
                          <a:cs typeface="Times New Roman" panose="02020603050405020304" pitchFamily="18" charset="0"/>
                        </a:rPr>
                        <a:t>Parameter</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b="1">
                          <a:effectLst/>
                          <a:latin typeface="Helvetica" panose="020B0604020202020204" pitchFamily="34" charset="0"/>
                          <a:ea typeface="MS Mincho" panose="02020609040205080304" pitchFamily="49" charset="-128"/>
                          <a:cs typeface="Times New Roman" panose="02020603050405020304" pitchFamily="18" charset="0"/>
                        </a:rPr>
                        <a:t>Value</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49386945"/>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1</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Centre Frequency</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650 MHz</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31436981"/>
                  </a:ext>
                </a:extLst>
              </a:tr>
              <a:tr h="370840">
                <a:tc>
                  <a:txBody>
                    <a:bodyPr/>
                    <a:lstStyle/>
                    <a:p>
                      <a:pPr marL="226695" marR="0" algn="just">
                        <a:lnSpc>
                          <a:spcPct val="135000"/>
                        </a:lnSpc>
                        <a:spcBef>
                          <a:spcPts val="0"/>
                        </a:spcBef>
                        <a:spcAft>
                          <a:spcPts val="0"/>
                        </a:spcAft>
                        <a:tabLst>
                          <a:tab pos="1088390" algn="l"/>
                        </a:tabLst>
                      </a:pPr>
                      <a:r>
                        <a:rPr lang="en-IN" sz="1200" dirty="0">
                          <a:effectLst/>
                          <a:latin typeface="Helvetica" panose="020B0604020202020204" pitchFamily="34" charset="0"/>
                          <a:ea typeface="MS Mincho" panose="02020609040205080304" pitchFamily="49" charset="-128"/>
                          <a:cs typeface="Times New Roman" panose="02020603050405020304" pitchFamily="18" charset="0"/>
                        </a:rPr>
                        <a:t>2</a:t>
                      </a:r>
                      <a:endParaRPr lang="en-US" sz="1200" dirty="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Bandwidth @ 3 dB</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±2 MHz, 4 MHz minimum</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88782434"/>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3</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Peak power output (typical peak)</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44 kW CW Max</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62816989"/>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4</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Power output @ 1 dB compression</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40 kW CW</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17452800"/>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5</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Gain</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71 dB minimum, 40 kW output with +1 to +5 dBm drive</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31781623"/>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6</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Output VSWR Handling</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1.4:1 minimum</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67684439"/>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7</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Harmonics</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-30 dBc, tested within 2 GHz bandwidth</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03995638"/>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8</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Spurious</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-60 dBc including power supply modulation, tested within 2 GHz bandwidth</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21313115"/>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9</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US"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Minimum RF Drive Pulse Length</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just">
                        <a:lnSpc>
                          <a:spcPct val="135000"/>
                        </a:lnSpc>
                        <a:spcBef>
                          <a:spcPts val="0"/>
                        </a:spcBef>
                        <a:spcAft>
                          <a:spcPts val="0"/>
                        </a:spcAft>
                        <a:tabLst>
                          <a:tab pos="1088390" algn="l"/>
                        </a:tabLst>
                      </a:pPr>
                      <a:r>
                        <a:rPr lang="en-US"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 </a:t>
                      </a:r>
                      <a:r>
                        <a:rPr lang="en-US" sz="12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sym typeface="Symbol" panose="05050102010706020507" pitchFamily="18" charset="2"/>
                        </a:rPr>
                        <a:t></a:t>
                      </a:r>
                      <a:r>
                        <a:rPr lang="en-US"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 Min</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5859487"/>
                  </a:ext>
                </a:extLst>
              </a:tr>
              <a:tr h="370840">
                <a:tc>
                  <a:txBody>
                    <a:bodyPr/>
                    <a:lstStyle/>
                    <a:p>
                      <a:pPr marL="226695"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10</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a:effectLst/>
                          <a:latin typeface="Helvetica" panose="020B0604020202020204" pitchFamily="34" charset="0"/>
                          <a:ea typeface="MS Mincho" panose="02020609040205080304" pitchFamily="49" charset="-128"/>
                          <a:cs typeface="Times New Roman" panose="02020603050405020304" pitchFamily="18" charset="0"/>
                        </a:rPr>
                        <a:t>Input overdrive protection</a:t>
                      </a:r>
                      <a:endParaRPr lang="en-US" sz="1200">
                        <a:effectLst/>
                        <a:latin typeface="Palatino"/>
                        <a:ea typeface="MS Mincho" panose="02020609040205080304" pitchFamily="49" charset="-128"/>
                        <a:cs typeface="Times New Roman" panose="02020603050405020304" pitchFamily="18" charset="0"/>
                      </a:endParaRPr>
                    </a:p>
                  </a:txBody>
                  <a:tcPr marL="68580" marR="68580" marT="0" marB="0"/>
                </a:tc>
                <a:tc>
                  <a:txBody>
                    <a:bodyPr/>
                    <a:lstStyle/>
                    <a:p>
                      <a:pPr marL="0" marR="0" algn="just">
                        <a:lnSpc>
                          <a:spcPct val="135000"/>
                        </a:lnSpc>
                        <a:spcBef>
                          <a:spcPts val="0"/>
                        </a:spcBef>
                        <a:spcAft>
                          <a:spcPts val="0"/>
                        </a:spcAft>
                        <a:tabLst>
                          <a:tab pos="1088390" algn="l"/>
                        </a:tabLst>
                      </a:pPr>
                      <a:r>
                        <a:rPr lang="en-IN" sz="1200" dirty="0">
                          <a:effectLst/>
                          <a:latin typeface="Helvetica" panose="020B0604020202020204" pitchFamily="34" charset="0"/>
                          <a:ea typeface="MS Mincho" panose="02020609040205080304" pitchFamily="49" charset="-128"/>
                          <a:cs typeface="Times New Roman" panose="02020603050405020304" pitchFamily="18" charset="0"/>
                        </a:rPr>
                        <a:t>+5 to +16 dBm range </a:t>
                      </a:r>
                      <a:endParaRPr lang="en-US" sz="1200" dirty="0">
                        <a:effectLst/>
                        <a:latin typeface="Palatin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9577890"/>
                  </a:ext>
                </a:extLst>
              </a:tr>
            </a:tbl>
          </a:graphicData>
        </a:graphic>
      </p:graphicFrame>
      <p:sp>
        <p:nvSpPr>
          <p:cNvPr id="8" name="TextBox 7">
            <a:extLst>
              <a:ext uri="{FF2B5EF4-FFF2-40B4-BE49-F238E27FC236}">
                <a16:creationId xmlns:a16="http://schemas.microsoft.com/office/drawing/2014/main" id="{0CB77F61-23E9-4EC8-AA65-426EEED923FC}"/>
              </a:ext>
            </a:extLst>
          </p:cNvPr>
          <p:cNvSpPr txBox="1"/>
          <p:nvPr/>
        </p:nvSpPr>
        <p:spPr>
          <a:xfrm>
            <a:off x="3868182" y="785012"/>
            <a:ext cx="4284186" cy="369332"/>
          </a:xfrm>
          <a:prstGeom prst="rect">
            <a:avLst/>
          </a:prstGeom>
          <a:noFill/>
        </p:spPr>
        <p:txBody>
          <a:bodyPr wrap="none" rtlCol="0">
            <a:spAutoFit/>
          </a:bodyPr>
          <a:lstStyle/>
          <a:p>
            <a:r>
              <a:rPr lang="en-US" dirty="0"/>
              <a:t>Example table of 650MHz amplifier TRS</a:t>
            </a:r>
          </a:p>
        </p:txBody>
      </p:sp>
    </p:spTree>
    <p:extLst>
      <p:ext uri="{BB962C8B-B14F-4D97-AF65-F5344CB8AC3E}">
        <p14:creationId xmlns:p14="http://schemas.microsoft.com/office/powerpoint/2010/main" val="397478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A69BD-4457-4962-BA52-5BC97BAE25BA}"/>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Power estimates based on cavity voltage and phase  estimates from version-controlled lattice data from </a:t>
            </a:r>
            <a:r>
              <a:rPr lang="en-US" dirty="0" err="1"/>
              <a:t>TraceWin</a:t>
            </a:r>
            <a:r>
              <a:rPr lang="en-US" dirty="0"/>
              <a:t> simulation.</a:t>
            </a:r>
          </a:p>
          <a:p>
            <a:pPr marL="342900" indent="-342900">
              <a:buFont typeface="Arial" panose="020B0604020202020204" pitchFamily="34" charset="0"/>
              <a:buChar char="•"/>
            </a:pPr>
            <a:r>
              <a:rPr lang="en-US" dirty="0"/>
              <a:t>Nominal coupling defined by SRF but estimates allow for up to 25% variation in setting.</a:t>
            </a:r>
          </a:p>
          <a:p>
            <a:pPr marL="342900" indent="-342900">
              <a:buFont typeface="Arial" panose="020B0604020202020204" pitchFamily="34" charset="0"/>
              <a:buChar char="•"/>
            </a:pPr>
            <a:r>
              <a:rPr lang="en-US" dirty="0"/>
              <a:t>Distribution losses estimated at 10% and dynamic overhead is 15%.</a:t>
            </a:r>
          </a:p>
        </p:txBody>
      </p:sp>
      <p:sp>
        <p:nvSpPr>
          <p:cNvPr id="4" name="Title 3">
            <a:extLst>
              <a:ext uri="{FF2B5EF4-FFF2-40B4-BE49-F238E27FC236}">
                <a16:creationId xmlns:a16="http://schemas.microsoft.com/office/drawing/2014/main" id="{A4E5423E-BD3F-4A76-AB93-5DDBBB5B0FFF}"/>
              </a:ext>
            </a:extLst>
          </p:cNvPr>
          <p:cNvSpPr>
            <a:spLocks noGrp="1"/>
          </p:cNvSpPr>
          <p:nvPr>
            <p:ph type="title"/>
          </p:nvPr>
        </p:nvSpPr>
        <p:spPr/>
        <p:txBody>
          <a:bodyPr/>
          <a:lstStyle/>
          <a:p>
            <a:r>
              <a:rPr lang="en-US" dirty="0"/>
              <a:t>PRD Requirements - Power</a:t>
            </a:r>
          </a:p>
        </p:txBody>
      </p:sp>
      <p:sp>
        <p:nvSpPr>
          <p:cNvPr id="5" name="Date Placeholder 4">
            <a:extLst>
              <a:ext uri="{FF2B5EF4-FFF2-40B4-BE49-F238E27FC236}">
                <a16:creationId xmlns:a16="http://schemas.microsoft.com/office/drawing/2014/main" id="{1860F29C-DF85-4C90-874C-5BAF33406447}"/>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FD97AC18-D145-4C27-BA19-0797FACB4F9A}"/>
              </a:ext>
            </a:extLst>
          </p:cNvPr>
          <p:cNvSpPr>
            <a:spLocks noGrp="1"/>
          </p:cNvSpPr>
          <p:nvPr>
            <p:ph type="sldNum" sz="quarter" idx="18"/>
          </p:nvPr>
        </p:nvSpPr>
        <p:spPr/>
        <p:txBody>
          <a:bodyPr/>
          <a:lstStyle/>
          <a:p>
            <a:fld id="{071AFBCB-9629-4487-8658-FCC7F72DA46F}" type="slidenum">
              <a:rPr lang="en-US" altLang="en-US" smtClean="0"/>
              <a:pPr/>
              <a:t>12</a:t>
            </a:fld>
            <a:endParaRPr lang="en-US" altLang="en-US"/>
          </a:p>
        </p:txBody>
      </p:sp>
      <p:graphicFrame>
        <p:nvGraphicFramePr>
          <p:cNvPr id="8" name="Chart 7">
            <a:extLst>
              <a:ext uri="{FF2B5EF4-FFF2-40B4-BE49-F238E27FC236}">
                <a16:creationId xmlns:a16="http://schemas.microsoft.com/office/drawing/2014/main" id="{33D4BFE6-F80A-425D-8DFC-A233907AB9E0}"/>
              </a:ext>
            </a:extLst>
          </p:cNvPr>
          <p:cNvGraphicFramePr>
            <a:graphicFrameLocks/>
          </p:cNvGraphicFramePr>
          <p:nvPr>
            <p:extLst>
              <p:ext uri="{D42A27DB-BD31-4B8C-83A1-F6EECF244321}">
                <p14:modId xmlns:p14="http://schemas.microsoft.com/office/powerpoint/2010/main" val="3814090305"/>
              </p:ext>
            </p:extLst>
          </p:nvPr>
        </p:nvGraphicFramePr>
        <p:xfrm>
          <a:off x="3086100" y="1552574"/>
          <a:ext cx="5467350" cy="351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570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F1070-36BA-43AB-BB25-9D5D72AB97AB}"/>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Cavity gradient and phase stability specified to be better than 0.065%.</a:t>
            </a:r>
          </a:p>
          <a:p>
            <a:pPr marL="342900" indent="-342900">
              <a:buFont typeface="Arial" panose="020B0604020202020204" pitchFamily="34" charset="0"/>
              <a:buChar char="•"/>
            </a:pPr>
            <a:r>
              <a:rPr lang="en-US" dirty="0"/>
              <a:t>Top plot shows relative effect of beam pulse on cavity with only feedback applied.  Gradient errors are 10x allowable deviation.</a:t>
            </a:r>
          </a:p>
          <a:p>
            <a:pPr marL="342900" indent="-342900">
              <a:buFont typeface="Arial" panose="020B0604020202020204" pitchFamily="34" charset="0"/>
              <a:buChar char="•"/>
            </a:pPr>
            <a:r>
              <a:rPr lang="en-US" dirty="0"/>
              <a:t>Bottom plot shows relative gradient with RF feedforward with 10% error in current matching.</a:t>
            </a:r>
          </a:p>
        </p:txBody>
      </p:sp>
      <p:sp>
        <p:nvSpPr>
          <p:cNvPr id="4" name="Title 3">
            <a:extLst>
              <a:ext uri="{FF2B5EF4-FFF2-40B4-BE49-F238E27FC236}">
                <a16:creationId xmlns:a16="http://schemas.microsoft.com/office/drawing/2014/main" id="{A9DE087C-8B5D-456C-B02F-F335BCAB6CB3}"/>
              </a:ext>
            </a:extLst>
          </p:cNvPr>
          <p:cNvSpPr>
            <a:spLocks noGrp="1"/>
          </p:cNvSpPr>
          <p:nvPr>
            <p:ph type="title"/>
          </p:nvPr>
        </p:nvSpPr>
        <p:spPr/>
        <p:txBody>
          <a:bodyPr/>
          <a:lstStyle/>
          <a:p>
            <a:r>
              <a:rPr lang="en-US" dirty="0"/>
              <a:t>PRD Requirements – Beam Pulse – Feedforward</a:t>
            </a:r>
          </a:p>
        </p:txBody>
      </p:sp>
      <p:sp>
        <p:nvSpPr>
          <p:cNvPr id="5" name="Date Placeholder 4">
            <a:extLst>
              <a:ext uri="{FF2B5EF4-FFF2-40B4-BE49-F238E27FC236}">
                <a16:creationId xmlns:a16="http://schemas.microsoft.com/office/drawing/2014/main" id="{2438A774-B12A-4464-8B09-EAC17C3B3077}"/>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1E8C103-3B77-4386-AC19-36EB9C005397}"/>
              </a:ext>
            </a:extLst>
          </p:cNvPr>
          <p:cNvSpPr>
            <a:spLocks noGrp="1"/>
          </p:cNvSpPr>
          <p:nvPr>
            <p:ph type="sldNum" sz="quarter" idx="18"/>
          </p:nvPr>
        </p:nvSpPr>
        <p:spPr/>
        <p:txBody>
          <a:bodyPr/>
          <a:lstStyle/>
          <a:p>
            <a:fld id="{071AFBCB-9629-4487-8658-FCC7F72DA46F}" type="slidenum">
              <a:rPr lang="en-US" altLang="en-US" smtClean="0"/>
              <a:pPr/>
              <a:t>13</a:t>
            </a:fld>
            <a:endParaRPr lang="en-US" altLang="en-US"/>
          </a:p>
        </p:txBody>
      </p:sp>
      <p:pic>
        <p:nvPicPr>
          <p:cNvPr id="9" name="Picture 8">
            <a:extLst>
              <a:ext uri="{FF2B5EF4-FFF2-40B4-BE49-F238E27FC236}">
                <a16:creationId xmlns:a16="http://schemas.microsoft.com/office/drawing/2014/main" id="{9F1D188F-E007-4E3F-B3CF-BDF4BB8B6914}"/>
              </a:ext>
            </a:extLst>
          </p:cNvPr>
          <p:cNvPicPr>
            <a:picLocks noChangeAspect="1"/>
          </p:cNvPicPr>
          <p:nvPr/>
        </p:nvPicPr>
        <p:blipFill>
          <a:blip r:embed="rId2"/>
          <a:stretch>
            <a:fillRect/>
          </a:stretch>
        </p:blipFill>
        <p:spPr>
          <a:xfrm>
            <a:off x="3764954" y="1180172"/>
            <a:ext cx="4713559" cy="2434475"/>
          </a:xfrm>
          <a:prstGeom prst="rect">
            <a:avLst/>
          </a:prstGeom>
        </p:spPr>
      </p:pic>
      <p:pic>
        <p:nvPicPr>
          <p:cNvPr id="10" name="Picture 9">
            <a:extLst>
              <a:ext uri="{FF2B5EF4-FFF2-40B4-BE49-F238E27FC236}">
                <a16:creationId xmlns:a16="http://schemas.microsoft.com/office/drawing/2014/main" id="{AABC0968-15C3-4E88-87AE-D3C35A949B95}"/>
              </a:ext>
            </a:extLst>
          </p:cNvPr>
          <p:cNvPicPr>
            <a:picLocks noChangeAspect="1"/>
          </p:cNvPicPr>
          <p:nvPr/>
        </p:nvPicPr>
        <p:blipFill>
          <a:blip r:embed="rId3"/>
          <a:stretch>
            <a:fillRect/>
          </a:stretch>
        </p:blipFill>
        <p:spPr>
          <a:xfrm>
            <a:off x="3764953" y="3847636"/>
            <a:ext cx="4713559" cy="2434475"/>
          </a:xfrm>
          <a:prstGeom prst="rect">
            <a:avLst/>
          </a:prstGeom>
        </p:spPr>
      </p:pic>
      <p:sp>
        <p:nvSpPr>
          <p:cNvPr id="11" name="TextBox 10">
            <a:extLst>
              <a:ext uri="{FF2B5EF4-FFF2-40B4-BE49-F238E27FC236}">
                <a16:creationId xmlns:a16="http://schemas.microsoft.com/office/drawing/2014/main" id="{37454071-3767-428D-AC28-070838BC25E9}"/>
              </a:ext>
            </a:extLst>
          </p:cNvPr>
          <p:cNvSpPr txBox="1"/>
          <p:nvPr/>
        </p:nvSpPr>
        <p:spPr>
          <a:xfrm>
            <a:off x="4229100" y="859027"/>
            <a:ext cx="4070345" cy="369332"/>
          </a:xfrm>
          <a:prstGeom prst="rect">
            <a:avLst/>
          </a:prstGeom>
          <a:noFill/>
        </p:spPr>
        <p:txBody>
          <a:bodyPr wrap="none" rtlCol="0">
            <a:spAutoFit/>
          </a:bodyPr>
          <a:lstStyle/>
          <a:p>
            <a:r>
              <a:rPr lang="en-US" dirty="0"/>
              <a:t>Relative gradient error no feedforward</a:t>
            </a:r>
          </a:p>
        </p:txBody>
      </p:sp>
      <p:sp>
        <p:nvSpPr>
          <p:cNvPr id="12" name="TextBox 11">
            <a:extLst>
              <a:ext uri="{FF2B5EF4-FFF2-40B4-BE49-F238E27FC236}">
                <a16:creationId xmlns:a16="http://schemas.microsoft.com/office/drawing/2014/main" id="{6EA76105-3364-46F7-816E-6A80141D3117}"/>
              </a:ext>
            </a:extLst>
          </p:cNvPr>
          <p:cNvSpPr txBox="1"/>
          <p:nvPr/>
        </p:nvSpPr>
        <p:spPr>
          <a:xfrm>
            <a:off x="4075212" y="3483681"/>
            <a:ext cx="4224233" cy="369332"/>
          </a:xfrm>
          <a:prstGeom prst="rect">
            <a:avLst/>
          </a:prstGeom>
          <a:noFill/>
        </p:spPr>
        <p:txBody>
          <a:bodyPr wrap="none" rtlCol="0">
            <a:spAutoFit/>
          </a:bodyPr>
          <a:lstStyle/>
          <a:p>
            <a:r>
              <a:rPr lang="en-US" dirty="0"/>
              <a:t>Relative gradient error with feedforward</a:t>
            </a:r>
          </a:p>
        </p:txBody>
      </p:sp>
    </p:spTree>
    <p:extLst>
      <p:ext uri="{BB962C8B-B14F-4D97-AF65-F5344CB8AC3E}">
        <p14:creationId xmlns:p14="http://schemas.microsoft.com/office/powerpoint/2010/main" val="106519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A29-D908-4410-9953-68D06A831D9F}"/>
              </a:ext>
            </a:extLst>
          </p:cNvPr>
          <p:cNvSpPr>
            <a:spLocks noGrp="1"/>
          </p:cNvSpPr>
          <p:nvPr>
            <p:ph type="title"/>
          </p:nvPr>
        </p:nvSpPr>
        <p:spPr/>
        <p:txBody>
          <a:bodyPr/>
          <a:lstStyle/>
          <a:p>
            <a:r>
              <a:rPr lang="en-US" dirty="0"/>
              <a:t>PRD Requirements - Specifications for Feedforward</a:t>
            </a:r>
          </a:p>
        </p:txBody>
      </p:sp>
      <p:sp>
        <p:nvSpPr>
          <p:cNvPr id="3" name="Content Placeholder 2">
            <a:extLst>
              <a:ext uri="{FF2B5EF4-FFF2-40B4-BE49-F238E27FC236}">
                <a16:creationId xmlns:a16="http://schemas.microsoft.com/office/drawing/2014/main" id="{6542A4ED-E9F8-45A2-90CA-339BB1C031B1}"/>
              </a:ext>
            </a:extLst>
          </p:cNvPr>
          <p:cNvSpPr>
            <a:spLocks noGrp="1"/>
          </p:cNvSpPr>
          <p:nvPr>
            <p:ph idx="1"/>
          </p:nvPr>
        </p:nvSpPr>
        <p:spPr/>
        <p:txBody>
          <a:bodyPr/>
          <a:lstStyle/>
          <a:p>
            <a:r>
              <a:rPr lang="en-US" dirty="0"/>
              <a:t>For feedforward to deliver cavity gradient stability in the presence of a beam pulse, the current delivered to the cavity must match the beam within 10%.</a:t>
            </a:r>
          </a:p>
          <a:p>
            <a:r>
              <a:rPr lang="en-US" dirty="0"/>
              <a:t>The LLRF system is capable of timing the pulse and setting the amplitude, but the amplifier must have precise gain at the instant of the power request.</a:t>
            </a:r>
          </a:p>
          <a:p>
            <a:r>
              <a:rPr lang="en-US" dirty="0"/>
              <a:t>The minimum specified gain must still be maintained at the power request, or the feedback will not be able to correct errors in time.</a:t>
            </a:r>
          </a:p>
          <a:p>
            <a:r>
              <a:rPr lang="en-US" dirty="0"/>
              <a:t>The DC supplies must have a combination of sufficient stored energy and its own feedforward pulse to respond to the transistors’ demand for more power.</a:t>
            </a:r>
          </a:p>
        </p:txBody>
      </p:sp>
      <p:sp>
        <p:nvSpPr>
          <p:cNvPr id="4" name="Date Placeholder 3">
            <a:extLst>
              <a:ext uri="{FF2B5EF4-FFF2-40B4-BE49-F238E27FC236}">
                <a16:creationId xmlns:a16="http://schemas.microsoft.com/office/drawing/2014/main" id="{F5D896D8-8FFB-4FB2-BC66-528B542D381C}"/>
              </a:ext>
            </a:extLst>
          </p:cNvPr>
          <p:cNvSpPr>
            <a:spLocks noGrp="1"/>
          </p:cNvSpPr>
          <p:nvPr>
            <p:ph type="dt" sz="half" idx="10"/>
          </p:nvPr>
        </p:nvSpPr>
        <p:spPr/>
        <p:txBody>
          <a:bodyPr/>
          <a:lstStyle/>
          <a:p>
            <a:fld id="{D8C6216A-B1CE-FD40-90D4-17953AD2EEC4}" type="datetime1">
              <a:rPr lang="en-US" altLang="en-US" smtClean="0"/>
              <a:t>5/17/2020</a:t>
            </a:fld>
            <a:endParaRPr lang="en-US" altLang="en-US"/>
          </a:p>
        </p:txBody>
      </p:sp>
      <p:sp>
        <p:nvSpPr>
          <p:cNvPr id="5" name="Slide Number Placeholder 4">
            <a:extLst>
              <a:ext uri="{FF2B5EF4-FFF2-40B4-BE49-F238E27FC236}">
                <a16:creationId xmlns:a16="http://schemas.microsoft.com/office/drawing/2014/main" id="{A19D8FFB-9910-4EFC-8A17-8BC6C358AD1E}"/>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spTree>
    <p:extLst>
      <p:ext uri="{BB962C8B-B14F-4D97-AF65-F5344CB8AC3E}">
        <p14:creationId xmlns:p14="http://schemas.microsoft.com/office/powerpoint/2010/main" val="29175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3BAA-1C7B-4829-AB98-AF9511A54F91}"/>
              </a:ext>
            </a:extLst>
          </p:cNvPr>
          <p:cNvSpPr>
            <a:spLocks noGrp="1"/>
          </p:cNvSpPr>
          <p:nvPr>
            <p:ph type="title"/>
          </p:nvPr>
        </p:nvSpPr>
        <p:spPr/>
        <p:txBody>
          <a:bodyPr/>
          <a:lstStyle/>
          <a:p>
            <a:r>
              <a:rPr lang="en-US" dirty="0"/>
              <a:t>ISD Requirements - RDS</a:t>
            </a:r>
          </a:p>
        </p:txBody>
      </p:sp>
      <p:sp>
        <p:nvSpPr>
          <p:cNvPr id="3" name="Content Placeholder 2">
            <a:extLst>
              <a:ext uri="{FF2B5EF4-FFF2-40B4-BE49-F238E27FC236}">
                <a16:creationId xmlns:a16="http://schemas.microsoft.com/office/drawing/2014/main" id="{C27D8DD9-2B76-48A9-8DC7-8361FA1E155F}"/>
              </a:ext>
            </a:extLst>
          </p:cNvPr>
          <p:cNvSpPr>
            <a:spLocks noGrp="1"/>
          </p:cNvSpPr>
          <p:nvPr>
            <p:ph idx="1"/>
          </p:nvPr>
        </p:nvSpPr>
        <p:spPr/>
        <p:txBody>
          <a:bodyPr/>
          <a:lstStyle/>
          <a:p>
            <a:r>
              <a:rPr lang="en-US" dirty="0"/>
              <a:t>The gallery building design is being finalized, so the space, power, and cooling requirements need to be stable in the interface requirements.</a:t>
            </a:r>
          </a:p>
          <a:p>
            <a:r>
              <a:rPr lang="en-US" dirty="0"/>
              <a:t>RDS assumes that the amplifiers are running at 42% efficiency at the 1 dB compression point.</a:t>
            </a:r>
          </a:p>
          <a:p>
            <a:r>
              <a:rPr lang="en-US" dirty="0"/>
              <a:t>The large number of amplifiers for the </a:t>
            </a:r>
            <a:r>
              <a:rPr lang="en-US" dirty="0" err="1"/>
              <a:t>linac</a:t>
            </a:r>
            <a:r>
              <a:rPr lang="en-US" dirty="0"/>
              <a:t> dictate a high percentage of the power consumption and cooling load making this an important specification.</a:t>
            </a:r>
          </a:p>
          <a:p>
            <a:r>
              <a:rPr lang="en-US" dirty="0"/>
              <a:t>Output power used to calculate efficiency is contained in the fundamental frequency spectrum.</a:t>
            </a:r>
          </a:p>
          <a:p>
            <a:pPr lvl="1"/>
            <a:r>
              <a:rPr lang="en-US" dirty="0"/>
              <a:t>Excess noise figure and harmonics can have a negative affect on efficiency.</a:t>
            </a:r>
          </a:p>
        </p:txBody>
      </p:sp>
      <p:sp>
        <p:nvSpPr>
          <p:cNvPr id="4" name="Date Placeholder 3">
            <a:extLst>
              <a:ext uri="{FF2B5EF4-FFF2-40B4-BE49-F238E27FC236}">
                <a16:creationId xmlns:a16="http://schemas.microsoft.com/office/drawing/2014/main" id="{44284008-6EF5-4DC3-8684-FF1765323634}"/>
              </a:ext>
            </a:extLst>
          </p:cNvPr>
          <p:cNvSpPr>
            <a:spLocks noGrp="1"/>
          </p:cNvSpPr>
          <p:nvPr>
            <p:ph type="dt" sz="half" idx="10"/>
          </p:nvPr>
        </p:nvSpPr>
        <p:spPr/>
        <p:txBody>
          <a:bodyPr/>
          <a:lstStyle/>
          <a:p>
            <a:fld id="{D8C6216A-B1CE-FD40-90D4-17953AD2EEC4}" type="datetime1">
              <a:rPr lang="en-US" altLang="en-US" smtClean="0"/>
              <a:t>5/17/2020</a:t>
            </a:fld>
            <a:endParaRPr lang="en-US" altLang="en-US"/>
          </a:p>
        </p:txBody>
      </p:sp>
      <p:sp>
        <p:nvSpPr>
          <p:cNvPr id="5" name="Slide Number Placeholder 4">
            <a:extLst>
              <a:ext uri="{FF2B5EF4-FFF2-40B4-BE49-F238E27FC236}">
                <a16:creationId xmlns:a16="http://schemas.microsoft.com/office/drawing/2014/main" id="{94BE94E9-D1CC-4F8D-8938-B1C68E76D5B8}"/>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spTree>
    <p:extLst>
      <p:ext uri="{BB962C8B-B14F-4D97-AF65-F5344CB8AC3E}">
        <p14:creationId xmlns:p14="http://schemas.microsoft.com/office/powerpoint/2010/main" val="403163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7710-4675-4164-9595-6C46DBD765E3}"/>
              </a:ext>
            </a:extLst>
          </p:cNvPr>
          <p:cNvSpPr>
            <a:spLocks noGrp="1"/>
          </p:cNvSpPr>
          <p:nvPr>
            <p:ph type="title"/>
          </p:nvPr>
        </p:nvSpPr>
        <p:spPr/>
        <p:txBody>
          <a:bodyPr/>
          <a:lstStyle/>
          <a:p>
            <a:r>
              <a:rPr lang="en-US" dirty="0"/>
              <a:t>ISD Requirements - RDS</a:t>
            </a:r>
          </a:p>
        </p:txBody>
      </p:sp>
      <p:sp>
        <p:nvSpPr>
          <p:cNvPr id="4" name="Date Placeholder 3">
            <a:extLst>
              <a:ext uri="{FF2B5EF4-FFF2-40B4-BE49-F238E27FC236}">
                <a16:creationId xmlns:a16="http://schemas.microsoft.com/office/drawing/2014/main" id="{745C0974-DC30-4426-9227-9F8779E0CB1B}"/>
              </a:ext>
            </a:extLst>
          </p:cNvPr>
          <p:cNvSpPr>
            <a:spLocks noGrp="1"/>
          </p:cNvSpPr>
          <p:nvPr>
            <p:ph type="dt" sz="half" idx="10"/>
          </p:nvPr>
        </p:nvSpPr>
        <p:spPr/>
        <p:txBody>
          <a:bodyPr/>
          <a:lstStyle/>
          <a:p>
            <a:fld id="{D8C6216A-B1CE-FD40-90D4-17953AD2EEC4}" type="datetime1">
              <a:rPr lang="en-US" altLang="en-US" smtClean="0"/>
              <a:t>5/17/2020</a:t>
            </a:fld>
            <a:endParaRPr lang="en-US" altLang="en-US"/>
          </a:p>
        </p:txBody>
      </p:sp>
      <p:sp>
        <p:nvSpPr>
          <p:cNvPr id="5" name="Slide Number Placeholder 4">
            <a:extLst>
              <a:ext uri="{FF2B5EF4-FFF2-40B4-BE49-F238E27FC236}">
                <a16:creationId xmlns:a16="http://schemas.microsoft.com/office/drawing/2014/main" id="{59FCA6B5-85D0-4E6E-811E-BA2908379E8B}"/>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pic>
        <p:nvPicPr>
          <p:cNvPr id="6" name="Picture 5">
            <a:extLst>
              <a:ext uri="{FF2B5EF4-FFF2-40B4-BE49-F238E27FC236}">
                <a16:creationId xmlns:a16="http://schemas.microsoft.com/office/drawing/2014/main" id="{980DF18D-DF25-454B-96D2-0E3617AC4C29}"/>
              </a:ext>
            </a:extLst>
          </p:cNvPr>
          <p:cNvPicPr>
            <a:picLocks noChangeAspect="1"/>
          </p:cNvPicPr>
          <p:nvPr/>
        </p:nvPicPr>
        <p:blipFill>
          <a:blip r:embed="rId2"/>
          <a:stretch>
            <a:fillRect/>
          </a:stretch>
        </p:blipFill>
        <p:spPr>
          <a:xfrm>
            <a:off x="1144430" y="976312"/>
            <a:ext cx="6381909" cy="4905375"/>
          </a:xfrm>
          <a:prstGeom prst="rect">
            <a:avLst/>
          </a:prstGeom>
        </p:spPr>
      </p:pic>
      <p:sp>
        <p:nvSpPr>
          <p:cNvPr id="7" name="TextBox 6">
            <a:extLst>
              <a:ext uri="{FF2B5EF4-FFF2-40B4-BE49-F238E27FC236}">
                <a16:creationId xmlns:a16="http://schemas.microsoft.com/office/drawing/2014/main" id="{B412F272-00D6-4DA3-85E7-2919726B0CE1}"/>
              </a:ext>
            </a:extLst>
          </p:cNvPr>
          <p:cNvSpPr txBox="1"/>
          <p:nvPr/>
        </p:nvSpPr>
        <p:spPr>
          <a:xfrm>
            <a:off x="2030907" y="5927928"/>
            <a:ext cx="4608954" cy="369332"/>
          </a:xfrm>
          <a:prstGeom prst="rect">
            <a:avLst/>
          </a:prstGeom>
          <a:noFill/>
        </p:spPr>
        <p:txBody>
          <a:bodyPr wrap="none" rtlCol="0">
            <a:spAutoFit/>
          </a:bodyPr>
          <a:lstStyle/>
          <a:p>
            <a:r>
              <a:rPr lang="en-US" dirty="0"/>
              <a:t>Sample RDS Parameters and Calculations</a:t>
            </a:r>
          </a:p>
        </p:txBody>
      </p:sp>
    </p:spTree>
    <p:extLst>
      <p:ext uri="{BB962C8B-B14F-4D97-AF65-F5344CB8AC3E}">
        <p14:creationId xmlns:p14="http://schemas.microsoft.com/office/powerpoint/2010/main" val="222575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9FF2-BC43-40FE-886C-605B12C2DCF1}"/>
              </a:ext>
            </a:extLst>
          </p:cNvPr>
          <p:cNvSpPr>
            <a:spLocks noGrp="1"/>
          </p:cNvSpPr>
          <p:nvPr>
            <p:ph type="title"/>
          </p:nvPr>
        </p:nvSpPr>
        <p:spPr/>
        <p:txBody>
          <a:bodyPr/>
          <a:lstStyle/>
          <a:p>
            <a:r>
              <a:rPr lang="en-US" dirty="0"/>
              <a:t>Workshop Presentations and Questions</a:t>
            </a:r>
          </a:p>
        </p:txBody>
      </p:sp>
      <p:sp>
        <p:nvSpPr>
          <p:cNvPr id="3" name="Content Placeholder 2">
            <a:extLst>
              <a:ext uri="{FF2B5EF4-FFF2-40B4-BE49-F238E27FC236}">
                <a16:creationId xmlns:a16="http://schemas.microsoft.com/office/drawing/2014/main" id="{1E3EF7D0-FF85-46F8-AAD8-6663F4CC0757}"/>
              </a:ext>
            </a:extLst>
          </p:cNvPr>
          <p:cNvSpPr>
            <a:spLocks noGrp="1"/>
          </p:cNvSpPr>
          <p:nvPr>
            <p:ph idx="1"/>
          </p:nvPr>
        </p:nvSpPr>
        <p:spPr>
          <a:xfrm>
            <a:off x="228600" y="833497"/>
            <a:ext cx="8672513" cy="4987867"/>
          </a:xfrm>
        </p:spPr>
        <p:txBody>
          <a:bodyPr/>
          <a:lstStyle/>
          <a:p>
            <a:r>
              <a:rPr lang="en-US" dirty="0"/>
              <a:t>The following documents will be reviewed in a “page flip” format in the following sessions.</a:t>
            </a:r>
          </a:p>
          <a:p>
            <a:pPr lvl="1"/>
            <a:r>
              <a:rPr lang="en-US" dirty="0"/>
              <a:t>RF Systems Physics Requirements Document</a:t>
            </a:r>
          </a:p>
          <a:p>
            <a:pPr lvl="2"/>
            <a:r>
              <a:rPr lang="en-US" dirty="0"/>
              <a:t>Are high level requirements captured in sufficient depth to accurately specify amplifier parameters?</a:t>
            </a:r>
          </a:p>
          <a:p>
            <a:pPr lvl="1"/>
            <a:r>
              <a:rPr lang="en-US" dirty="0"/>
              <a:t>650MHz Amplifier Functional Requirements Specifications</a:t>
            </a:r>
          </a:p>
          <a:p>
            <a:pPr lvl="2"/>
            <a:r>
              <a:rPr lang="en-US" dirty="0"/>
              <a:t>Are functional requirements complete?</a:t>
            </a:r>
          </a:p>
          <a:p>
            <a:pPr lvl="2"/>
            <a:r>
              <a:rPr lang="en-US" dirty="0"/>
              <a:t>Are sufficient standards listed?</a:t>
            </a:r>
          </a:p>
          <a:p>
            <a:pPr lvl="1"/>
            <a:r>
              <a:rPr lang="en-US" dirty="0"/>
              <a:t>650MHz Amplifier Interface Specifications Document	</a:t>
            </a:r>
          </a:p>
          <a:p>
            <a:pPr lvl="2"/>
            <a:r>
              <a:rPr lang="en-US" dirty="0"/>
              <a:t>Are interfaces sufficiently identified?</a:t>
            </a:r>
          </a:p>
          <a:p>
            <a:pPr lvl="1"/>
            <a:r>
              <a:rPr lang="en-US" dirty="0"/>
              <a:t>650MHz Amplifier Technical Specifications Document</a:t>
            </a:r>
          </a:p>
          <a:p>
            <a:pPr lvl="2"/>
            <a:r>
              <a:rPr lang="en-US" dirty="0"/>
              <a:t>Do technical specifications trace from functional and interface specifications?</a:t>
            </a:r>
          </a:p>
          <a:p>
            <a:pPr lvl="2"/>
            <a:r>
              <a:rPr lang="en-US" dirty="0"/>
              <a:t>Are technical calculations accurate?</a:t>
            </a:r>
          </a:p>
          <a:p>
            <a:pPr lvl="2"/>
            <a:r>
              <a:rPr lang="en-US" dirty="0"/>
              <a:t>Are specifications verifiable as listed?</a:t>
            </a:r>
          </a:p>
        </p:txBody>
      </p:sp>
      <p:sp>
        <p:nvSpPr>
          <p:cNvPr id="4" name="Date Placeholder 3">
            <a:extLst>
              <a:ext uri="{FF2B5EF4-FFF2-40B4-BE49-F238E27FC236}">
                <a16:creationId xmlns:a16="http://schemas.microsoft.com/office/drawing/2014/main" id="{71759E98-8FDE-4362-89F0-426F0025B70D}"/>
              </a:ext>
            </a:extLst>
          </p:cNvPr>
          <p:cNvSpPr>
            <a:spLocks noGrp="1"/>
          </p:cNvSpPr>
          <p:nvPr>
            <p:ph type="dt" sz="half" idx="10"/>
          </p:nvPr>
        </p:nvSpPr>
        <p:spPr/>
        <p:txBody>
          <a:bodyPr/>
          <a:lstStyle/>
          <a:p>
            <a:fld id="{D8C6216A-B1CE-FD40-90D4-17953AD2EEC4}" type="datetime1">
              <a:rPr lang="en-US" altLang="en-US" smtClean="0"/>
              <a:t>5/17/2020</a:t>
            </a:fld>
            <a:endParaRPr lang="en-US" altLang="en-US"/>
          </a:p>
        </p:txBody>
      </p:sp>
      <p:sp>
        <p:nvSpPr>
          <p:cNvPr id="5" name="Slide Number Placeholder 4">
            <a:extLst>
              <a:ext uri="{FF2B5EF4-FFF2-40B4-BE49-F238E27FC236}">
                <a16:creationId xmlns:a16="http://schemas.microsoft.com/office/drawing/2014/main" id="{48DDA425-2521-4537-84AE-65CEA0977DA7}"/>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spTree>
    <p:extLst>
      <p:ext uri="{BB962C8B-B14F-4D97-AF65-F5344CB8AC3E}">
        <p14:creationId xmlns:p14="http://schemas.microsoft.com/office/powerpoint/2010/main" val="235064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BFC5-87C8-41C0-BD77-F1614F858E92}"/>
              </a:ext>
            </a:extLst>
          </p:cNvPr>
          <p:cNvSpPr>
            <a:spLocks noGrp="1"/>
          </p:cNvSpPr>
          <p:nvPr>
            <p:ph type="title"/>
          </p:nvPr>
        </p:nvSpPr>
        <p:spPr/>
        <p:txBody>
          <a:bodyPr/>
          <a:lstStyle/>
          <a:p>
            <a:r>
              <a:rPr lang="en-US" dirty="0"/>
              <a:t>Introduction &amp; Agenda</a:t>
            </a:r>
          </a:p>
        </p:txBody>
      </p:sp>
      <p:sp>
        <p:nvSpPr>
          <p:cNvPr id="3" name="Content Placeholder 2">
            <a:extLst>
              <a:ext uri="{FF2B5EF4-FFF2-40B4-BE49-F238E27FC236}">
                <a16:creationId xmlns:a16="http://schemas.microsoft.com/office/drawing/2014/main" id="{47E5B8B9-53C0-43ED-A621-E3803CB9C953}"/>
              </a:ext>
            </a:extLst>
          </p:cNvPr>
          <p:cNvSpPr>
            <a:spLocks noGrp="1"/>
          </p:cNvSpPr>
          <p:nvPr>
            <p:ph idx="1"/>
          </p:nvPr>
        </p:nvSpPr>
        <p:spPr/>
        <p:txBody>
          <a:bodyPr/>
          <a:lstStyle/>
          <a:p>
            <a:r>
              <a:rPr lang="en-US" dirty="0"/>
              <a:t>The purpose of this workshop is to examine the current collective requirements documents of the RF amplifiers for completeness and accuracy.</a:t>
            </a:r>
          </a:p>
          <a:p>
            <a:r>
              <a:rPr lang="en-US" dirty="0"/>
              <a:t>The participants should also verify that the requirements are organized in a format that can be audited.</a:t>
            </a:r>
          </a:p>
          <a:p>
            <a:r>
              <a:rPr lang="en-US" dirty="0"/>
              <a:t>The first section of this overview reviews the PIP-II and amplifier requirements flow-down and organization.</a:t>
            </a:r>
          </a:p>
          <a:p>
            <a:r>
              <a:rPr lang="en-US" dirty="0"/>
              <a:t>The second section clarifies some of the critical requirements that have complicated interfaces.</a:t>
            </a:r>
          </a:p>
          <a:p>
            <a:pPr marL="0" indent="0">
              <a:buNone/>
            </a:pPr>
            <a:endParaRPr lang="en-US" dirty="0"/>
          </a:p>
        </p:txBody>
      </p:sp>
      <p:sp>
        <p:nvSpPr>
          <p:cNvPr id="4" name="Date Placeholder 3">
            <a:extLst>
              <a:ext uri="{FF2B5EF4-FFF2-40B4-BE49-F238E27FC236}">
                <a16:creationId xmlns:a16="http://schemas.microsoft.com/office/drawing/2014/main" id="{ABF06972-0B53-4379-BC38-97988E2521F9}"/>
              </a:ext>
            </a:extLst>
          </p:cNvPr>
          <p:cNvSpPr>
            <a:spLocks noGrp="1"/>
          </p:cNvSpPr>
          <p:nvPr>
            <p:ph type="dt" sz="half" idx="10"/>
          </p:nvPr>
        </p:nvSpPr>
        <p:spPr/>
        <p:txBody>
          <a:bodyPr/>
          <a:lstStyle/>
          <a:p>
            <a:fld id="{D8C6216A-B1CE-FD40-90D4-17953AD2EEC4}" type="datetime1">
              <a:rPr lang="en-US" altLang="en-US" smtClean="0"/>
              <a:t>5/17/2020</a:t>
            </a:fld>
            <a:endParaRPr lang="en-US" altLang="en-US"/>
          </a:p>
        </p:txBody>
      </p:sp>
      <p:sp>
        <p:nvSpPr>
          <p:cNvPr id="5" name="Slide Number Placeholder 4">
            <a:extLst>
              <a:ext uri="{FF2B5EF4-FFF2-40B4-BE49-F238E27FC236}">
                <a16:creationId xmlns:a16="http://schemas.microsoft.com/office/drawing/2014/main" id="{2E914DB3-27B0-4414-9E09-919AD2347AA2}"/>
              </a:ext>
            </a:extLst>
          </p:cNvPr>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218019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A548-ADC8-46AE-982E-304E717D3E97}"/>
              </a:ext>
            </a:extLst>
          </p:cNvPr>
          <p:cNvSpPr>
            <a:spLocks noGrp="1"/>
          </p:cNvSpPr>
          <p:nvPr>
            <p:ph type="title"/>
          </p:nvPr>
        </p:nvSpPr>
        <p:spPr/>
        <p:txBody>
          <a:bodyPr/>
          <a:lstStyle/>
          <a:p>
            <a:r>
              <a:rPr lang="en-US" dirty="0"/>
              <a:t>Requirements </a:t>
            </a:r>
            <a:r>
              <a:rPr lang="en-US" dirty="0" err="1"/>
              <a:t>FlowDown</a:t>
            </a:r>
            <a:r>
              <a:rPr lang="en-US" dirty="0"/>
              <a:t> - Functional</a:t>
            </a:r>
          </a:p>
        </p:txBody>
      </p:sp>
      <p:sp>
        <p:nvSpPr>
          <p:cNvPr id="4" name="Date Placeholder 3">
            <a:extLst>
              <a:ext uri="{FF2B5EF4-FFF2-40B4-BE49-F238E27FC236}">
                <a16:creationId xmlns:a16="http://schemas.microsoft.com/office/drawing/2014/main" id="{E2DCDF0E-7F9D-4E2F-A3E7-0C2D8DA2DE7B}"/>
              </a:ext>
            </a:extLst>
          </p:cNvPr>
          <p:cNvSpPr>
            <a:spLocks noGrp="1"/>
          </p:cNvSpPr>
          <p:nvPr>
            <p:ph type="dt" sz="half" idx="10"/>
          </p:nvPr>
        </p:nvSpPr>
        <p:spPr/>
        <p:txBody>
          <a:bodyPr/>
          <a:lstStyle/>
          <a:p>
            <a:fld id="{D8C6216A-B1CE-FD40-90D4-17953AD2EEC4}" type="datetime1">
              <a:rPr lang="en-US" altLang="en-US" smtClean="0"/>
              <a:t>5/17/2020</a:t>
            </a:fld>
            <a:endParaRPr lang="en-US" altLang="en-US"/>
          </a:p>
        </p:txBody>
      </p:sp>
      <p:sp>
        <p:nvSpPr>
          <p:cNvPr id="5" name="Slide Number Placeholder 4">
            <a:extLst>
              <a:ext uri="{FF2B5EF4-FFF2-40B4-BE49-F238E27FC236}">
                <a16:creationId xmlns:a16="http://schemas.microsoft.com/office/drawing/2014/main" id="{0C9237C0-7CBE-4E72-BEE2-4457CCD5484B}"/>
              </a:ext>
            </a:extLst>
          </p:cNvPr>
          <p:cNvSpPr>
            <a:spLocks noGrp="1"/>
          </p:cNvSpPr>
          <p:nvPr>
            <p:ph type="sldNum" sz="quarter" idx="12"/>
          </p:nvPr>
        </p:nvSpPr>
        <p:spPr/>
        <p:txBody>
          <a:bodyPr/>
          <a:lstStyle/>
          <a:p>
            <a:fld id="{52E9C158-AEF1-41A2-A6CE-6F0BAB305EFD}" type="slidenum">
              <a:rPr lang="en-US" altLang="en-US" smtClean="0"/>
              <a:pPr/>
              <a:t>3</a:t>
            </a:fld>
            <a:endParaRPr lang="en-US" altLang="en-US"/>
          </a:p>
        </p:txBody>
      </p:sp>
      <p:sp>
        <p:nvSpPr>
          <p:cNvPr id="7" name="Rectangle: Rounded Corners 6">
            <a:extLst>
              <a:ext uri="{FF2B5EF4-FFF2-40B4-BE49-F238E27FC236}">
                <a16:creationId xmlns:a16="http://schemas.microsoft.com/office/drawing/2014/main" id="{B1803B72-237A-4321-B61B-8D2D8877128B}"/>
              </a:ext>
            </a:extLst>
          </p:cNvPr>
          <p:cNvSpPr/>
          <p:nvPr/>
        </p:nvSpPr>
        <p:spPr>
          <a:xfrm>
            <a:off x="452438" y="3838575"/>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GRD</a:t>
            </a:r>
          </a:p>
        </p:txBody>
      </p:sp>
      <p:sp>
        <p:nvSpPr>
          <p:cNvPr id="8" name="Rectangle: Rounded Corners 7">
            <a:extLst>
              <a:ext uri="{FF2B5EF4-FFF2-40B4-BE49-F238E27FC236}">
                <a16:creationId xmlns:a16="http://schemas.microsoft.com/office/drawing/2014/main" id="{86A82B5D-AD2B-44D6-A87F-9D8BDCB97606}"/>
              </a:ext>
            </a:extLst>
          </p:cNvPr>
          <p:cNvSpPr/>
          <p:nvPr/>
        </p:nvSpPr>
        <p:spPr>
          <a:xfrm>
            <a:off x="2681287" y="310515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PRD</a:t>
            </a:r>
          </a:p>
          <a:p>
            <a:pPr algn="ctr"/>
            <a:r>
              <a:rPr lang="en-US" dirty="0"/>
              <a:t>RF Systems</a:t>
            </a:r>
          </a:p>
        </p:txBody>
      </p:sp>
      <p:sp>
        <p:nvSpPr>
          <p:cNvPr id="9" name="Rectangle: Rounded Corners 8">
            <a:extLst>
              <a:ext uri="{FF2B5EF4-FFF2-40B4-BE49-F238E27FC236}">
                <a16:creationId xmlns:a16="http://schemas.microsoft.com/office/drawing/2014/main" id="{AB74B6D3-6C1D-4599-BE41-7E01165AE9FF}"/>
              </a:ext>
            </a:extLst>
          </p:cNvPr>
          <p:cNvSpPr/>
          <p:nvPr/>
        </p:nvSpPr>
        <p:spPr>
          <a:xfrm>
            <a:off x="2681287" y="4391025"/>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PRD</a:t>
            </a:r>
          </a:p>
          <a:p>
            <a:pPr algn="ctr"/>
            <a:r>
              <a:rPr lang="en-US" dirty="0"/>
              <a:t>SRF Cavity Parameters</a:t>
            </a:r>
          </a:p>
        </p:txBody>
      </p:sp>
      <p:sp>
        <p:nvSpPr>
          <p:cNvPr id="10" name="Rectangle: Rounded Corners 9">
            <a:extLst>
              <a:ext uri="{FF2B5EF4-FFF2-40B4-BE49-F238E27FC236}">
                <a16:creationId xmlns:a16="http://schemas.microsoft.com/office/drawing/2014/main" id="{5AE88078-8FCB-4DC6-80F0-634FA5CB5EF8}"/>
              </a:ext>
            </a:extLst>
          </p:cNvPr>
          <p:cNvSpPr/>
          <p:nvPr/>
        </p:nvSpPr>
        <p:spPr>
          <a:xfrm>
            <a:off x="4872036" y="310515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FRS</a:t>
            </a:r>
          </a:p>
          <a:p>
            <a:pPr algn="ctr"/>
            <a:r>
              <a:rPr lang="en-US" dirty="0"/>
              <a:t>HPRF L3</a:t>
            </a:r>
          </a:p>
        </p:txBody>
      </p:sp>
      <p:sp>
        <p:nvSpPr>
          <p:cNvPr id="11" name="Rectangle: Rounded Corners 10">
            <a:extLst>
              <a:ext uri="{FF2B5EF4-FFF2-40B4-BE49-F238E27FC236}">
                <a16:creationId xmlns:a16="http://schemas.microsoft.com/office/drawing/2014/main" id="{072E2115-EAE1-4DB6-BBAB-4B63CE1653F7}"/>
              </a:ext>
            </a:extLst>
          </p:cNvPr>
          <p:cNvSpPr/>
          <p:nvPr/>
        </p:nvSpPr>
        <p:spPr>
          <a:xfrm>
            <a:off x="7040564" y="310515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FRS</a:t>
            </a:r>
          </a:p>
          <a:p>
            <a:pPr algn="ctr"/>
            <a:r>
              <a:rPr lang="en-US" dirty="0"/>
              <a:t>650MHz Amplifier</a:t>
            </a:r>
          </a:p>
        </p:txBody>
      </p:sp>
      <p:cxnSp>
        <p:nvCxnSpPr>
          <p:cNvPr id="13" name="Straight Arrow Connector 12">
            <a:extLst>
              <a:ext uri="{FF2B5EF4-FFF2-40B4-BE49-F238E27FC236}">
                <a16:creationId xmlns:a16="http://schemas.microsoft.com/office/drawing/2014/main" id="{E39A6D8C-5BDA-44AB-82FB-2F8F5618C694}"/>
              </a:ext>
            </a:extLst>
          </p:cNvPr>
          <p:cNvCxnSpPr>
            <a:stCxn id="7" idx="3"/>
            <a:endCxn id="8" idx="1"/>
          </p:cNvCxnSpPr>
          <p:nvPr/>
        </p:nvCxnSpPr>
        <p:spPr>
          <a:xfrm flipV="1">
            <a:off x="2276475" y="3562350"/>
            <a:ext cx="404812" cy="733425"/>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35BE4A04-C759-42E1-B60A-AEE32F3F6D49}"/>
              </a:ext>
            </a:extLst>
          </p:cNvPr>
          <p:cNvCxnSpPr>
            <a:stCxn id="7" idx="3"/>
            <a:endCxn id="9" idx="1"/>
          </p:cNvCxnSpPr>
          <p:nvPr/>
        </p:nvCxnSpPr>
        <p:spPr>
          <a:xfrm>
            <a:off x="2276475" y="4295775"/>
            <a:ext cx="404812" cy="55245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12E25E7A-46FD-49EB-B8EE-803EF5C69C8D}"/>
              </a:ext>
            </a:extLst>
          </p:cNvPr>
          <p:cNvCxnSpPr>
            <a:cxnSpLocks/>
            <a:stCxn id="8" idx="3"/>
            <a:endCxn id="10" idx="1"/>
          </p:cNvCxnSpPr>
          <p:nvPr/>
        </p:nvCxnSpPr>
        <p:spPr>
          <a:xfrm>
            <a:off x="4505324" y="3562350"/>
            <a:ext cx="366712"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3B49DA62-3072-4498-8189-D28746EE29B9}"/>
              </a:ext>
            </a:extLst>
          </p:cNvPr>
          <p:cNvCxnSpPr>
            <a:cxnSpLocks/>
            <a:stCxn id="10" idx="3"/>
            <a:endCxn id="11" idx="1"/>
          </p:cNvCxnSpPr>
          <p:nvPr/>
        </p:nvCxnSpPr>
        <p:spPr>
          <a:xfrm>
            <a:off x="6696073" y="3562350"/>
            <a:ext cx="344491"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FCB10DE0-1C69-4780-8E7F-1811066E1898}"/>
              </a:ext>
            </a:extLst>
          </p:cNvPr>
          <p:cNvCxnSpPr>
            <a:cxnSpLocks/>
            <a:stCxn id="9" idx="0"/>
            <a:endCxn id="8" idx="2"/>
          </p:cNvCxnSpPr>
          <p:nvPr/>
        </p:nvCxnSpPr>
        <p:spPr>
          <a:xfrm flipV="1">
            <a:off x="3593306" y="4019550"/>
            <a:ext cx="0" cy="371475"/>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882953A9-E75F-44CC-8872-59D2B9293AA9}"/>
              </a:ext>
            </a:extLst>
          </p:cNvPr>
          <p:cNvSpPr txBox="1"/>
          <p:nvPr/>
        </p:nvSpPr>
        <p:spPr>
          <a:xfrm>
            <a:off x="4965899" y="4227076"/>
            <a:ext cx="3460347" cy="2031325"/>
          </a:xfrm>
          <a:prstGeom prst="rect">
            <a:avLst/>
          </a:prstGeom>
          <a:noFill/>
        </p:spPr>
        <p:txBody>
          <a:bodyPr wrap="square" rtlCol="0">
            <a:spAutoFit/>
          </a:bodyPr>
          <a:lstStyle/>
          <a:p>
            <a:r>
              <a:rPr lang="en-US" dirty="0"/>
              <a:t>FRS – Functional Requirements 	    Spec</a:t>
            </a:r>
          </a:p>
          <a:p>
            <a:r>
              <a:rPr lang="en-US" dirty="0"/>
              <a:t>GRD – Global Requirements 		     Doc</a:t>
            </a:r>
          </a:p>
          <a:p>
            <a:r>
              <a:rPr lang="en-US" dirty="0"/>
              <a:t>PRD – Physics Requirements 		    Doc</a:t>
            </a:r>
          </a:p>
          <a:p>
            <a:endParaRPr lang="en-US" dirty="0"/>
          </a:p>
        </p:txBody>
      </p:sp>
      <p:sp>
        <p:nvSpPr>
          <p:cNvPr id="26" name="Rectangle: Rounded Corners 25">
            <a:extLst>
              <a:ext uri="{FF2B5EF4-FFF2-40B4-BE49-F238E27FC236}">
                <a16:creationId xmlns:a16="http://schemas.microsoft.com/office/drawing/2014/main" id="{16C4D839-5679-4BF3-95F5-8773A9A30228}"/>
              </a:ext>
            </a:extLst>
          </p:cNvPr>
          <p:cNvSpPr/>
          <p:nvPr/>
        </p:nvSpPr>
        <p:spPr>
          <a:xfrm>
            <a:off x="2681287" y="1858602"/>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Beam Lattice</a:t>
            </a:r>
          </a:p>
          <a:p>
            <a:pPr algn="ctr"/>
            <a:r>
              <a:rPr lang="en-US" dirty="0"/>
              <a:t>Simulation</a:t>
            </a:r>
          </a:p>
        </p:txBody>
      </p:sp>
      <p:cxnSp>
        <p:nvCxnSpPr>
          <p:cNvPr id="27" name="Straight Arrow Connector 26">
            <a:extLst>
              <a:ext uri="{FF2B5EF4-FFF2-40B4-BE49-F238E27FC236}">
                <a16:creationId xmlns:a16="http://schemas.microsoft.com/office/drawing/2014/main" id="{7808FA20-B9AA-4D27-B8C8-0F529AD7BA3B}"/>
              </a:ext>
            </a:extLst>
          </p:cNvPr>
          <p:cNvCxnSpPr>
            <a:cxnSpLocks/>
            <a:stCxn id="26" idx="2"/>
            <a:endCxn id="8" idx="0"/>
          </p:cNvCxnSpPr>
          <p:nvPr/>
        </p:nvCxnSpPr>
        <p:spPr>
          <a:xfrm>
            <a:off x="3593306" y="2773002"/>
            <a:ext cx="0" cy="332148"/>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2131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A548-ADC8-46AE-982E-304E717D3E97}"/>
              </a:ext>
            </a:extLst>
          </p:cNvPr>
          <p:cNvSpPr>
            <a:spLocks noGrp="1"/>
          </p:cNvSpPr>
          <p:nvPr>
            <p:ph type="title"/>
          </p:nvPr>
        </p:nvSpPr>
        <p:spPr/>
        <p:txBody>
          <a:bodyPr/>
          <a:lstStyle/>
          <a:p>
            <a:r>
              <a:rPr lang="en-US" dirty="0"/>
              <a:t>Requirements </a:t>
            </a:r>
            <a:r>
              <a:rPr lang="en-US" dirty="0" err="1"/>
              <a:t>FlowDown</a:t>
            </a:r>
            <a:r>
              <a:rPr lang="en-US" dirty="0"/>
              <a:t> - Technical</a:t>
            </a:r>
          </a:p>
        </p:txBody>
      </p:sp>
      <p:sp>
        <p:nvSpPr>
          <p:cNvPr id="4" name="Date Placeholder 3">
            <a:extLst>
              <a:ext uri="{FF2B5EF4-FFF2-40B4-BE49-F238E27FC236}">
                <a16:creationId xmlns:a16="http://schemas.microsoft.com/office/drawing/2014/main" id="{E2DCDF0E-7F9D-4E2F-A3E7-0C2D8DA2DE7B}"/>
              </a:ext>
            </a:extLst>
          </p:cNvPr>
          <p:cNvSpPr>
            <a:spLocks noGrp="1"/>
          </p:cNvSpPr>
          <p:nvPr>
            <p:ph type="dt" sz="half" idx="10"/>
          </p:nvPr>
        </p:nvSpPr>
        <p:spPr/>
        <p:txBody>
          <a:bodyPr/>
          <a:lstStyle/>
          <a:p>
            <a:fld id="{D8C6216A-B1CE-FD40-90D4-17953AD2EEC4}" type="datetime1">
              <a:rPr lang="en-US" altLang="en-US" smtClean="0"/>
              <a:t>5/17/2020</a:t>
            </a:fld>
            <a:endParaRPr lang="en-US" altLang="en-US"/>
          </a:p>
        </p:txBody>
      </p:sp>
      <p:sp>
        <p:nvSpPr>
          <p:cNvPr id="5" name="Slide Number Placeholder 4">
            <a:extLst>
              <a:ext uri="{FF2B5EF4-FFF2-40B4-BE49-F238E27FC236}">
                <a16:creationId xmlns:a16="http://schemas.microsoft.com/office/drawing/2014/main" id="{0C9237C0-7CBE-4E72-BEE2-4457CCD5484B}"/>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sp>
        <p:nvSpPr>
          <p:cNvPr id="11" name="Rectangle: Rounded Corners 10">
            <a:extLst>
              <a:ext uri="{FF2B5EF4-FFF2-40B4-BE49-F238E27FC236}">
                <a16:creationId xmlns:a16="http://schemas.microsoft.com/office/drawing/2014/main" id="{072E2115-EAE1-4DB6-BBAB-4B63CE1653F7}"/>
              </a:ext>
            </a:extLst>
          </p:cNvPr>
          <p:cNvSpPr/>
          <p:nvPr/>
        </p:nvSpPr>
        <p:spPr>
          <a:xfrm>
            <a:off x="676276" y="3609975"/>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FRS</a:t>
            </a:r>
          </a:p>
          <a:p>
            <a:pPr algn="ctr"/>
            <a:r>
              <a:rPr lang="en-US" dirty="0"/>
              <a:t>650MHz Amplifier</a:t>
            </a:r>
          </a:p>
        </p:txBody>
      </p:sp>
      <p:sp>
        <p:nvSpPr>
          <p:cNvPr id="17" name="Rectangle: Rounded Corners 16">
            <a:extLst>
              <a:ext uri="{FF2B5EF4-FFF2-40B4-BE49-F238E27FC236}">
                <a16:creationId xmlns:a16="http://schemas.microsoft.com/office/drawing/2014/main" id="{8F1FC011-DB88-4CCD-9BEF-8F86E3645CC6}"/>
              </a:ext>
            </a:extLst>
          </p:cNvPr>
          <p:cNvSpPr/>
          <p:nvPr/>
        </p:nvSpPr>
        <p:spPr>
          <a:xfrm>
            <a:off x="5537995" y="361950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Design Plan</a:t>
            </a:r>
          </a:p>
          <a:p>
            <a:pPr algn="ctr"/>
            <a:r>
              <a:rPr lang="en-US" dirty="0"/>
              <a:t>650MHz Amplifier</a:t>
            </a:r>
          </a:p>
        </p:txBody>
      </p:sp>
      <p:sp>
        <p:nvSpPr>
          <p:cNvPr id="18" name="Rectangle: Rounded Corners 17">
            <a:extLst>
              <a:ext uri="{FF2B5EF4-FFF2-40B4-BE49-F238E27FC236}">
                <a16:creationId xmlns:a16="http://schemas.microsoft.com/office/drawing/2014/main" id="{931905C6-84EC-4FDB-ACD2-24DF3F7D4692}"/>
              </a:ext>
            </a:extLst>
          </p:cNvPr>
          <p:cNvSpPr/>
          <p:nvPr/>
        </p:nvSpPr>
        <p:spPr>
          <a:xfrm>
            <a:off x="3286126" y="106680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Master ICD</a:t>
            </a:r>
          </a:p>
        </p:txBody>
      </p:sp>
      <p:sp>
        <p:nvSpPr>
          <p:cNvPr id="20" name="Rectangle: Rounded Corners 19">
            <a:extLst>
              <a:ext uri="{FF2B5EF4-FFF2-40B4-BE49-F238E27FC236}">
                <a16:creationId xmlns:a16="http://schemas.microsoft.com/office/drawing/2014/main" id="{D7876DC1-B8C0-4B24-B45E-3189DE8A94A3}"/>
              </a:ext>
            </a:extLst>
          </p:cNvPr>
          <p:cNvSpPr/>
          <p:nvPr/>
        </p:nvSpPr>
        <p:spPr>
          <a:xfrm>
            <a:off x="3290890" y="2296752"/>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ISD</a:t>
            </a:r>
          </a:p>
          <a:p>
            <a:pPr algn="ctr"/>
            <a:r>
              <a:rPr lang="en-US" dirty="0"/>
              <a:t>650MHz Amplifier</a:t>
            </a:r>
          </a:p>
        </p:txBody>
      </p:sp>
      <p:sp>
        <p:nvSpPr>
          <p:cNvPr id="21" name="Rectangle: Rounded Corners 20">
            <a:extLst>
              <a:ext uri="{FF2B5EF4-FFF2-40B4-BE49-F238E27FC236}">
                <a16:creationId xmlns:a16="http://schemas.microsoft.com/office/drawing/2014/main" id="{5DC3329A-AA06-4E49-8AF2-999315CB7D2C}"/>
              </a:ext>
            </a:extLst>
          </p:cNvPr>
          <p:cNvSpPr/>
          <p:nvPr/>
        </p:nvSpPr>
        <p:spPr>
          <a:xfrm>
            <a:off x="5544348" y="501015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TRS</a:t>
            </a:r>
          </a:p>
          <a:p>
            <a:pPr algn="ctr"/>
            <a:r>
              <a:rPr lang="en-US" dirty="0"/>
              <a:t>650MHz Amplifier</a:t>
            </a:r>
          </a:p>
        </p:txBody>
      </p:sp>
      <p:sp>
        <p:nvSpPr>
          <p:cNvPr id="23" name="Rectangle: Rounded Corners 22">
            <a:extLst>
              <a:ext uri="{FF2B5EF4-FFF2-40B4-BE49-F238E27FC236}">
                <a16:creationId xmlns:a16="http://schemas.microsoft.com/office/drawing/2014/main" id="{00C90183-A8E3-4E9B-BFC0-5897F45EA733}"/>
              </a:ext>
            </a:extLst>
          </p:cNvPr>
          <p:cNvSpPr/>
          <p:nvPr/>
        </p:nvSpPr>
        <p:spPr>
          <a:xfrm>
            <a:off x="676275" y="501015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PRD</a:t>
            </a:r>
          </a:p>
          <a:p>
            <a:pPr algn="ctr"/>
            <a:r>
              <a:rPr lang="en-US" dirty="0"/>
              <a:t>RF Systems</a:t>
            </a:r>
          </a:p>
        </p:txBody>
      </p:sp>
      <p:cxnSp>
        <p:nvCxnSpPr>
          <p:cNvPr id="24" name="Straight Arrow Connector 23">
            <a:extLst>
              <a:ext uri="{FF2B5EF4-FFF2-40B4-BE49-F238E27FC236}">
                <a16:creationId xmlns:a16="http://schemas.microsoft.com/office/drawing/2014/main" id="{7CB4E51D-7E53-47A3-B339-0AA62BF064C7}"/>
              </a:ext>
            </a:extLst>
          </p:cNvPr>
          <p:cNvCxnSpPr>
            <a:cxnSpLocks/>
            <a:stCxn id="11" idx="0"/>
            <a:endCxn id="20" idx="1"/>
          </p:cNvCxnSpPr>
          <p:nvPr/>
        </p:nvCxnSpPr>
        <p:spPr>
          <a:xfrm flipV="1">
            <a:off x="1588295" y="2753952"/>
            <a:ext cx="1702595" cy="856023"/>
          </a:xfrm>
          <a:prstGeom prst="straightConnector1">
            <a:avLst/>
          </a:prstGeom>
          <a:ln w="19050" cap="flat" cmpd="sng" algn="ctr">
            <a:solidFill>
              <a:schemeClr val="accent6"/>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895C0E33-DAF6-4C12-A281-5038D5DC8012}"/>
              </a:ext>
            </a:extLst>
          </p:cNvPr>
          <p:cNvCxnSpPr>
            <a:cxnSpLocks/>
            <a:stCxn id="11" idx="3"/>
            <a:endCxn id="17" idx="1"/>
          </p:cNvCxnSpPr>
          <p:nvPr/>
        </p:nvCxnSpPr>
        <p:spPr>
          <a:xfrm>
            <a:off x="2500313" y="4067175"/>
            <a:ext cx="3037682" cy="9525"/>
          </a:xfrm>
          <a:prstGeom prst="straightConnector1">
            <a:avLst/>
          </a:prstGeom>
          <a:ln w="19050" cap="flat" cmpd="sng" algn="ctr">
            <a:solidFill>
              <a:schemeClr val="accent6"/>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64702D46-1397-4617-B4BC-7307B5F7BAED}"/>
              </a:ext>
            </a:extLst>
          </p:cNvPr>
          <p:cNvCxnSpPr>
            <a:cxnSpLocks/>
            <a:stCxn id="11" idx="2"/>
            <a:endCxn id="21" idx="1"/>
          </p:cNvCxnSpPr>
          <p:nvPr/>
        </p:nvCxnSpPr>
        <p:spPr>
          <a:xfrm>
            <a:off x="1588295" y="4524375"/>
            <a:ext cx="3956053" cy="942975"/>
          </a:xfrm>
          <a:prstGeom prst="straightConnector1">
            <a:avLst/>
          </a:prstGeom>
          <a:ln w="19050" cap="flat" cmpd="sng" algn="ctr">
            <a:solidFill>
              <a:schemeClr val="accent6"/>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5E00EDDE-6E88-40BC-BF57-6262C5A08005}"/>
              </a:ext>
            </a:extLst>
          </p:cNvPr>
          <p:cNvCxnSpPr>
            <a:cxnSpLocks/>
            <a:stCxn id="17" idx="2"/>
            <a:endCxn id="21" idx="0"/>
          </p:cNvCxnSpPr>
          <p:nvPr/>
        </p:nvCxnSpPr>
        <p:spPr>
          <a:xfrm>
            <a:off x="6450014" y="4533900"/>
            <a:ext cx="6353" cy="476250"/>
          </a:xfrm>
          <a:prstGeom prst="straightConnector1">
            <a:avLst/>
          </a:prstGeom>
          <a:ln w="19050" cap="flat" cmpd="sng" algn="ctr">
            <a:solidFill>
              <a:schemeClr val="accent6"/>
            </a:solidFill>
            <a:prstDash val="solid"/>
            <a:round/>
            <a:headEnd type="stealth" w="lg" len="lg"/>
            <a:tailEnd type="stealth" w="lg" len="lg"/>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FF0676AD-10E2-4777-97A7-E5CDA1BF44F9}"/>
              </a:ext>
            </a:extLst>
          </p:cNvPr>
          <p:cNvCxnSpPr>
            <a:cxnSpLocks/>
            <a:stCxn id="23" idx="0"/>
            <a:endCxn id="17" idx="1"/>
          </p:cNvCxnSpPr>
          <p:nvPr/>
        </p:nvCxnSpPr>
        <p:spPr>
          <a:xfrm flipV="1">
            <a:off x="1588294" y="4076700"/>
            <a:ext cx="3949701" cy="933450"/>
          </a:xfrm>
          <a:prstGeom prst="straightConnector1">
            <a:avLst/>
          </a:prstGeom>
          <a:ln w="19050" cap="flat" cmpd="sng" algn="ctr">
            <a:solidFill>
              <a:schemeClr val="accent6"/>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1EE6A4D8-9C3F-4B8E-9958-BB20D8716E9A}"/>
              </a:ext>
            </a:extLst>
          </p:cNvPr>
          <p:cNvCxnSpPr>
            <a:cxnSpLocks/>
            <a:stCxn id="23" idx="3"/>
            <a:endCxn id="21" idx="1"/>
          </p:cNvCxnSpPr>
          <p:nvPr/>
        </p:nvCxnSpPr>
        <p:spPr>
          <a:xfrm>
            <a:off x="2500312" y="5467350"/>
            <a:ext cx="3044036" cy="0"/>
          </a:xfrm>
          <a:prstGeom prst="straightConnector1">
            <a:avLst/>
          </a:prstGeom>
          <a:ln w="19050" cap="flat" cmpd="sng" algn="ctr">
            <a:solidFill>
              <a:schemeClr val="accent6"/>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333241DD-803B-4CD8-90D7-D5461FD2E177}"/>
              </a:ext>
            </a:extLst>
          </p:cNvPr>
          <p:cNvCxnSpPr>
            <a:cxnSpLocks/>
            <a:stCxn id="20" idx="3"/>
            <a:endCxn id="17" idx="1"/>
          </p:cNvCxnSpPr>
          <p:nvPr/>
        </p:nvCxnSpPr>
        <p:spPr>
          <a:xfrm>
            <a:off x="5114927" y="2753952"/>
            <a:ext cx="423068" cy="1322748"/>
          </a:xfrm>
          <a:prstGeom prst="straightConnector1">
            <a:avLst/>
          </a:prstGeom>
          <a:ln w="19050" cap="flat" cmpd="sng" algn="ctr">
            <a:solidFill>
              <a:schemeClr val="accent6"/>
            </a:solidFill>
            <a:prstDash val="solid"/>
            <a:round/>
            <a:headEnd type="stealth" w="lg" len="lg"/>
            <a:tailEnd type="stealth" w="lg" len="lg"/>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4B167B53-3B27-4011-8189-60A71127E944}"/>
              </a:ext>
            </a:extLst>
          </p:cNvPr>
          <p:cNvCxnSpPr>
            <a:cxnSpLocks/>
            <a:stCxn id="20" idx="2"/>
            <a:endCxn id="21" idx="1"/>
          </p:cNvCxnSpPr>
          <p:nvPr/>
        </p:nvCxnSpPr>
        <p:spPr>
          <a:xfrm>
            <a:off x="4202909" y="3211152"/>
            <a:ext cx="1341439" cy="2256198"/>
          </a:xfrm>
          <a:prstGeom prst="straightConnector1">
            <a:avLst/>
          </a:prstGeom>
          <a:ln w="19050" cap="flat" cmpd="sng" algn="ctr">
            <a:solidFill>
              <a:schemeClr val="accent6"/>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F885C413-489E-4372-B1E3-F4D0A0794868}"/>
              </a:ext>
            </a:extLst>
          </p:cNvPr>
          <p:cNvCxnSpPr>
            <a:cxnSpLocks/>
            <a:stCxn id="18" idx="2"/>
            <a:endCxn id="20" idx="0"/>
          </p:cNvCxnSpPr>
          <p:nvPr/>
        </p:nvCxnSpPr>
        <p:spPr>
          <a:xfrm>
            <a:off x="4198145" y="1981200"/>
            <a:ext cx="4764" cy="315552"/>
          </a:xfrm>
          <a:prstGeom prst="straightConnector1">
            <a:avLst/>
          </a:prstGeom>
          <a:ln w="19050" cap="flat" cmpd="sng" algn="ctr">
            <a:solidFill>
              <a:schemeClr val="accent6"/>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sp>
        <p:nvSpPr>
          <p:cNvPr id="49" name="TextBox 48">
            <a:extLst>
              <a:ext uri="{FF2B5EF4-FFF2-40B4-BE49-F238E27FC236}">
                <a16:creationId xmlns:a16="http://schemas.microsoft.com/office/drawing/2014/main" id="{D13B5F88-433C-4111-8114-81E414CFB101}"/>
              </a:ext>
            </a:extLst>
          </p:cNvPr>
          <p:cNvSpPr txBox="1"/>
          <p:nvPr/>
        </p:nvSpPr>
        <p:spPr>
          <a:xfrm>
            <a:off x="5326461" y="1113188"/>
            <a:ext cx="3460347" cy="2862322"/>
          </a:xfrm>
          <a:prstGeom prst="rect">
            <a:avLst/>
          </a:prstGeom>
          <a:noFill/>
        </p:spPr>
        <p:txBody>
          <a:bodyPr wrap="square" rtlCol="0">
            <a:spAutoFit/>
          </a:bodyPr>
          <a:lstStyle/>
          <a:p>
            <a:r>
              <a:rPr lang="en-US" dirty="0"/>
              <a:t>FRS – Functional Requirements 	    Spec</a:t>
            </a:r>
          </a:p>
          <a:p>
            <a:r>
              <a:rPr lang="en-US" dirty="0"/>
              <a:t>ICD – Interface Control Doc</a:t>
            </a:r>
          </a:p>
          <a:p>
            <a:r>
              <a:rPr lang="en-US" dirty="0"/>
              <a:t>ISD – Interface Spec Doc</a:t>
            </a:r>
          </a:p>
          <a:p>
            <a:r>
              <a:rPr lang="en-US" dirty="0"/>
              <a:t>PRD – Physics Requirements 		    Doc</a:t>
            </a:r>
          </a:p>
          <a:p>
            <a:r>
              <a:rPr lang="en-US" dirty="0"/>
              <a:t>RDS – Room Data Sheet</a:t>
            </a:r>
          </a:p>
          <a:p>
            <a:r>
              <a:rPr lang="en-US" dirty="0"/>
              <a:t>TRS – Technical Requirements 	    Spec</a:t>
            </a:r>
          </a:p>
          <a:p>
            <a:endParaRPr lang="en-US" dirty="0"/>
          </a:p>
        </p:txBody>
      </p:sp>
      <p:sp>
        <p:nvSpPr>
          <p:cNvPr id="52" name="Rectangle: Rounded Corners 51">
            <a:extLst>
              <a:ext uri="{FF2B5EF4-FFF2-40B4-BE49-F238E27FC236}">
                <a16:creationId xmlns:a16="http://schemas.microsoft.com/office/drawing/2014/main" id="{2005E184-32A1-4701-94F8-FB03A670E8AC}"/>
              </a:ext>
            </a:extLst>
          </p:cNvPr>
          <p:cNvSpPr/>
          <p:nvPr/>
        </p:nvSpPr>
        <p:spPr>
          <a:xfrm>
            <a:off x="615555" y="1301390"/>
            <a:ext cx="182403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RDS</a:t>
            </a:r>
          </a:p>
        </p:txBody>
      </p:sp>
      <p:cxnSp>
        <p:nvCxnSpPr>
          <p:cNvPr id="53" name="Straight Arrow Connector 52">
            <a:extLst>
              <a:ext uri="{FF2B5EF4-FFF2-40B4-BE49-F238E27FC236}">
                <a16:creationId xmlns:a16="http://schemas.microsoft.com/office/drawing/2014/main" id="{2C38DB76-8E67-421D-842F-CEBE64AB40D9}"/>
              </a:ext>
            </a:extLst>
          </p:cNvPr>
          <p:cNvCxnSpPr>
            <a:cxnSpLocks/>
            <a:stCxn id="52" idx="3"/>
            <a:endCxn id="20" idx="1"/>
          </p:cNvCxnSpPr>
          <p:nvPr/>
        </p:nvCxnSpPr>
        <p:spPr>
          <a:xfrm>
            <a:off x="2439592" y="1758590"/>
            <a:ext cx="851298" cy="995362"/>
          </a:xfrm>
          <a:prstGeom prst="straightConnector1">
            <a:avLst/>
          </a:prstGeom>
          <a:ln w="19050" cap="flat" cmpd="sng" algn="ctr">
            <a:solidFill>
              <a:schemeClr val="accent6"/>
            </a:solidFill>
            <a:prstDash val="solid"/>
            <a:round/>
            <a:headEnd type="stealth" w="lg" len="lg"/>
            <a:tailEnd type="none" w="lg"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876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D58F0-BE13-4FB7-A759-625E8ACA5C4B}"/>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RF System PRD evaluates the RF system from LLRF drive to cavity.</a:t>
            </a:r>
          </a:p>
          <a:p>
            <a:pPr marL="342900" indent="-342900">
              <a:buFont typeface="Arial" panose="020B0604020202020204" pitchFamily="34" charset="0"/>
              <a:buChar char="•"/>
            </a:pPr>
            <a:r>
              <a:rPr lang="en-US" dirty="0"/>
              <a:t>The aspects of cavity field regulation are defined.</a:t>
            </a:r>
          </a:p>
          <a:p>
            <a:pPr marL="342900" indent="-342900">
              <a:buFont typeface="Arial" panose="020B0604020202020204" pitchFamily="34" charset="0"/>
              <a:buChar char="•"/>
            </a:pPr>
            <a:r>
              <a:rPr lang="en-US" dirty="0"/>
              <a:t>System level constraints are distributed between the different components (i.e. delay, loss, gain).</a:t>
            </a:r>
          </a:p>
          <a:p>
            <a:pPr marL="342900" indent="-342900">
              <a:buFont typeface="Arial" panose="020B0604020202020204" pitchFamily="34" charset="0"/>
              <a:buChar char="•"/>
            </a:pPr>
            <a:endParaRPr lang="en-US" dirty="0"/>
          </a:p>
        </p:txBody>
      </p:sp>
      <p:graphicFrame>
        <p:nvGraphicFramePr>
          <p:cNvPr id="7" name="Content Placeholder 6">
            <a:extLst>
              <a:ext uri="{FF2B5EF4-FFF2-40B4-BE49-F238E27FC236}">
                <a16:creationId xmlns:a16="http://schemas.microsoft.com/office/drawing/2014/main" id="{5CAF361F-8706-4090-8954-64C6DED70B84}"/>
              </a:ext>
            </a:extLst>
          </p:cNvPr>
          <p:cNvGraphicFramePr>
            <a:graphicFrameLocks noGrp="1"/>
          </p:cNvGraphicFramePr>
          <p:nvPr>
            <p:ph sz="half" idx="15"/>
          </p:nvPr>
        </p:nvGraphicFramePr>
        <p:xfrm>
          <a:off x="4210050" y="2397125"/>
          <a:ext cx="3940175" cy="2286000"/>
        </p:xfrm>
        <a:graphic>
          <a:graphicData uri="http://schemas.openxmlformats.org/drawingml/2006/table">
            <a:tbl>
              <a:tblPr firstRow="1" firstCol="1" bandRow="1"/>
              <a:tblGrid>
                <a:gridCol w="2625725">
                  <a:extLst>
                    <a:ext uri="{9D8B030D-6E8A-4147-A177-3AD203B41FA5}">
                      <a16:colId xmlns:a16="http://schemas.microsoft.com/office/drawing/2014/main" val="2430420083"/>
                    </a:ext>
                  </a:extLst>
                </a:gridCol>
                <a:gridCol w="1314450">
                  <a:extLst>
                    <a:ext uri="{9D8B030D-6E8A-4147-A177-3AD203B41FA5}">
                      <a16:colId xmlns:a16="http://schemas.microsoft.com/office/drawing/2014/main" val="340665192"/>
                    </a:ext>
                  </a:extLst>
                </a:gridCol>
              </a:tblGrid>
              <a:tr h="228600">
                <a:tc>
                  <a:txBody>
                    <a:bodyPr/>
                    <a:lstStyle/>
                    <a:p>
                      <a:pPr marL="0" marR="0" algn="just">
                        <a:lnSpc>
                          <a:spcPct val="125000"/>
                        </a:lnSpc>
                        <a:spcBef>
                          <a:spcPts val="0"/>
                        </a:spcBef>
                        <a:spcAft>
                          <a:spcPts val="0"/>
                        </a:spcAft>
                      </a:pPr>
                      <a:r>
                        <a:rPr lang="en-US" sz="1100" b="1">
                          <a:effectLst/>
                          <a:latin typeface="Helvetica" panose="020B0604020202020204" pitchFamily="34" charset="0"/>
                          <a:ea typeface="MS Mincho" panose="02020609040205080304" pitchFamily="49" charset="-128"/>
                          <a:cs typeface="Times New Roman" panose="02020603050405020304" pitchFamily="18" charset="0"/>
                        </a:rPr>
                        <a:t>Parameter</a:t>
                      </a:r>
                      <a:endParaRPr lang="en-US" sz="1100">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b="1">
                          <a:effectLst/>
                          <a:latin typeface="Helvetica" panose="020B0604020202020204" pitchFamily="34" charset="0"/>
                          <a:ea typeface="MS Mincho" panose="02020609040205080304" pitchFamily="49" charset="-128"/>
                          <a:cs typeface="Times New Roman" panose="02020603050405020304" pitchFamily="18" charset="0"/>
                        </a:rPr>
                        <a:t>Value</a:t>
                      </a:r>
                      <a:endParaRPr lang="en-US" sz="1100">
                        <a:effectLst/>
                        <a:latin typeface="Helvetica"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288920"/>
                  </a:ext>
                </a:extLst>
              </a:tr>
              <a:tr h="228600">
                <a:tc>
                  <a:txBody>
                    <a:bodyPr/>
                    <a:lstStyle/>
                    <a:p>
                      <a:pPr marL="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Delay Budget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5000 us 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103459"/>
                  </a:ext>
                </a:extLst>
              </a:tr>
              <a:tr h="228600">
                <a:tc>
                  <a:txBody>
                    <a:bodyPr/>
                    <a:lstStyle/>
                    <a:p>
                      <a:pPr marL="27432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Amplifier Delay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100 ns 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209533"/>
                  </a:ext>
                </a:extLst>
              </a:tr>
              <a:tr h="228600">
                <a:tc>
                  <a:txBody>
                    <a:bodyPr/>
                    <a:lstStyle/>
                    <a:p>
                      <a:pPr marL="27432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RF Power Distribution Delay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500 ns 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579600"/>
                  </a:ext>
                </a:extLst>
              </a:tr>
              <a:tr h="228600">
                <a:tc>
                  <a:txBody>
                    <a:bodyPr/>
                    <a:lstStyle/>
                    <a:p>
                      <a:pPr marL="27432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RF Fanback and Drive Delay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600 ns 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822173"/>
                  </a:ext>
                </a:extLst>
              </a:tr>
              <a:tr h="228600">
                <a:tc>
                  <a:txBody>
                    <a:bodyPr/>
                    <a:lstStyle/>
                    <a:p>
                      <a:pPr marL="27432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LLRF System Delay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3800 ns 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184031"/>
                  </a:ext>
                </a:extLst>
              </a:tr>
              <a:tr h="228600">
                <a:tc>
                  <a:txBody>
                    <a:bodyPr/>
                    <a:lstStyle/>
                    <a:p>
                      <a:pPr marL="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LLRF System Proportional Gain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40 dB 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331631"/>
                  </a:ext>
                </a:extLst>
              </a:tr>
              <a:tr h="228600">
                <a:tc>
                  <a:txBody>
                    <a:bodyPr/>
                    <a:lstStyle/>
                    <a:p>
                      <a:pPr marL="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Feedforward Error Vector Magnitude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10% 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065046"/>
                  </a:ext>
                </a:extLst>
              </a:tr>
              <a:tr h="228600">
                <a:tc>
                  <a:txBody>
                    <a:bodyPr/>
                    <a:lstStyle/>
                    <a:p>
                      <a:pPr marL="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Error in Feedforward Program Timing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500 ns 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061515"/>
                  </a:ext>
                </a:extLst>
              </a:tr>
              <a:tr h="228600">
                <a:tc>
                  <a:txBody>
                    <a:bodyPr/>
                    <a:lstStyle/>
                    <a:p>
                      <a:pPr marL="0" marR="0" algn="just">
                        <a:lnSpc>
                          <a:spcPct val="125000"/>
                        </a:lnSpc>
                        <a:spcBef>
                          <a:spcPts val="0"/>
                        </a:spcBef>
                        <a:spcAft>
                          <a:spcPts val="0"/>
                        </a:spcAft>
                      </a:pPr>
                      <a:r>
                        <a:rPr lang="en-US" sz="1100">
                          <a:effectLst/>
                          <a:latin typeface="Helvetica" panose="020B0604020202020204" pitchFamily="34" charset="0"/>
                          <a:ea typeface="MS Mincho" panose="02020609040205080304" pitchFamily="49" charset="-128"/>
                          <a:cs typeface="Times New Roman" panose="02020603050405020304" pitchFamily="18" charset="0"/>
                        </a:rPr>
                        <a:t>Overshoot Budget for Power Amplifier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100" dirty="0">
                          <a:effectLst/>
                          <a:latin typeface="Helvetica" panose="020B0604020202020204" pitchFamily="34" charset="0"/>
                          <a:ea typeface="MS Mincho" panose="02020609040205080304" pitchFamily="49" charset="-128"/>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180099"/>
                  </a:ext>
                </a:extLst>
              </a:tr>
            </a:tbl>
          </a:graphicData>
        </a:graphic>
      </p:graphicFrame>
      <p:sp>
        <p:nvSpPr>
          <p:cNvPr id="4" name="Title 3">
            <a:extLst>
              <a:ext uri="{FF2B5EF4-FFF2-40B4-BE49-F238E27FC236}">
                <a16:creationId xmlns:a16="http://schemas.microsoft.com/office/drawing/2014/main" id="{0A581A7D-7D7A-47CE-B432-7CA376935BC5}"/>
              </a:ext>
            </a:extLst>
          </p:cNvPr>
          <p:cNvSpPr>
            <a:spLocks noGrp="1"/>
          </p:cNvSpPr>
          <p:nvPr>
            <p:ph type="title"/>
          </p:nvPr>
        </p:nvSpPr>
        <p:spPr/>
        <p:txBody>
          <a:bodyPr/>
          <a:lstStyle/>
          <a:p>
            <a:r>
              <a:rPr lang="en-US" dirty="0"/>
              <a:t>RF System PRD Content</a:t>
            </a:r>
          </a:p>
        </p:txBody>
      </p:sp>
      <p:sp>
        <p:nvSpPr>
          <p:cNvPr id="5" name="Date Placeholder 4">
            <a:extLst>
              <a:ext uri="{FF2B5EF4-FFF2-40B4-BE49-F238E27FC236}">
                <a16:creationId xmlns:a16="http://schemas.microsoft.com/office/drawing/2014/main" id="{079A7122-1496-40CF-83B5-0FD9854BE453}"/>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4B5B31B-0FD6-4808-A868-0C2D8A59A8C9}"/>
              </a:ext>
            </a:extLst>
          </p:cNvPr>
          <p:cNvSpPr>
            <a:spLocks noGrp="1"/>
          </p:cNvSpPr>
          <p:nvPr>
            <p:ph type="sldNum" sz="quarter" idx="18"/>
          </p:nvPr>
        </p:nvSpPr>
        <p:spPr/>
        <p:txBody>
          <a:bodyPr/>
          <a:lstStyle/>
          <a:p>
            <a:fld id="{071AFBCB-9629-4487-8658-FCC7F72DA46F}" type="slidenum">
              <a:rPr lang="en-US" altLang="en-US" smtClean="0"/>
              <a:pPr/>
              <a:t>5</a:t>
            </a:fld>
            <a:endParaRPr lang="en-US" altLang="en-US"/>
          </a:p>
        </p:txBody>
      </p:sp>
      <p:sp>
        <p:nvSpPr>
          <p:cNvPr id="8" name="Rectangle 7">
            <a:extLst>
              <a:ext uri="{FF2B5EF4-FFF2-40B4-BE49-F238E27FC236}">
                <a16:creationId xmlns:a16="http://schemas.microsoft.com/office/drawing/2014/main" id="{05F7AC95-EDE5-4397-8BA7-7AE5F6BC37A4}"/>
              </a:ext>
            </a:extLst>
          </p:cNvPr>
          <p:cNvSpPr/>
          <p:nvPr/>
        </p:nvSpPr>
        <p:spPr>
          <a:xfrm>
            <a:off x="3894137" y="1750794"/>
            <a:ext cx="4572000" cy="646331"/>
          </a:xfrm>
          <a:prstGeom prst="rect">
            <a:avLst/>
          </a:prstGeom>
        </p:spPr>
        <p:txBody>
          <a:bodyPr>
            <a:spAutoFit/>
          </a:bodyPr>
          <a:lstStyle/>
          <a:p>
            <a:pPr marL="228600" marR="0" indent="-228600" algn="ctr">
              <a:spcBef>
                <a:spcPts val="600"/>
              </a:spcBef>
              <a:spcAft>
                <a:spcPts val="600"/>
              </a:spcAft>
            </a:pPr>
            <a:r>
              <a:rPr lang="en-US" b="1" kern="1400" spc="25" dirty="0">
                <a:solidFill>
                  <a:srgbClr val="004C97"/>
                </a:solidFill>
                <a:latin typeface="Helvetica" panose="020B0604020202020204" pitchFamily="34" charset="0"/>
                <a:ea typeface="MS Gothic" panose="020B0609070205080204" pitchFamily="49" charset="-128"/>
                <a:cs typeface="Times New Roman" panose="02020603050405020304" pitchFamily="18" charset="0"/>
              </a:rPr>
              <a:t>Table 6‑1:  LLRF Dynamics Specifications</a:t>
            </a:r>
          </a:p>
        </p:txBody>
      </p:sp>
      <p:sp>
        <p:nvSpPr>
          <p:cNvPr id="9" name="TextBox 8">
            <a:extLst>
              <a:ext uri="{FF2B5EF4-FFF2-40B4-BE49-F238E27FC236}">
                <a16:creationId xmlns:a16="http://schemas.microsoft.com/office/drawing/2014/main" id="{51405351-101C-4F32-B80A-5F875BC6D3EB}"/>
              </a:ext>
            </a:extLst>
          </p:cNvPr>
          <p:cNvSpPr txBox="1"/>
          <p:nvPr/>
        </p:nvSpPr>
        <p:spPr>
          <a:xfrm>
            <a:off x="4210050" y="4981575"/>
            <a:ext cx="3940175" cy="923330"/>
          </a:xfrm>
          <a:prstGeom prst="rect">
            <a:avLst/>
          </a:prstGeom>
          <a:noFill/>
        </p:spPr>
        <p:txBody>
          <a:bodyPr wrap="square" rtlCol="0">
            <a:spAutoFit/>
          </a:bodyPr>
          <a:lstStyle/>
          <a:p>
            <a:r>
              <a:rPr lang="en-US" dirty="0"/>
              <a:t>Example table from RF System PRD showing distribution of RF dynamics parameters.</a:t>
            </a:r>
          </a:p>
        </p:txBody>
      </p:sp>
    </p:spTree>
    <p:extLst>
      <p:ext uri="{BB962C8B-B14F-4D97-AF65-F5344CB8AC3E}">
        <p14:creationId xmlns:p14="http://schemas.microsoft.com/office/powerpoint/2010/main" val="135498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D58F0-BE13-4FB7-A759-625E8ACA5C4B}"/>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FRS defines the scope of a system or component and its necessary functions.</a:t>
            </a:r>
          </a:p>
          <a:p>
            <a:pPr marL="342900" indent="-342900">
              <a:buFont typeface="Arial" panose="020B0604020202020204" pitchFamily="34" charset="0"/>
              <a:buChar char="•"/>
            </a:pPr>
            <a:r>
              <a:rPr lang="en-US" dirty="0"/>
              <a:t>It also lists the pertinent standards that the design is required to comply with.</a:t>
            </a:r>
          </a:p>
          <a:p>
            <a:pPr marL="342900" indent="-342900">
              <a:buFont typeface="Arial" panose="020B0604020202020204" pitchFamily="34" charset="0"/>
              <a:buChar char="•"/>
            </a:pPr>
            <a:r>
              <a:rPr lang="en-US" dirty="0"/>
              <a:t>The L3 FRS (HPRF) captures functional requirements common to all HPRF systems.  The amplifier FRS is focused on the amplifier itself.</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A581A7D-7D7A-47CE-B432-7CA376935BC5}"/>
              </a:ext>
            </a:extLst>
          </p:cNvPr>
          <p:cNvSpPr>
            <a:spLocks noGrp="1"/>
          </p:cNvSpPr>
          <p:nvPr>
            <p:ph type="title"/>
          </p:nvPr>
        </p:nvSpPr>
        <p:spPr/>
        <p:txBody>
          <a:bodyPr/>
          <a:lstStyle/>
          <a:p>
            <a:r>
              <a:rPr lang="en-US" dirty="0"/>
              <a:t>FRS Content</a:t>
            </a:r>
          </a:p>
        </p:txBody>
      </p:sp>
      <p:sp>
        <p:nvSpPr>
          <p:cNvPr id="5" name="Date Placeholder 4">
            <a:extLst>
              <a:ext uri="{FF2B5EF4-FFF2-40B4-BE49-F238E27FC236}">
                <a16:creationId xmlns:a16="http://schemas.microsoft.com/office/drawing/2014/main" id="{079A7122-1496-40CF-83B5-0FD9854BE453}"/>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4B5B31B-0FD6-4808-A868-0C2D8A59A8C9}"/>
              </a:ext>
            </a:extLst>
          </p:cNvPr>
          <p:cNvSpPr>
            <a:spLocks noGrp="1"/>
          </p:cNvSpPr>
          <p:nvPr>
            <p:ph type="sldNum" sz="quarter" idx="18"/>
          </p:nvPr>
        </p:nvSpPr>
        <p:spPr/>
        <p:txBody>
          <a:bodyPr/>
          <a:lstStyle/>
          <a:p>
            <a:fld id="{071AFBCB-9629-4487-8658-FCC7F72DA46F}" type="slidenum">
              <a:rPr lang="en-US" altLang="en-US" smtClean="0"/>
              <a:pPr/>
              <a:t>6</a:t>
            </a:fld>
            <a:endParaRPr lang="en-US" altLang="en-US"/>
          </a:p>
        </p:txBody>
      </p:sp>
      <p:sp>
        <p:nvSpPr>
          <p:cNvPr id="8" name="Rectangle 7">
            <a:extLst>
              <a:ext uri="{FF2B5EF4-FFF2-40B4-BE49-F238E27FC236}">
                <a16:creationId xmlns:a16="http://schemas.microsoft.com/office/drawing/2014/main" id="{05F7AC95-EDE5-4397-8BA7-7AE5F6BC37A4}"/>
              </a:ext>
            </a:extLst>
          </p:cNvPr>
          <p:cNvSpPr/>
          <p:nvPr/>
        </p:nvSpPr>
        <p:spPr>
          <a:xfrm>
            <a:off x="3665008" y="1594723"/>
            <a:ext cx="4572000" cy="369332"/>
          </a:xfrm>
          <a:prstGeom prst="rect">
            <a:avLst/>
          </a:prstGeom>
        </p:spPr>
        <p:txBody>
          <a:bodyPr>
            <a:spAutoFit/>
          </a:bodyPr>
          <a:lstStyle/>
          <a:p>
            <a:pPr marL="228600" marR="0" indent="-228600" algn="ctr">
              <a:spcBef>
                <a:spcPts val="600"/>
              </a:spcBef>
              <a:spcAft>
                <a:spcPts val="600"/>
              </a:spcAft>
            </a:pPr>
            <a:r>
              <a:rPr lang="en-US" b="1" kern="1400" spc="25" dirty="0">
                <a:solidFill>
                  <a:srgbClr val="004C97"/>
                </a:solidFill>
                <a:latin typeface="Helvetica" panose="020B0604020202020204" pitchFamily="34" charset="0"/>
                <a:ea typeface="MS Gothic" panose="020B0609070205080204" pitchFamily="49" charset="-128"/>
                <a:cs typeface="Times New Roman" panose="02020603050405020304" pitchFamily="18" charset="0"/>
              </a:rPr>
              <a:t>RF Amplifier Primary Requirements</a:t>
            </a:r>
          </a:p>
        </p:txBody>
      </p:sp>
      <p:sp>
        <p:nvSpPr>
          <p:cNvPr id="9" name="TextBox 8">
            <a:extLst>
              <a:ext uri="{FF2B5EF4-FFF2-40B4-BE49-F238E27FC236}">
                <a16:creationId xmlns:a16="http://schemas.microsoft.com/office/drawing/2014/main" id="{51405351-101C-4F32-B80A-5F875BC6D3EB}"/>
              </a:ext>
            </a:extLst>
          </p:cNvPr>
          <p:cNvSpPr txBox="1"/>
          <p:nvPr/>
        </p:nvSpPr>
        <p:spPr>
          <a:xfrm>
            <a:off x="3665008" y="4762500"/>
            <a:ext cx="4445000" cy="369332"/>
          </a:xfrm>
          <a:prstGeom prst="rect">
            <a:avLst/>
          </a:prstGeom>
          <a:noFill/>
        </p:spPr>
        <p:txBody>
          <a:bodyPr wrap="square" rtlCol="0">
            <a:spAutoFit/>
          </a:bodyPr>
          <a:lstStyle/>
          <a:p>
            <a:r>
              <a:rPr lang="en-US" dirty="0"/>
              <a:t>Example table from 650 MHz SSPA FRS.</a:t>
            </a:r>
          </a:p>
        </p:txBody>
      </p:sp>
      <p:graphicFrame>
        <p:nvGraphicFramePr>
          <p:cNvPr id="3" name="Table 2">
            <a:extLst>
              <a:ext uri="{FF2B5EF4-FFF2-40B4-BE49-F238E27FC236}">
                <a16:creationId xmlns:a16="http://schemas.microsoft.com/office/drawing/2014/main" id="{EBBC09CE-78B9-4005-B1B0-471A656E6F55}"/>
              </a:ext>
            </a:extLst>
          </p:cNvPr>
          <p:cNvGraphicFramePr>
            <a:graphicFrameLocks noGrp="1"/>
          </p:cNvGraphicFramePr>
          <p:nvPr>
            <p:extLst>
              <p:ext uri="{D42A27DB-BD31-4B8C-83A1-F6EECF244321}">
                <p14:modId xmlns:p14="http://schemas.microsoft.com/office/powerpoint/2010/main" val="2489848238"/>
              </p:ext>
            </p:extLst>
          </p:nvPr>
        </p:nvGraphicFramePr>
        <p:xfrm>
          <a:off x="3381375" y="1964055"/>
          <a:ext cx="5084762" cy="2682240"/>
        </p:xfrm>
        <a:graphic>
          <a:graphicData uri="http://schemas.openxmlformats.org/drawingml/2006/table">
            <a:tbl>
              <a:tblPr firstRow="1" firstCol="1" bandRow="1">
                <a:tableStyleId>{5C22544A-7EE6-4342-B048-85BDC9FD1C3A}</a:tableStyleId>
              </a:tblPr>
              <a:tblGrid>
                <a:gridCol w="984410">
                  <a:extLst>
                    <a:ext uri="{9D8B030D-6E8A-4147-A177-3AD203B41FA5}">
                      <a16:colId xmlns:a16="http://schemas.microsoft.com/office/drawing/2014/main" val="2135000803"/>
                    </a:ext>
                  </a:extLst>
                </a:gridCol>
                <a:gridCol w="4100352">
                  <a:extLst>
                    <a:ext uri="{9D8B030D-6E8A-4147-A177-3AD203B41FA5}">
                      <a16:colId xmlns:a16="http://schemas.microsoft.com/office/drawing/2014/main" val="3896952425"/>
                    </a:ext>
                  </a:extLst>
                </a:gridCol>
              </a:tblGrid>
              <a:tr h="129693">
                <a:tc>
                  <a:txBody>
                    <a:bodyPr/>
                    <a:lstStyle/>
                    <a:p>
                      <a:pPr marL="0" marR="0" algn="just" fontAlgn="base">
                        <a:spcBef>
                          <a:spcPts val="0"/>
                        </a:spcBef>
                        <a:spcAft>
                          <a:spcPts val="0"/>
                        </a:spcAft>
                      </a:pPr>
                      <a:r>
                        <a:rPr lang="en-US" sz="1100">
                          <a:effectLst/>
                        </a:rPr>
                        <a:t>Requirement #</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dirty="0">
                          <a:effectLst/>
                        </a:rPr>
                        <a:t>Requirement Statement</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457858408"/>
                  </a:ext>
                </a:extLst>
              </a:tr>
              <a:tr h="190217">
                <a:tc>
                  <a:txBody>
                    <a:bodyPr/>
                    <a:lstStyle/>
                    <a:p>
                      <a:pPr marL="0" marR="0" algn="just" fontAlgn="base">
                        <a:spcBef>
                          <a:spcPts val="0"/>
                        </a:spcBef>
                        <a:spcAft>
                          <a:spcPts val="0"/>
                        </a:spcAft>
                      </a:pPr>
                      <a:r>
                        <a:rPr lang="en-US" sz="1100">
                          <a:effectLst/>
                        </a:rPr>
                        <a:t> F-ED0003413-A001</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amplifier shall have sufficient and stable gain to maintain the closed loop bandwidth for cavity field regulation as specified in PRD.</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4029877811"/>
                  </a:ext>
                </a:extLst>
              </a:tr>
              <a:tr h="190217">
                <a:tc>
                  <a:txBody>
                    <a:bodyPr/>
                    <a:lstStyle/>
                    <a:p>
                      <a:pPr marL="0" marR="0" algn="just" fontAlgn="base">
                        <a:spcBef>
                          <a:spcPts val="0"/>
                        </a:spcBef>
                        <a:spcAft>
                          <a:spcPts val="0"/>
                        </a:spcAft>
                      </a:pPr>
                      <a:r>
                        <a:rPr lang="en-US" sz="1100">
                          <a:effectLst/>
                        </a:rPr>
                        <a:t>F-ED0003413-A002</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amplifier shall be capable of providing sufficient power to accelerate a continuous stream of beam current in the LB650 cavities with amplitude specified in GRD.</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249867799"/>
                  </a:ext>
                </a:extLst>
              </a:tr>
              <a:tr h="190217">
                <a:tc>
                  <a:txBody>
                    <a:bodyPr/>
                    <a:lstStyle/>
                    <a:p>
                      <a:pPr marL="0" marR="0" algn="just" fontAlgn="base">
                        <a:spcBef>
                          <a:spcPts val="0"/>
                        </a:spcBef>
                        <a:spcAft>
                          <a:spcPts val="0"/>
                        </a:spcAft>
                      </a:pPr>
                      <a:r>
                        <a:rPr lang="en-US" sz="1100">
                          <a:effectLst/>
                        </a:rPr>
                        <a:t>F-ED0003413-A003</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amplifier shall respond to changes in drive amplitude and phase quickly enough to maintain closed loop stability as specified in PRD.</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699183276"/>
                  </a:ext>
                </a:extLst>
              </a:tr>
              <a:tr h="190217">
                <a:tc>
                  <a:txBody>
                    <a:bodyPr/>
                    <a:lstStyle/>
                    <a:p>
                      <a:pPr marL="0" marR="0" algn="just" fontAlgn="base">
                        <a:spcBef>
                          <a:spcPts val="0"/>
                        </a:spcBef>
                        <a:spcAft>
                          <a:spcPts val="0"/>
                        </a:spcAft>
                      </a:pPr>
                      <a:r>
                        <a:rPr lang="en-US" sz="1100">
                          <a:effectLst/>
                        </a:rPr>
                        <a:t>F-ED0003413-A004</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amplifier shall respond to changes in drive amplitude and phase with sufficient precision to compensate for beam loading in the cavity as specified in PRD.</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867867159"/>
                  </a:ext>
                </a:extLst>
              </a:tr>
              <a:tr h="190217">
                <a:tc>
                  <a:txBody>
                    <a:bodyPr/>
                    <a:lstStyle/>
                    <a:p>
                      <a:pPr marL="0" marR="0" algn="just" fontAlgn="base">
                        <a:spcBef>
                          <a:spcPts val="0"/>
                        </a:spcBef>
                        <a:spcAft>
                          <a:spcPts val="0"/>
                        </a:spcAft>
                      </a:pPr>
                      <a:r>
                        <a:rPr lang="en-US" sz="1100">
                          <a:effectLst/>
                        </a:rPr>
                        <a:t>F-ED0003413-A005</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amplifier shall be able to provide for pulsed operation for purposes of conditioning SRF cavities and input couplers.</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783730131"/>
                  </a:ext>
                </a:extLst>
              </a:tr>
              <a:tr h="129693">
                <a:tc>
                  <a:txBody>
                    <a:bodyPr/>
                    <a:lstStyle/>
                    <a:p>
                      <a:pPr marL="0" marR="0" algn="just" fontAlgn="base">
                        <a:spcBef>
                          <a:spcPts val="0"/>
                        </a:spcBef>
                        <a:spcAft>
                          <a:spcPts val="0"/>
                        </a:spcAft>
                      </a:pPr>
                      <a:r>
                        <a:rPr lang="en-US" sz="1100">
                          <a:effectLst/>
                        </a:rPr>
                        <a:t> </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dirty="0">
                          <a:effectLst/>
                        </a:rPr>
                        <a:t> </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68410035"/>
                  </a:ext>
                </a:extLst>
              </a:tr>
            </a:tbl>
          </a:graphicData>
        </a:graphic>
      </p:graphicFrame>
    </p:spTree>
    <p:extLst>
      <p:ext uri="{BB962C8B-B14F-4D97-AF65-F5344CB8AC3E}">
        <p14:creationId xmlns:p14="http://schemas.microsoft.com/office/powerpoint/2010/main" val="94303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D58F0-BE13-4FB7-A759-625E8ACA5C4B}"/>
              </a:ext>
            </a:extLst>
          </p:cNvPr>
          <p:cNvSpPr>
            <a:spLocks noGrp="1"/>
          </p:cNvSpPr>
          <p:nvPr>
            <p:ph type="body" sz="half" idx="2"/>
          </p:nvPr>
        </p:nvSpPr>
        <p:spPr>
          <a:xfrm>
            <a:off x="228600" y="1043693"/>
            <a:ext cx="4343400" cy="4994276"/>
          </a:xfrm>
        </p:spPr>
        <p:txBody>
          <a:bodyPr/>
          <a:lstStyle/>
          <a:p>
            <a:pPr marL="342900" indent="-342900">
              <a:buFont typeface="Arial" panose="020B0604020202020204" pitchFamily="34" charset="0"/>
              <a:buChar char="•"/>
            </a:pPr>
            <a:r>
              <a:rPr lang="en-US" dirty="0"/>
              <a:t>The Master ICD contains a functional description of interfaces between L3 systems.</a:t>
            </a:r>
          </a:p>
          <a:p>
            <a:pPr marL="342900" indent="-342900">
              <a:buFont typeface="Arial" panose="020B0604020202020204" pitchFamily="34" charset="0"/>
              <a:buChar char="•"/>
            </a:pPr>
            <a:r>
              <a:rPr lang="en-US" dirty="0"/>
              <a:t>These interfaces are labeled and tracked to insure that designs capture them in ISDs</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A581A7D-7D7A-47CE-B432-7CA376935BC5}"/>
              </a:ext>
            </a:extLst>
          </p:cNvPr>
          <p:cNvSpPr>
            <a:spLocks noGrp="1"/>
          </p:cNvSpPr>
          <p:nvPr>
            <p:ph type="title"/>
          </p:nvPr>
        </p:nvSpPr>
        <p:spPr/>
        <p:txBody>
          <a:bodyPr/>
          <a:lstStyle/>
          <a:p>
            <a:r>
              <a:rPr lang="en-US" dirty="0"/>
              <a:t>Master ICD Content</a:t>
            </a:r>
          </a:p>
        </p:txBody>
      </p:sp>
      <p:sp>
        <p:nvSpPr>
          <p:cNvPr id="5" name="Date Placeholder 4">
            <a:extLst>
              <a:ext uri="{FF2B5EF4-FFF2-40B4-BE49-F238E27FC236}">
                <a16:creationId xmlns:a16="http://schemas.microsoft.com/office/drawing/2014/main" id="{079A7122-1496-40CF-83B5-0FD9854BE453}"/>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4B5B31B-0FD6-4808-A868-0C2D8A59A8C9}"/>
              </a:ext>
            </a:extLst>
          </p:cNvPr>
          <p:cNvSpPr>
            <a:spLocks noGrp="1"/>
          </p:cNvSpPr>
          <p:nvPr>
            <p:ph type="sldNum" sz="quarter" idx="18"/>
          </p:nvPr>
        </p:nvSpPr>
        <p:spPr/>
        <p:txBody>
          <a:bodyPr/>
          <a:lstStyle/>
          <a:p>
            <a:fld id="{071AFBCB-9629-4487-8658-FCC7F72DA46F}" type="slidenum">
              <a:rPr lang="en-US" altLang="en-US" smtClean="0"/>
              <a:pPr/>
              <a:t>7</a:t>
            </a:fld>
            <a:endParaRPr lang="en-US" altLang="en-US"/>
          </a:p>
        </p:txBody>
      </p:sp>
      <p:sp>
        <p:nvSpPr>
          <p:cNvPr id="9" name="TextBox 8">
            <a:extLst>
              <a:ext uri="{FF2B5EF4-FFF2-40B4-BE49-F238E27FC236}">
                <a16:creationId xmlns:a16="http://schemas.microsoft.com/office/drawing/2014/main" id="{51405351-101C-4F32-B80A-5F875BC6D3EB}"/>
              </a:ext>
            </a:extLst>
          </p:cNvPr>
          <p:cNvSpPr txBox="1"/>
          <p:nvPr/>
        </p:nvSpPr>
        <p:spPr>
          <a:xfrm>
            <a:off x="2225674" y="5902708"/>
            <a:ext cx="4918075" cy="369332"/>
          </a:xfrm>
          <a:prstGeom prst="rect">
            <a:avLst/>
          </a:prstGeom>
          <a:noFill/>
        </p:spPr>
        <p:txBody>
          <a:bodyPr wrap="square" rtlCol="0">
            <a:spAutoFit/>
          </a:bodyPr>
          <a:lstStyle/>
          <a:p>
            <a:r>
              <a:rPr lang="en-US" dirty="0"/>
              <a:t>Example entries from ICD for LB650 HPRF.</a:t>
            </a:r>
          </a:p>
        </p:txBody>
      </p:sp>
      <p:graphicFrame>
        <p:nvGraphicFramePr>
          <p:cNvPr id="7" name="Table 6">
            <a:extLst>
              <a:ext uri="{FF2B5EF4-FFF2-40B4-BE49-F238E27FC236}">
                <a16:creationId xmlns:a16="http://schemas.microsoft.com/office/drawing/2014/main" id="{74BE92DC-A729-4708-85C0-173C7B2044B6}"/>
              </a:ext>
            </a:extLst>
          </p:cNvPr>
          <p:cNvGraphicFramePr>
            <a:graphicFrameLocks noGrp="1"/>
          </p:cNvGraphicFramePr>
          <p:nvPr>
            <p:extLst>
              <p:ext uri="{D42A27DB-BD31-4B8C-83A1-F6EECF244321}">
                <p14:modId xmlns:p14="http://schemas.microsoft.com/office/powerpoint/2010/main" val="3711864014"/>
              </p:ext>
            </p:extLst>
          </p:nvPr>
        </p:nvGraphicFramePr>
        <p:xfrm>
          <a:off x="628650" y="2987609"/>
          <a:ext cx="7886700" cy="2933706"/>
        </p:xfrm>
        <a:graphic>
          <a:graphicData uri="http://schemas.openxmlformats.org/drawingml/2006/table">
            <a:tbl>
              <a:tblPr/>
              <a:tblGrid>
                <a:gridCol w="544086">
                  <a:extLst>
                    <a:ext uri="{9D8B030D-6E8A-4147-A177-3AD203B41FA5}">
                      <a16:colId xmlns:a16="http://schemas.microsoft.com/office/drawing/2014/main" val="3423407496"/>
                    </a:ext>
                  </a:extLst>
                </a:gridCol>
                <a:gridCol w="493237">
                  <a:extLst>
                    <a:ext uri="{9D8B030D-6E8A-4147-A177-3AD203B41FA5}">
                      <a16:colId xmlns:a16="http://schemas.microsoft.com/office/drawing/2014/main" val="3442691338"/>
                    </a:ext>
                  </a:extLst>
                </a:gridCol>
                <a:gridCol w="493237">
                  <a:extLst>
                    <a:ext uri="{9D8B030D-6E8A-4147-A177-3AD203B41FA5}">
                      <a16:colId xmlns:a16="http://schemas.microsoft.com/office/drawing/2014/main" val="1195868773"/>
                    </a:ext>
                  </a:extLst>
                </a:gridCol>
                <a:gridCol w="518661">
                  <a:extLst>
                    <a:ext uri="{9D8B030D-6E8A-4147-A177-3AD203B41FA5}">
                      <a16:colId xmlns:a16="http://schemas.microsoft.com/office/drawing/2014/main" val="2444818922"/>
                    </a:ext>
                  </a:extLst>
                </a:gridCol>
                <a:gridCol w="803416">
                  <a:extLst>
                    <a:ext uri="{9D8B030D-6E8A-4147-A177-3AD203B41FA5}">
                      <a16:colId xmlns:a16="http://schemas.microsoft.com/office/drawing/2014/main" val="2109290932"/>
                    </a:ext>
                  </a:extLst>
                </a:gridCol>
                <a:gridCol w="823756">
                  <a:extLst>
                    <a:ext uri="{9D8B030D-6E8A-4147-A177-3AD203B41FA5}">
                      <a16:colId xmlns:a16="http://schemas.microsoft.com/office/drawing/2014/main" val="3749054566"/>
                    </a:ext>
                  </a:extLst>
                </a:gridCol>
                <a:gridCol w="635614">
                  <a:extLst>
                    <a:ext uri="{9D8B030D-6E8A-4147-A177-3AD203B41FA5}">
                      <a16:colId xmlns:a16="http://schemas.microsoft.com/office/drawing/2014/main" val="3296545390"/>
                    </a:ext>
                  </a:extLst>
                </a:gridCol>
                <a:gridCol w="411878">
                  <a:extLst>
                    <a:ext uri="{9D8B030D-6E8A-4147-A177-3AD203B41FA5}">
                      <a16:colId xmlns:a16="http://schemas.microsoft.com/office/drawing/2014/main" val="1559261670"/>
                    </a:ext>
                  </a:extLst>
                </a:gridCol>
                <a:gridCol w="462727">
                  <a:extLst>
                    <a:ext uri="{9D8B030D-6E8A-4147-A177-3AD203B41FA5}">
                      <a16:colId xmlns:a16="http://schemas.microsoft.com/office/drawing/2014/main" val="1310466511"/>
                    </a:ext>
                  </a:extLst>
                </a:gridCol>
                <a:gridCol w="411878">
                  <a:extLst>
                    <a:ext uri="{9D8B030D-6E8A-4147-A177-3AD203B41FA5}">
                      <a16:colId xmlns:a16="http://schemas.microsoft.com/office/drawing/2014/main" val="1411749821"/>
                    </a:ext>
                  </a:extLst>
                </a:gridCol>
                <a:gridCol w="518661">
                  <a:extLst>
                    <a:ext uri="{9D8B030D-6E8A-4147-A177-3AD203B41FA5}">
                      <a16:colId xmlns:a16="http://schemas.microsoft.com/office/drawing/2014/main" val="3927679309"/>
                    </a:ext>
                  </a:extLst>
                </a:gridCol>
                <a:gridCol w="411878">
                  <a:extLst>
                    <a:ext uri="{9D8B030D-6E8A-4147-A177-3AD203B41FA5}">
                      <a16:colId xmlns:a16="http://schemas.microsoft.com/office/drawing/2014/main" val="1381608595"/>
                    </a:ext>
                  </a:extLst>
                </a:gridCol>
                <a:gridCol w="559340">
                  <a:extLst>
                    <a:ext uri="{9D8B030D-6E8A-4147-A177-3AD203B41FA5}">
                      <a16:colId xmlns:a16="http://schemas.microsoft.com/office/drawing/2014/main" val="1131626666"/>
                    </a:ext>
                  </a:extLst>
                </a:gridCol>
                <a:gridCol w="798331">
                  <a:extLst>
                    <a:ext uri="{9D8B030D-6E8A-4147-A177-3AD203B41FA5}">
                      <a16:colId xmlns:a16="http://schemas.microsoft.com/office/drawing/2014/main" val="334126520"/>
                    </a:ext>
                  </a:extLst>
                </a:gridCol>
              </a:tblGrid>
              <a:tr h="994100">
                <a:tc>
                  <a:txBody>
                    <a:bodyPr/>
                    <a:lstStyle/>
                    <a:p>
                      <a:pPr algn="l" fontAlgn="t"/>
                      <a:r>
                        <a:rPr lang="en-US" sz="400" b="0" i="0" u="none" strike="noStrike">
                          <a:solidFill>
                            <a:srgbClr val="305496"/>
                          </a:solidFill>
                          <a:effectLst/>
                          <a:latin typeface="Arial" panose="020B0604020202020204" pitchFamily="34" charset="0"/>
                        </a:rPr>
                        <a:t>2500</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305496"/>
                          </a:solidFill>
                          <a:effectLst/>
                          <a:latin typeface="Arial" panose="020B0604020202020204" pitchFamily="34" charset="0"/>
                        </a:rPr>
                        <a:t>023</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2500-023</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LLRF RF drive for LB650 power amplifier inputs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The LLRF system (LLRF) shall provide cables that mate properly with the Low Beta 650 MHz (LB650) cavity RF power amplifier drive inputs.</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 </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Inspection; Demonstration; Measurement</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dirty="0">
                          <a:solidFill>
                            <a:srgbClr val="004C97"/>
                          </a:solidFill>
                          <a:effectLst/>
                          <a:latin typeface="Arial" panose="020B0604020202020204" pitchFamily="34" charset="0"/>
                        </a:rPr>
                        <a:t>121.3.03 HPRF;</a:t>
                      </a:r>
                      <a:br>
                        <a:rPr lang="en-US" sz="400" b="0" i="0" u="none" strike="noStrike" dirty="0">
                          <a:solidFill>
                            <a:srgbClr val="004C97"/>
                          </a:solidFill>
                          <a:effectLst/>
                          <a:latin typeface="Arial" panose="020B0604020202020204" pitchFamily="34" charset="0"/>
                        </a:rPr>
                      </a:br>
                      <a:r>
                        <a:rPr lang="en-US" sz="400" b="0" i="0" u="none" strike="noStrike" dirty="0">
                          <a:solidFill>
                            <a:srgbClr val="004C97"/>
                          </a:solidFill>
                          <a:effectLst/>
                          <a:latin typeface="Arial" panose="020B0604020202020204" pitchFamily="34" charset="0"/>
                        </a:rPr>
                        <a:t>121.3.04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121.3.04 LLRF shall define a RF connector and cable for the LLRF system drive output;  121.3.03 HPRF shall define the connector for the RF power amplifier input.  HPRF shall also define maximum power of drive, minimum available power of drive, maximum power slope, and cleanliness of signal.</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121.3.04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305496"/>
                          </a:solidFill>
                          <a:effectLst/>
                          <a:latin typeface="Arial" panose="020B0604020202020204" pitchFamily="34" charset="0"/>
                        </a:rPr>
                        <a:t>121.3.04 LLRF shall provide the necessary cable and connectors to connect between the LLRF drive and RF power amp input signals.</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121.3.03 HPRF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121.3.03 HPRF shall install the cable between the LLRF system and the RF power amplifier.</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ED0003413 - FRS, 650 MHz 40kW Amplifier; ED0005489 - TRS, 650 MHz 40kW Amplifier</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740573610"/>
                  </a:ext>
                </a:extLst>
              </a:tr>
              <a:tr h="760194">
                <a:tc>
                  <a:txBody>
                    <a:bodyPr/>
                    <a:lstStyle/>
                    <a:p>
                      <a:pPr algn="l" fontAlgn="t"/>
                      <a:r>
                        <a:rPr lang="en-US" sz="400" b="0" i="0" u="none" strike="noStrike">
                          <a:solidFill>
                            <a:srgbClr val="305496"/>
                          </a:solidFill>
                          <a:effectLst/>
                          <a:latin typeface="Arial" panose="020B0604020202020204" pitchFamily="34" charset="0"/>
                        </a:rPr>
                        <a:t>2500</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305496"/>
                          </a:solidFill>
                          <a:effectLst/>
                          <a:latin typeface="Arial" panose="020B0604020202020204" pitchFamily="34" charset="0"/>
                        </a:rPr>
                        <a:t>024</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2500-024</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LB650 amplifier directional coupler forward and reflected power signals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RF power distribution (HPRF) shall provide the signals from the LB650 amplifier directional couplers.  The two cables (forward and reflected) should mate with the coupled outputs and the LLRF fan-in.</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 </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Inspection; Measurement;</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121.3.03 HPRF;</a:t>
                      </a:r>
                      <a:br>
                        <a:rPr lang="en-US" sz="400" b="0" i="0" u="none" strike="noStrike">
                          <a:solidFill>
                            <a:srgbClr val="004C97"/>
                          </a:solidFill>
                          <a:effectLst/>
                          <a:latin typeface="Arial" panose="020B0604020202020204" pitchFamily="34" charset="0"/>
                        </a:rPr>
                      </a:br>
                      <a:r>
                        <a:rPr lang="en-US" sz="400" b="0" i="0" u="none" strike="noStrike">
                          <a:solidFill>
                            <a:srgbClr val="004C97"/>
                          </a:solidFill>
                          <a:effectLst/>
                          <a:latin typeface="Arial" panose="020B0604020202020204" pitchFamily="34" charset="0"/>
                        </a:rPr>
                        <a:t>121.3.04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121.3.03 HPRF shall define a RF connector and cable for the directional coupler connections.  HPRF shall also define the coupling ratio and directivity of the coupler;  121.3.04 LLRF shall define the connector for the LLRF system cavity signal fan-in .  </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121.3.03 HPRF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305496"/>
                          </a:solidFill>
                          <a:effectLst/>
                          <a:latin typeface="Arial" panose="020B0604020202020204" pitchFamily="34" charset="0"/>
                        </a:rPr>
                        <a:t>121.3.03 HPRF shall provide the necessary cable and connectors to connect between the LB650 directional couplers and the LLRF fan-in.</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121.4.03 TI;</a:t>
                      </a:r>
                      <a:br>
                        <a:rPr lang="en-US" sz="400" b="0" i="0" u="none" strike="noStrike">
                          <a:solidFill>
                            <a:srgbClr val="004C97"/>
                          </a:solidFill>
                          <a:effectLst/>
                          <a:latin typeface="Arial" panose="020B0604020202020204" pitchFamily="34" charset="0"/>
                        </a:rPr>
                      </a:br>
                      <a:r>
                        <a:rPr lang="en-US" sz="400" b="0" i="0" u="none" strike="noStrike">
                          <a:solidFill>
                            <a:srgbClr val="004C97"/>
                          </a:solidFill>
                          <a:effectLst/>
                          <a:latin typeface="Arial" panose="020B0604020202020204" pitchFamily="34" charset="0"/>
                        </a:rPr>
                        <a:t>121.4.05 LI</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121.4.03 TI shall provide installation support to LLRF and HPRF for installation in PIP2IT;  121.4.05 LI shall provide installation support to LLRF and HPRF for installation in PIP-II</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tc>
                  <a:txBody>
                    <a:bodyPr/>
                    <a:lstStyle/>
                    <a:p>
                      <a:pPr algn="l" fontAlgn="t"/>
                      <a:r>
                        <a:rPr lang="en-US" sz="400" b="0" i="0" u="none" strike="noStrike">
                          <a:solidFill>
                            <a:srgbClr val="004C97"/>
                          </a:solidFill>
                          <a:effectLst/>
                          <a:latin typeface="Arial" panose="020B0604020202020204" pitchFamily="34" charset="0"/>
                        </a:rPr>
                        <a:t>ED0004190 - FRS, 8 Channel Down Converter; ED0005166 -TRS, 8 Channel Down Converter</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2495679405"/>
                  </a:ext>
                </a:extLst>
              </a:tr>
              <a:tr h="760194">
                <a:tc>
                  <a:txBody>
                    <a:bodyPr/>
                    <a:lstStyle/>
                    <a:p>
                      <a:pPr algn="l" fontAlgn="t"/>
                      <a:r>
                        <a:rPr lang="en-US" sz="400" b="0" i="0" u="none" strike="noStrike">
                          <a:solidFill>
                            <a:srgbClr val="305496"/>
                          </a:solidFill>
                          <a:effectLst/>
                          <a:latin typeface="Arial" panose="020B0604020202020204" pitchFamily="34" charset="0"/>
                        </a:rPr>
                        <a:t>2500</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305496"/>
                          </a:solidFill>
                          <a:effectLst/>
                          <a:latin typeface="Arial" panose="020B0604020202020204" pitchFamily="34" charset="0"/>
                        </a:rPr>
                        <a:t>025</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2500-025</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LB650 cavity power amplifier ready status signal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RF power distribution (HPRF) shall provide a LB650 amplifier ready signal to the LLRF system.  The cable with the signal should mate with the amplifier connection and the LLRF connection.</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 </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Inspection; Demonstration;</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121.3.03 HPRF;</a:t>
                      </a:r>
                      <a:br>
                        <a:rPr lang="en-US" sz="400" b="0" i="0" u="none" strike="noStrike">
                          <a:solidFill>
                            <a:srgbClr val="004C97"/>
                          </a:solidFill>
                          <a:effectLst/>
                          <a:latin typeface="Arial" panose="020B0604020202020204" pitchFamily="34" charset="0"/>
                        </a:rPr>
                      </a:br>
                      <a:r>
                        <a:rPr lang="en-US" sz="400" b="0" i="0" u="none" strike="noStrike">
                          <a:solidFill>
                            <a:srgbClr val="004C97"/>
                          </a:solidFill>
                          <a:effectLst/>
                          <a:latin typeface="Arial" panose="020B0604020202020204" pitchFamily="34" charset="0"/>
                        </a:rPr>
                        <a:t>121.3.04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121.3.03 HPRF shall define a cable and connector for the amplifier connections to the LB650 amplifier ready signal;  121.3.04 LLRF shall define the connector for the LLRF system.  LLRF shall also define the electrical standard for the digital standard.</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121.3.03 HPRF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305496"/>
                          </a:solidFill>
                          <a:effectLst/>
                          <a:latin typeface="Arial" panose="020B0604020202020204" pitchFamily="34" charset="0"/>
                        </a:rPr>
                        <a:t>121.3.03 HPRF shall provide the necessary cable and connectors to connect between the LB650 amplifier ready signal and the LLRF.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121.3.03 HPRF</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a:solidFill>
                            <a:srgbClr val="004C97"/>
                          </a:solidFill>
                          <a:effectLst/>
                          <a:latin typeface="Arial" panose="020B0604020202020204" pitchFamily="34" charset="0"/>
                        </a:rPr>
                        <a:t>121.3.03 HPRF shall install the cable between the LLRF system and the RF power amplifier status output.</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tc>
                  <a:txBody>
                    <a:bodyPr/>
                    <a:lstStyle/>
                    <a:p>
                      <a:pPr algn="l" fontAlgn="t"/>
                      <a:r>
                        <a:rPr lang="en-US" sz="400" b="0" i="0" u="none" strike="noStrike" dirty="0">
                          <a:solidFill>
                            <a:srgbClr val="004C97"/>
                          </a:solidFill>
                          <a:effectLst/>
                          <a:latin typeface="Arial" panose="020B0604020202020204" pitchFamily="34" charset="0"/>
                        </a:rPr>
                        <a:t>ED0005729 - FRS, RF Protection Interlocks; ED0006125 - TRS, RF Protection Interlocks; ED0003413 - FRS, 650 MHz 40kW Amplifier; ED0005489 - TRS, 650 MHz 40kW Amplifier</a:t>
                      </a:r>
                    </a:p>
                  </a:txBody>
                  <a:tcPr marL="2542" marR="2542" marT="2542" marB="0">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756819002"/>
                  </a:ext>
                </a:extLst>
              </a:tr>
            </a:tbl>
          </a:graphicData>
        </a:graphic>
      </p:graphicFrame>
    </p:spTree>
    <p:extLst>
      <p:ext uri="{BB962C8B-B14F-4D97-AF65-F5344CB8AC3E}">
        <p14:creationId xmlns:p14="http://schemas.microsoft.com/office/powerpoint/2010/main" val="20240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D58F0-BE13-4FB7-A759-625E8ACA5C4B}"/>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The design plan describes the pertinent aspects of the design that satisfy the requirements.</a:t>
            </a:r>
          </a:p>
          <a:p>
            <a:pPr marL="342900" indent="-342900">
              <a:buFont typeface="Arial" panose="020B0604020202020204" pitchFamily="34" charset="0"/>
              <a:buChar char="•"/>
            </a:pPr>
            <a:r>
              <a:rPr lang="en-US" dirty="0"/>
              <a:t>The design plan helps clarify the technical requirements and provides a platform for confirming that requirements are satisfied.</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A581A7D-7D7A-47CE-B432-7CA376935BC5}"/>
              </a:ext>
            </a:extLst>
          </p:cNvPr>
          <p:cNvSpPr>
            <a:spLocks noGrp="1"/>
          </p:cNvSpPr>
          <p:nvPr>
            <p:ph type="title"/>
          </p:nvPr>
        </p:nvSpPr>
        <p:spPr/>
        <p:txBody>
          <a:bodyPr/>
          <a:lstStyle/>
          <a:p>
            <a:r>
              <a:rPr lang="en-US" dirty="0"/>
              <a:t>Design Plan Content</a:t>
            </a:r>
          </a:p>
        </p:txBody>
      </p:sp>
      <p:sp>
        <p:nvSpPr>
          <p:cNvPr id="5" name="Date Placeholder 4">
            <a:extLst>
              <a:ext uri="{FF2B5EF4-FFF2-40B4-BE49-F238E27FC236}">
                <a16:creationId xmlns:a16="http://schemas.microsoft.com/office/drawing/2014/main" id="{079A7122-1496-40CF-83B5-0FD9854BE453}"/>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4B5B31B-0FD6-4808-A868-0C2D8A59A8C9}"/>
              </a:ext>
            </a:extLst>
          </p:cNvPr>
          <p:cNvSpPr>
            <a:spLocks noGrp="1"/>
          </p:cNvSpPr>
          <p:nvPr>
            <p:ph type="sldNum" sz="quarter" idx="18"/>
          </p:nvPr>
        </p:nvSpPr>
        <p:spPr/>
        <p:txBody>
          <a:bodyPr/>
          <a:lstStyle/>
          <a:p>
            <a:fld id="{071AFBCB-9629-4487-8658-FCC7F72DA46F}" type="slidenum">
              <a:rPr lang="en-US" altLang="en-US" smtClean="0"/>
              <a:pPr/>
              <a:t>8</a:t>
            </a:fld>
            <a:endParaRPr lang="en-US" altLang="en-US"/>
          </a:p>
        </p:txBody>
      </p:sp>
      <p:sp>
        <p:nvSpPr>
          <p:cNvPr id="9" name="TextBox 8">
            <a:extLst>
              <a:ext uri="{FF2B5EF4-FFF2-40B4-BE49-F238E27FC236}">
                <a16:creationId xmlns:a16="http://schemas.microsoft.com/office/drawing/2014/main" id="{51405351-101C-4F32-B80A-5F875BC6D3EB}"/>
              </a:ext>
            </a:extLst>
          </p:cNvPr>
          <p:cNvSpPr txBox="1"/>
          <p:nvPr/>
        </p:nvSpPr>
        <p:spPr>
          <a:xfrm>
            <a:off x="3665008" y="4762500"/>
            <a:ext cx="4445000" cy="646331"/>
          </a:xfrm>
          <a:prstGeom prst="rect">
            <a:avLst/>
          </a:prstGeom>
          <a:noFill/>
        </p:spPr>
        <p:txBody>
          <a:bodyPr wrap="square" rtlCol="0">
            <a:spAutoFit/>
          </a:bodyPr>
          <a:lstStyle/>
          <a:p>
            <a:r>
              <a:rPr lang="en-US" dirty="0"/>
              <a:t>Example illustration from 650 MHz SSPA Design Plan.</a:t>
            </a:r>
          </a:p>
        </p:txBody>
      </p:sp>
      <p:pic>
        <p:nvPicPr>
          <p:cNvPr id="10" name="Picture 9" descr="40kw scheme">
            <a:extLst>
              <a:ext uri="{FF2B5EF4-FFF2-40B4-BE49-F238E27FC236}">
                <a16:creationId xmlns:a16="http://schemas.microsoft.com/office/drawing/2014/main" id="{B1A2EE20-2E1B-46A7-AC59-E370A3A7D1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9268" y="1428750"/>
            <a:ext cx="4650740" cy="3009900"/>
          </a:xfrm>
          <a:prstGeom prst="rect">
            <a:avLst/>
          </a:prstGeom>
          <a:noFill/>
          <a:ln>
            <a:noFill/>
          </a:ln>
        </p:spPr>
      </p:pic>
    </p:spTree>
    <p:extLst>
      <p:ext uri="{BB962C8B-B14F-4D97-AF65-F5344CB8AC3E}">
        <p14:creationId xmlns:p14="http://schemas.microsoft.com/office/powerpoint/2010/main" val="364271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D58F0-BE13-4FB7-A759-625E8ACA5C4B}"/>
              </a:ext>
            </a:extLst>
          </p:cNvPr>
          <p:cNvSpPr>
            <a:spLocks noGrp="1"/>
          </p:cNvSpPr>
          <p:nvPr>
            <p:ph type="body" sz="half" idx="2"/>
          </p:nvPr>
        </p:nvSpPr>
        <p:spPr>
          <a:xfrm>
            <a:off x="228600" y="1043693"/>
            <a:ext cx="7307264" cy="2148530"/>
          </a:xfrm>
        </p:spPr>
        <p:txBody>
          <a:bodyPr/>
          <a:lstStyle/>
          <a:p>
            <a:pPr marL="342900" indent="-342900">
              <a:buFont typeface="Arial" panose="020B0604020202020204" pitchFamily="34" charset="0"/>
              <a:buChar char="•"/>
            </a:pPr>
            <a:r>
              <a:rPr lang="en-US" dirty="0"/>
              <a:t>The ISD defines the technical details of interfaces to external systems.</a:t>
            </a:r>
          </a:p>
          <a:p>
            <a:pPr marL="342900" indent="-342900">
              <a:buFont typeface="Arial" panose="020B0604020202020204" pitchFamily="34" charset="0"/>
              <a:buChar char="•"/>
            </a:pPr>
            <a:r>
              <a:rPr lang="en-US" dirty="0"/>
              <a:t>The ISD acts as the primary reference for information on pertinent component specifications.</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A581A7D-7D7A-47CE-B432-7CA376935BC5}"/>
              </a:ext>
            </a:extLst>
          </p:cNvPr>
          <p:cNvSpPr>
            <a:spLocks noGrp="1"/>
          </p:cNvSpPr>
          <p:nvPr>
            <p:ph type="title"/>
          </p:nvPr>
        </p:nvSpPr>
        <p:spPr/>
        <p:txBody>
          <a:bodyPr/>
          <a:lstStyle/>
          <a:p>
            <a:r>
              <a:rPr lang="en-US" dirty="0"/>
              <a:t>ISD Content</a:t>
            </a:r>
          </a:p>
        </p:txBody>
      </p:sp>
      <p:sp>
        <p:nvSpPr>
          <p:cNvPr id="5" name="Date Placeholder 4">
            <a:extLst>
              <a:ext uri="{FF2B5EF4-FFF2-40B4-BE49-F238E27FC236}">
                <a16:creationId xmlns:a16="http://schemas.microsoft.com/office/drawing/2014/main" id="{079A7122-1496-40CF-83B5-0FD9854BE453}"/>
              </a:ext>
            </a:extLst>
          </p:cNvPr>
          <p:cNvSpPr>
            <a:spLocks noGrp="1"/>
          </p:cNvSpPr>
          <p:nvPr>
            <p:ph type="dt" sz="half" idx="16"/>
          </p:nvPr>
        </p:nvSpPr>
        <p:spPr/>
        <p:txBody>
          <a:bodyPr/>
          <a:lstStyle/>
          <a:p>
            <a:fld id="{E5704670-DE39-7B46-A0F4-74B00878DAC9}" type="datetime1">
              <a:rPr lang="en-US" altLang="en-US" smtClean="0"/>
              <a:t>5/17/2020</a:t>
            </a:fld>
            <a:endParaRPr lang="en-US" altLang="en-US"/>
          </a:p>
        </p:txBody>
      </p:sp>
      <p:sp>
        <p:nvSpPr>
          <p:cNvPr id="6" name="Slide Number Placeholder 5">
            <a:extLst>
              <a:ext uri="{FF2B5EF4-FFF2-40B4-BE49-F238E27FC236}">
                <a16:creationId xmlns:a16="http://schemas.microsoft.com/office/drawing/2014/main" id="{74B5B31B-0FD6-4808-A868-0C2D8A59A8C9}"/>
              </a:ext>
            </a:extLst>
          </p:cNvPr>
          <p:cNvSpPr>
            <a:spLocks noGrp="1"/>
          </p:cNvSpPr>
          <p:nvPr>
            <p:ph type="sldNum" sz="quarter" idx="18"/>
          </p:nvPr>
        </p:nvSpPr>
        <p:spPr/>
        <p:txBody>
          <a:bodyPr/>
          <a:lstStyle/>
          <a:p>
            <a:fld id="{071AFBCB-9629-4487-8658-FCC7F72DA46F}" type="slidenum">
              <a:rPr lang="en-US" altLang="en-US" smtClean="0"/>
              <a:pPr/>
              <a:t>9</a:t>
            </a:fld>
            <a:endParaRPr lang="en-US" altLang="en-US"/>
          </a:p>
        </p:txBody>
      </p:sp>
      <p:sp>
        <p:nvSpPr>
          <p:cNvPr id="9" name="TextBox 8">
            <a:extLst>
              <a:ext uri="{FF2B5EF4-FFF2-40B4-BE49-F238E27FC236}">
                <a16:creationId xmlns:a16="http://schemas.microsoft.com/office/drawing/2014/main" id="{51405351-101C-4F32-B80A-5F875BC6D3EB}"/>
              </a:ext>
            </a:extLst>
          </p:cNvPr>
          <p:cNvSpPr txBox="1"/>
          <p:nvPr/>
        </p:nvSpPr>
        <p:spPr>
          <a:xfrm>
            <a:off x="2473325" y="5491141"/>
            <a:ext cx="4445000" cy="646331"/>
          </a:xfrm>
          <a:prstGeom prst="rect">
            <a:avLst/>
          </a:prstGeom>
          <a:noFill/>
        </p:spPr>
        <p:txBody>
          <a:bodyPr wrap="square" rtlCol="0">
            <a:spAutoFit/>
          </a:bodyPr>
          <a:lstStyle/>
          <a:p>
            <a:r>
              <a:rPr lang="en-US" dirty="0"/>
              <a:t>Example table from 650 MHz SSPA ISD LLRF system parameters.</a:t>
            </a:r>
          </a:p>
        </p:txBody>
      </p:sp>
      <p:graphicFrame>
        <p:nvGraphicFramePr>
          <p:cNvPr id="7" name="Table 6">
            <a:extLst>
              <a:ext uri="{FF2B5EF4-FFF2-40B4-BE49-F238E27FC236}">
                <a16:creationId xmlns:a16="http://schemas.microsoft.com/office/drawing/2014/main" id="{1DA418B6-4912-45A4-9C6A-1254F72F3943}"/>
              </a:ext>
            </a:extLst>
          </p:cNvPr>
          <p:cNvGraphicFramePr>
            <a:graphicFrameLocks noGrp="1"/>
          </p:cNvGraphicFramePr>
          <p:nvPr>
            <p:extLst>
              <p:ext uri="{D42A27DB-BD31-4B8C-83A1-F6EECF244321}">
                <p14:modId xmlns:p14="http://schemas.microsoft.com/office/powerpoint/2010/main" val="521805933"/>
              </p:ext>
            </p:extLst>
          </p:nvPr>
        </p:nvGraphicFramePr>
        <p:xfrm>
          <a:off x="628649" y="3367489"/>
          <a:ext cx="7886701" cy="2011680"/>
        </p:xfrm>
        <a:graphic>
          <a:graphicData uri="http://schemas.openxmlformats.org/drawingml/2006/table">
            <a:tbl>
              <a:tblPr firstRow="1" firstCol="1" bandRow="1">
                <a:tableStyleId>{5C22544A-7EE6-4342-B048-85BDC9FD1C3A}</a:tableStyleId>
              </a:tblPr>
              <a:tblGrid>
                <a:gridCol w="1069437">
                  <a:extLst>
                    <a:ext uri="{9D8B030D-6E8A-4147-A177-3AD203B41FA5}">
                      <a16:colId xmlns:a16="http://schemas.microsoft.com/office/drawing/2014/main" val="2641929651"/>
                    </a:ext>
                  </a:extLst>
                </a:gridCol>
                <a:gridCol w="2272947">
                  <a:extLst>
                    <a:ext uri="{9D8B030D-6E8A-4147-A177-3AD203B41FA5}">
                      <a16:colId xmlns:a16="http://schemas.microsoft.com/office/drawing/2014/main" val="470794832"/>
                    </a:ext>
                  </a:extLst>
                </a:gridCol>
                <a:gridCol w="2272947">
                  <a:extLst>
                    <a:ext uri="{9D8B030D-6E8A-4147-A177-3AD203B41FA5}">
                      <a16:colId xmlns:a16="http://schemas.microsoft.com/office/drawing/2014/main" val="2047093640"/>
                    </a:ext>
                  </a:extLst>
                </a:gridCol>
                <a:gridCol w="2271370">
                  <a:extLst>
                    <a:ext uri="{9D8B030D-6E8A-4147-A177-3AD203B41FA5}">
                      <a16:colId xmlns:a16="http://schemas.microsoft.com/office/drawing/2014/main" val="1124496267"/>
                    </a:ext>
                  </a:extLst>
                </a:gridCol>
              </a:tblGrid>
              <a:tr h="0">
                <a:tc>
                  <a:txBody>
                    <a:bodyPr/>
                    <a:lstStyle/>
                    <a:p>
                      <a:pPr marL="0" marR="0" algn="just" fontAlgn="base">
                        <a:spcBef>
                          <a:spcPts val="0"/>
                        </a:spcBef>
                        <a:spcAft>
                          <a:spcPts val="0"/>
                        </a:spcAft>
                      </a:pPr>
                      <a:r>
                        <a:rPr lang="en-US" sz="1100">
                          <a:effectLst/>
                        </a:rPr>
                        <a:t>Requirement #</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Parameter</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ctr" fontAlgn="base">
                        <a:spcBef>
                          <a:spcPts val="0"/>
                        </a:spcBef>
                        <a:spcAft>
                          <a:spcPts val="0"/>
                        </a:spcAft>
                      </a:pPr>
                      <a:r>
                        <a:rPr lang="en-US" sz="1100">
                          <a:effectLst/>
                        </a:rPr>
                        <a:t>Value</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ctr" fontAlgn="base">
                        <a:spcBef>
                          <a:spcPts val="0"/>
                        </a:spcBef>
                        <a:spcAft>
                          <a:spcPts val="0"/>
                        </a:spcAft>
                      </a:pPr>
                      <a:r>
                        <a:rPr lang="en-US" sz="1100">
                          <a:effectLst/>
                        </a:rPr>
                        <a:t>Reference</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828886912"/>
                  </a:ext>
                </a:extLst>
              </a:tr>
              <a:tr h="502920">
                <a:tc>
                  <a:txBody>
                    <a:bodyPr/>
                    <a:lstStyle/>
                    <a:p>
                      <a:pPr marL="0" marR="0" algn="just" fontAlgn="base">
                        <a:spcBef>
                          <a:spcPts val="0"/>
                        </a:spcBef>
                        <a:spcAft>
                          <a:spcPts val="0"/>
                        </a:spcAft>
                      </a:pPr>
                      <a:r>
                        <a:rPr lang="en-US" sz="1100">
                          <a:effectLst/>
                        </a:rPr>
                        <a:t>I-ED0006360-E001</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200">
                          <a:effectLst/>
                        </a:rPr>
                        <a:t>Connection</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fontAlgn="base">
                        <a:spcBef>
                          <a:spcPts val="0"/>
                        </a:spcBef>
                        <a:spcAft>
                          <a:spcPts val="0"/>
                        </a:spcAft>
                      </a:pPr>
                      <a:r>
                        <a:rPr lang="en-US" sz="1100">
                          <a:effectLst/>
                        </a:rPr>
                        <a:t>50Ω, N-type connector (F) on master rack panel for ½” flexible coaxial cable</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ctr" fontAlgn="base">
                        <a:spcBef>
                          <a:spcPts val="0"/>
                        </a:spcBef>
                        <a:spcAft>
                          <a:spcPts val="0"/>
                        </a:spcAft>
                      </a:pPr>
                      <a:r>
                        <a:rPr lang="en-US" sz="1100">
                          <a:effectLst/>
                        </a:rPr>
                        <a:t> </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150081744"/>
                  </a:ext>
                </a:extLst>
              </a:tr>
              <a:tr h="335280">
                <a:tc>
                  <a:txBody>
                    <a:bodyPr/>
                    <a:lstStyle/>
                    <a:p>
                      <a:pPr marL="0" marR="0" algn="just" fontAlgn="base">
                        <a:spcBef>
                          <a:spcPts val="0"/>
                        </a:spcBef>
                        <a:spcAft>
                          <a:spcPts val="0"/>
                        </a:spcAft>
                      </a:pPr>
                      <a:r>
                        <a:rPr lang="en-US" sz="1100">
                          <a:effectLst/>
                        </a:rPr>
                        <a:t>I-ED0006360-E002</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Input Return Loss</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ctr" fontAlgn="base">
                        <a:spcBef>
                          <a:spcPts val="0"/>
                        </a:spcBef>
                        <a:spcAft>
                          <a:spcPts val="0"/>
                        </a:spcAft>
                      </a:pPr>
                      <a:r>
                        <a:rPr lang="en-US" sz="1100">
                          <a:effectLst/>
                        </a:rPr>
                        <a:t>-15 dB Max</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 </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782059076"/>
                  </a:ext>
                </a:extLst>
              </a:tr>
              <a:tr h="335280">
                <a:tc>
                  <a:txBody>
                    <a:bodyPr/>
                    <a:lstStyle/>
                    <a:p>
                      <a:pPr marL="0" marR="0" algn="just" fontAlgn="base">
                        <a:spcBef>
                          <a:spcPts val="0"/>
                        </a:spcBef>
                        <a:spcAft>
                          <a:spcPts val="0"/>
                        </a:spcAft>
                      </a:pPr>
                      <a:r>
                        <a:rPr lang="en-US" sz="1100">
                          <a:effectLst/>
                        </a:rPr>
                        <a:t>I-ED0006360-E003</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Input drive for Max Power</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ctr" fontAlgn="base">
                        <a:spcBef>
                          <a:spcPts val="0"/>
                        </a:spcBef>
                        <a:spcAft>
                          <a:spcPts val="0"/>
                        </a:spcAft>
                      </a:pPr>
                      <a:r>
                        <a:rPr lang="en-US" sz="1100">
                          <a:effectLst/>
                        </a:rPr>
                        <a:t>5 dBm Max</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 </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3648519265"/>
                  </a:ext>
                </a:extLst>
              </a:tr>
              <a:tr h="335280">
                <a:tc>
                  <a:txBody>
                    <a:bodyPr/>
                    <a:lstStyle/>
                    <a:p>
                      <a:pPr marL="0" marR="0" algn="just" fontAlgn="base">
                        <a:spcBef>
                          <a:spcPts val="0"/>
                        </a:spcBef>
                        <a:spcAft>
                          <a:spcPts val="0"/>
                        </a:spcAft>
                      </a:pPr>
                      <a:r>
                        <a:rPr lang="en-US" sz="1100">
                          <a:effectLst/>
                        </a:rPr>
                        <a:t>I-ED0006360-E004</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Input drive (before damage)</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ctr" fontAlgn="base">
                        <a:spcBef>
                          <a:spcPts val="0"/>
                        </a:spcBef>
                        <a:spcAft>
                          <a:spcPts val="0"/>
                        </a:spcAft>
                      </a:pPr>
                      <a:r>
                        <a:rPr lang="en-US" sz="1100">
                          <a:effectLst/>
                        </a:rPr>
                        <a:t>15 dBm Max</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 </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391246979"/>
                  </a:ext>
                </a:extLst>
              </a:tr>
              <a:tr h="335280">
                <a:tc>
                  <a:txBody>
                    <a:bodyPr/>
                    <a:lstStyle/>
                    <a:p>
                      <a:pPr marL="0" marR="0" algn="just" fontAlgn="base">
                        <a:spcBef>
                          <a:spcPts val="0"/>
                        </a:spcBef>
                        <a:spcAft>
                          <a:spcPts val="0"/>
                        </a:spcAft>
                      </a:pPr>
                      <a:r>
                        <a:rPr lang="en-US" sz="1100">
                          <a:effectLst/>
                        </a:rPr>
                        <a:t>I-ED0006360-E005</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Minimum RF Drive Pulse Length</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ctr" fontAlgn="base">
                        <a:spcBef>
                          <a:spcPts val="0"/>
                        </a:spcBef>
                        <a:spcAft>
                          <a:spcPts val="0"/>
                        </a:spcAft>
                      </a:pPr>
                      <a:r>
                        <a:rPr lang="en-US" sz="1100">
                          <a:effectLst/>
                        </a:rPr>
                        <a:t>10 </a:t>
                      </a:r>
                      <a:r>
                        <a:rPr lang="en-US" sz="1100">
                          <a:effectLst/>
                          <a:sym typeface="Symbol" panose="05050102010706020507" pitchFamily="18" charset="2"/>
                        </a:rPr>
                        <a:t></a:t>
                      </a:r>
                      <a:r>
                        <a:rPr lang="en-US" sz="1100">
                          <a:effectLst/>
                        </a:rPr>
                        <a:t>s Min</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dirty="0">
                          <a:effectLst/>
                        </a:rPr>
                        <a:t> </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3823303307"/>
                  </a:ext>
                </a:extLst>
              </a:tr>
            </a:tbl>
          </a:graphicData>
        </a:graphic>
      </p:graphicFrame>
    </p:spTree>
    <p:extLst>
      <p:ext uri="{BB962C8B-B14F-4D97-AF65-F5344CB8AC3E}">
        <p14:creationId xmlns:p14="http://schemas.microsoft.com/office/powerpoint/2010/main" val="3498933094"/>
      </p:ext>
    </p:extLst>
  </p:cSld>
  <p:clrMapOvr>
    <a:masterClrMapping/>
  </p:clrMapOvr>
</p:sld>
</file>

<file path=ppt/theme/theme1.xml><?xml version="1.0" encoding="utf-8"?>
<a:theme xmlns:a="http://schemas.openxmlformats.org/drawingml/2006/main" name="FNAL_TemplateMac_060514">
  <a:themeElements>
    <a:clrScheme name="Custom 4">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4C97"/>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2_FL.pptx" id="{58E47688-CE1D-AE45-91E4-3B43BBDC7859}" vid="{992D792C-143F-5A41-B18D-F5FBAE78B7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1477</TotalTime>
  <Words>1905</Words>
  <Application>Microsoft Office PowerPoint</Application>
  <PresentationFormat>On-screen Show (4:3)</PresentationFormat>
  <Paragraphs>278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Helvetica</vt:lpstr>
      <vt:lpstr>Palatino</vt:lpstr>
      <vt:lpstr>Symbol</vt:lpstr>
      <vt:lpstr>Wingdings</vt:lpstr>
      <vt:lpstr>FNAL_TemplateMac_060514</vt:lpstr>
      <vt:lpstr>PowerPoint Presentation</vt:lpstr>
      <vt:lpstr>Introduction &amp; Agenda</vt:lpstr>
      <vt:lpstr>Requirements FlowDown - Functional</vt:lpstr>
      <vt:lpstr>Requirements FlowDown - Technical</vt:lpstr>
      <vt:lpstr>RF System PRD Content</vt:lpstr>
      <vt:lpstr>FRS Content</vt:lpstr>
      <vt:lpstr>Master ICD Content</vt:lpstr>
      <vt:lpstr>Design Plan Content</vt:lpstr>
      <vt:lpstr>ISD Content</vt:lpstr>
      <vt:lpstr>RDS Content</vt:lpstr>
      <vt:lpstr>TRS Content</vt:lpstr>
      <vt:lpstr>PRD Requirements - Power</vt:lpstr>
      <vt:lpstr>PRD Requirements – Beam Pulse – Feedforward</vt:lpstr>
      <vt:lpstr>PRD Requirements - Specifications for Feedforward</vt:lpstr>
      <vt:lpstr>ISD Requirements - RDS</vt:lpstr>
      <vt:lpstr>ISD Requirements - RDS</vt:lpstr>
      <vt:lpstr>Workshop Presentations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Eduard Pozdeyev</dc:creator>
  <cp:lastModifiedBy>James M Steimel</cp:lastModifiedBy>
  <cp:revision>175</cp:revision>
  <dcterms:created xsi:type="dcterms:W3CDTF">2019-02-23T20:01:51Z</dcterms:created>
  <dcterms:modified xsi:type="dcterms:W3CDTF">2020-05-18T01:33:59Z</dcterms:modified>
</cp:coreProperties>
</file>