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7" r:id="rId2"/>
    <p:sldMasterId id="2147483675" r:id="rId3"/>
    <p:sldMasterId id="2147483684" r:id="rId4"/>
  </p:sldMasterIdLst>
  <p:notesMasterIdLst>
    <p:notesMasterId r:id="rId21"/>
  </p:notesMasterIdLst>
  <p:handoutMasterIdLst>
    <p:handoutMasterId r:id="rId22"/>
  </p:handoutMasterIdLst>
  <p:sldIdLst>
    <p:sldId id="256" r:id="rId5"/>
    <p:sldId id="449" r:id="rId6"/>
    <p:sldId id="446" r:id="rId7"/>
    <p:sldId id="460" r:id="rId8"/>
    <p:sldId id="461" r:id="rId9"/>
    <p:sldId id="463" r:id="rId10"/>
    <p:sldId id="458" r:id="rId11"/>
    <p:sldId id="464" r:id="rId12"/>
    <p:sldId id="462" r:id="rId13"/>
    <p:sldId id="465" r:id="rId14"/>
    <p:sldId id="452" r:id="rId15"/>
    <p:sldId id="466" r:id="rId16"/>
    <p:sldId id="474" r:id="rId17"/>
    <p:sldId id="467" r:id="rId18"/>
    <p:sldId id="468" r:id="rId19"/>
    <p:sldId id="473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42"/>
    <p:restoredTop sz="93667" autoAdjust="0"/>
  </p:normalViewPr>
  <p:slideViewPr>
    <p:cSldViewPr>
      <p:cViewPr>
        <p:scale>
          <a:sx n="98" d="100"/>
          <a:sy n="98" d="100"/>
        </p:scale>
        <p:origin x="280" y="112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011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01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04D06D4B-F083-4F0B-B6C9-2D493B329ED9}" type="datetimeFigureOut">
              <a:rPr lang="en-US" smtClean="0"/>
              <a:t>4/9/20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01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BC3C506F-2269-46DF-AAD8-716176AB6A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36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072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6656" tIns="48328" rIns="96656" bIns="48328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59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02520" y="6538623"/>
            <a:ext cx="336679" cy="184666"/>
          </a:xfrm>
        </p:spPr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Eric James | Status &amp; Plans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 dirty="0"/>
              <a:t>04.09.20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latin typeface="Helvetica"/>
                <a:cs typeface="Helvetica"/>
              </a:rPr>
              <a:t>04.09.20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dirty="0"/>
              <a:t>Eric James | Status &amp; Plans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6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latin typeface="Helvetica"/>
                <a:cs typeface="Helvetica"/>
              </a:rPr>
              <a:t>04.09.20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dirty="0"/>
              <a:t>Eric James | Status &amp; Plans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10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latin typeface="Helvetica"/>
                <a:cs typeface="Helvetica"/>
              </a:rPr>
              <a:t>04.09.20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dirty="0"/>
              <a:t>Eric James | Status &amp; Plans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6819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latin typeface="Helvetica"/>
                <a:cs typeface="Helvetica"/>
              </a:rPr>
              <a:t>04.09.20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dirty="0"/>
              <a:t>Eric James | Status &amp; Plans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8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04.09.20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Eric James | Status &amp; Plans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1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1010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04.09.20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Eric James | Status &amp; Plans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1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5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382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5347370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9" y="432612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70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04.09.20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Eric James | Status &amp; Plans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1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5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179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1" y="1238252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04.09.20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Eric James | Status &amp; Plans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72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04.09.20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Eric James | Status &amp; Plans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22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9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/>
              <a:t>04.09.20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/>
              <a:t>Eric James | Status &amp; Plans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0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8859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Eric James | Status &amp; Plans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 dirty="0"/>
              <a:t>04.09.20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9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3666A"/>
                </a:solidFill>
                <a:latin typeface="Helvetica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/>
              <a:t>04.09.20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/>
              <a:t>Eric James | Status &amp; Plans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425570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7880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04.09.20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Eric James | Status &amp; Plans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62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04.09.20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Eric James | Status &amp; Plans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68077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04.09.20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Eric James | Status &amp; Plans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8887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04.09.20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Eric James | Status &amp; Plans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01873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04.09.20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Eric James | Status &amp; Plans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537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04.09.20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Eric James | Status &amp; Plans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25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/>
              <a:t>04.09.20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/>
              <a:t>Eric James | Status &amp; Plans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6641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/>
              <a:t>04.09.20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/>
              <a:t>Eric James | Status &amp; Plans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32303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04.09.20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Eric James | Status &amp; Plans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8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Eric James | Status &amp; Plans</a:t>
            </a:r>
            <a:endParaRPr dirty="0"/>
          </a:p>
        </p:txBody>
      </p:sp>
      <p:sp>
        <p:nvSpPr>
          <p:cNvPr id="12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 dirty="0"/>
              <a:t>04.09.20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Eric James | Status &amp; Plans</a:t>
            </a:r>
            <a:endParaRPr dirty="0"/>
          </a:p>
        </p:txBody>
      </p:sp>
      <p:sp>
        <p:nvSpPr>
          <p:cNvPr id="10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 dirty="0"/>
              <a:t>04.09.20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Eric James | Status &amp; Plans</a:t>
            </a:r>
            <a:endParaRPr dirty="0"/>
          </a:p>
        </p:txBody>
      </p:sp>
      <p:sp>
        <p:nvSpPr>
          <p:cNvPr id="6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 dirty="0"/>
              <a:t>04.09.20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latin typeface="Helvetica"/>
                <a:cs typeface="Helvetica"/>
              </a:rPr>
              <a:t>04.09.20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dirty="0"/>
              <a:t>Eric James | Status &amp; Plans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latin typeface="Helvetica"/>
                <a:cs typeface="Helvetica"/>
              </a:rPr>
              <a:t>04.09.20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dirty="0"/>
              <a:t>Eric James | Status &amp; Plans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7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latin typeface="Helvetica"/>
                <a:cs typeface="Helvetica"/>
              </a:rPr>
              <a:t>04.09.20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dirty="0"/>
              <a:t>Eric James | Status &amp; Plans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384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latin typeface="Helvetica"/>
                <a:cs typeface="Helvetica"/>
              </a:rPr>
              <a:t>04.09.20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dirty="0"/>
              <a:t>Eric James | Status &amp; Plans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281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0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1779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Eric James | Status &amp; Plans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 dirty="0"/>
              <a:t>04.09.20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40159" y="6538623"/>
            <a:ext cx="33667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latin typeface="Helvetica"/>
                <a:cs typeface="Helvetica"/>
              </a:rPr>
              <a:t>04.09.20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dirty="0"/>
              <a:t>Eric James | Status &amp; Plans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6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9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1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2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04.09.20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9" y="6488432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Eric James | Status &amp; Plans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488432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1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</p:sldLayoutIdLst>
  <p:hf hdr="0"/>
  <p:txStyles>
    <p:titleStyle>
      <a:lvl1pPr algn="ctr" defTabSz="342900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257175" indent="-257175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557213" indent="-214313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8572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2001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15430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04.09.20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Eric James | Status &amp; Plans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dms.cern.ch/project/CERN-000019518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962" y="5761482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962" y="473201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135879" y="211836"/>
            <a:ext cx="3598164" cy="2148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7316723" y="5974079"/>
            <a:ext cx="1370076" cy="5577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444500" y="1951450"/>
            <a:ext cx="8089900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lang="en-US" sz="3200" b="1" dirty="0">
                <a:solidFill>
                  <a:srgbClr val="BB5F2B"/>
                </a:solidFill>
                <a:latin typeface="Arial"/>
                <a:cs typeface="Arial"/>
              </a:rPr>
              <a:t>Status &amp; Plans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1451" y="2742761"/>
            <a:ext cx="8245348" cy="1413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Eric James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2200" spc="-20" dirty="0">
                <a:solidFill>
                  <a:srgbClr val="BB5F2B"/>
                </a:solidFill>
                <a:latin typeface="Arial"/>
                <a:cs typeface="Arial"/>
              </a:rPr>
              <a:t>FD Technical Board</a:t>
            </a:r>
            <a:r>
              <a:rPr lang="en-US" sz="2200" spc="15" dirty="0">
                <a:solidFill>
                  <a:srgbClr val="BB5F2B"/>
                </a:solidFill>
                <a:latin typeface="Arial"/>
                <a:cs typeface="Arial"/>
              </a:rPr>
              <a:t> </a:t>
            </a:r>
            <a:r>
              <a:rPr sz="2200" spc="-30" dirty="0">
                <a:solidFill>
                  <a:srgbClr val="BB5F2B"/>
                </a:solidFill>
                <a:latin typeface="Arial"/>
                <a:cs typeface="Arial"/>
              </a:rPr>
              <a:t>M</a:t>
            </a:r>
            <a:r>
              <a:rPr sz="2200" spc="-15" dirty="0">
                <a:solidFill>
                  <a:srgbClr val="BB5F2B"/>
                </a:solidFill>
                <a:latin typeface="Arial"/>
                <a:cs typeface="Arial"/>
              </a:rPr>
              <a:t>e</a:t>
            </a:r>
            <a:r>
              <a:rPr lang="en-US" sz="2200" spc="-15" dirty="0">
                <a:solidFill>
                  <a:srgbClr val="BB5F2B"/>
                </a:solidFill>
                <a:latin typeface="Arial"/>
                <a:cs typeface="Arial"/>
              </a:rPr>
              <a:t>eting</a:t>
            </a:r>
          </a:p>
          <a:p>
            <a:pPr marL="12700">
              <a:lnSpc>
                <a:spcPct val="100000"/>
              </a:lnSpc>
            </a:pPr>
            <a:r>
              <a:rPr lang="en-US" sz="2200" spc="-15" dirty="0">
                <a:solidFill>
                  <a:srgbClr val="BB5F2B"/>
                </a:solidFill>
                <a:latin typeface="Arial"/>
                <a:cs typeface="Arial"/>
              </a:rPr>
              <a:t>April 9, </a:t>
            </a:r>
            <a:r>
              <a:rPr sz="2200" spc="-10" dirty="0">
                <a:solidFill>
                  <a:srgbClr val="BB5F2B"/>
                </a:solidFill>
                <a:latin typeface="Arial"/>
                <a:cs typeface="Arial"/>
              </a:rPr>
              <a:t>20</a:t>
            </a: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20</a:t>
            </a:r>
          </a:p>
          <a:p>
            <a:pPr marL="12700">
              <a:lnSpc>
                <a:spcPts val="2615"/>
              </a:lnSpc>
              <a:spcBef>
                <a:spcPts val="530"/>
              </a:spcBef>
            </a:pPr>
            <a:endParaRPr lang="en-US" sz="2200" spc="-10" dirty="0">
              <a:solidFill>
                <a:srgbClr val="BB5F2B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53711" y="5993891"/>
            <a:ext cx="2519172" cy="5379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Technical Reviews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04.09.20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Status &amp; Plans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CC8E3B-4D4D-46B6-8711-CD9B94DF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838" y="1219200"/>
            <a:ext cx="7652762" cy="249299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Final Preliminary Cold Electronics has been ongoing (remotely) over the past several weeks – expecting closeout next week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Working with Review Office to schedule additional reviews needed prior to July IPR (see next slide)</a:t>
            </a:r>
          </a:p>
          <a:p>
            <a:r>
              <a:rPr lang="en-US" sz="18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0565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Proposed Review 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04.09.20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Status &amp; Plans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428BA49-46F2-3F40-89EF-4E47A423D3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655047"/>
              </p:ext>
            </p:extLst>
          </p:nvPr>
        </p:nvGraphicFramePr>
        <p:xfrm>
          <a:off x="990600" y="1567934"/>
          <a:ext cx="7162800" cy="345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1580324701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821609376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3715716095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3059702732"/>
                    </a:ext>
                  </a:extLst>
                </a:gridCol>
              </a:tblGrid>
              <a:tr h="624840">
                <a:tc>
                  <a:txBody>
                    <a:bodyPr/>
                    <a:lstStyle/>
                    <a:p>
                      <a:r>
                        <a:rPr lang="en-US" dirty="0"/>
                        <a:t>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Structural Analysis Note Ready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 Review 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Review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32524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US" dirty="0"/>
                        <a:t>HV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 posted on April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Early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Mid-May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310933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US" dirty="0"/>
                        <a:t>APA Frame &amp; Shipping Box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Targeting      April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Late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Early June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886827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US" dirty="0"/>
                        <a:t>Photon Detection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Late June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661840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US" dirty="0"/>
                        <a:t>DSS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Late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Early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Mid-July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834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645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04.09.20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Status &amp; Plans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CC8E3B-4D4D-46B6-8711-CD9B94DF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837" y="1219200"/>
            <a:ext cx="8327003" cy="4572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Steve has been working with consortia to define what is needed in terms of requirements for upcoming reviews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</a:rPr>
              <a:t>High-level requirements (28 for SP Far Detector) held by the DUNE Executive Board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</a:rPr>
              <a:t>Lower-level consortia requirements held by DUNE Technical Board (APA-6, HV-2, CE-8, PDS-16, DAQ-8, CALCI-17, and Installation-6)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</a:rPr>
              <a:t>Consortia-held interface, installation, production, and shipping requirements (based on controlled interface documents and consortia QA/QC plans)</a:t>
            </a:r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0566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04.09.20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Status &amp; Plans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CC8E3B-4D4D-46B6-8711-CD9B94DF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837" y="1219200"/>
            <a:ext cx="7881363" cy="440120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First two categories (as defined in TDR) are now captured in EDMS </a:t>
            </a:r>
            <a:r>
              <a:rPr lang="en-US" sz="2400" dirty="0"/>
              <a:t>(</a:t>
            </a:r>
            <a:r>
              <a:rPr lang="en-US" sz="2400" dirty="0">
                <a:hlinkClick r:id="rId2"/>
              </a:rPr>
              <a:t>EDMS-0000195183</a:t>
            </a:r>
            <a:r>
              <a:rPr lang="en-US" sz="2400" dirty="0"/>
              <a:t>) </a:t>
            </a:r>
            <a:r>
              <a:rPr lang="en-US" sz="2400" dirty="0">
                <a:solidFill>
                  <a:schemeClr val="tx2"/>
                </a:solidFill>
              </a:rPr>
              <a:t>and DOORS (LBNF/DUNE Project Tool)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Consortia should bring proposed changes to Technical Board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Last category should be captured in spreadsheets for upcoming design reviews (goal is to distill information contained within interface documents and QA/QC plan to guide review team)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More in Steve’s presentation</a:t>
            </a:r>
          </a:p>
          <a:p>
            <a:r>
              <a:rPr lang="en-US" sz="18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8781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QA/QC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04.09.20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Status &amp; Plans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CC8E3B-4D4D-46B6-8711-CD9B94DF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838" y="1219201"/>
            <a:ext cx="7500362" cy="327659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Kevin and Jim are in the final stages of producing a template (based on the already completed APA Preliminary Design Review) for what a consortium QA/QC document should look like at the time of a Preliminary Design Review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There will be a presentation on this at the next Technical Board Meeting</a:t>
            </a:r>
            <a:endParaRPr lang="en-US" sz="2400" dirty="0"/>
          </a:p>
          <a:p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7670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CALCI Scope Workshop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04.09.20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Status &amp; Plans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CC8E3B-4D4D-46B6-8711-CD9B94DF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1319" y="1020342"/>
            <a:ext cx="7293481" cy="43396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Workshop is meant to play an important role in clarifying the baseline scope of far detector calibration and cryogenic instrumentation systems (needed for July IPR)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Workshop will be held remotely over a three week period beginning May 11th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Charge has been posted to DUNE DocDB 17985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In final stages of forming review committee  </a:t>
            </a:r>
          </a:p>
          <a:p>
            <a:r>
              <a:rPr lang="en-US" sz="18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2842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Background Mitigation Workshop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04.09.20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Status &amp; Plans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CC8E3B-4D4D-46B6-8711-CD9B94DF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838" y="1219200"/>
            <a:ext cx="6814562" cy="409342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We also need to have a follow-up workshop on background mitigation strategies for the underground caverns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</a:rPr>
              <a:t>There is a specific previous review recommendation on this topic that we need to respond to at the July IPR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Working to see if we might be able to squeeze this in before July IPR – would most likely have to be held at the last minute (in early July)</a:t>
            </a:r>
          </a:p>
          <a:p>
            <a:r>
              <a:rPr lang="en-US" sz="18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569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Activity Updates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04.09.20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Status &amp; Plans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CC8E3B-4D4D-46B6-8711-CD9B94DF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838" y="1408663"/>
            <a:ext cx="7728962" cy="430887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Xenon-doping of ProtoDUNE-SP has resumed and detector is being monitored remotely via minimal DAQ configuration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Some limited, ProtoDUNE-DP CRP testing that can be performed done remotely is being resumed this week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Prototyping work has continued at Ash River taking advantage of the minimal operations team in place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</a:rPr>
              <a:t>EW Field Cage modules were assembled last week</a:t>
            </a:r>
          </a:p>
          <a:p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099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Targeted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04.09.20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Status &amp; Plans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B5541A3-32C9-40F2-A228-43D4E6F56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238" y="1406604"/>
            <a:ext cx="7970262" cy="212365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RRB Meeting on April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LBNF/DUNE Director’s Review during week of May 18th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DOE IPR on July 14-17</a:t>
            </a:r>
          </a:p>
          <a:p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976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RRB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04.09.20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Status &amp; Plans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B5541A3-32C9-40F2-A228-43D4E6F56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110020"/>
            <a:ext cx="8085330" cy="498598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Remote RRB meeting took place on April 2 (last week)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The meeting was well-attended by the funding agency representatives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Current plan for baselining the US project was presented and discussed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Next meeting is planned for October 8-9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</a:rPr>
              <a:t>This would be the final meeting prior to US project baselining, and we will be targeting initial approval of the DUNE MOU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</a:rPr>
              <a:t>NCG reviews will need to be completed in advance of this </a:t>
            </a:r>
          </a:p>
        </p:txBody>
      </p:sp>
    </p:spTree>
    <p:extLst>
      <p:ext uri="{BB962C8B-B14F-4D97-AF65-F5344CB8AC3E}">
        <p14:creationId xmlns:p14="http://schemas.microsoft.com/office/powerpoint/2010/main" val="3478801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LBNF/DUNE Director’s 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04.09.20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Status &amp; Plans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B5541A3-32C9-40F2-A228-43D4E6F56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2847" y="1219200"/>
            <a:ext cx="6905753" cy="480131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Project (P6) schedule has been re-opened to incorporate changes reflecting the current plan for baselining  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As part of this process, Gina and I are working with the DAQ and CALCI consortia to incorporate initial schedules for their systems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This schedule will be re-frozen for the upcoming review on the time scale of late next week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Materials for the review will need to be posted by ~ May 4 </a:t>
            </a:r>
          </a:p>
        </p:txBody>
      </p:sp>
    </p:spTree>
    <p:extLst>
      <p:ext uri="{BB962C8B-B14F-4D97-AF65-F5344CB8AC3E}">
        <p14:creationId xmlns:p14="http://schemas.microsoft.com/office/powerpoint/2010/main" val="1348890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DOE IPR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04.09.20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Status &amp; Plans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B5541A3-32C9-40F2-A228-43D4E6F56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271" y="1143000"/>
            <a:ext cx="7094729" cy="492442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Project (P6) schedule for this review will be frozen at the end of May (~7 weeks)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All materials need to be posted by June 30 (~11 weeks)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Targeting full set of resource-loaded international detector activities in P6 schedule by end of May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Targeting complete sets (all four types) of signed interface documents in EDMS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Targeting completion of HV system, Photon Detector, APA Shipping Box, and DSS reviews on this time scale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Targeting completion of CALCI and Background Mitigation workshops</a:t>
            </a:r>
          </a:p>
        </p:txBody>
      </p:sp>
    </p:spTree>
    <p:extLst>
      <p:ext uri="{BB962C8B-B14F-4D97-AF65-F5344CB8AC3E}">
        <p14:creationId xmlns:p14="http://schemas.microsoft.com/office/powerpoint/2010/main" val="4236906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Interface Documents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04.09.20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Status &amp; Plans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CC8E3B-4D4D-46B6-8711-CD9B94DF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4138" y="1219200"/>
            <a:ext cx="7665462" cy="421653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Currently targeting four sets of interface documents: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FF0000"/>
                </a:solidFill>
              </a:rPr>
              <a:t>Consortia-to-consortia (Kyle &amp; Terri)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FF0000"/>
                </a:solidFill>
              </a:rPr>
              <a:t>Consortia-to-installation (Jim)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</a:rPr>
              <a:t>Consortia-to-DSS (Jack)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</a:rPr>
              <a:t>Consortia-to-facilities (TBD)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</a:rPr>
              <a:t>Deadline for initial posted drafts of those in red is end of next week (April 17)</a:t>
            </a:r>
          </a:p>
        </p:txBody>
      </p:sp>
    </p:spTree>
    <p:extLst>
      <p:ext uri="{BB962C8B-B14F-4D97-AF65-F5344CB8AC3E}">
        <p14:creationId xmlns:p14="http://schemas.microsoft.com/office/powerpoint/2010/main" val="1086460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Interface Documents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04.09.20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Status &amp; Plans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CC8E3B-4D4D-46B6-8711-CD9B94DF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4138" y="1219200"/>
            <a:ext cx="7741662" cy="200054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Additional goals for July IPR: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</a:rPr>
              <a:t>Finalization of consortia-to-DSS and consortia-to-facilities documents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</a:rPr>
              <a:t>Appropriate sign-offs for all EDMS interface documents</a:t>
            </a:r>
          </a:p>
        </p:txBody>
      </p:sp>
    </p:spTree>
    <p:extLst>
      <p:ext uri="{BB962C8B-B14F-4D97-AF65-F5344CB8AC3E}">
        <p14:creationId xmlns:p14="http://schemas.microsoft.com/office/powerpoint/2010/main" val="949428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04.09.20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Status &amp; Plans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CC8E3B-4D4D-46B6-8711-CD9B94DF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4138" y="1219200"/>
            <a:ext cx="7284462" cy="443198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With the re-opening of the P6 schedule for the upcoming Director’s Review, Gina and I are back to working on incorporating full, high-level sets of non-DOE activities for each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Goal is to then resource-load these activities from consortia cost spreadsheets so that we can obtain annual labor and M&amp;S profiles requested by NCG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Targeting providing these materials to the NCG by early May so that they can provide initial review feedback on the time scale of the July IPR </a:t>
            </a:r>
          </a:p>
        </p:txBody>
      </p:sp>
    </p:spTree>
    <p:extLst>
      <p:ext uri="{BB962C8B-B14F-4D97-AF65-F5344CB8AC3E}">
        <p14:creationId xmlns:p14="http://schemas.microsoft.com/office/powerpoint/2010/main" val="3442385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29175</TotalTime>
  <Words>1042</Words>
  <Application>Microsoft Macintosh PowerPoint</Application>
  <PresentationFormat>On-screen Show (4:3)</PresentationFormat>
  <Paragraphs>185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Helvetica</vt:lpstr>
      <vt:lpstr>Lucida Grande</vt:lpstr>
      <vt:lpstr>Office Theme</vt:lpstr>
      <vt:lpstr>LBNF Content-Footer Theme</vt:lpstr>
      <vt:lpstr>1_LBNF Content-Footer Theme</vt:lpstr>
      <vt:lpstr>2_LBNF Content-Footer Theme</vt:lpstr>
      <vt:lpstr>PowerPoint Presentation</vt:lpstr>
      <vt:lpstr>Activity Updates</vt:lpstr>
      <vt:lpstr>Targeted Events</vt:lpstr>
      <vt:lpstr>RRB Meeting</vt:lpstr>
      <vt:lpstr>LBNF/DUNE Director’s Review</vt:lpstr>
      <vt:lpstr>DOE IPR </vt:lpstr>
      <vt:lpstr>Interface Documents</vt:lpstr>
      <vt:lpstr>Interface Documents</vt:lpstr>
      <vt:lpstr>Schedule</vt:lpstr>
      <vt:lpstr>Technical Reviews</vt:lpstr>
      <vt:lpstr>Proposed Review Schedule</vt:lpstr>
      <vt:lpstr>Requirements</vt:lpstr>
      <vt:lpstr>Requirements</vt:lpstr>
      <vt:lpstr>QA/QC Plan</vt:lpstr>
      <vt:lpstr>CALCI Scope Workshop</vt:lpstr>
      <vt:lpstr>Background Mitigation Workshop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Eric B James</cp:lastModifiedBy>
  <cp:revision>763</cp:revision>
  <cp:lastPrinted>2017-02-24T18:10:33Z</cp:lastPrinted>
  <dcterms:created xsi:type="dcterms:W3CDTF">2016-07-13T11:29:54Z</dcterms:created>
  <dcterms:modified xsi:type="dcterms:W3CDTF">2020-04-09T14:37:37Z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2016-06-23T00:00:00Z</vt:filetime>
  </property>
  <property fmtid="{D5CDD505-2E9C-101B-9397-08002B2CF9AE}" pid="3" name="LastSaved">
    <vt:filetime>2016-07-13T00:00:00Z</vt:filetime>
  </property>
</Properties>
</file>