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2" r:id="rId4"/>
    <p:sldMasterId id="2147484171" r:id="rId5"/>
  </p:sldMasterIdLst>
  <p:notesMasterIdLst>
    <p:notesMasterId r:id="rId19"/>
  </p:notesMasterIdLst>
  <p:handoutMasterIdLst>
    <p:handoutMasterId r:id="rId20"/>
  </p:handoutMasterIdLst>
  <p:sldIdLst>
    <p:sldId id="2470" r:id="rId6"/>
    <p:sldId id="2616" r:id="rId7"/>
    <p:sldId id="2617" r:id="rId8"/>
    <p:sldId id="2618" r:id="rId9"/>
    <p:sldId id="2619" r:id="rId10"/>
    <p:sldId id="2621" r:id="rId11"/>
    <p:sldId id="2623" r:id="rId12"/>
    <p:sldId id="2624" r:id="rId13"/>
    <p:sldId id="2625" r:id="rId14"/>
    <p:sldId id="2626" r:id="rId15"/>
    <p:sldId id="2627" r:id="rId16"/>
    <p:sldId id="2628" r:id="rId17"/>
    <p:sldId id="2615" r:id="rId18"/>
  </p:sldIdLst>
  <p:sldSz cx="12192000" cy="6858000"/>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C3FFDB23-A5A2-4AE2-BF69-FFE4983F7512}">
          <p14:sldIdLst>
            <p14:sldId id="2470"/>
            <p14:sldId id="2616"/>
            <p14:sldId id="2617"/>
            <p14:sldId id="2618"/>
            <p14:sldId id="2619"/>
            <p14:sldId id="2621"/>
            <p14:sldId id="2623"/>
            <p14:sldId id="2624"/>
            <p14:sldId id="2625"/>
            <p14:sldId id="2626"/>
            <p14:sldId id="2627"/>
            <p14:sldId id="2628"/>
            <p14:sldId id="2615"/>
          </p14:sldIdLst>
        </p14:section>
        <p14:section name="Backup" id="{58EDEA92-FFE7-40E0-AB2C-D3FD54F7D5A7}">
          <p14:sldIdLst/>
        </p14:section>
      </p14:sectionLst>
    </p:ext>
    <p:ext uri="{EFAFB233-063F-42B5-8137-9DF3F51BA10A}">
      <p15:sldGuideLst xmlns:p15="http://schemas.microsoft.com/office/powerpoint/2012/main">
        <p15:guide id="1" orient="horz" pos="4142" userDrawn="1">
          <p15:clr>
            <a:srgbClr val="A4A3A4"/>
          </p15:clr>
        </p15:guide>
        <p15:guide id="2" orient="horz" pos="4027" userDrawn="1">
          <p15:clr>
            <a:srgbClr val="A4A3A4"/>
          </p15:clr>
        </p15:guide>
        <p15:guide id="3" orient="horz" pos="1698" userDrawn="1">
          <p15:clr>
            <a:srgbClr val="A4A3A4"/>
          </p15:clr>
        </p15:guide>
        <p15:guide id="4" orient="horz" pos="152" userDrawn="1">
          <p15:clr>
            <a:srgbClr val="A4A3A4"/>
          </p15:clr>
        </p15:guide>
        <p15:guide id="5" orient="horz" pos="2790" userDrawn="1">
          <p15:clr>
            <a:srgbClr val="A4A3A4"/>
          </p15:clr>
        </p15:guide>
        <p15:guide id="6" orient="horz" pos="604" userDrawn="1">
          <p15:clr>
            <a:srgbClr val="A4A3A4"/>
          </p15:clr>
        </p15:guide>
        <p15:guide id="7" pos="7488" userDrawn="1">
          <p15:clr>
            <a:srgbClr val="A4A3A4"/>
          </p15:clr>
        </p15:guide>
        <p15:guide id="8" pos="181" userDrawn="1">
          <p15:clr>
            <a:srgbClr val="A4A3A4"/>
          </p15:clr>
        </p15:guide>
        <p15:guide id="9" pos="785" userDrawn="1">
          <p15:clr>
            <a:srgbClr val="A4A3A4"/>
          </p15:clr>
        </p15:guide>
        <p15:guide id="10" pos="5937" userDrawn="1">
          <p15:clr>
            <a:srgbClr val="A4A3A4"/>
          </p15:clr>
        </p15:guide>
        <p15:guide id="11" pos="6884" userDrawn="1">
          <p15:clr>
            <a:srgbClr val="A4A3A4"/>
          </p15:clr>
        </p15:guide>
        <p15:guide id="12" pos="6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a Merminga x 35983N" initials="LMx3" lastIdx="1" clrIdx="0">
    <p:extLst>
      <p:ext uri="{19B8F6BF-5375-455C-9EA6-DF929625EA0E}">
        <p15:presenceInfo xmlns:p15="http://schemas.microsoft.com/office/powerpoint/2012/main" userId="S-1-5-21-1644491937-1202660629-839522115-702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D62"/>
    <a:srgbClr val="99D6EA"/>
    <a:srgbClr val="404040"/>
    <a:srgbClr val="4E4E4E"/>
    <a:srgbClr val="63666A"/>
    <a:srgbClr val="505050"/>
    <a:srgbClr val="50504E"/>
    <a:srgbClr val="004C97"/>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6357" autoAdjust="0"/>
  </p:normalViewPr>
  <p:slideViewPr>
    <p:cSldViewPr snapToGrid="0" snapToObjects="1" showGuides="1">
      <p:cViewPr varScale="1">
        <p:scale>
          <a:sx n="139" d="100"/>
          <a:sy n="139" d="100"/>
        </p:scale>
        <p:origin x="174" y="102"/>
      </p:cViewPr>
      <p:guideLst>
        <p:guide orient="horz" pos="4142"/>
        <p:guide orient="horz" pos="4027"/>
        <p:guide orient="horz" pos="1698"/>
        <p:guide orient="horz" pos="152"/>
        <p:guide orient="horz" pos="2790"/>
        <p:guide orient="horz" pos="604"/>
        <p:guide pos="7488"/>
        <p:guide pos="181"/>
        <p:guide pos="785"/>
        <p:guide pos="5937"/>
        <p:guide pos="6884"/>
        <p:guide pos="6176"/>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10/4/2022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10/4/2022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13</a:t>
            </a:fld>
            <a:endParaRPr lang="en-US"/>
          </a:p>
        </p:txBody>
      </p:sp>
    </p:spTree>
    <p:extLst>
      <p:ext uri="{BB962C8B-B14F-4D97-AF65-F5344CB8AC3E}">
        <p14:creationId xmlns:p14="http://schemas.microsoft.com/office/powerpoint/2010/main" val="28037871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3" y="5328760"/>
            <a:ext cx="11332308" cy="1247725"/>
          </a:xfrm>
          <a:prstGeom prst="rect">
            <a:avLst/>
          </a:prstGeom>
        </p:spPr>
        <p:txBody>
          <a:bodyPr lIns="0" tIns="45720" rIns="0" bIns="45720">
            <a:noAutofit/>
          </a:bodyPr>
          <a:lstStyle>
            <a:lvl1pPr marL="0" indent="0">
              <a:buFontTx/>
              <a:buNone/>
              <a:defRPr sz="2133">
                <a:solidFill>
                  <a:srgbClr val="004C97"/>
                </a:solidFill>
                <a:latin typeface="Helvetica"/>
              </a:defRPr>
            </a:lvl1pPr>
            <a:lvl2pPr marL="609585" indent="0">
              <a:buFontTx/>
              <a:buNone/>
              <a:defRPr sz="2133">
                <a:solidFill>
                  <a:srgbClr val="2E5286"/>
                </a:solidFill>
                <a:latin typeface="Helvetica"/>
              </a:defRPr>
            </a:lvl2pPr>
            <a:lvl3pPr marL="1219170" indent="0">
              <a:buFontTx/>
              <a:buNone/>
              <a:defRPr sz="2133">
                <a:solidFill>
                  <a:srgbClr val="2E5286"/>
                </a:solidFill>
                <a:latin typeface="Helvetica"/>
              </a:defRPr>
            </a:lvl3pPr>
            <a:lvl4pPr marL="1828754" indent="0">
              <a:buFontTx/>
              <a:buNone/>
              <a:defRPr sz="2133">
                <a:solidFill>
                  <a:srgbClr val="2E5286"/>
                </a:solidFill>
                <a:latin typeface="Helvetica"/>
              </a:defRPr>
            </a:lvl4pPr>
            <a:lvl5pPr marL="2438339" indent="0">
              <a:buFontTx/>
              <a:buNone/>
              <a:defRPr sz="2133">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 name="Picture 2">
            <a:extLst>
              <a:ext uri="{FF2B5EF4-FFF2-40B4-BE49-F238E27FC236}">
                <a16:creationId xmlns:a16="http://schemas.microsoft.com/office/drawing/2014/main" id="{E19ACA47-E1C9-D14E-A205-8CB25298F11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8003" y="896935"/>
            <a:ext cx="12228576" cy="3336828"/>
          </a:xfrm>
          <a:prstGeom prst="rect">
            <a:avLst/>
          </a:prstGeom>
        </p:spPr>
      </p:pic>
      <p:sp>
        <p:nvSpPr>
          <p:cNvPr id="9" name="Text Placeholder 24"/>
          <p:cNvSpPr>
            <a:spLocks noGrp="1"/>
          </p:cNvSpPr>
          <p:nvPr>
            <p:ph type="body" sz="quarter" idx="11"/>
          </p:nvPr>
        </p:nvSpPr>
        <p:spPr>
          <a:xfrm>
            <a:off x="455899" y="4316829"/>
            <a:ext cx="11332309" cy="1003049"/>
          </a:xfrm>
          <a:prstGeom prst="rect">
            <a:avLst/>
          </a:prstGeom>
        </p:spPr>
        <p:txBody>
          <a:bodyPr vert="horz" wrap="square" lIns="0" tIns="45720" anchor="ctr" anchorCtr="0">
            <a:normAutofit/>
          </a:bodyPr>
          <a:lstStyle>
            <a:lvl1pPr marL="0" indent="0" algn="l">
              <a:lnSpc>
                <a:spcPct val="100000"/>
              </a:lnSpc>
              <a:spcBef>
                <a:spcPts val="933"/>
              </a:spcBef>
              <a:spcAft>
                <a:spcPts val="0"/>
              </a:spcAft>
              <a:buFontTx/>
              <a:buNone/>
              <a:defRPr sz="3200" b="1" i="0">
                <a:solidFill>
                  <a:srgbClr val="004C97"/>
                </a:solidFill>
              </a:defRPr>
            </a:lvl1pPr>
            <a:lvl2pPr marL="0" indent="0">
              <a:buFontTx/>
              <a:buNone/>
              <a:defRPr sz="3733" b="1" i="0">
                <a:solidFill>
                  <a:srgbClr val="004C97"/>
                </a:solidFill>
              </a:defRPr>
            </a:lvl2pPr>
            <a:lvl3pPr marL="0" indent="0">
              <a:buFontTx/>
              <a:buNone/>
              <a:defRPr sz="3733" b="1" i="0">
                <a:solidFill>
                  <a:srgbClr val="004C97"/>
                </a:solidFill>
              </a:defRPr>
            </a:lvl3pPr>
            <a:lvl4pPr marL="0" indent="0">
              <a:buFontTx/>
              <a:buNone/>
              <a:defRPr sz="3733" b="1" i="0">
                <a:solidFill>
                  <a:srgbClr val="004C97"/>
                </a:solidFill>
              </a:defRPr>
            </a:lvl4pPr>
            <a:lvl5pPr marL="0" indent="0">
              <a:buFontTx/>
              <a:buNone/>
              <a:defRPr sz="3733" b="1" i="0">
                <a:solidFill>
                  <a:srgbClr val="004C97"/>
                </a:solidFill>
              </a:defRPr>
            </a:lvl5pPr>
          </a:lstStyle>
          <a:p>
            <a:pPr lvl="0"/>
            <a:r>
              <a:rPr lang="en-US" dirty="0"/>
              <a:t>Click to edit Master text styles</a:t>
            </a:r>
          </a:p>
        </p:txBody>
      </p:sp>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5"/>
            <a:ext cx="12014381" cy="310883"/>
          </a:xfrm>
          <a:prstGeom prst="rect">
            <a:avLst/>
          </a:prstGeom>
        </p:spPr>
      </p:pic>
      <p:sp>
        <p:nvSpPr>
          <p:cNvPr id="12" name="TextBox 11">
            <a:extLst>
              <a:ext uri="{FF2B5EF4-FFF2-40B4-BE49-F238E27FC236}">
                <a16:creationId xmlns:a16="http://schemas.microsoft.com/office/drawing/2014/main" id="{3AB522AF-9EFE-4D25-8693-FAF51B05263F}"/>
              </a:ext>
            </a:extLst>
          </p:cNvPr>
          <p:cNvSpPr txBox="1"/>
          <p:nvPr userDrawn="1"/>
        </p:nvSpPr>
        <p:spPr>
          <a:xfrm>
            <a:off x="8562963" y="4817049"/>
            <a:ext cx="3427737" cy="1723549"/>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PIP-II is a partnership of: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US/DOE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UK/STFC-UKRI</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 CNRS/IN2P3</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Poland/WUST </a:t>
            </a:r>
            <a:endParaRPr lang="en-US" sz="1600" kern="1200" baseline="0" dirty="0">
              <a:solidFill>
                <a:schemeClr val="tx1"/>
              </a:solidFill>
              <a:latin typeface="Helvetica"/>
              <a:cs typeface="Helvetica"/>
            </a:endParaRPr>
          </a:p>
        </p:txBody>
      </p:sp>
      <p:pic>
        <p:nvPicPr>
          <p:cNvPr id="19" name="Picture 18">
            <a:extLst>
              <a:ext uri="{FF2B5EF4-FFF2-40B4-BE49-F238E27FC236}">
                <a16:creationId xmlns:a16="http://schemas.microsoft.com/office/drawing/2014/main" id="{D84BD724-1E80-4878-9472-027E28C6A7C2}"/>
              </a:ext>
            </a:extLst>
          </p:cNvPr>
          <p:cNvPicPr>
            <a:picLocks/>
          </p:cNvPicPr>
          <p:nvPr userDrawn="1"/>
        </p:nvPicPr>
        <p:blipFill>
          <a:blip r:embed="rId4"/>
          <a:stretch>
            <a:fillRect/>
          </a:stretch>
        </p:blipFill>
        <p:spPr>
          <a:xfrm>
            <a:off x="11340220" y="6275566"/>
            <a:ext cx="338328" cy="210312"/>
          </a:xfrm>
          <a:prstGeom prst="rect">
            <a:avLst/>
          </a:prstGeom>
          <a:effectLst>
            <a:outerShdw blurRad="50800" dist="25400" dir="2700000" algn="tl" rotWithShape="0">
              <a:prstClr val="black">
                <a:alpha val="40000"/>
              </a:prstClr>
            </a:outerShdw>
          </a:effectLst>
        </p:spPr>
      </p:pic>
      <p:sp>
        <p:nvSpPr>
          <p:cNvPr id="20" name="Rectangle 19">
            <a:extLst>
              <a:ext uri="{FF2B5EF4-FFF2-40B4-BE49-F238E27FC236}">
                <a16:creationId xmlns:a16="http://schemas.microsoft.com/office/drawing/2014/main" id="{8872EFF9-AFDE-445C-A3D7-86893885A566}"/>
              </a:ext>
            </a:extLst>
          </p:cNvPr>
          <p:cNvSpPr/>
          <p:nvPr userDrawn="1"/>
        </p:nvSpPr>
        <p:spPr>
          <a:xfrm>
            <a:off x="11334367" y="5522386"/>
            <a:ext cx="320040" cy="210312"/>
          </a:xfrm>
          <a:prstGeom prst="rect">
            <a:avLst/>
          </a:prstGeom>
          <a:blipFill>
            <a:blip r:embed="rId5">
              <a:extLst>
                <a:ext uri="{96DAC541-7B7A-43D3-8B79-37D633B846F1}">
                  <asvg:svgBlip xmlns:asvg="http://schemas.microsoft.com/office/drawing/2016/SVG/main" r:embed="rId6"/>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DA44023-1640-4E23-9B6C-B21D51AC203C}"/>
              </a:ext>
            </a:extLst>
          </p:cNvPr>
          <p:cNvSpPr/>
          <p:nvPr userDrawn="1"/>
        </p:nvSpPr>
        <p:spPr>
          <a:xfrm>
            <a:off x="11334365" y="5263975"/>
            <a:ext cx="320040" cy="210312"/>
          </a:xfrm>
          <a:prstGeom prst="rect">
            <a:avLst/>
          </a:prstGeom>
          <a:blipFill>
            <a:blip r:embed="rId7" cstate="screen">
              <a:extLst>
                <a:ext uri="{28A0092B-C50C-407E-A947-70E740481C1C}">
                  <a14:useLocalDpi xmlns:a14="http://schemas.microsoft.com/office/drawing/2010/main"/>
                </a:ext>
              </a:extLst>
            </a:blip>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B91944F-4C95-403D-B21A-07CBC836EB9E}"/>
              </a:ext>
            </a:extLst>
          </p:cNvPr>
          <p:cNvPicPr>
            <a:picLocks/>
          </p:cNvPicPr>
          <p:nvPr userDrawn="1"/>
        </p:nvPicPr>
        <p:blipFill>
          <a:blip r:embed="rId8"/>
          <a:stretch>
            <a:fillRect/>
          </a:stretch>
        </p:blipFill>
        <p:spPr>
          <a:xfrm>
            <a:off x="11333761" y="5025543"/>
            <a:ext cx="402336" cy="210312"/>
          </a:xfrm>
          <a:prstGeom prst="rect">
            <a:avLst/>
          </a:prstGeom>
          <a:blipFill>
            <a:blip r:embed="rId7" cstate="screen">
              <a:extLst>
                <a:ext uri="{28A0092B-C50C-407E-A947-70E740481C1C}">
                  <a14:useLocalDpi xmlns:a14="http://schemas.microsoft.com/office/drawing/2010/main"/>
                </a:ext>
              </a:extLst>
            </a:blip>
            <a:stretch>
              <a:fillRect/>
            </a:stretch>
          </a:blipFill>
          <a:effectLst>
            <a:outerShdw blurRad="50800" dist="25400" dir="2700000" algn="tl" rotWithShape="0">
              <a:prstClr val="black">
                <a:alpha val="40000"/>
              </a:prstClr>
            </a:outerShdw>
          </a:effectLst>
        </p:spPr>
      </p:pic>
      <p:sp>
        <p:nvSpPr>
          <p:cNvPr id="23" name="Rectangle 22">
            <a:extLst>
              <a:ext uri="{FF2B5EF4-FFF2-40B4-BE49-F238E27FC236}">
                <a16:creationId xmlns:a16="http://schemas.microsoft.com/office/drawing/2014/main" id="{45EF24C8-38C3-451F-AE2C-C52B4B0C3DF9}"/>
              </a:ext>
            </a:extLst>
          </p:cNvPr>
          <p:cNvSpPr/>
          <p:nvPr userDrawn="1"/>
        </p:nvSpPr>
        <p:spPr>
          <a:xfrm>
            <a:off x="11334367" y="5777336"/>
            <a:ext cx="420624" cy="210312"/>
          </a:xfrm>
          <a:prstGeom prst="rect">
            <a:avLst/>
          </a:prstGeom>
          <a:blipFill>
            <a:blip r:embed="rId9"/>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4FF91A-2A51-4F15-9737-050781425D07}"/>
              </a:ext>
            </a:extLst>
          </p:cNvPr>
          <p:cNvSpPr/>
          <p:nvPr userDrawn="1"/>
        </p:nvSpPr>
        <p:spPr>
          <a:xfrm>
            <a:off x="11333761" y="6024723"/>
            <a:ext cx="320040" cy="210312"/>
          </a:xfrm>
          <a:prstGeom prst="rect">
            <a:avLst/>
          </a:prstGeom>
          <a:blipFill>
            <a:blip r:embed="rId10"/>
            <a:stretch>
              <a:fillRect/>
            </a:stretch>
          </a:blipFill>
          <a:ln>
            <a:noFill/>
          </a:ln>
          <a:effectLst>
            <a:outerShdw blurRad="50800" dist="254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137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0"/>
            <a:ext cx="560832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3" y="971550"/>
            <a:ext cx="5620511"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1"/>
            <a:ext cx="5607301"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1" y="4765101"/>
            <a:ext cx="560831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12" name="Footer Placeholder 4"/>
          <p:cNvSpPr>
            <a:spLocks noGrp="1"/>
          </p:cNvSpPr>
          <p:nvPr>
            <p:ph type="ftr" sz="quarter" idx="3"/>
          </p:nvPr>
        </p:nvSpPr>
        <p:spPr>
          <a:xfrm>
            <a:off x="2040803"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BTLBA Collimators FDR review</a:t>
            </a:r>
            <a:endParaRPr lang="en-US" b="1" dirty="0"/>
          </a:p>
        </p:txBody>
      </p:sp>
      <p:sp>
        <p:nvSpPr>
          <p:cNvPr id="13"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14065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49"/>
            <a:ext cx="4037192"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17" y="958851"/>
            <a:ext cx="7130140"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3"/>
            <a:ext cx="900491" cy="241300"/>
          </a:xfrm>
        </p:spPr>
        <p:txBody>
          <a:bodyPr/>
          <a:lstStyle>
            <a:lvl1pPr>
              <a:defRPr sz="1200" smtClean="0"/>
            </a:lvl1pPr>
          </a:lstStyle>
          <a:p>
            <a:pPr>
              <a:defRPr/>
            </a:pPr>
            <a:r>
              <a:rPr lang="en-US"/>
              <a:t>10/04/2022</a:t>
            </a:r>
            <a:endParaRPr lang="en-US" dirty="0"/>
          </a:p>
        </p:txBody>
      </p:sp>
      <p:sp>
        <p:nvSpPr>
          <p:cNvPr id="6" name="Footer Placeholder 4"/>
          <p:cNvSpPr>
            <a:spLocks noGrp="1"/>
          </p:cNvSpPr>
          <p:nvPr>
            <p:ph type="ftr" sz="quarter" idx="17"/>
          </p:nvPr>
        </p:nvSpPr>
        <p:spPr>
          <a:xfrm>
            <a:off x="2040802" y="6504214"/>
            <a:ext cx="8349492" cy="250031"/>
          </a:xfrm>
        </p:spPr>
        <p:txBody>
          <a:bodyPr/>
          <a:lstStyle>
            <a:lvl1pPr>
              <a:defRPr sz="1200" dirty="0" smtClean="0"/>
            </a:lvl1pPr>
          </a:lstStyle>
          <a:p>
            <a:pPr>
              <a:defRPr/>
            </a:pPr>
            <a:r>
              <a:rPr lang="en-US"/>
              <a:t>| BTLBA Collimators FDR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20233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1"/>
            <a:ext cx="115824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9" name="Footer Placeholder 4"/>
          <p:cNvSpPr>
            <a:spLocks noGrp="1"/>
          </p:cNvSpPr>
          <p:nvPr>
            <p:ph type="ftr" sz="quarter" idx="3"/>
          </p:nvPr>
        </p:nvSpPr>
        <p:spPr>
          <a:xfrm>
            <a:off x="2040804" y="6504214"/>
            <a:ext cx="8335944"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BTLBA Collimators FDR review</a:t>
            </a:r>
            <a:endParaRPr lang="en-US" b="1" dirty="0"/>
          </a:p>
        </p:txBody>
      </p:sp>
      <p:sp>
        <p:nvSpPr>
          <p:cNvPr id="11"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202987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3"/>
            <a:ext cx="900491" cy="241300"/>
          </a:xfrm>
        </p:spPr>
        <p:txBody>
          <a:bodyPr/>
          <a:lstStyle/>
          <a:p>
            <a:pPr>
              <a:defRPr/>
            </a:pPr>
            <a:r>
              <a:rPr lang="en-US"/>
              <a:t>10/04/2022</a:t>
            </a:r>
            <a:endParaRPr lang="en-US" dirty="0"/>
          </a:p>
        </p:txBody>
      </p:sp>
      <p:sp>
        <p:nvSpPr>
          <p:cNvPr id="4" name="Footer Placeholder 3"/>
          <p:cNvSpPr>
            <a:spLocks noGrp="1"/>
          </p:cNvSpPr>
          <p:nvPr>
            <p:ph type="ftr" sz="quarter" idx="11"/>
          </p:nvPr>
        </p:nvSpPr>
        <p:spPr>
          <a:xfrm>
            <a:off x="2040803" y="6504214"/>
            <a:ext cx="8347199" cy="242873"/>
          </a:xfrm>
        </p:spPr>
        <p:txBody>
          <a:bodyPr/>
          <a:lstStyle/>
          <a:p>
            <a:pPr>
              <a:defRPr/>
            </a:pPr>
            <a:r>
              <a:rPr lang="en-US"/>
              <a:t>| BTLBA Collimators FDR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3967973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10/04/2022</a:t>
            </a:r>
            <a:endParaRPr lang="en-US" dirty="0"/>
          </a:p>
        </p:txBody>
      </p:sp>
      <p:sp>
        <p:nvSpPr>
          <p:cNvPr id="4" name="Footer Placeholder 3"/>
          <p:cNvSpPr>
            <a:spLocks noGrp="1"/>
          </p:cNvSpPr>
          <p:nvPr>
            <p:ph type="ftr" sz="quarter" idx="11"/>
          </p:nvPr>
        </p:nvSpPr>
        <p:spPr>
          <a:xfrm>
            <a:off x="2040804" y="6504214"/>
            <a:ext cx="8363037" cy="242873"/>
          </a:xfrm>
        </p:spPr>
        <p:txBody>
          <a:bodyPr/>
          <a:lstStyle/>
          <a:p>
            <a:pPr>
              <a:defRPr/>
            </a:pPr>
            <a:r>
              <a:rPr lang="en-US"/>
              <a:t>| BTLBA Collimators FDR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2283657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92959" y="4963773"/>
            <a:ext cx="6588147"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dirty="0"/>
              <a:t>Edit Master text styles</a:t>
            </a:r>
          </a:p>
        </p:txBody>
      </p:sp>
      <p:cxnSp>
        <p:nvCxnSpPr>
          <p:cNvPr id="16" name="Straight Connector 15"/>
          <p:cNvCxnSpPr/>
          <p:nvPr userDrawn="1"/>
        </p:nvCxnSpPr>
        <p:spPr>
          <a:xfrm>
            <a:off x="7432252" y="6360810"/>
            <a:ext cx="434340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5" name="Text Placeholder 24"/>
          <p:cNvSpPr>
            <a:spLocks noGrp="1"/>
          </p:cNvSpPr>
          <p:nvPr>
            <p:ph type="body" sz="quarter" idx="11"/>
          </p:nvPr>
        </p:nvSpPr>
        <p:spPr>
          <a:xfrm>
            <a:off x="292958" y="3951842"/>
            <a:ext cx="11556141"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1" y="288918"/>
            <a:ext cx="12014381"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7388646" y="5027249"/>
            <a:ext cx="4515045"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9832" b="18411"/>
          <a:stretch/>
        </p:blipFill>
        <p:spPr>
          <a:xfrm>
            <a:off x="-23681" y="840137"/>
            <a:ext cx="12252960" cy="3303368"/>
          </a:xfrm>
          <a:prstGeom prst="rect">
            <a:avLst/>
          </a:prstGeom>
        </p:spPr>
      </p:pic>
    </p:spTree>
    <p:extLst>
      <p:ext uri="{BB962C8B-B14F-4D97-AF65-F5344CB8AC3E}">
        <p14:creationId xmlns:p14="http://schemas.microsoft.com/office/powerpoint/2010/main" val="21184744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5" y="971552"/>
            <a:ext cx="11563351" cy="5059363"/>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id="{3E4F00CD-44CB-48BB-BD23-6E74E41248A5}"/>
              </a:ext>
            </a:extLst>
          </p:cNvPr>
          <p:cNvSpPr>
            <a:spLocks noGrp="1"/>
          </p:cNvSpPr>
          <p:nvPr>
            <p:ph type="dt" sz="half" idx="10"/>
          </p:nvPr>
        </p:nvSpPr>
        <p:spPr>
          <a:xfrm>
            <a:off x="982436" y="6547277"/>
            <a:ext cx="900491" cy="241300"/>
          </a:xfrm>
          <a:prstGeom prst="rect">
            <a:avLst/>
          </a:prstGeom>
        </p:spPr>
        <p:txBody>
          <a:bodyPr/>
          <a:lstStyle/>
          <a:p>
            <a:pPr>
              <a:defRPr/>
            </a:pPr>
            <a:r>
              <a:rPr lang="en-US"/>
              <a:t>10/04/2022</a:t>
            </a:r>
            <a:endParaRPr lang="en-US" dirty="0"/>
          </a:p>
        </p:txBody>
      </p:sp>
      <p:sp>
        <p:nvSpPr>
          <p:cNvPr id="3" name="Footer Placeholder 2">
            <a:extLst>
              <a:ext uri="{FF2B5EF4-FFF2-40B4-BE49-F238E27FC236}">
                <a16:creationId xmlns:a16="http://schemas.microsoft.com/office/drawing/2014/main" id="{46C78005-5077-434A-80CA-8C55A16B17D2}"/>
              </a:ext>
            </a:extLst>
          </p:cNvPr>
          <p:cNvSpPr>
            <a:spLocks noGrp="1"/>
          </p:cNvSpPr>
          <p:nvPr>
            <p:ph type="ftr" sz="quarter" idx="11"/>
          </p:nvPr>
        </p:nvSpPr>
        <p:spPr/>
        <p:txBody>
          <a:bodyPr/>
          <a:lstStyle/>
          <a:p>
            <a:pPr>
              <a:defRPr/>
            </a:pPr>
            <a:r>
              <a:rPr lang="en-US"/>
              <a:t>| BTLBA Collimators FDR review</a:t>
            </a:r>
            <a:endParaRPr lang="en-US" b="1" dirty="0"/>
          </a:p>
        </p:txBody>
      </p:sp>
      <p:sp>
        <p:nvSpPr>
          <p:cNvPr id="4" name="Slide Number Placeholder 3">
            <a:extLst>
              <a:ext uri="{FF2B5EF4-FFF2-40B4-BE49-F238E27FC236}">
                <a16:creationId xmlns:a16="http://schemas.microsoft.com/office/drawing/2014/main" id="{8B6ED4E1-1604-44D5-A698-639A0CF55C99}"/>
              </a:ext>
            </a:extLst>
          </p:cNvPr>
          <p:cNvSpPr>
            <a:spLocks noGrp="1"/>
          </p:cNvSpPr>
          <p:nvPr>
            <p:ph type="sldNum" sz="quarter" idx="12"/>
          </p:nvPr>
        </p:nvSpPr>
        <p:spPr>
          <a:xfrm>
            <a:off x="304805" y="6548497"/>
            <a:ext cx="552451" cy="237285"/>
          </a:xfrm>
          <a:prstGeom prst="rect">
            <a:avLst/>
          </a:prstGeom>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12587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1007" indent="-306910">
              <a:defRPr sz="2000">
                <a:solidFill>
                  <a:srgbClr val="505050"/>
                </a:solidFill>
              </a:defRPr>
            </a:lvl3pPr>
            <a:lvl4pPr marL="1447764" indent="-304792">
              <a:defRPr sz="1867">
                <a:solidFill>
                  <a:srgbClr val="505050"/>
                </a:solidFill>
              </a:defRPr>
            </a:lvl4pPr>
            <a:lvl5pPr marL="1826638" indent="-306910">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7" y="971551"/>
            <a:ext cx="5620511" cy="3633788"/>
          </a:xfrm>
          <a:prstGeom prst="rect">
            <a:avLst/>
          </a:prstGeom>
        </p:spPr>
        <p:txBody>
          <a:bodyPr lIns="0" tIns="0" rIns="0" bIns="0"/>
          <a:lstStyle>
            <a:lvl1pPr marL="306910" indent="-306910">
              <a:defRPr sz="2400">
                <a:solidFill>
                  <a:srgbClr val="505050"/>
                </a:solidFill>
              </a:defRPr>
            </a:lvl1pPr>
            <a:lvl2pPr marL="683667"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1" name="Date Placeholder 3"/>
          <p:cNvSpPr>
            <a:spLocks noGrp="1"/>
          </p:cNvSpPr>
          <p:nvPr>
            <p:ph type="dt" sz="half" idx="2"/>
          </p:nvPr>
        </p:nvSpPr>
        <p:spPr>
          <a:xfrm>
            <a:off x="982436" y="6544190"/>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13" name="Slide Number Placeholder 5"/>
          <p:cNvSpPr>
            <a:spLocks noGrp="1"/>
          </p:cNvSpPr>
          <p:nvPr>
            <p:ph type="sldNum" sz="quarter" idx="4"/>
          </p:nvPr>
        </p:nvSpPr>
        <p:spPr>
          <a:xfrm>
            <a:off x="304801" y="654820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5" name="Footer Placeholder 2">
            <a:extLst>
              <a:ext uri="{FF2B5EF4-FFF2-40B4-BE49-F238E27FC236}">
                <a16:creationId xmlns:a16="http://schemas.microsoft.com/office/drawing/2014/main" id="{E5F9652E-0045-4B51-A24C-BDFA0BB3B2FC}"/>
              </a:ext>
            </a:extLst>
          </p:cNvPr>
          <p:cNvSpPr>
            <a:spLocks noGrp="1"/>
          </p:cNvSpPr>
          <p:nvPr>
            <p:ph type="ftr" sz="quarter" idx="11"/>
          </p:nvPr>
        </p:nvSpPr>
        <p:spPr>
          <a:xfrm>
            <a:off x="2051914" y="6545704"/>
            <a:ext cx="8347199" cy="242873"/>
          </a:xfrm>
        </p:spPr>
        <p:txBody>
          <a:bodyPr/>
          <a:lstStyle/>
          <a:p>
            <a:pPr>
              <a:defRPr/>
            </a:pPr>
            <a:r>
              <a:rPr lang="en-US"/>
              <a:t>| BTLBA Collimators FDR review</a:t>
            </a:r>
            <a:endParaRPr lang="en-US" b="1" dirty="0"/>
          </a:p>
        </p:txBody>
      </p:sp>
    </p:spTree>
    <p:extLst>
      <p:ext uri="{BB962C8B-B14F-4D97-AF65-F5344CB8AC3E}">
        <p14:creationId xmlns:p14="http://schemas.microsoft.com/office/powerpoint/2010/main" val="4152127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8" name="Content Placeholder 2"/>
          <p:cNvSpPr>
            <a:spLocks noGrp="1"/>
          </p:cNvSpPr>
          <p:nvPr>
            <p:ph sz="half" idx="15"/>
          </p:nvPr>
        </p:nvSpPr>
        <p:spPr>
          <a:xfrm>
            <a:off x="4723621" y="958852"/>
            <a:ext cx="7130140" cy="5022675"/>
          </a:xfrm>
          <a:prstGeom prst="rect">
            <a:avLst/>
          </a:prstGeom>
        </p:spPr>
        <p:txBody>
          <a:bodyPr lIns="0" tIns="0" rIns="0" bIns="0"/>
          <a:lstStyle>
            <a:lvl1pPr marL="306910" indent="-306910">
              <a:defRPr sz="2400">
                <a:solidFill>
                  <a:srgbClr val="505050"/>
                </a:solidFill>
              </a:defRPr>
            </a:lvl1pPr>
            <a:lvl2pPr marL="685783" indent="-306910">
              <a:defRPr sz="2133">
                <a:solidFill>
                  <a:srgbClr val="505050"/>
                </a:solidFill>
              </a:defRPr>
            </a:lvl2pPr>
            <a:lvl3pPr marL="1075240" indent="-304792">
              <a:defRPr sz="2000">
                <a:solidFill>
                  <a:srgbClr val="505050"/>
                </a:solidFill>
              </a:defRPr>
            </a:lvl3pPr>
            <a:lvl4pPr marL="1449881" indent="-304792">
              <a:defRPr sz="1867">
                <a:solidFill>
                  <a:srgbClr val="505050"/>
                </a:solidFill>
              </a:defRPr>
            </a:lvl4pPr>
            <a:lvl5pPr marL="1826638" indent="-304792">
              <a:buFont typeface="Arial"/>
              <a:buChar char="•"/>
              <a:defRPr sz="1867">
                <a:solidFill>
                  <a:srgbClr val="50505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44190"/>
            <a:ext cx="900491" cy="241300"/>
          </a:xfrm>
          <a:prstGeom prst="rect">
            <a:avLst/>
          </a:prstGeom>
        </p:spPr>
        <p:txBody>
          <a:bodyPr/>
          <a:lstStyle>
            <a:lvl1pPr>
              <a:defRPr sz="1200" smtClean="0"/>
            </a:lvl1pPr>
          </a:lstStyle>
          <a:p>
            <a:pPr>
              <a:defRPr/>
            </a:pPr>
            <a:r>
              <a:rPr lang="en-US"/>
              <a:t>10/04/2022</a:t>
            </a:r>
            <a:endParaRPr lang="en-US" dirty="0"/>
          </a:p>
        </p:txBody>
      </p:sp>
      <p:sp>
        <p:nvSpPr>
          <p:cNvPr id="7" name="Slide Number Placeholder 5"/>
          <p:cNvSpPr>
            <a:spLocks noGrp="1"/>
          </p:cNvSpPr>
          <p:nvPr>
            <p:ph type="sldNum" sz="quarter" idx="18"/>
          </p:nvPr>
        </p:nvSpPr>
        <p:spPr>
          <a:xfrm>
            <a:off x="304800" y="6548205"/>
            <a:ext cx="552451" cy="237285"/>
          </a:xfrm>
          <a:prstGeom prst="rect">
            <a:avLst/>
          </a:prstGeom>
        </p:spPr>
        <p:txBody>
          <a:bodyPr/>
          <a:lstStyle>
            <a:lvl1pPr>
              <a:defRPr sz="12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9" name="Footer Placeholder 2">
            <a:extLst>
              <a:ext uri="{FF2B5EF4-FFF2-40B4-BE49-F238E27FC236}">
                <a16:creationId xmlns:a16="http://schemas.microsoft.com/office/drawing/2014/main" id="{9BB7ACA4-80DC-41DD-B0E8-371B4DD0BAD1}"/>
              </a:ext>
            </a:extLst>
          </p:cNvPr>
          <p:cNvSpPr>
            <a:spLocks noGrp="1"/>
          </p:cNvSpPr>
          <p:nvPr>
            <p:ph type="ftr" sz="quarter" idx="11"/>
          </p:nvPr>
        </p:nvSpPr>
        <p:spPr>
          <a:xfrm>
            <a:off x="2051914" y="6545704"/>
            <a:ext cx="8347199" cy="242873"/>
          </a:xfrm>
        </p:spPr>
        <p:txBody>
          <a:bodyPr/>
          <a:lstStyle/>
          <a:p>
            <a:pPr>
              <a:defRPr/>
            </a:pPr>
            <a:r>
              <a:rPr lang="en-US"/>
              <a:t>| BTLBA Collimators FDR review</a:t>
            </a:r>
            <a:endParaRPr lang="en-US" b="1" dirty="0"/>
          </a:p>
        </p:txBody>
      </p:sp>
    </p:spTree>
    <p:extLst>
      <p:ext uri="{BB962C8B-B14F-4D97-AF65-F5344CB8AC3E}">
        <p14:creationId xmlns:p14="http://schemas.microsoft.com/office/powerpoint/2010/main" val="227616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2"/>
            <a:ext cx="11582400" cy="3726717"/>
          </a:xfrm>
          <a:prstGeom prst="rect">
            <a:avLst/>
          </a:prstGeom>
        </p:spPr>
        <p:txBody>
          <a:bodyPr lIns="0" tIns="0" rIns="0" bIns="0" rtlCol="0">
            <a:normAutofit/>
          </a:bodyPr>
          <a:lstStyle>
            <a:lvl1pPr marL="0" indent="0">
              <a:buNone/>
              <a:defRPr sz="1733">
                <a:solidFill>
                  <a:srgbClr val="505050"/>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5"/>
            <a:ext cx="11582400" cy="1091259"/>
          </a:xfrm>
          <a:prstGeom prst="rect">
            <a:avLst/>
          </a:prstGeom>
        </p:spPr>
        <p:txBody>
          <a:bodyPr lIns="0" tIns="0" rIns="0" bIns="0"/>
          <a:lstStyle>
            <a:lvl1pPr marL="0" indent="0">
              <a:buNone/>
              <a:defRPr sz="1733" b="1" i="0">
                <a:solidFill>
                  <a:srgbClr val="004C97"/>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Date Placeholder 3"/>
          <p:cNvSpPr>
            <a:spLocks noGrp="1"/>
          </p:cNvSpPr>
          <p:nvPr>
            <p:ph type="dt" sz="half" idx="14"/>
          </p:nvPr>
        </p:nvSpPr>
        <p:spPr>
          <a:xfrm>
            <a:off x="982436" y="6547277"/>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11" name="Slide Number Placeholder 5"/>
          <p:cNvSpPr>
            <a:spLocks noGrp="1"/>
          </p:cNvSpPr>
          <p:nvPr>
            <p:ph type="sldNum" sz="quarter" idx="4"/>
          </p:nvPr>
        </p:nvSpPr>
        <p:spPr>
          <a:xfrm>
            <a:off x="304800" y="6548497"/>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13" name="Footer Placeholder 2">
            <a:extLst>
              <a:ext uri="{FF2B5EF4-FFF2-40B4-BE49-F238E27FC236}">
                <a16:creationId xmlns:a16="http://schemas.microsoft.com/office/drawing/2014/main" id="{7E161075-3224-4010-ABDA-A5185F35D1DE}"/>
              </a:ext>
            </a:extLst>
          </p:cNvPr>
          <p:cNvSpPr>
            <a:spLocks noGrp="1"/>
          </p:cNvSpPr>
          <p:nvPr>
            <p:ph type="ftr" sz="quarter" idx="11"/>
          </p:nvPr>
        </p:nvSpPr>
        <p:spPr>
          <a:xfrm>
            <a:off x="2051914" y="6545704"/>
            <a:ext cx="8347199" cy="242873"/>
          </a:xfrm>
        </p:spPr>
        <p:txBody>
          <a:bodyPr/>
          <a:lstStyle/>
          <a:p>
            <a:pPr>
              <a:defRPr/>
            </a:pPr>
            <a:r>
              <a:rPr lang="en-US"/>
              <a:t>| BTLBA Collimators FDR review</a:t>
            </a:r>
            <a:endParaRPr lang="en-US" b="1" dirty="0"/>
          </a:p>
        </p:txBody>
      </p:sp>
    </p:spTree>
    <p:extLst>
      <p:ext uri="{BB962C8B-B14F-4D97-AF65-F5344CB8AC3E}">
        <p14:creationId xmlns:p14="http://schemas.microsoft.com/office/powerpoint/2010/main" val="274885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lvl1pPr>
              <a:defRPr sz="1200"/>
            </a:lvl1pPr>
          </a:lstStyle>
          <a:p>
            <a:pPr>
              <a:defRPr/>
            </a:pPr>
            <a:r>
              <a:rPr lang="en-US"/>
              <a:t>10/04/2022</a:t>
            </a:r>
            <a:endParaRPr lang="en-US" dirty="0"/>
          </a:p>
        </p:txBody>
      </p:sp>
      <p:sp>
        <p:nvSpPr>
          <p:cNvPr id="5" name="Slide Number Placeholder 4"/>
          <p:cNvSpPr>
            <a:spLocks noGrp="1"/>
          </p:cNvSpPr>
          <p:nvPr>
            <p:ph type="sldNum" sz="quarter" idx="12"/>
          </p:nvPr>
        </p:nvSpPr>
        <p:spPr>
          <a:xfrm>
            <a:off x="296333" y="6551292"/>
            <a:ext cx="552451" cy="237285"/>
          </a:xfrm>
          <a:prstGeom prst="rect">
            <a:avLst/>
          </a:prstGeom>
        </p:spPr>
        <p:txBody>
          <a:bodyPr/>
          <a:lstStyle>
            <a:lvl1pPr>
              <a:defRPr sz="12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1"/>
            <a:ext cx="11567584" cy="5802923"/>
          </a:xfrm>
          <a:prstGeom prst="rect">
            <a:avLst/>
          </a:prstGeom>
        </p:spPr>
        <p:txBody>
          <a:bodyPr vert="horz"/>
          <a:lstStyle>
            <a:lvl1pPr marL="306910" indent="-306910">
              <a:defRPr sz="1867">
                <a:solidFill>
                  <a:srgbClr val="505050"/>
                </a:solidFill>
              </a:defRPr>
            </a:lvl1pPr>
          </a:lstStyle>
          <a:p>
            <a:r>
              <a:rPr lang="en-US"/>
              <a:t>Click icon to add picture</a:t>
            </a:r>
            <a:endParaRPr lang="en-US" dirty="0"/>
          </a:p>
        </p:txBody>
      </p:sp>
      <p:sp>
        <p:nvSpPr>
          <p:cNvPr id="6" name="Footer Placeholder 2">
            <a:extLst>
              <a:ext uri="{FF2B5EF4-FFF2-40B4-BE49-F238E27FC236}">
                <a16:creationId xmlns:a16="http://schemas.microsoft.com/office/drawing/2014/main" id="{BA471088-6F95-4269-9C96-59C7FA66D839}"/>
              </a:ext>
            </a:extLst>
          </p:cNvPr>
          <p:cNvSpPr>
            <a:spLocks noGrp="1"/>
          </p:cNvSpPr>
          <p:nvPr>
            <p:ph type="ftr" sz="quarter" idx="11"/>
          </p:nvPr>
        </p:nvSpPr>
        <p:spPr>
          <a:xfrm>
            <a:off x="2051914" y="6545704"/>
            <a:ext cx="8347199" cy="242873"/>
          </a:xfrm>
        </p:spPr>
        <p:txBody>
          <a:bodyPr/>
          <a:lstStyle/>
          <a:p>
            <a:pPr>
              <a:defRPr/>
            </a:pPr>
            <a:r>
              <a:rPr lang="en-US"/>
              <a:t>| BTLBA Collimators FDR review</a:t>
            </a:r>
            <a:endParaRPr lang="en-US" b="1" dirty="0"/>
          </a:p>
        </p:txBody>
      </p:sp>
    </p:spTree>
    <p:extLst>
      <p:ext uri="{BB962C8B-B14F-4D97-AF65-F5344CB8AC3E}">
        <p14:creationId xmlns:p14="http://schemas.microsoft.com/office/powerpoint/2010/main" val="92314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47277"/>
            <a:ext cx="900491" cy="241300"/>
          </a:xfrm>
          <a:prstGeom prst="rect">
            <a:avLst/>
          </a:prstGeom>
        </p:spPr>
        <p:txBody>
          <a:bodyPr/>
          <a:lstStyle/>
          <a:p>
            <a:pPr>
              <a:defRPr/>
            </a:pPr>
            <a:r>
              <a:rPr lang="en-US"/>
              <a:t>10/04/2022</a:t>
            </a:r>
            <a:endParaRPr lang="en-US" dirty="0"/>
          </a:p>
        </p:txBody>
      </p:sp>
      <p:sp>
        <p:nvSpPr>
          <p:cNvPr id="5" name="Slide Number Placeholder 4"/>
          <p:cNvSpPr>
            <a:spLocks noGrp="1"/>
          </p:cNvSpPr>
          <p:nvPr>
            <p:ph type="sldNum" sz="quarter" idx="12"/>
          </p:nvPr>
        </p:nvSpPr>
        <p:spPr>
          <a:xfrm>
            <a:off x="304800" y="6545704"/>
            <a:ext cx="552451" cy="237285"/>
          </a:xfrm>
          <a:prstGeom prst="rect">
            <a:avLst/>
          </a:prstGeom>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467">
                <a:solidFill>
                  <a:srgbClr val="505050"/>
                </a:solidFill>
              </a:defRPr>
            </a:lvl1pPr>
          </a:lstStyle>
          <a:p>
            <a:r>
              <a:rPr lang="en-US"/>
              <a:t>Click icon to add picture</a:t>
            </a:r>
            <a:endParaRPr lang="en-US" dirty="0"/>
          </a:p>
        </p:txBody>
      </p:sp>
      <p:sp>
        <p:nvSpPr>
          <p:cNvPr id="21" name="Footer Placeholder 2">
            <a:extLst>
              <a:ext uri="{FF2B5EF4-FFF2-40B4-BE49-F238E27FC236}">
                <a16:creationId xmlns:a16="http://schemas.microsoft.com/office/drawing/2014/main" id="{9E8766BF-8751-4DD6-9C06-35A200CCDE87}"/>
              </a:ext>
            </a:extLst>
          </p:cNvPr>
          <p:cNvSpPr>
            <a:spLocks noGrp="1"/>
          </p:cNvSpPr>
          <p:nvPr>
            <p:ph type="ftr" sz="quarter" idx="11"/>
          </p:nvPr>
        </p:nvSpPr>
        <p:spPr>
          <a:xfrm>
            <a:off x="2051914" y="6545704"/>
            <a:ext cx="8347199" cy="242873"/>
          </a:xfrm>
        </p:spPr>
        <p:txBody>
          <a:bodyPr/>
          <a:lstStyle/>
          <a:p>
            <a:pPr>
              <a:defRPr/>
            </a:pPr>
            <a:r>
              <a:rPr lang="en-US"/>
              <a:t>| BTLBA Collimators FDR review</a:t>
            </a:r>
            <a:endParaRPr lang="en-US" b="1" dirty="0"/>
          </a:p>
        </p:txBody>
      </p:sp>
    </p:spTree>
    <p:extLst>
      <p:ext uri="{BB962C8B-B14F-4D97-AF65-F5344CB8AC3E}">
        <p14:creationId xmlns:p14="http://schemas.microsoft.com/office/powerpoint/2010/main" val="93954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55471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BTLBA Collimators FDR review</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224251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microsoft.com/office/2007/relationships/hdphoto" Target="../media/hdphoto1.wdp"/><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2.png"/><Relationship Id="rId5" Type="http://schemas.openxmlformats.org/officeDocument/2006/relationships/slideLayout" Target="../slideLayouts/slideLayout12.xml"/><Relationship Id="rId10" Type="http://schemas.openxmlformats.org/officeDocument/2006/relationships/image" Target="../media/image1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51914" y="6545704"/>
            <a:ext cx="8347199" cy="242873"/>
          </a:xfrm>
          <a:prstGeom prst="rect">
            <a:avLst/>
          </a:prstGeom>
        </p:spPr>
        <p:txBody>
          <a:bodyPr lIns="0" tIns="0" rIns="0" bIns="0" anchor="t" anchorCtr="0"/>
          <a:lstStyle>
            <a:lvl1pPr marL="0" algn="ctr">
              <a:defRPr sz="1200">
                <a:solidFill>
                  <a:srgbClr val="004C97"/>
                </a:solidFill>
                <a:latin typeface="Helvetica"/>
                <a:ea typeface="ＭＳ Ｐゴシック" charset="0"/>
                <a:cs typeface="ＭＳ Ｐゴシック" charset="0"/>
              </a:defRPr>
            </a:lvl1pPr>
          </a:lstStyle>
          <a:p>
            <a:pPr>
              <a:defRPr/>
            </a:pPr>
            <a:r>
              <a:rPr lang="en-US"/>
              <a:t>| BTLBA Collimators FDR review</a:t>
            </a:r>
            <a:endParaRPr lang="en-US" b="1" dirty="0"/>
          </a:p>
        </p:txBody>
      </p:sp>
      <p:sp>
        <p:nvSpPr>
          <p:cNvPr id="20" name="Date Placeholder 3"/>
          <p:cNvSpPr txBox="1">
            <a:spLocks/>
          </p:cNvSpPr>
          <p:nvPr/>
        </p:nvSpPr>
        <p:spPr>
          <a:xfrm>
            <a:off x="8600022"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3200" dirty="0"/>
          </a:p>
        </p:txBody>
      </p:sp>
      <p:cxnSp>
        <p:nvCxnSpPr>
          <p:cNvPr id="26" name="Straight Connector 25"/>
          <p:cNvCxnSpPr>
            <a:cxnSpLocks/>
          </p:cNvCxnSpPr>
          <p:nvPr userDrawn="1"/>
        </p:nvCxnSpPr>
        <p:spPr>
          <a:xfrm>
            <a:off x="296333" y="6466933"/>
            <a:ext cx="10605446" cy="13766"/>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C26EBA69-E27D-44CA-B366-5D4E77470948}"/>
              </a:ext>
            </a:extLst>
          </p:cNvPr>
          <p:cNvPicPr>
            <a:picLocks noChangeAspect="1"/>
          </p:cNvPicPr>
          <p:nvPr userDrawn="1"/>
        </p:nvPicPr>
        <p:blipFill>
          <a:blip r:embed="rId9"/>
          <a:stretch>
            <a:fillRect/>
          </a:stretch>
        </p:blipFill>
        <p:spPr>
          <a:xfrm>
            <a:off x="11070766" y="6229548"/>
            <a:ext cx="910723" cy="474770"/>
          </a:xfrm>
          <a:prstGeom prst="rect">
            <a:avLst/>
          </a:prstGeom>
        </p:spPr>
      </p:pic>
      <p:sp>
        <p:nvSpPr>
          <p:cNvPr id="10" name="Date Placeholder 3">
            <a:extLst>
              <a:ext uri="{FF2B5EF4-FFF2-40B4-BE49-F238E27FC236}">
                <a16:creationId xmlns:a16="http://schemas.microsoft.com/office/drawing/2014/main" id="{10DBC688-4F30-40E8-BBB5-F107F1D3ED51}"/>
              </a:ext>
            </a:extLst>
          </p:cNvPr>
          <p:cNvSpPr>
            <a:spLocks noGrp="1"/>
          </p:cNvSpPr>
          <p:nvPr>
            <p:ph type="dt" sz="half" idx="2"/>
          </p:nvPr>
        </p:nvSpPr>
        <p:spPr>
          <a:xfrm>
            <a:off x="982436" y="6545704"/>
            <a:ext cx="90850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11" name="Slide Number Placeholder 5">
            <a:extLst>
              <a:ext uri="{FF2B5EF4-FFF2-40B4-BE49-F238E27FC236}">
                <a16:creationId xmlns:a16="http://schemas.microsoft.com/office/drawing/2014/main" id="{5246728A-CF4F-487F-8DEA-58E9F682BD62}"/>
              </a:ext>
            </a:extLst>
          </p:cNvPr>
          <p:cNvSpPr>
            <a:spLocks noGrp="1"/>
          </p:cNvSpPr>
          <p:nvPr>
            <p:ph type="sldNum" sz="quarter" idx="4"/>
          </p:nvPr>
        </p:nvSpPr>
        <p:spPr>
          <a:xfrm>
            <a:off x="304802" y="6549719"/>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1000730430"/>
      </p:ext>
    </p:extLst>
  </p:cSld>
  <p:clrMap bg1="lt1" tx1="dk1" bg2="lt2" tx2="dk2" accent1="accent1" accent2="accent2" accent3="accent3" accent4="accent4" accent5="accent5" accent6="accent6" hlink="hlink" folHlink="folHlink"/>
  <p:sldLayoutIdLst>
    <p:sldLayoutId id="2147484155" r:id="rId1"/>
    <p:sldLayoutId id="2147484164" r:id="rId2"/>
    <p:sldLayoutId id="2147484165" r:id="rId3"/>
    <p:sldLayoutId id="2147484166" r:id="rId4"/>
    <p:sldLayoutId id="2147484167" r:id="rId5"/>
    <p:sldLayoutId id="2147484168" r:id="rId6"/>
    <p:sldLayoutId id="2147484169" r:id="rId7"/>
  </p:sldLayoutIdLst>
  <p:hf hdr="0"/>
  <p:txStyles>
    <p:titleStyle>
      <a:lvl1pPr algn="l" defTabSz="609585" rtl="0" eaLnBrk="1" fontAlgn="base" hangingPunct="1">
        <a:spcBef>
          <a:spcPct val="0"/>
        </a:spcBef>
        <a:spcAft>
          <a:spcPct val="0"/>
        </a:spcAft>
        <a:defRPr sz="2267" b="1" kern="1200">
          <a:solidFill>
            <a:srgbClr val="2E5286"/>
          </a:solidFill>
          <a:latin typeface="Helvetica"/>
          <a:ea typeface="Geneva" charset="0"/>
          <a:cs typeface="ＭＳ Ｐゴシック" charset="0"/>
        </a:defRPr>
      </a:lvl1pPr>
      <a:lvl2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2pPr>
      <a:lvl3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3pPr>
      <a:lvl4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4pPr>
      <a:lvl5pPr algn="l" defTabSz="609585" rtl="0" eaLnBrk="1" fontAlgn="base" hangingPunct="1">
        <a:spcBef>
          <a:spcPct val="0"/>
        </a:spcBef>
        <a:spcAft>
          <a:spcPct val="0"/>
        </a:spcAft>
        <a:defRPr sz="2267" b="1">
          <a:solidFill>
            <a:srgbClr val="2E5286"/>
          </a:solidFill>
          <a:latin typeface="Helvetica" charset="0"/>
          <a:ea typeface="Geneva" charset="0"/>
          <a:cs typeface="ＭＳ Ｐゴシック" charset="0"/>
        </a:defRPr>
      </a:lvl5pPr>
      <a:lvl6pPr marL="609585"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6pPr>
      <a:lvl7pPr marL="1219170"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7pPr>
      <a:lvl8pPr marL="1828754"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8pPr>
      <a:lvl9pPr marL="2438339" algn="l" defTabSz="609585" rtl="0" eaLnBrk="1" fontAlgn="base" hangingPunct="1">
        <a:spcBef>
          <a:spcPct val="0"/>
        </a:spcBef>
        <a:spcAft>
          <a:spcPct val="0"/>
        </a:spcAft>
        <a:defRPr sz="2267" b="1">
          <a:solidFill>
            <a:srgbClr val="2E5286"/>
          </a:solidFill>
          <a:latin typeface="Helvetica" charset="0"/>
          <a:ea typeface="ＭＳ Ｐゴシック" charset="0"/>
          <a:cs typeface="ＭＳ Ｐゴシック" charset="0"/>
        </a:defRPr>
      </a:lvl9pPr>
    </p:titleStyle>
    <p:body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10/04/2022</a:t>
            </a:r>
            <a:endParaRPr lang="en-US" dirty="0"/>
          </a:p>
        </p:txBody>
      </p:sp>
      <p:sp>
        <p:nvSpPr>
          <p:cNvPr id="15" name="Footer Placeholder 4"/>
          <p:cNvSpPr>
            <a:spLocks noGrp="1"/>
          </p:cNvSpPr>
          <p:nvPr>
            <p:ph type="ftr" sz="quarter" idx="3"/>
          </p:nvPr>
        </p:nvSpPr>
        <p:spPr>
          <a:xfrm>
            <a:off x="2040803" y="6504214"/>
            <a:ext cx="83471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 BTLBA Collimators FDR review</a:t>
            </a:r>
            <a:endParaRPr lang="en-US" b="1" dirty="0"/>
          </a:p>
        </p:txBody>
      </p:sp>
      <p:sp>
        <p:nvSpPr>
          <p:cNvPr id="16"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18" y="4477484"/>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pic>
        <p:nvPicPr>
          <p:cNvPr id="13" name="Picture 6" descr="FermiLogo_RGB_NALBlu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427579" y="6258863"/>
            <a:ext cx="1459621"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10422882" y="6204352"/>
            <a:ext cx="1492581"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87867" y="6203027"/>
            <a:ext cx="11627036"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3"/>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2949576413"/>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80"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899" y="4316829"/>
            <a:ext cx="11103055" cy="1003049"/>
          </a:xfrm>
        </p:spPr>
        <p:txBody>
          <a:bodyPr>
            <a:noAutofit/>
          </a:bodyPr>
          <a:lstStyle/>
          <a:p>
            <a:pPr>
              <a:spcBef>
                <a:spcPts val="600"/>
              </a:spcBef>
            </a:pPr>
            <a:r>
              <a:rPr lang="en-US" dirty="0" err="1">
                <a:cs typeface="Helvetica"/>
              </a:rPr>
              <a:t>AccU</a:t>
            </a:r>
            <a:r>
              <a:rPr lang="en-US" dirty="0">
                <a:cs typeface="Helvetica"/>
              </a:rPr>
              <a:t>-BTLBA (</a:t>
            </a:r>
            <a:r>
              <a:rPr lang="en-US" dirty="0"/>
              <a:t>Beam Transfer Line and Beam Absorber )</a:t>
            </a:r>
            <a:endParaRPr lang="en-US" dirty="0">
              <a:cs typeface="Helvetica"/>
            </a:endParaRPr>
          </a:p>
          <a:p>
            <a:pPr>
              <a:spcBef>
                <a:spcPts val="600"/>
              </a:spcBef>
            </a:pPr>
            <a:r>
              <a:rPr lang="en-US" dirty="0"/>
              <a:t>WBS 121.05.02</a:t>
            </a:r>
          </a:p>
        </p:txBody>
      </p:sp>
      <p:sp>
        <p:nvSpPr>
          <p:cNvPr id="4" name="Text Placeholder 3"/>
          <p:cNvSpPr>
            <a:spLocks noGrp="1"/>
          </p:cNvSpPr>
          <p:nvPr>
            <p:ph type="body" sz="quarter" idx="10"/>
          </p:nvPr>
        </p:nvSpPr>
        <p:spPr>
          <a:xfrm>
            <a:off x="455903" y="5250610"/>
            <a:ext cx="11332308" cy="1247725"/>
          </a:xfrm>
        </p:spPr>
        <p:txBody>
          <a:bodyPr/>
          <a:lstStyle/>
          <a:p>
            <a:r>
              <a:rPr lang="en-US" dirty="0"/>
              <a:t>Meiqin Xiao, Introduction</a:t>
            </a:r>
          </a:p>
          <a:p>
            <a:r>
              <a:rPr lang="en-US" dirty="0"/>
              <a:t>BTLBA Collimators FDR Review</a:t>
            </a:r>
          </a:p>
          <a:p>
            <a:r>
              <a:rPr lang="en-US" dirty="0"/>
              <a:t>October 4, 2022</a:t>
            </a:r>
          </a:p>
        </p:txBody>
      </p:sp>
    </p:spTree>
    <p:extLst>
      <p:ext uri="{BB962C8B-B14F-4D97-AF65-F5344CB8AC3E}">
        <p14:creationId xmlns:p14="http://schemas.microsoft.com/office/powerpoint/2010/main" val="11392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FE239-0E91-4A2D-8BFF-93680AEB0D65}"/>
              </a:ext>
            </a:extLst>
          </p:cNvPr>
          <p:cNvSpPr>
            <a:spLocks noGrp="1"/>
          </p:cNvSpPr>
          <p:nvPr>
            <p:ph type="title"/>
          </p:nvPr>
        </p:nvSpPr>
        <p:spPr/>
        <p:txBody>
          <a:bodyPr/>
          <a:lstStyle/>
          <a:p>
            <a:r>
              <a:rPr lang="en-US" dirty="0"/>
              <a:t>Technical Requirements (Radiological)</a:t>
            </a:r>
          </a:p>
        </p:txBody>
      </p:sp>
      <p:sp>
        <p:nvSpPr>
          <p:cNvPr id="4" name="Date Placeholder 3">
            <a:extLst>
              <a:ext uri="{FF2B5EF4-FFF2-40B4-BE49-F238E27FC236}">
                <a16:creationId xmlns:a16="http://schemas.microsoft.com/office/drawing/2014/main" id="{465A5753-C642-45A6-9F6D-ED1000D9E9B3}"/>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1CCE235D-0D1D-4906-AAAF-00647243A450}"/>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959BBB3D-70BC-4777-AFF0-C5EA9801C642}"/>
              </a:ext>
            </a:extLst>
          </p:cNvPr>
          <p:cNvSpPr>
            <a:spLocks noGrp="1"/>
          </p:cNvSpPr>
          <p:nvPr>
            <p:ph type="sldNum" sz="quarter" idx="12"/>
          </p:nvPr>
        </p:nvSpPr>
        <p:spPr/>
        <p:txBody>
          <a:bodyPr/>
          <a:lstStyle/>
          <a:p>
            <a:pPr>
              <a:defRPr/>
            </a:pPr>
            <a:fld id="{148C009B-CB69-E04A-B9B3-34B26D69E9CF}" type="slidenum">
              <a:rPr lang="en-US" smtClean="0"/>
              <a:pPr>
                <a:defRPr/>
              </a:pPr>
              <a:t>10</a:t>
            </a:fld>
            <a:endParaRPr lang="en-US" dirty="0"/>
          </a:p>
        </p:txBody>
      </p:sp>
      <p:graphicFrame>
        <p:nvGraphicFramePr>
          <p:cNvPr id="7" name="Table 6">
            <a:extLst>
              <a:ext uri="{FF2B5EF4-FFF2-40B4-BE49-F238E27FC236}">
                <a16:creationId xmlns:a16="http://schemas.microsoft.com/office/drawing/2014/main" id="{F87D8654-CDD7-4AA0-B5F4-1CD75C259E46}"/>
              </a:ext>
            </a:extLst>
          </p:cNvPr>
          <p:cNvGraphicFramePr>
            <a:graphicFrameLocks noGrp="1"/>
          </p:cNvGraphicFramePr>
          <p:nvPr>
            <p:extLst>
              <p:ext uri="{D42A27DB-BD31-4B8C-83A1-F6EECF244321}">
                <p14:modId xmlns:p14="http://schemas.microsoft.com/office/powerpoint/2010/main" val="1993832420"/>
              </p:ext>
            </p:extLst>
          </p:nvPr>
        </p:nvGraphicFramePr>
        <p:xfrm>
          <a:off x="581030" y="907574"/>
          <a:ext cx="9610476" cy="3261360"/>
        </p:xfrm>
        <a:graphic>
          <a:graphicData uri="http://schemas.openxmlformats.org/drawingml/2006/table">
            <a:tbl>
              <a:tblPr firstRow="1" firstCol="1" bandRow="1">
                <a:tableStyleId>{5C22544A-7EE6-4342-B048-85BDC9FD1C3A}</a:tableStyleId>
              </a:tblPr>
              <a:tblGrid>
                <a:gridCol w="2464126">
                  <a:extLst>
                    <a:ext uri="{9D8B030D-6E8A-4147-A177-3AD203B41FA5}">
                      <a16:colId xmlns:a16="http://schemas.microsoft.com/office/drawing/2014/main" val="3423785643"/>
                    </a:ext>
                  </a:extLst>
                </a:gridCol>
                <a:gridCol w="7146350">
                  <a:extLst>
                    <a:ext uri="{9D8B030D-6E8A-4147-A177-3AD203B41FA5}">
                      <a16:colId xmlns:a16="http://schemas.microsoft.com/office/drawing/2014/main" val="3955896957"/>
                    </a:ext>
                  </a:extLst>
                </a:gridCol>
              </a:tblGrid>
              <a:tr h="228600">
                <a:tc gridSpan="2">
                  <a:txBody>
                    <a:bodyPr/>
                    <a:lstStyle/>
                    <a:p>
                      <a:pPr marL="0" marR="0" algn="just" fontAlgn="base">
                        <a:spcBef>
                          <a:spcPts val="0"/>
                        </a:spcBef>
                        <a:spcAft>
                          <a:spcPts val="0"/>
                        </a:spcAft>
                      </a:pPr>
                      <a:r>
                        <a:rPr lang="en-US" sz="1100" dirty="0">
                          <a:solidFill>
                            <a:srgbClr val="FF0000"/>
                          </a:solidFill>
                          <a:effectLst/>
                        </a:rPr>
                        <a:t>User Interface and Safety</a:t>
                      </a:r>
                      <a:endParaRPr lang="en-US" sz="1000" dirty="0">
                        <a:solidFill>
                          <a:srgbClr val="FF0000"/>
                        </a:solidFill>
                        <a:effectLst/>
                        <a:latin typeface="Palatino"/>
                        <a:ea typeface="MS Mincho" panose="02020609040205080304" pitchFamily="49" charset="-128"/>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180900524"/>
                  </a:ext>
                </a:extLst>
              </a:tr>
              <a:tr h="228600">
                <a:tc>
                  <a:txBody>
                    <a:bodyPr/>
                    <a:lstStyle/>
                    <a:p>
                      <a:pPr marL="0" marR="0" algn="just" fontAlgn="base">
                        <a:spcBef>
                          <a:spcPts val="0"/>
                        </a:spcBef>
                        <a:spcAft>
                          <a:spcPts val="0"/>
                        </a:spcAft>
                      </a:pPr>
                      <a:r>
                        <a:rPr lang="en-US" sz="1100">
                          <a:effectLst/>
                        </a:rPr>
                        <a:t>T-121.05.02.02-034</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Collimators shall interface with Radiation Safety Interlock Systems</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87542446"/>
                  </a:ext>
                </a:extLst>
              </a:tr>
              <a:tr h="228600">
                <a:tc>
                  <a:txBody>
                    <a:bodyPr/>
                    <a:lstStyle/>
                    <a:p>
                      <a:pPr marL="0" marR="0" algn="just" fontAlgn="base">
                        <a:spcBef>
                          <a:spcPts val="0"/>
                        </a:spcBef>
                        <a:spcAft>
                          <a:spcPts val="0"/>
                        </a:spcAft>
                      </a:pPr>
                      <a:r>
                        <a:rPr lang="en-US" sz="1100">
                          <a:effectLst/>
                        </a:rPr>
                        <a:t>T-121.05.02.02-035</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Collimators shall provide enough shielding to limit prompt dose in all adjacent public areas to “unlimited occupancy” levels of &lt; 0.05 mrem/hr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614703013"/>
                  </a:ext>
                </a:extLst>
              </a:tr>
              <a:tr h="228600">
                <a:tc>
                  <a:txBody>
                    <a:bodyPr/>
                    <a:lstStyle/>
                    <a:p>
                      <a:pPr marL="0" marR="0" algn="just" fontAlgn="base">
                        <a:spcBef>
                          <a:spcPts val="0"/>
                        </a:spcBef>
                        <a:spcAft>
                          <a:spcPts val="0"/>
                        </a:spcAft>
                      </a:pPr>
                      <a:r>
                        <a:rPr lang="en-US" sz="1100">
                          <a:effectLst/>
                        </a:rPr>
                        <a:t>T-121.05.02.02-036</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Collimators shall provide enough shielding to limit prompt dose in the west end of the Booster East Tower to “radiation area – no occupancy limits” levels of &lt; 0.25 mrem/hr</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141921638"/>
                  </a:ext>
                </a:extLst>
              </a:tr>
              <a:tr h="228600">
                <a:tc>
                  <a:txBody>
                    <a:bodyPr/>
                    <a:lstStyle/>
                    <a:p>
                      <a:pPr marL="0" marR="0" algn="just" fontAlgn="base">
                        <a:spcBef>
                          <a:spcPts val="0"/>
                        </a:spcBef>
                        <a:spcAft>
                          <a:spcPts val="0"/>
                        </a:spcAft>
                      </a:pPr>
                      <a:r>
                        <a:rPr lang="en-US" sz="1100">
                          <a:effectLst/>
                        </a:rPr>
                        <a:t>T-121.05.02.02-037</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dirty="0">
                          <a:effectLst/>
                        </a:rPr>
                        <a:t>Collimators shall satisfy following limits for drinking water</a:t>
                      </a:r>
                      <a:endParaRPr lang="en-US" sz="1000" dirty="0">
                        <a:effectLst/>
                      </a:endParaRPr>
                    </a:p>
                    <a:p>
                      <a:pPr marL="0" marR="0" algn="just" fontAlgn="base">
                        <a:spcBef>
                          <a:spcPts val="0"/>
                        </a:spcBef>
                        <a:spcAft>
                          <a:spcPts val="0"/>
                        </a:spcAft>
                      </a:pPr>
                      <a:r>
                        <a:rPr lang="en-US" sz="1100" dirty="0">
                          <a:effectLst/>
                        </a:rPr>
                        <a:t>            C</a:t>
                      </a:r>
                      <a:r>
                        <a:rPr lang="en-US" sz="1100" baseline="-25000" dirty="0">
                          <a:effectLst/>
                        </a:rPr>
                        <a:t>f </a:t>
                      </a:r>
                      <a:r>
                        <a:rPr lang="en-US" sz="1100" dirty="0">
                          <a:effectLst/>
                        </a:rPr>
                        <a:t>&lt; 20 </a:t>
                      </a:r>
                      <a:r>
                        <a:rPr lang="en-US" sz="1100" dirty="0" err="1">
                          <a:effectLst/>
                        </a:rPr>
                        <a:t>piC</a:t>
                      </a:r>
                      <a:r>
                        <a:rPr lang="en-US" sz="1100" dirty="0">
                          <a:effectLst/>
                        </a:rPr>
                        <a:t>/ml-</a:t>
                      </a:r>
                      <a:r>
                        <a:rPr lang="en-US" sz="1100" dirty="0" err="1">
                          <a:effectLst/>
                        </a:rPr>
                        <a:t>yr</a:t>
                      </a:r>
                      <a:r>
                        <a:rPr lang="en-US" sz="1100" dirty="0">
                          <a:effectLst/>
                        </a:rPr>
                        <a:t> </a:t>
                      </a:r>
                      <a:r>
                        <a:rPr lang="en-US" sz="1100" baseline="30000" dirty="0">
                          <a:effectLst/>
                        </a:rPr>
                        <a:t>3</a:t>
                      </a:r>
                      <a:r>
                        <a:rPr lang="en-US" sz="1100" dirty="0">
                          <a:effectLst/>
                        </a:rPr>
                        <a:t>H and C</a:t>
                      </a:r>
                      <a:r>
                        <a:rPr lang="en-US" sz="1100" baseline="-25000" dirty="0">
                          <a:effectLst/>
                        </a:rPr>
                        <a:t>f </a:t>
                      </a:r>
                      <a:r>
                        <a:rPr lang="en-US" sz="1100" dirty="0">
                          <a:effectLst/>
                        </a:rPr>
                        <a:t>&lt; 0.2 </a:t>
                      </a:r>
                      <a:r>
                        <a:rPr lang="en-US" sz="1100" dirty="0" err="1">
                          <a:effectLst/>
                        </a:rPr>
                        <a:t>piC</a:t>
                      </a:r>
                      <a:r>
                        <a:rPr lang="en-US" sz="1100" dirty="0">
                          <a:effectLst/>
                        </a:rPr>
                        <a:t>/ml-</a:t>
                      </a:r>
                      <a:r>
                        <a:rPr lang="en-US" sz="1100" dirty="0" err="1">
                          <a:effectLst/>
                        </a:rPr>
                        <a:t>yr</a:t>
                      </a:r>
                      <a:r>
                        <a:rPr lang="en-US" sz="1100" dirty="0">
                          <a:effectLst/>
                        </a:rPr>
                        <a:t> </a:t>
                      </a:r>
                      <a:r>
                        <a:rPr lang="en-US" sz="1100" baseline="30000" dirty="0">
                          <a:effectLst/>
                        </a:rPr>
                        <a:t>22</a:t>
                      </a:r>
                      <a:r>
                        <a:rPr lang="en-US" sz="1100" dirty="0">
                          <a:effectLst/>
                        </a:rPr>
                        <a:t>Na</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553297176"/>
                  </a:ext>
                </a:extLst>
              </a:tr>
              <a:tr h="228600">
                <a:tc>
                  <a:txBody>
                    <a:bodyPr/>
                    <a:lstStyle/>
                    <a:p>
                      <a:pPr marL="0" marR="0" algn="just" fontAlgn="base">
                        <a:spcBef>
                          <a:spcPts val="0"/>
                        </a:spcBef>
                        <a:spcAft>
                          <a:spcPts val="0"/>
                        </a:spcAft>
                      </a:pPr>
                      <a:r>
                        <a:rPr lang="en-US" sz="1100">
                          <a:effectLst/>
                        </a:rPr>
                        <a:t>T-121.05.02.02-038</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Collimators shall satisfy following Requirement for surface water</a:t>
                      </a:r>
                      <a:endParaRPr lang="en-US" sz="1000">
                        <a:effectLst/>
                      </a:endParaRPr>
                    </a:p>
                    <a:p>
                      <a:pPr marL="0" marR="0" algn="just" fontAlgn="base">
                        <a:spcBef>
                          <a:spcPts val="0"/>
                        </a:spcBef>
                        <a:spcAft>
                          <a:spcPts val="0"/>
                        </a:spcAft>
                      </a:pPr>
                      <a:r>
                        <a:rPr lang="en-US" sz="1100">
                          <a:effectLst/>
                        </a:rPr>
                        <a:t>           C</a:t>
                      </a:r>
                      <a:r>
                        <a:rPr lang="en-US" sz="1100" baseline="-25000">
                          <a:effectLst/>
                        </a:rPr>
                        <a:t>f </a:t>
                      </a:r>
                      <a:r>
                        <a:rPr lang="en-US" sz="1100">
                          <a:effectLst/>
                        </a:rPr>
                        <a:t>&lt; 2000 piC/ml-yr </a:t>
                      </a:r>
                      <a:r>
                        <a:rPr lang="en-US" sz="1100" baseline="30000">
                          <a:effectLst/>
                        </a:rPr>
                        <a:t>3</a:t>
                      </a:r>
                      <a:r>
                        <a:rPr lang="en-US" sz="1100">
                          <a:effectLst/>
                        </a:rPr>
                        <a:t>H and C</a:t>
                      </a:r>
                      <a:r>
                        <a:rPr lang="en-US" sz="1100" baseline="-25000">
                          <a:effectLst/>
                        </a:rPr>
                        <a:t>f </a:t>
                      </a:r>
                      <a:r>
                        <a:rPr lang="en-US" sz="1100">
                          <a:effectLst/>
                        </a:rPr>
                        <a:t>&lt; 10 piC/ml-yr </a:t>
                      </a:r>
                      <a:r>
                        <a:rPr lang="en-US" sz="1100" baseline="30000">
                          <a:effectLst/>
                        </a:rPr>
                        <a:t>22</a:t>
                      </a:r>
                      <a:r>
                        <a:rPr lang="en-US" sz="1100">
                          <a:effectLst/>
                        </a:rPr>
                        <a:t>Na</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9709120"/>
                  </a:ext>
                </a:extLst>
              </a:tr>
              <a:tr h="228600">
                <a:tc>
                  <a:txBody>
                    <a:bodyPr/>
                    <a:lstStyle/>
                    <a:p>
                      <a:pPr marL="0" marR="0" algn="just" fontAlgn="base">
                        <a:spcBef>
                          <a:spcPts val="0"/>
                        </a:spcBef>
                        <a:spcAft>
                          <a:spcPts val="0"/>
                        </a:spcAft>
                      </a:pPr>
                      <a:r>
                        <a:rPr lang="en-US" sz="1100">
                          <a:effectLst/>
                        </a:rPr>
                        <a:t>T-121.05.02.02-039</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dirty="0">
                          <a:effectLst/>
                        </a:rPr>
                        <a:t>Collimator shall provide enough shielding to minimize the residual activation of accelerator components to a level of 100 mrem/</a:t>
                      </a:r>
                      <a:r>
                        <a:rPr lang="en-US" sz="1100" dirty="0" err="1">
                          <a:effectLst/>
                        </a:rPr>
                        <a:t>hr</a:t>
                      </a:r>
                      <a:r>
                        <a:rPr lang="en-US" sz="1100" dirty="0">
                          <a:effectLst/>
                        </a:rPr>
                        <a:t> at 1 ft</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640414498"/>
                  </a:ext>
                </a:extLst>
              </a:tr>
              <a:tr h="228600">
                <a:tc>
                  <a:txBody>
                    <a:bodyPr/>
                    <a:lstStyle/>
                    <a:p>
                      <a:pPr marL="0" marR="0" algn="just" fontAlgn="base">
                        <a:spcBef>
                          <a:spcPts val="0"/>
                        </a:spcBef>
                        <a:spcAft>
                          <a:spcPts val="0"/>
                        </a:spcAft>
                      </a:pPr>
                      <a:r>
                        <a:rPr lang="en-US" sz="1100">
                          <a:effectLst/>
                        </a:rPr>
                        <a:t>T-121.05.02.02-040</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Collimator shall provide enough shielding to minimize the residual activation of accelerator tunnel walls to a level of 100 mrem/hr at 1 ft.</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723286482"/>
                  </a:ext>
                </a:extLst>
              </a:tr>
              <a:tr h="228600">
                <a:tc>
                  <a:txBody>
                    <a:bodyPr/>
                    <a:lstStyle/>
                    <a:p>
                      <a:pPr marL="0" marR="0" algn="just" fontAlgn="base">
                        <a:spcBef>
                          <a:spcPts val="0"/>
                        </a:spcBef>
                        <a:spcAft>
                          <a:spcPts val="0"/>
                        </a:spcAft>
                      </a:pPr>
                      <a:r>
                        <a:rPr lang="en-US" sz="1100">
                          <a:effectLst/>
                        </a:rPr>
                        <a:t>T-121.05.02.02-041</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Each Support stand shall incorporate “Safety by Design”.</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885422599"/>
                  </a:ext>
                </a:extLst>
              </a:tr>
              <a:tr h="228600">
                <a:tc>
                  <a:txBody>
                    <a:bodyPr/>
                    <a:lstStyle/>
                    <a:p>
                      <a:pPr marL="0" marR="0" algn="just" fontAlgn="base">
                        <a:spcBef>
                          <a:spcPts val="0"/>
                        </a:spcBef>
                        <a:spcAft>
                          <a:spcPts val="0"/>
                        </a:spcAft>
                      </a:pPr>
                      <a:r>
                        <a:rPr lang="en-US" sz="1100">
                          <a:effectLst/>
                        </a:rPr>
                        <a:t>T-121.05.02.02-042</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The three-point stand designs shall minimize tip potential during installation by utilizing the calculations described in Beams-Doc-DB #5042.</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334009051"/>
                  </a:ext>
                </a:extLst>
              </a:tr>
              <a:tr h="228600">
                <a:tc>
                  <a:txBody>
                    <a:bodyPr/>
                    <a:lstStyle/>
                    <a:p>
                      <a:pPr marL="0" marR="0" algn="just" fontAlgn="base">
                        <a:spcBef>
                          <a:spcPts val="0"/>
                        </a:spcBef>
                        <a:spcAft>
                          <a:spcPts val="0"/>
                        </a:spcAft>
                      </a:pPr>
                      <a:r>
                        <a:rPr lang="en-US" sz="1100">
                          <a:effectLst/>
                        </a:rPr>
                        <a:t>T-121.05.02.02-043</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dirty="0">
                          <a:effectLst/>
                        </a:rPr>
                        <a:t>When installation of the component on the stand is complete it shall be constrained in all six degrees of freedom.</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4138025673"/>
                  </a:ext>
                </a:extLst>
              </a:tr>
            </a:tbl>
          </a:graphicData>
        </a:graphic>
      </p:graphicFrame>
    </p:spTree>
    <p:extLst>
      <p:ext uri="{BB962C8B-B14F-4D97-AF65-F5344CB8AC3E}">
        <p14:creationId xmlns:p14="http://schemas.microsoft.com/office/powerpoint/2010/main" val="194324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8020A2-F229-48B1-88F1-E98107A140A8}"/>
              </a:ext>
            </a:extLst>
          </p:cNvPr>
          <p:cNvSpPr>
            <a:spLocks noGrp="1"/>
          </p:cNvSpPr>
          <p:nvPr>
            <p:ph type="title"/>
          </p:nvPr>
        </p:nvSpPr>
        <p:spPr/>
        <p:txBody>
          <a:bodyPr/>
          <a:lstStyle/>
          <a:p>
            <a:r>
              <a:rPr lang="en-US" dirty="0"/>
              <a:t>Schedule</a:t>
            </a:r>
          </a:p>
        </p:txBody>
      </p:sp>
      <p:sp>
        <p:nvSpPr>
          <p:cNvPr id="4" name="Date Placeholder 3">
            <a:extLst>
              <a:ext uri="{FF2B5EF4-FFF2-40B4-BE49-F238E27FC236}">
                <a16:creationId xmlns:a16="http://schemas.microsoft.com/office/drawing/2014/main" id="{DF366BEB-D288-4C96-A499-ED8B1612C46A}"/>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51FAB378-FF91-43B2-88EB-8E79E70C9136}"/>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7400594E-D65F-4B9B-A4FF-B008BCC437B8}"/>
              </a:ext>
            </a:extLst>
          </p:cNvPr>
          <p:cNvSpPr>
            <a:spLocks noGrp="1"/>
          </p:cNvSpPr>
          <p:nvPr>
            <p:ph type="sldNum" sz="quarter" idx="12"/>
          </p:nvPr>
        </p:nvSpPr>
        <p:spPr/>
        <p:txBody>
          <a:bodyPr/>
          <a:lstStyle/>
          <a:p>
            <a:pPr>
              <a:defRPr/>
            </a:pPr>
            <a:fld id="{148C009B-CB69-E04A-B9B3-34B26D69E9CF}" type="slidenum">
              <a:rPr lang="en-US" smtClean="0"/>
              <a:pPr>
                <a:defRPr/>
              </a:pPr>
              <a:t>11</a:t>
            </a:fld>
            <a:endParaRPr lang="en-US" dirty="0"/>
          </a:p>
        </p:txBody>
      </p:sp>
      <p:pic>
        <p:nvPicPr>
          <p:cNvPr id="7" name="Content Placeholder 6">
            <a:extLst>
              <a:ext uri="{FF2B5EF4-FFF2-40B4-BE49-F238E27FC236}">
                <a16:creationId xmlns:a16="http://schemas.microsoft.com/office/drawing/2014/main" id="{13D5CAE5-7644-4DBF-A373-EC832CB8BAE0}"/>
              </a:ext>
            </a:extLst>
          </p:cNvPr>
          <p:cNvPicPr>
            <a:picLocks noGrp="1" noChangeAspect="1"/>
          </p:cNvPicPr>
          <p:nvPr>
            <p:ph idx="1"/>
          </p:nvPr>
        </p:nvPicPr>
        <p:blipFill>
          <a:blip r:embed="rId2"/>
          <a:stretch>
            <a:fillRect/>
          </a:stretch>
        </p:blipFill>
        <p:spPr>
          <a:xfrm>
            <a:off x="304800" y="2589733"/>
            <a:ext cx="11563350" cy="1346463"/>
          </a:xfrm>
          <a:prstGeom prst="rect">
            <a:avLst/>
          </a:prstGeom>
        </p:spPr>
      </p:pic>
      <p:cxnSp>
        <p:nvCxnSpPr>
          <p:cNvPr id="9" name="Straight Arrow Connector 8">
            <a:extLst>
              <a:ext uri="{FF2B5EF4-FFF2-40B4-BE49-F238E27FC236}">
                <a16:creationId xmlns:a16="http://schemas.microsoft.com/office/drawing/2014/main" id="{7BACF068-32D4-4E2B-9D4C-C8503366954A}"/>
              </a:ext>
            </a:extLst>
          </p:cNvPr>
          <p:cNvCxnSpPr>
            <a:cxnSpLocks/>
          </p:cNvCxnSpPr>
          <p:nvPr/>
        </p:nvCxnSpPr>
        <p:spPr>
          <a:xfrm>
            <a:off x="4992598" y="2991028"/>
            <a:ext cx="316878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C8588165-6290-425E-A00A-9B5D8C9487D3}"/>
              </a:ext>
            </a:extLst>
          </p:cNvPr>
          <p:cNvCxnSpPr>
            <a:cxnSpLocks/>
          </p:cNvCxnSpPr>
          <p:nvPr/>
        </p:nvCxnSpPr>
        <p:spPr>
          <a:xfrm>
            <a:off x="4992598" y="3549765"/>
            <a:ext cx="4856908"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CA7ED76-6340-4C88-AC01-56FE14E3D08F}"/>
              </a:ext>
            </a:extLst>
          </p:cNvPr>
          <p:cNvCxnSpPr>
            <a:cxnSpLocks/>
          </p:cNvCxnSpPr>
          <p:nvPr/>
        </p:nvCxnSpPr>
        <p:spPr>
          <a:xfrm>
            <a:off x="4992598" y="3397930"/>
            <a:ext cx="3289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8D8F64A-59A8-4FE5-B3A0-AC39EFB5727E}"/>
              </a:ext>
            </a:extLst>
          </p:cNvPr>
          <p:cNvCxnSpPr>
            <a:cxnSpLocks/>
          </p:cNvCxnSpPr>
          <p:nvPr/>
        </p:nvCxnSpPr>
        <p:spPr>
          <a:xfrm>
            <a:off x="4992598" y="3165184"/>
            <a:ext cx="3104593"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48CEDBA-9874-48BB-A715-A7CFF3C9E83C}"/>
              </a:ext>
            </a:extLst>
          </p:cNvPr>
          <p:cNvCxnSpPr>
            <a:cxnSpLocks/>
          </p:cNvCxnSpPr>
          <p:nvPr/>
        </p:nvCxnSpPr>
        <p:spPr>
          <a:xfrm>
            <a:off x="4929622" y="3767292"/>
            <a:ext cx="4863055" cy="0"/>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6112F49-4CFF-8B72-AAD6-832BF2B85CD8}"/>
              </a:ext>
            </a:extLst>
          </p:cNvPr>
          <p:cNvSpPr txBox="1"/>
          <p:nvPr/>
        </p:nvSpPr>
        <p:spPr>
          <a:xfrm>
            <a:off x="857256" y="1196622"/>
            <a:ext cx="9133411" cy="1200329"/>
          </a:xfrm>
          <a:prstGeom prst="rect">
            <a:avLst/>
          </a:prstGeom>
          <a:noFill/>
        </p:spPr>
        <p:txBody>
          <a:bodyPr wrap="square" rtlCol="0">
            <a:spAutoFit/>
          </a:bodyPr>
          <a:lstStyle/>
          <a:p>
            <a:pPr marL="342900" indent="-342900">
              <a:buFont typeface="Arial" panose="020B0604020202020204" pitchFamily="34" charset="0"/>
              <a:buChar char="•"/>
            </a:pPr>
            <a:r>
              <a:rPr lang="en-US" dirty="0"/>
              <a:t>PRR Review :                           28-Feb-23</a:t>
            </a:r>
          </a:p>
          <a:p>
            <a:pPr marL="342900" indent="-342900">
              <a:buFont typeface="Arial" panose="020B0604020202020204" pitchFamily="34" charset="0"/>
              <a:buChar char="•"/>
            </a:pPr>
            <a:r>
              <a:rPr lang="en-US" dirty="0"/>
              <a:t>Fabricate Collimators parts: 9-Jan-24-------12-Jul-24</a:t>
            </a:r>
          </a:p>
          <a:p>
            <a:pPr marL="342900" indent="-342900">
              <a:buFont typeface="Arial" panose="020B0604020202020204" pitchFamily="34" charset="0"/>
              <a:buChar char="•"/>
            </a:pPr>
            <a:r>
              <a:rPr lang="en-US" dirty="0"/>
              <a:t>Final Assembly and Testing: 15-Jul-24-------15-Oct-24</a:t>
            </a:r>
          </a:p>
        </p:txBody>
      </p:sp>
      <p:sp>
        <p:nvSpPr>
          <p:cNvPr id="8" name="TextBox 7">
            <a:extLst>
              <a:ext uri="{FF2B5EF4-FFF2-40B4-BE49-F238E27FC236}">
                <a16:creationId xmlns:a16="http://schemas.microsoft.com/office/drawing/2014/main" id="{5A9B0766-54E4-427D-A568-6F5245C1B85F}"/>
              </a:ext>
            </a:extLst>
          </p:cNvPr>
          <p:cNvSpPr txBox="1"/>
          <p:nvPr/>
        </p:nvSpPr>
        <p:spPr>
          <a:xfrm>
            <a:off x="766254" y="2886444"/>
            <a:ext cx="250390" cy="246221"/>
          </a:xfrm>
          <a:prstGeom prst="rect">
            <a:avLst/>
          </a:prstGeom>
          <a:noFill/>
        </p:spPr>
        <p:txBody>
          <a:bodyPr wrap="none" rtlCol="0">
            <a:spAutoFit/>
          </a:bodyPr>
          <a:lstStyle/>
          <a:p>
            <a:r>
              <a:rPr lang="en-US" sz="1000" dirty="0">
                <a:solidFill>
                  <a:srgbClr val="0F2D62"/>
                </a:solidFill>
                <a:highlight>
                  <a:srgbClr val="FFFF00"/>
                </a:highlight>
              </a:rPr>
              <a:t>2</a:t>
            </a:r>
          </a:p>
        </p:txBody>
      </p:sp>
    </p:spTree>
    <p:extLst>
      <p:ext uri="{BB962C8B-B14F-4D97-AF65-F5344CB8AC3E}">
        <p14:creationId xmlns:p14="http://schemas.microsoft.com/office/powerpoint/2010/main" val="2618253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1FD8E-A2E0-E0FF-B87D-F7586ED289F1}"/>
              </a:ext>
            </a:extLst>
          </p:cNvPr>
          <p:cNvSpPr>
            <a:spLocks noGrp="1"/>
          </p:cNvSpPr>
          <p:nvPr>
            <p:ph type="title"/>
          </p:nvPr>
        </p:nvSpPr>
        <p:spPr/>
        <p:txBody>
          <a:bodyPr/>
          <a:lstStyle/>
          <a:p>
            <a:r>
              <a:rPr lang="en-US" dirty="0"/>
              <a:t>Review charge</a:t>
            </a:r>
          </a:p>
        </p:txBody>
      </p:sp>
      <p:sp>
        <p:nvSpPr>
          <p:cNvPr id="4" name="Date Placeholder 3">
            <a:extLst>
              <a:ext uri="{FF2B5EF4-FFF2-40B4-BE49-F238E27FC236}">
                <a16:creationId xmlns:a16="http://schemas.microsoft.com/office/drawing/2014/main" id="{998842E5-8A66-C9DC-27F6-06F3A3824796}"/>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6789F3D1-4332-A0A1-2A9E-5227AB7E5EB4}"/>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D8FB9572-91DE-5236-E904-8DA1827DF1E5}"/>
              </a:ext>
            </a:extLst>
          </p:cNvPr>
          <p:cNvSpPr>
            <a:spLocks noGrp="1"/>
          </p:cNvSpPr>
          <p:nvPr>
            <p:ph type="sldNum" sz="quarter" idx="12"/>
          </p:nvPr>
        </p:nvSpPr>
        <p:spPr/>
        <p:txBody>
          <a:bodyPr/>
          <a:lstStyle/>
          <a:p>
            <a:pPr>
              <a:defRPr/>
            </a:pPr>
            <a:fld id="{148C009B-CB69-E04A-B9B3-34B26D69E9CF}" type="slidenum">
              <a:rPr lang="en-US" smtClean="0"/>
              <a:pPr>
                <a:defRPr/>
              </a:pPr>
              <a:t>12</a:t>
            </a:fld>
            <a:endParaRPr lang="en-US" dirty="0"/>
          </a:p>
        </p:txBody>
      </p:sp>
      <p:sp>
        <p:nvSpPr>
          <p:cNvPr id="8" name="TextBox 7">
            <a:extLst>
              <a:ext uri="{FF2B5EF4-FFF2-40B4-BE49-F238E27FC236}">
                <a16:creationId xmlns:a16="http://schemas.microsoft.com/office/drawing/2014/main" id="{A35A3F58-EB05-6401-796A-B8419083E737}"/>
              </a:ext>
            </a:extLst>
          </p:cNvPr>
          <p:cNvSpPr txBox="1"/>
          <p:nvPr/>
        </p:nvSpPr>
        <p:spPr>
          <a:xfrm>
            <a:off x="474133" y="1082846"/>
            <a:ext cx="10936329" cy="4120102"/>
          </a:xfrm>
          <a:prstGeom prst="rect">
            <a:avLst/>
          </a:prstGeom>
          <a:noFill/>
        </p:spPr>
        <p:txBody>
          <a:bodyPr wrap="square">
            <a:spAutoFit/>
          </a:bodyPr>
          <a:lstStyle/>
          <a:p>
            <a:pPr marL="0" marR="0" algn="just">
              <a:lnSpc>
                <a:spcPct val="135000"/>
              </a:lnSpc>
              <a:spcBef>
                <a:spcPts val="0"/>
              </a:spcBef>
              <a:spcAft>
                <a:spcPts val="0"/>
              </a:spcAft>
              <a:tabLst>
                <a:tab pos="1088390" algn="l"/>
              </a:tabLst>
            </a:pPr>
            <a:r>
              <a:rPr lang="en-US" sz="1100" dirty="0">
                <a:effectLst/>
                <a:latin typeface="Helvetica" panose="020B0604020202020204" pitchFamily="34" charset="0"/>
                <a:ea typeface="MS Mincho" panose="02020609040205080304" pitchFamily="49" charset="-128"/>
                <a:cs typeface="Times New Roman" panose="02020603050405020304" pitchFamily="18" charset="0"/>
              </a:rPr>
              <a:t> </a:t>
            </a:r>
            <a:endParaRPr lang="en-US" sz="1000" dirty="0">
              <a:effectLst/>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Are the requirements documented, clear, complete, and appropriate?</a:t>
            </a:r>
            <a:endParaRPr lang="en-US" sz="2000" dirty="0">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Is the proposed design for the BTLBA Collimators likely to meet requirements?  Explain any deficiencies or concerns.  </a:t>
            </a:r>
            <a:endParaRPr lang="en-US" sz="2000" dirty="0">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Are there any features present (or absent) that threaten the intended function and performance of this design?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 Are the connections and interfaces of the collimators well understood?</a:t>
            </a:r>
            <a:endParaRPr lang="en-US" sz="2000" dirty="0">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Have safety and environmental aspects been appropriately considered?  </a:t>
            </a:r>
            <a:endParaRPr lang="en-US" sz="2000" dirty="0">
              <a:latin typeface="Palatino"/>
              <a:ea typeface="MS Mincho" panose="02020609040205080304" pitchFamily="49" charset="-128"/>
              <a:cs typeface="Times New Roman" panose="02020603050405020304" pitchFamily="18" charset="0"/>
            </a:endParaRPr>
          </a:p>
          <a:p>
            <a:pPr marL="342900" marR="0" lvl="0" indent="-342900" algn="just">
              <a:lnSpc>
                <a:spcPct val="135000"/>
              </a:lnSpc>
              <a:spcBef>
                <a:spcPts val="0"/>
              </a:spcBef>
              <a:spcAft>
                <a:spcPts val="800"/>
              </a:spcAft>
              <a:buFont typeface="+mj-lt"/>
              <a:buAutoNum type="arabicPeriod"/>
              <a:tabLst>
                <a:tab pos="1088390" algn="l"/>
                <a:tab pos="457200" algn="l"/>
              </a:tabLst>
            </a:pPr>
            <a:r>
              <a:rPr lang="en-US" sz="2000" dirty="0">
                <a:effectLst/>
                <a:latin typeface="Helvetica" panose="020B0604020202020204" pitchFamily="34" charset="0"/>
                <a:ea typeface="MS Mincho" panose="02020609040205080304" pitchFamily="49" charset="-128"/>
                <a:cs typeface="Times New Roman" panose="02020603050405020304" pitchFamily="18" charset="0"/>
              </a:rPr>
              <a:t> Have quality aspects been appropriately considered?   </a:t>
            </a:r>
            <a:endParaRPr lang="en-US" sz="2000" dirty="0">
              <a:effectLst/>
              <a:latin typeface="Palatino"/>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21316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1EF27C-0264-4744-8151-919DE7C5D0EC}"/>
              </a:ext>
            </a:extLst>
          </p:cNvPr>
          <p:cNvSpPr>
            <a:spLocks noGrp="1"/>
          </p:cNvSpPr>
          <p:nvPr>
            <p:ph idx="1"/>
          </p:nvPr>
        </p:nvSpPr>
        <p:spPr/>
        <p:txBody>
          <a:bodyPr/>
          <a:lstStyle/>
          <a:p>
            <a:endParaRPr lang="en-US" dirty="0"/>
          </a:p>
          <a:p>
            <a:pPr lvl="1"/>
            <a:endParaRPr lang="en-US" dirty="0"/>
          </a:p>
        </p:txBody>
      </p:sp>
      <p:sp>
        <p:nvSpPr>
          <p:cNvPr id="3" name="Title 2">
            <a:extLst>
              <a:ext uri="{FF2B5EF4-FFF2-40B4-BE49-F238E27FC236}">
                <a16:creationId xmlns:a16="http://schemas.microsoft.com/office/drawing/2014/main" id="{B7EDC52F-222F-4031-A21D-7064FB1F2F78}"/>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B36A3CB9-3679-4EAC-8BC5-CE62463E8638}"/>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FCBC8880-2EC5-4EDA-9A91-7788A5C4B351}"/>
              </a:ext>
            </a:extLst>
          </p:cNvPr>
          <p:cNvSpPr>
            <a:spLocks noGrp="1"/>
          </p:cNvSpPr>
          <p:nvPr>
            <p:ph type="ftr" sz="quarter" idx="11"/>
          </p:nvPr>
        </p:nvSpPr>
        <p:spPr>
          <a:xfrm>
            <a:off x="1825268" y="6667140"/>
            <a:ext cx="8347199" cy="242873"/>
          </a:xfrm>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C7502C4E-7868-4000-9FFE-14453CEC4BB2}"/>
              </a:ext>
            </a:extLst>
          </p:cNvPr>
          <p:cNvSpPr>
            <a:spLocks noGrp="1"/>
          </p:cNvSpPr>
          <p:nvPr>
            <p:ph type="sldNum" sz="quarter" idx="12"/>
          </p:nvPr>
        </p:nvSpPr>
        <p:spPr/>
        <p:txBody>
          <a:bodyPr/>
          <a:lstStyle/>
          <a:p>
            <a:pPr>
              <a:defRPr/>
            </a:pPr>
            <a:fld id="{148C009B-CB69-E04A-B9B3-34B26D69E9CF}" type="slidenum">
              <a:rPr lang="en-US" smtClean="0"/>
              <a:pPr>
                <a:defRPr/>
              </a:pPr>
              <a:t>13</a:t>
            </a:fld>
            <a:endParaRPr lang="en-US" dirty="0"/>
          </a:p>
        </p:txBody>
      </p:sp>
      <p:sp>
        <p:nvSpPr>
          <p:cNvPr id="9" name="Content Placeholder 2">
            <a:extLst>
              <a:ext uri="{FF2B5EF4-FFF2-40B4-BE49-F238E27FC236}">
                <a16:creationId xmlns:a16="http://schemas.microsoft.com/office/drawing/2014/main" id="{61B9BFEA-5952-4752-A72F-3DC307B6E37F}"/>
              </a:ext>
            </a:extLst>
          </p:cNvPr>
          <p:cNvSpPr txBox="1">
            <a:spLocks/>
          </p:cNvSpPr>
          <p:nvPr/>
        </p:nvSpPr>
        <p:spPr>
          <a:xfrm>
            <a:off x="408353" y="1103766"/>
            <a:ext cx="9923585" cy="4987867"/>
          </a:xfrm>
          <a:prstGeom prst="rect">
            <a:avLst/>
          </a:prstGeom>
        </p:spPr>
        <p:txBody>
          <a:bodyPr lIns="0" tIns="0" rIns="0" bIns="0">
            <a:normAutofit/>
          </a:bodyPr>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dirty="0"/>
          </a:p>
          <a:p>
            <a:endParaRPr lang="en-US" dirty="0"/>
          </a:p>
        </p:txBody>
      </p:sp>
      <p:sp>
        <p:nvSpPr>
          <p:cNvPr id="8" name="Content Placeholder 2">
            <a:extLst>
              <a:ext uri="{FF2B5EF4-FFF2-40B4-BE49-F238E27FC236}">
                <a16:creationId xmlns:a16="http://schemas.microsoft.com/office/drawing/2014/main" id="{5DD7478E-4F3B-43D2-863C-29A863255F70}"/>
              </a:ext>
            </a:extLst>
          </p:cNvPr>
          <p:cNvSpPr txBox="1">
            <a:spLocks/>
          </p:cNvSpPr>
          <p:nvPr/>
        </p:nvSpPr>
        <p:spPr>
          <a:xfrm>
            <a:off x="408351" y="1073407"/>
            <a:ext cx="11217591" cy="4987867"/>
          </a:xfrm>
          <a:prstGeom prst="rect">
            <a:avLst/>
          </a:prstGeom>
        </p:spPr>
        <p:txBody>
          <a:bodyPr lIns="0" tIns="0" rIns="0" bIns="0">
            <a:normAutofit/>
          </a:bodyPr>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2000" dirty="0"/>
              <a:t>The lattice of the beam lines is fixed. The trombone in the straight section was specifically designed for the adjustment of the phase advance for the collimators to the foils in the Booster.</a:t>
            </a:r>
          </a:p>
          <a:p>
            <a:r>
              <a:rPr lang="en-US" sz="2000" dirty="0"/>
              <a:t>The instrumentations for the collimation need are considered.</a:t>
            </a:r>
          </a:p>
          <a:p>
            <a:r>
              <a:rPr lang="en-US" sz="2000" dirty="0"/>
              <a:t>PRR is scheduled</a:t>
            </a:r>
          </a:p>
          <a:p>
            <a:r>
              <a:rPr lang="en-US" sz="2000" dirty="0"/>
              <a:t>Thank you for your attentions.</a:t>
            </a:r>
            <a:endParaRPr lang="en-US" dirty="0"/>
          </a:p>
          <a:p>
            <a:endParaRPr lang="en-US" dirty="0"/>
          </a:p>
        </p:txBody>
      </p:sp>
    </p:spTree>
    <p:extLst>
      <p:ext uri="{BB962C8B-B14F-4D97-AF65-F5344CB8AC3E}">
        <p14:creationId xmlns:p14="http://schemas.microsoft.com/office/powerpoint/2010/main" val="3801420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BA0C251-4C29-48CB-9E82-2C6842FFF79E}"/>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70331D6B-7FFF-440F-9AC0-5F2B91EEBAE9}"/>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DC99EC12-7DFE-485F-B571-45F073F930CD}"/>
              </a:ext>
            </a:extLst>
          </p:cNvPr>
          <p:cNvSpPr>
            <a:spLocks noGrp="1"/>
          </p:cNvSpPr>
          <p:nvPr>
            <p:ph type="sldNum" sz="quarter" idx="12"/>
          </p:nvPr>
        </p:nvSpPr>
        <p:spPr/>
        <p:txBody>
          <a:bodyPr/>
          <a:lstStyle/>
          <a:p>
            <a:pPr>
              <a:defRPr/>
            </a:pPr>
            <a:fld id="{148C009B-CB69-E04A-B9B3-34B26D69E9CF}" type="slidenum">
              <a:rPr lang="en-US" smtClean="0"/>
              <a:pPr>
                <a:defRPr/>
              </a:pPr>
              <a:t>2</a:t>
            </a:fld>
            <a:endParaRPr lang="en-US" dirty="0"/>
          </a:p>
        </p:txBody>
      </p:sp>
      <p:sp>
        <p:nvSpPr>
          <p:cNvPr id="9" name="Title 2">
            <a:extLst>
              <a:ext uri="{FF2B5EF4-FFF2-40B4-BE49-F238E27FC236}">
                <a16:creationId xmlns:a16="http://schemas.microsoft.com/office/drawing/2014/main" id="{089719EC-CECA-43C8-A338-AB3412997CD4}"/>
              </a:ext>
            </a:extLst>
          </p:cNvPr>
          <p:cNvSpPr>
            <a:spLocks noGrp="1"/>
          </p:cNvSpPr>
          <p:nvPr>
            <p:ph type="title"/>
          </p:nvPr>
        </p:nvSpPr>
        <p:spPr>
          <a:xfrm>
            <a:off x="304800" y="251752"/>
            <a:ext cx="11582400" cy="427877"/>
          </a:xfrm>
        </p:spPr>
        <p:txBody>
          <a:bodyPr/>
          <a:lstStyle/>
          <a:p>
            <a:r>
              <a:rPr lang="en-US" dirty="0"/>
              <a:t>Outline</a:t>
            </a:r>
          </a:p>
        </p:txBody>
      </p:sp>
      <p:sp>
        <p:nvSpPr>
          <p:cNvPr id="7" name="Content Placeholder 2">
            <a:extLst>
              <a:ext uri="{FF2B5EF4-FFF2-40B4-BE49-F238E27FC236}">
                <a16:creationId xmlns:a16="http://schemas.microsoft.com/office/drawing/2014/main" id="{194AFDA4-8264-FF6E-026A-ED656AD7F8F4}"/>
              </a:ext>
            </a:extLst>
          </p:cNvPr>
          <p:cNvSpPr>
            <a:spLocks noGrp="1"/>
          </p:cNvSpPr>
          <p:nvPr>
            <p:ph idx="1"/>
          </p:nvPr>
        </p:nvSpPr>
        <p:spPr>
          <a:xfrm>
            <a:off x="304800" y="971550"/>
            <a:ext cx="11563350" cy="5059363"/>
          </a:xfrm>
        </p:spPr>
        <p:txBody>
          <a:bodyPr>
            <a:normAutofit/>
          </a:bodyPr>
          <a:lstStyle/>
          <a:p>
            <a:pPr marL="0" indent="0">
              <a:buNone/>
            </a:pPr>
            <a:endParaRPr lang="en-US" dirty="0"/>
          </a:p>
          <a:p>
            <a:pPr marL="0" indent="0">
              <a:buNone/>
            </a:pPr>
            <a:endParaRPr lang="en-US" dirty="0"/>
          </a:p>
        </p:txBody>
      </p:sp>
      <p:sp>
        <p:nvSpPr>
          <p:cNvPr id="8" name="Content Placeholder 2">
            <a:extLst>
              <a:ext uri="{FF2B5EF4-FFF2-40B4-BE49-F238E27FC236}">
                <a16:creationId xmlns:a16="http://schemas.microsoft.com/office/drawing/2014/main" id="{D69B2D3A-760C-42F8-89DF-C9CCF32C0B86}"/>
              </a:ext>
            </a:extLst>
          </p:cNvPr>
          <p:cNvSpPr txBox="1">
            <a:spLocks/>
          </p:cNvSpPr>
          <p:nvPr/>
        </p:nvSpPr>
        <p:spPr>
          <a:xfrm>
            <a:off x="228600" y="1043046"/>
            <a:ext cx="11639550" cy="4987867"/>
          </a:xfrm>
          <a:prstGeom prst="rect">
            <a:avLst/>
          </a:prstGeom>
        </p:spPr>
        <p:txBody>
          <a:bodyPr lIns="0" tIns="0" rIns="0" bIns="0">
            <a:normAutofit/>
          </a:bodyPr>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dirty="0">
                <a:solidFill>
                  <a:srgbClr val="0F2D62"/>
                </a:solidFill>
              </a:rPr>
              <a:t>Scope  of  </a:t>
            </a:r>
            <a:r>
              <a:rPr lang="en-US" dirty="0"/>
              <a:t>WBS 121.05.02</a:t>
            </a:r>
          </a:p>
          <a:p>
            <a:r>
              <a:rPr lang="en-US" dirty="0"/>
              <a:t>BTL( Beam Transfer Line) Lattice functions and Locations for 2 collimators</a:t>
            </a:r>
          </a:p>
          <a:p>
            <a:r>
              <a:rPr lang="en-US" dirty="0"/>
              <a:t>BTL outline -- 3D view  </a:t>
            </a:r>
          </a:p>
          <a:p>
            <a:r>
              <a:rPr lang="en-US" dirty="0"/>
              <a:t>Proposed PIP-II BTL Beam Instruments from Oct 2019</a:t>
            </a:r>
          </a:p>
          <a:p>
            <a:r>
              <a:rPr lang="en-US" dirty="0"/>
              <a:t>FRS (Function Requirement Specifications) and TRS ( Technical Requirement Specifications)</a:t>
            </a:r>
          </a:p>
          <a:p>
            <a:r>
              <a:rPr lang="en-US" dirty="0"/>
              <a:t>Schedule</a:t>
            </a:r>
          </a:p>
          <a:p>
            <a:r>
              <a:rPr lang="en-US" dirty="0"/>
              <a:t>Review charge</a:t>
            </a:r>
          </a:p>
          <a:p>
            <a:r>
              <a:rPr lang="en-US" dirty="0"/>
              <a:t>Summary</a:t>
            </a:r>
          </a:p>
        </p:txBody>
      </p:sp>
    </p:spTree>
    <p:extLst>
      <p:ext uri="{BB962C8B-B14F-4D97-AF65-F5344CB8AC3E}">
        <p14:creationId xmlns:p14="http://schemas.microsoft.com/office/powerpoint/2010/main" val="192685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4D86B-EB55-499F-9956-F1A88537BE83}"/>
              </a:ext>
            </a:extLst>
          </p:cNvPr>
          <p:cNvSpPr>
            <a:spLocks noGrp="1"/>
          </p:cNvSpPr>
          <p:nvPr>
            <p:ph type="title"/>
          </p:nvPr>
        </p:nvSpPr>
        <p:spPr/>
        <p:txBody>
          <a:bodyPr/>
          <a:lstStyle/>
          <a:p>
            <a:r>
              <a:rPr lang="en-US" dirty="0"/>
              <a:t>Scope  of  WBS 121.05.02</a:t>
            </a:r>
          </a:p>
        </p:txBody>
      </p:sp>
      <p:sp>
        <p:nvSpPr>
          <p:cNvPr id="4" name="Date Placeholder 3">
            <a:extLst>
              <a:ext uri="{FF2B5EF4-FFF2-40B4-BE49-F238E27FC236}">
                <a16:creationId xmlns:a16="http://schemas.microsoft.com/office/drawing/2014/main" id="{B871005B-1234-4CF1-808A-86972ECFA87F}"/>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DDD0452A-761D-4A36-AD50-F5C261DB2D3F}"/>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34A76272-CE82-437A-8E6C-0CBCB0B1D33D}"/>
              </a:ext>
            </a:extLst>
          </p:cNvPr>
          <p:cNvSpPr>
            <a:spLocks noGrp="1"/>
          </p:cNvSpPr>
          <p:nvPr>
            <p:ph type="sldNum" sz="quarter" idx="12"/>
          </p:nvPr>
        </p:nvSpPr>
        <p:spPr/>
        <p:txBody>
          <a:bodyPr/>
          <a:lstStyle/>
          <a:p>
            <a:pPr>
              <a:defRPr/>
            </a:pPr>
            <a:fld id="{148C009B-CB69-E04A-B9B3-34B26D69E9CF}" type="slidenum">
              <a:rPr lang="en-US" smtClean="0"/>
              <a:pPr>
                <a:defRPr/>
              </a:pPr>
              <a:t>3</a:t>
            </a:fld>
            <a:endParaRPr lang="en-US" dirty="0"/>
          </a:p>
        </p:txBody>
      </p:sp>
      <p:grpSp>
        <p:nvGrpSpPr>
          <p:cNvPr id="7" name="Group 6">
            <a:extLst>
              <a:ext uri="{FF2B5EF4-FFF2-40B4-BE49-F238E27FC236}">
                <a16:creationId xmlns:a16="http://schemas.microsoft.com/office/drawing/2014/main" id="{58F649F9-7235-441D-BB7D-63127F4E7E2C}"/>
              </a:ext>
            </a:extLst>
          </p:cNvPr>
          <p:cNvGrpSpPr/>
          <p:nvPr/>
        </p:nvGrpSpPr>
        <p:grpSpPr>
          <a:xfrm>
            <a:off x="5954350" y="1271222"/>
            <a:ext cx="6143865" cy="4655815"/>
            <a:chOff x="5619919" y="724532"/>
            <a:chExt cx="6237650" cy="4655815"/>
          </a:xfrm>
        </p:grpSpPr>
        <p:pic>
          <p:nvPicPr>
            <p:cNvPr id="8" name="Content Placeholder 6">
              <a:extLst>
                <a:ext uri="{FF2B5EF4-FFF2-40B4-BE49-F238E27FC236}">
                  <a16:creationId xmlns:a16="http://schemas.microsoft.com/office/drawing/2014/main" id="{6B9864EF-1FFB-4E36-8E4A-69464872B3A0}"/>
                </a:ext>
              </a:extLst>
            </p:cNvPr>
            <p:cNvPicPr>
              <a:picLocks noChangeAspect="1"/>
            </p:cNvPicPr>
            <p:nvPr/>
          </p:nvPicPr>
          <p:blipFill>
            <a:blip r:embed="rId2"/>
            <a:stretch>
              <a:fillRect/>
            </a:stretch>
          </p:blipFill>
          <p:spPr>
            <a:xfrm>
              <a:off x="6225513" y="724532"/>
              <a:ext cx="5632056" cy="4655815"/>
            </a:xfrm>
            <a:prstGeom prst="rect">
              <a:avLst/>
            </a:prstGeom>
          </p:spPr>
        </p:pic>
        <p:cxnSp>
          <p:nvCxnSpPr>
            <p:cNvPr id="9" name="Straight Connector 8">
              <a:extLst>
                <a:ext uri="{FF2B5EF4-FFF2-40B4-BE49-F238E27FC236}">
                  <a16:creationId xmlns:a16="http://schemas.microsoft.com/office/drawing/2014/main" id="{2C4C4782-91C8-42DD-8C97-09B8A6BF5750}"/>
                </a:ext>
              </a:extLst>
            </p:cNvPr>
            <p:cNvCxnSpPr>
              <a:cxnSpLocks/>
            </p:cNvCxnSpPr>
            <p:nvPr/>
          </p:nvCxnSpPr>
          <p:spPr>
            <a:xfrm flipH="1" flipV="1">
              <a:off x="6483745" y="2023009"/>
              <a:ext cx="418762" cy="882033"/>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276CEE1-8D89-478C-87AB-9408F3FC82E6}"/>
                </a:ext>
              </a:extLst>
            </p:cNvPr>
            <p:cNvSpPr txBox="1"/>
            <p:nvPr/>
          </p:nvSpPr>
          <p:spPr>
            <a:xfrm>
              <a:off x="5619919" y="2233399"/>
              <a:ext cx="760651" cy="553998"/>
            </a:xfrm>
            <a:prstGeom prst="rect">
              <a:avLst/>
            </a:prstGeom>
            <a:noFill/>
          </p:spPr>
          <p:txBody>
            <a:bodyPr wrap="square" rtlCol="0">
              <a:spAutoFit/>
            </a:bodyPr>
            <a:lstStyle/>
            <a:p>
              <a:r>
                <a:rPr lang="en-US" sz="1000" b="1">
                  <a:solidFill>
                    <a:srgbClr val="00B050"/>
                  </a:solidFill>
                </a:rPr>
                <a:t>Future line to Mu2e upgrade</a:t>
              </a:r>
            </a:p>
          </p:txBody>
        </p:sp>
        <p:cxnSp>
          <p:nvCxnSpPr>
            <p:cNvPr id="11" name="Straight Arrow Connector 10">
              <a:extLst>
                <a:ext uri="{FF2B5EF4-FFF2-40B4-BE49-F238E27FC236}">
                  <a16:creationId xmlns:a16="http://schemas.microsoft.com/office/drawing/2014/main" id="{A24BF080-FCEF-4638-8FC9-AD3AE505198E}"/>
                </a:ext>
              </a:extLst>
            </p:cNvPr>
            <p:cNvCxnSpPr>
              <a:cxnSpLocks/>
              <a:stCxn id="10" idx="3"/>
            </p:cNvCxnSpPr>
            <p:nvPr/>
          </p:nvCxnSpPr>
          <p:spPr>
            <a:xfrm flipV="1">
              <a:off x="6380570" y="2420602"/>
              <a:ext cx="218485" cy="89796"/>
            </a:xfrm>
            <a:prstGeom prst="straightConnector1">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0680D9C-BEA8-4755-9FDE-FC27177E42BE}"/>
                </a:ext>
              </a:extLst>
            </p:cNvPr>
            <p:cNvSpPr txBox="1"/>
            <p:nvPr/>
          </p:nvSpPr>
          <p:spPr>
            <a:xfrm>
              <a:off x="7129087" y="2220547"/>
              <a:ext cx="760651" cy="400110"/>
            </a:xfrm>
            <a:prstGeom prst="rect">
              <a:avLst/>
            </a:prstGeom>
            <a:noFill/>
          </p:spPr>
          <p:txBody>
            <a:bodyPr wrap="square" rtlCol="0">
              <a:spAutoFit/>
            </a:bodyPr>
            <a:lstStyle/>
            <a:p>
              <a:r>
                <a:rPr lang="en-US" sz="1000" b="1">
                  <a:solidFill>
                    <a:srgbClr val="FF0000"/>
                  </a:solidFill>
                </a:rPr>
                <a:t>25 KW Absorber</a:t>
              </a:r>
            </a:p>
          </p:txBody>
        </p:sp>
        <p:cxnSp>
          <p:nvCxnSpPr>
            <p:cNvPr id="13" name="Straight Arrow Connector 12">
              <a:extLst>
                <a:ext uri="{FF2B5EF4-FFF2-40B4-BE49-F238E27FC236}">
                  <a16:creationId xmlns:a16="http://schemas.microsoft.com/office/drawing/2014/main" id="{7AD6DB43-C259-4DB4-96AE-659A84DA3343}"/>
                </a:ext>
              </a:extLst>
            </p:cNvPr>
            <p:cNvCxnSpPr>
              <a:cxnSpLocks/>
            </p:cNvCxnSpPr>
            <p:nvPr/>
          </p:nvCxnSpPr>
          <p:spPr>
            <a:xfrm flipH="1">
              <a:off x="7112903" y="2555482"/>
              <a:ext cx="94363" cy="32528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61C73AE-D691-4C17-8149-2BD086D9BA8B}"/>
                </a:ext>
              </a:extLst>
            </p:cNvPr>
            <p:cNvSpPr txBox="1"/>
            <p:nvPr/>
          </p:nvSpPr>
          <p:spPr>
            <a:xfrm>
              <a:off x="6684024" y="4918682"/>
              <a:ext cx="825388" cy="461665"/>
            </a:xfrm>
            <a:prstGeom prst="rect">
              <a:avLst/>
            </a:prstGeom>
            <a:noFill/>
          </p:spPr>
          <p:txBody>
            <a:bodyPr wrap="square" rtlCol="0">
              <a:spAutoFit/>
            </a:bodyPr>
            <a:lstStyle/>
            <a:p>
              <a:r>
                <a:rPr lang="en-US" sz="1200" b="1" dirty="0" err="1">
                  <a:solidFill>
                    <a:srgbClr val="FF0000"/>
                  </a:solidFill>
                  <a:highlight>
                    <a:srgbClr val="FFFFFF"/>
                  </a:highlight>
                </a:rPr>
                <a:t>MovableAbsorber</a:t>
              </a:r>
              <a:endParaRPr lang="en-US" sz="1200" b="1" dirty="0">
                <a:solidFill>
                  <a:srgbClr val="FF0000"/>
                </a:solidFill>
                <a:highlight>
                  <a:srgbClr val="FFFFFF"/>
                </a:highlight>
              </a:endParaRPr>
            </a:p>
          </p:txBody>
        </p:sp>
        <p:cxnSp>
          <p:nvCxnSpPr>
            <p:cNvPr id="15" name="Straight Arrow Connector 14">
              <a:extLst>
                <a:ext uri="{FF2B5EF4-FFF2-40B4-BE49-F238E27FC236}">
                  <a16:creationId xmlns:a16="http://schemas.microsoft.com/office/drawing/2014/main" id="{77AA5A3E-80D1-47DE-A5C9-9E47D0A38D5C}"/>
                </a:ext>
              </a:extLst>
            </p:cNvPr>
            <p:cNvCxnSpPr>
              <a:cxnSpLocks/>
              <a:stCxn id="14" idx="3"/>
            </p:cNvCxnSpPr>
            <p:nvPr/>
          </p:nvCxnSpPr>
          <p:spPr>
            <a:xfrm flipV="1">
              <a:off x="7509412" y="4954483"/>
              <a:ext cx="190166" cy="19503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18" name="Content Placeholder 1">
            <a:extLst>
              <a:ext uri="{FF2B5EF4-FFF2-40B4-BE49-F238E27FC236}">
                <a16:creationId xmlns:a16="http://schemas.microsoft.com/office/drawing/2014/main" id="{8B0898F6-FB7D-47ED-A8A3-4A7EE58BA6FE}"/>
              </a:ext>
            </a:extLst>
          </p:cNvPr>
          <p:cNvSpPr txBox="1">
            <a:spLocks/>
          </p:cNvSpPr>
          <p:nvPr/>
        </p:nvSpPr>
        <p:spPr>
          <a:xfrm>
            <a:off x="169533" y="989623"/>
            <a:ext cx="5553833" cy="5059363"/>
          </a:xfrm>
          <a:prstGeom prst="rect">
            <a:avLst/>
          </a:prstGeom>
        </p:spPr>
        <p:txBody>
          <a:bodyPr lIns="0" tIns="0" rIns="0" bIns="0"/>
          <a:lstStyle>
            <a:lvl1pPr marL="306910" indent="-306910" algn="l" defTabSz="609585"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683667" indent="-306910" algn="l" defTabSz="609585" rtl="0" eaLnBrk="1" fontAlgn="base" hangingPunct="1">
              <a:spcBef>
                <a:spcPct val="20000"/>
              </a:spcBef>
              <a:spcAft>
                <a:spcPct val="0"/>
              </a:spcAft>
              <a:buFont typeface="Arial" charset="0"/>
              <a:buChar char="–"/>
              <a:defRPr sz="2133" kern="1200">
                <a:solidFill>
                  <a:srgbClr val="505050"/>
                </a:solidFill>
                <a:latin typeface="Helvetica"/>
                <a:ea typeface="ＭＳ Ｐゴシック" charset="0"/>
                <a:cs typeface="ＭＳ Ｐゴシック" charset="0"/>
              </a:defRPr>
            </a:lvl2pPr>
            <a:lvl3pPr marL="1071007" indent="-306910" algn="l" defTabSz="609585"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447764" indent="-304792" algn="l" defTabSz="609585" rtl="0" eaLnBrk="1" fontAlgn="base" hangingPunct="1">
              <a:spcBef>
                <a:spcPct val="20000"/>
              </a:spcBef>
              <a:spcAft>
                <a:spcPct val="0"/>
              </a:spcAft>
              <a:buFont typeface="Arial" charset="0"/>
              <a:buChar char="–"/>
              <a:defRPr sz="1867" kern="1200">
                <a:solidFill>
                  <a:srgbClr val="505050"/>
                </a:solidFill>
                <a:latin typeface="Helvetica"/>
                <a:ea typeface="ＭＳ Ｐゴシック" charset="0"/>
                <a:cs typeface="ＭＳ Ｐゴシック" charset="0"/>
              </a:defRPr>
            </a:lvl4pPr>
            <a:lvl5pPr marL="1826638" indent="-306910" algn="l" defTabSz="609585" rtl="0" eaLnBrk="1" fontAlgn="base" hangingPunct="1">
              <a:spcBef>
                <a:spcPct val="20000"/>
              </a:spcBef>
              <a:spcAft>
                <a:spcPct val="0"/>
              </a:spcAft>
              <a:buFont typeface="Arial"/>
              <a:buChar char="•"/>
              <a:defRPr sz="1867" kern="1200">
                <a:solidFill>
                  <a:srgbClr val="505050"/>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lvl="1"/>
            <a:r>
              <a:rPr lang="en-US" dirty="0"/>
              <a:t>121.05.02.02 BTLBA Beam Transfer line </a:t>
            </a:r>
          </a:p>
          <a:p>
            <a:pPr lvl="2"/>
            <a:r>
              <a:rPr lang="en-US" sz="2200" dirty="0"/>
              <a:t>Beam line lattice.</a:t>
            </a:r>
          </a:p>
          <a:p>
            <a:pPr lvl="2"/>
            <a:r>
              <a:rPr lang="en-US" sz="2200" dirty="0"/>
              <a:t>Beam line collimators</a:t>
            </a:r>
          </a:p>
          <a:p>
            <a:pPr lvl="3"/>
            <a:r>
              <a:rPr lang="en-US" dirty="0"/>
              <a:t>Deliver 2 beamline collimators</a:t>
            </a:r>
          </a:p>
          <a:p>
            <a:pPr lvl="3"/>
            <a:endParaRPr lang="en-US" dirty="0"/>
          </a:p>
          <a:p>
            <a:pPr lvl="1"/>
            <a:r>
              <a:rPr lang="en-US" dirty="0"/>
              <a:t>121.05.02.03 BTLBA Beam absorbers</a:t>
            </a:r>
          </a:p>
          <a:p>
            <a:pPr lvl="2">
              <a:buFont typeface="Arial" panose="020B0604020202020204" pitchFamily="34" charset="0"/>
              <a:buChar char="•"/>
            </a:pPr>
            <a:r>
              <a:rPr lang="en-US" sz="2200" dirty="0"/>
              <a:t>Beam absorbers</a:t>
            </a:r>
          </a:p>
          <a:p>
            <a:pPr lvl="3">
              <a:buFont typeface="Arial" panose="020B0604020202020204" pitchFamily="34" charset="0"/>
              <a:buChar char="•"/>
            </a:pPr>
            <a:r>
              <a:rPr lang="en-US" dirty="0"/>
              <a:t>Deliver the main  Beam absorber and 1 movable absorber.</a:t>
            </a:r>
          </a:p>
          <a:p>
            <a:pPr lvl="3">
              <a:buFont typeface="Arial" panose="020B0604020202020204" pitchFamily="34" charset="0"/>
              <a:buChar char="•"/>
            </a:pPr>
            <a:endParaRPr lang="en-US" dirty="0"/>
          </a:p>
          <a:p>
            <a:pPr lvl="1"/>
            <a:r>
              <a:rPr lang="en-US" dirty="0"/>
              <a:t>  121.05.02.04 BTLBA – Gamma-t-Jump</a:t>
            </a:r>
          </a:p>
          <a:p>
            <a:pPr lvl="2"/>
            <a:r>
              <a:rPr lang="en-US" sz="2200" dirty="0"/>
              <a:t>MI Gamma-t Jump </a:t>
            </a:r>
          </a:p>
          <a:p>
            <a:pPr lvl="3"/>
            <a:r>
              <a:rPr lang="en-US" dirty="0"/>
              <a:t>Deliver and install 16 gamma-t quads and 4 Power Supplies</a:t>
            </a:r>
          </a:p>
          <a:p>
            <a:endParaRPr lang="en-US" dirty="0"/>
          </a:p>
        </p:txBody>
      </p:sp>
      <p:sp>
        <p:nvSpPr>
          <p:cNvPr id="19" name="Rectangle 18">
            <a:extLst>
              <a:ext uri="{FF2B5EF4-FFF2-40B4-BE49-F238E27FC236}">
                <a16:creationId xmlns:a16="http://schemas.microsoft.com/office/drawing/2014/main" id="{441979D9-5D44-4B24-B12D-911F6A924BD5}"/>
              </a:ext>
            </a:extLst>
          </p:cNvPr>
          <p:cNvSpPr/>
          <p:nvPr/>
        </p:nvSpPr>
        <p:spPr>
          <a:xfrm>
            <a:off x="672123" y="1719385"/>
            <a:ext cx="4673600" cy="85031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4AFEBB8-94D1-4037-8956-597CDA22A814}"/>
              </a:ext>
            </a:extLst>
          </p:cNvPr>
          <p:cNvSpPr/>
          <p:nvPr/>
        </p:nvSpPr>
        <p:spPr>
          <a:xfrm rot="19922533">
            <a:off x="7909727" y="4947538"/>
            <a:ext cx="296503" cy="50277"/>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344BB5E-5C12-454B-A6E7-20F6680BEA99}"/>
              </a:ext>
            </a:extLst>
          </p:cNvPr>
          <p:cNvSpPr/>
          <p:nvPr/>
        </p:nvSpPr>
        <p:spPr>
          <a:xfrm rot="19922533">
            <a:off x="7854490" y="4855828"/>
            <a:ext cx="296503" cy="50277"/>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BADB0C4-7072-4E3E-88C5-DE061A884CFB}"/>
              </a:ext>
            </a:extLst>
          </p:cNvPr>
          <p:cNvSpPr txBox="1"/>
          <p:nvPr/>
        </p:nvSpPr>
        <p:spPr>
          <a:xfrm>
            <a:off x="7850394" y="4309443"/>
            <a:ext cx="930064" cy="276999"/>
          </a:xfrm>
          <a:prstGeom prst="rect">
            <a:avLst/>
          </a:prstGeom>
          <a:noFill/>
        </p:spPr>
        <p:txBody>
          <a:bodyPr wrap="square" rtlCol="0">
            <a:spAutoFit/>
          </a:bodyPr>
          <a:lstStyle/>
          <a:p>
            <a:r>
              <a:rPr lang="en-US" sz="1200" b="1" dirty="0">
                <a:solidFill>
                  <a:srgbClr val="FF0000"/>
                </a:solidFill>
                <a:highlight>
                  <a:srgbClr val="FFFFFF"/>
                </a:highlight>
              </a:rPr>
              <a:t>Collimators</a:t>
            </a:r>
          </a:p>
        </p:txBody>
      </p:sp>
      <p:cxnSp>
        <p:nvCxnSpPr>
          <p:cNvPr id="23" name="Straight Arrow Connector 22">
            <a:extLst>
              <a:ext uri="{FF2B5EF4-FFF2-40B4-BE49-F238E27FC236}">
                <a16:creationId xmlns:a16="http://schemas.microsoft.com/office/drawing/2014/main" id="{8FE2FFA2-C893-48B2-8DBD-C9C2B4B68721}"/>
              </a:ext>
            </a:extLst>
          </p:cNvPr>
          <p:cNvCxnSpPr>
            <a:cxnSpLocks/>
          </p:cNvCxnSpPr>
          <p:nvPr/>
        </p:nvCxnSpPr>
        <p:spPr>
          <a:xfrm flipH="1">
            <a:off x="8127805" y="4586442"/>
            <a:ext cx="62236" cy="1619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7176F77-23F9-4B45-991F-4BC44E969B67}"/>
              </a:ext>
            </a:extLst>
          </p:cNvPr>
          <p:cNvCxnSpPr>
            <a:cxnSpLocks/>
          </p:cNvCxnSpPr>
          <p:nvPr/>
        </p:nvCxnSpPr>
        <p:spPr>
          <a:xfrm flipH="1">
            <a:off x="8235486" y="4595226"/>
            <a:ext cx="87536" cy="26233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44081E86-4167-46BF-83AC-50FFB541E7D3}"/>
              </a:ext>
            </a:extLst>
          </p:cNvPr>
          <p:cNvSpPr txBox="1"/>
          <p:nvPr/>
        </p:nvSpPr>
        <p:spPr>
          <a:xfrm>
            <a:off x="7889304" y="4632261"/>
            <a:ext cx="283501" cy="246221"/>
          </a:xfrm>
          <a:prstGeom prst="rect">
            <a:avLst/>
          </a:prstGeom>
          <a:noFill/>
        </p:spPr>
        <p:txBody>
          <a:bodyPr wrap="square" rtlCol="0">
            <a:spAutoFit/>
          </a:bodyPr>
          <a:lstStyle/>
          <a:p>
            <a:r>
              <a:rPr lang="en-US" sz="1000" b="1" dirty="0">
                <a:solidFill>
                  <a:srgbClr val="FF0000"/>
                </a:solidFill>
                <a:highlight>
                  <a:srgbClr val="FFFFFF"/>
                </a:highlight>
              </a:rPr>
              <a:t>H</a:t>
            </a:r>
          </a:p>
        </p:txBody>
      </p:sp>
      <p:sp>
        <p:nvSpPr>
          <p:cNvPr id="30" name="TextBox 29">
            <a:extLst>
              <a:ext uri="{FF2B5EF4-FFF2-40B4-BE49-F238E27FC236}">
                <a16:creationId xmlns:a16="http://schemas.microsoft.com/office/drawing/2014/main" id="{63BC1163-BA3A-48DD-AF9F-CEA9EA98592B}"/>
              </a:ext>
            </a:extLst>
          </p:cNvPr>
          <p:cNvSpPr txBox="1"/>
          <p:nvPr/>
        </p:nvSpPr>
        <p:spPr>
          <a:xfrm>
            <a:off x="8053067" y="4899406"/>
            <a:ext cx="283501" cy="246221"/>
          </a:xfrm>
          <a:prstGeom prst="rect">
            <a:avLst/>
          </a:prstGeom>
          <a:noFill/>
        </p:spPr>
        <p:txBody>
          <a:bodyPr wrap="square" rtlCol="0">
            <a:spAutoFit/>
          </a:bodyPr>
          <a:lstStyle/>
          <a:p>
            <a:r>
              <a:rPr lang="en-US" sz="1000" b="1" dirty="0">
                <a:solidFill>
                  <a:srgbClr val="FF0000"/>
                </a:solidFill>
                <a:highlight>
                  <a:srgbClr val="FFFFFF"/>
                </a:highlight>
              </a:rPr>
              <a:t>V</a:t>
            </a:r>
          </a:p>
        </p:txBody>
      </p:sp>
    </p:spTree>
    <p:extLst>
      <p:ext uri="{BB962C8B-B14F-4D97-AF65-F5344CB8AC3E}">
        <p14:creationId xmlns:p14="http://schemas.microsoft.com/office/powerpoint/2010/main" val="344167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71F0E-7CCB-4CD2-B89E-33BBFFAB2B7D}"/>
              </a:ext>
            </a:extLst>
          </p:cNvPr>
          <p:cNvSpPr>
            <a:spLocks noGrp="1"/>
          </p:cNvSpPr>
          <p:nvPr>
            <p:ph type="title"/>
          </p:nvPr>
        </p:nvSpPr>
        <p:spPr>
          <a:xfrm>
            <a:off x="131933" y="204028"/>
            <a:ext cx="11582400" cy="427877"/>
          </a:xfrm>
        </p:spPr>
        <p:txBody>
          <a:bodyPr/>
          <a:lstStyle/>
          <a:p>
            <a:r>
              <a:rPr lang="en-US" dirty="0"/>
              <a:t>BTL  lattice functions</a:t>
            </a:r>
          </a:p>
        </p:txBody>
      </p:sp>
      <p:sp>
        <p:nvSpPr>
          <p:cNvPr id="4" name="Date Placeholder 3">
            <a:extLst>
              <a:ext uri="{FF2B5EF4-FFF2-40B4-BE49-F238E27FC236}">
                <a16:creationId xmlns:a16="http://schemas.microsoft.com/office/drawing/2014/main" id="{38DFD2C6-A74F-4A42-A75D-B0C29A981EE7}"/>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2E0050F3-7566-4297-A323-B7850924D9AA}"/>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B68A39FA-E97D-446E-BFB7-5E1FACC27D36}"/>
              </a:ext>
            </a:extLst>
          </p:cNvPr>
          <p:cNvSpPr>
            <a:spLocks noGrp="1"/>
          </p:cNvSpPr>
          <p:nvPr>
            <p:ph type="sldNum" sz="quarter" idx="12"/>
          </p:nvPr>
        </p:nvSpPr>
        <p:spPr/>
        <p:txBody>
          <a:bodyPr/>
          <a:lstStyle/>
          <a:p>
            <a:pPr>
              <a:defRPr/>
            </a:pPr>
            <a:fld id="{148C009B-CB69-E04A-B9B3-34B26D69E9CF}" type="slidenum">
              <a:rPr lang="en-US" smtClean="0"/>
              <a:pPr>
                <a:defRPr/>
              </a:pPr>
              <a:t>4</a:t>
            </a:fld>
            <a:endParaRPr lang="en-US" dirty="0"/>
          </a:p>
        </p:txBody>
      </p:sp>
      <p:pic>
        <p:nvPicPr>
          <p:cNvPr id="32" name="Content Placeholder 7" descr="Graphical user interface&#10;&#10;Description automatically generated">
            <a:extLst>
              <a:ext uri="{FF2B5EF4-FFF2-40B4-BE49-F238E27FC236}">
                <a16:creationId xmlns:a16="http://schemas.microsoft.com/office/drawing/2014/main" id="{11A9E7C4-00DC-46B5-B03E-16581DC475B9}"/>
              </a:ext>
            </a:extLst>
          </p:cNvPr>
          <p:cNvPicPr>
            <a:picLocks noGrp="1" noChangeAspect="1"/>
          </p:cNvPicPr>
          <p:nvPr>
            <p:ph idx="1"/>
          </p:nvPr>
        </p:nvPicPr>
        <p:blipFill>
          <a:blip r:embed="rId2"/>
          <a:stretch>
            <a:fillRect/>
          </a:stretch>
        </p:blipFill>
        <p:spPr>
          <a:xfrm>
            <a:off x="117231" y="1181878"/>
            <a:ext cx="10152184" cy="4828873"/>
          </a:xfrm>
        </p:spPr>
      </p:pic>
      <p:sp>
        <p:nvSpPr>
          <p:cNvPr id="40" name="TextBox 39">
            <a:extLst>
              <a:ext uri="{FF2B5EF4-FFF2-40B4-BE49-F238E27FC236}">
                <a16:creationId xmlns:a16="http://schemas.microsoft.com/office/drawing/2014/main" id="{42315C68-F874-4402-9184-1BD4B67209D4}"/>
              </a:ext>
            </a:extLst>
          </p:cNvPr>
          <p:cNvSpPr txBox="1"/>
          <p:nvPr/>
        </p:nvSpPr>
        <p:spPr>
          <a:xfrm>
            <a:off x="5923133" y="2365387"/>
            <a:ext cx="1447576" cy="276999"/>
          </a:xfrm>
          <a:prstGeom prst="rect">
            <a:avLst/>
          </a:prstGeom>
          <a:noFill/>
        </p:spPr>
        <p:txBody>
          <a:bodyPr wrap="none" rtlCol="0">
            <a:spAutoFit/>
          </a:bodyPr>
          <a:lstStyle/>
          <a:p>
            <a:r>
              <a:rPr lang="en-US" sz="1200" b="1" dirty="0"/>
              <a:t> Beam size </a:t>
            </a:r>
            <a:r>
              <a:rPr lang="en-US" sz="1200" b="1" dirty="0">
                <a:latin typeface="Symbol" panose="05050102010706020507" pitchFamily="18" charset="2"/>
              </a:rPr>
              <a:t>s</a:t>
            </a:r>
            <a:r>
              <a:rPr lang="en-US" sz="1200" b="1" dirty="0"/>
              <a:t>~ 2 mm</a:t>
            </a:r>
          </a:p>
        </p:txBody>
      </p:sp>
      <p:sp>
        <p:nvSpPr>
          <p:cNvPr id="41" name="TextBox 40">
            <a:extLst>
              <a:ext uri="{FF2B5EF4-FFF2-40B4-BE49-F238E27FC236}">
                <a16:creationId xmlns:a16="http://schemas.microsoft.com/office/drawing/2014/main" id="{146108CB-180D-4584-9CC2-19F94964EFCE}"/>
              </a:ext>
            </a:extLst>
          </p:cNvPr>
          <p:cNvSpPr txBox="1"/>
          <p:nvPr/>
        </p:nvSpPr>
        <p:spPr>
          <a:xfrm>
            <a:off x="3515102" y="3089795"/>
            <a:ext cx="848950" cy="276999"/>
          </a:xfrm>
          <a:prstGeom prst="rect">
            <a:avLst/>
          </a:prstGeom>
          <a:noFill/>
        </p:spPr>
        <p:txBody>
          <a:bodyPr wrap="none" rtlCol="0">
            <a:spAutoFit/>
          </a:bodyPr>
          <a:lstStyle/>
          <a:p>
            <a:r>
              <a:rPr lang="en-US" sz="1200" b="1" err="1"/>
              <a:t>D</a:t>
            </a:r>
            <a:r>
              <a:rPr lang="en-US" sz="1200" b="1" baseline="-25000" err="1"/>
              <a:t>max</a:t>
            </a:r>
            <a:r>
              <a:rPr lang="en-US" sz="1200" b="1"/>
              <a:t> ~ 3 m</a:t>
            </a:r>
          </a:p>
        </p:txBody>
      </p:sp>
      <p:sp>
        <p:nvSpPr>
          <p:cNvPr id="42" name="TextBox 41">
            <a:extLst>
              <a:ext uri="{FF2B5EF4-FFF2-40B4-BE49-F238E27FC236}">
                <a16:creationId xmlns:a16="http://schemas.microsoft.com/office/drawing/2014/main" id="{F9EF73EA-DB81-4839-BC34-B2E71A08620E}"/>
              </a:ext>
            </a:extLst>
          </p:cNvPr>
          <p:cNvSpPr txBox="1"/>
          <p:nvPr/>
        </p:nvSpPr>
        <p:spPr>
          <a:xfrm>
            <a:off x="3781002" y="1183633"/>
            <a:ext cx="1121304" cy="215444"/>
          </a:xfrm>
          <a:prstGeom prst="rect">
            <a:avLst/>
          </a:prstGeom>
          <a:solidFill>
            <a:schemeClr val="bg2"/>
          </a:solidFill>
        </p:spPr>
        <p:txBody>
          <a:bodyPr wrap="square" rtlCol="0">
            <a:spAutoFit/>
          </a:bodyPr>
          <a:lstStyle/>
          <a:p>
            <a:r>
              <a:rPr lang="en-US" sz="800" b="1" dirty="0">
                <a:highlight>
                  <a:srgbClr val="99D6EA"/>
                </a:highlight>
              </a:rPr>
              <a:t>Phase trombone</a:t>
            </a:r>
          </a:p>
        </p:txBody>
      </p:sp>
      <p:sp>
        <p:nvSpPr>
          <p:cNvPr id="52" name="Oval 51">
            <a:extLst>
              <a:ext uri="{FF2B5EF4-FFF2-40B4-BE49-F238E27FC236}">
                <a16:creationId xmlns:a16="http://schemas.microsoft.com/office/drawing/2014/main" id="{382480CC-B12B-4B7B-915A-B44092AF7331}"/>
              </a:ext>
            </a:extLst>
          </p:cNvPr>
          <p:cNvSpPr/>
          <p:nvPr/>
        </p:nvSpPr>
        <p:spPr>
          <a:xfrm>
            <a:off x="3571632" y="1066695"/>
            <a:ext cx="1428840" cy="5687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2A8AC7FE-59D2-48FC-8890-A70BF88979B3}"/>
              </a:ext>
            </a:extLst>
          </p:cNvPr>
          <p:cNvCxnSpPr>
            <a:cxnSpLocks/>
            <a:endCxn id="62" idx="1"/>
          </p:cNvCxnSpPr>
          <p:nvPr/>
        </p:nvCxnSpPr>
        <p:spPr>
          <a:xfrm flipV="1">
            <a:off x="4568427" y="997354"/>
            <a:ext cx="721496" cy="56439"/>
          </a:xfrm>
          <a:prstGeom prst="straightConnector1">
            <a:avLst/>
          </a:prstGeom>
          <a:ln>
            <a:solidFill>
              <a:srgbClr val="FF0000"/>
            </a:solidFill>
            <a:prstDash val="dash"/>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95D7775-B4E8-4604-94EA-B032ED3EA665}"/>
              </a:ext>
            </a:extLst>
          </p:cNvPr>
          <p:cNvSpPr/>
          <p:nvPr/>
        </p:nvSpPr>
        <p:spPr>
          <a:xfrm>
            <a:off x="1727200" y="3622515"/>
            <a:ext cx="8219119" cy="23960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B0F91461-5158-4A07-B08D-55529476D5B4}"/>
              </a:ext>
            </a:extLst>
          </p:cNvPr>
          <p:cNvGrpSpPr/>
          <p:nvPr/>
        </p:nvGrpSpPr>
        <p:grpSpPr>
          <a:xfrm>
            <a:off x="2410347" y="600221"/>
            <a:ext cx="715216" cy="1117601"/>
            <a:chOff x="4035947" y="570522"/>
            <a:chExt cx="715216" cy="1117601"/>
          </a:xfrm>
        </p:grpSpPr>
        <p:sp>
          <p:nvSpPr>
            <p:cNvPr id="34" name="Oval 33">
              <a:extLst>
                <a:ext uri="{FF2B5EF4-FFF2-40B4-BE49-F238E27FC236}">
                  <a16:creationId xmlns:a16="http://schemas.microsoft.com/office/drawing/2014/main" id="{FEBF5B1E-1308-4DC3-8D85-8AA17707E81D}"/>
                </a:ext>
              </a:extLst>
            </p:cNvPr>
            <p:cNvSpPr/>
            <p:nvPr/>
          </p:nvSpPr>
          <p:spPr>
            <a:xfrm>
              <a:off x="4035947" y="570522"/>
              <a:ext cx="684243" cy="11176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1797AD5-3BAC-45AB-9C79-C495F64823D6}"/>
                </a:ext>
              </a:extLst>
            </p:cNvPr>
            <p:cNvSpPr/>
            <p:nvPr/>
          </p:nvSpPr>
          <p:spPr>
            <a:xfrm flipH="1">
              <a:off x="4318333" y="1132753"/>
              <a:ext cx="45719" cy="43706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34E4FA2-4D7E-458D-9190-1F88C880AB2A}"/>
                </a:ext>
              </a:extLst>
            </p:cNvPr>
            <p:cNvSpPr/>
            <p:nvPr/>
          </p:nvSpPr>
          <p:spPr>
            <a:xfrm flipH="1">
              <a:off x="4415992" y="1132752"/>
              <a:ext cx="45719" cy="437069"/>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2F0A42-8C10-4BD8-B3FC-3B88E4980D6E}"/>
                </a:ext>
              </a:extLst>
            </p:cNvPr>
            <p:cNvSpPr txBox="1"/>
            <p:nvPr/>
          </p:nvSpPr>
          <p:spPr>
            <a:xfrm>
              <a:off x="4203173" y="937583"/>
              <a:ext cx="260008" cy="246221"/>
            </a:xfrm>
            <a:prstGeom prst="rect">
              <a:avLst/>
            </a:prstGeom>
            <a:noFill/>
          </p:spPr>
          <p:txBody>
            <a:bodyPr wrap="none" rtlCol="0">
              <a:spAutoFit/>
            </a:bodyPr>
            <a:lstStyle/>
            <a:p>
              <a:r>
                <a:rPr lang="en-US" sz="1000" b="1" dirty="0">
                  <a:solidFill>
                    <a:srgbClr val="FF0000"/>
                  </a:solidFill>
                </a:rPr>
                <a:t>V</a:t>
              </a:r>
            </a:p>
          </p:txBody>
        </p:sp>
        <p:sp>
          <p:nvSpPr>
            <p:cNvPr id="60" name="TextBox 59">
              <a:extLst>
                <a:ext uri="{FF2B5EF4-FFF2-40B4-BE49-F238E27FC236}">
                  <a16:creationId xmlns:a16="http://schemas.microsoft.com/office/drawing/2014/main" id="{BD749DE1-2202-45DC-8567-9ADDDB23613F}"/>
                </a:ext>
              </a:extLst>
            </p:cNvPr>
            <p:cNvSpPr txBox="1"/>
            <p:nvPr/>
          </p:nvSpPr>
          <p:spPr>
            <a:xfrm>
              <a:off x="4315319" y="937583"/>
              <a:ext cx="264816" cy="246221"/>
            </a:xfrm>
            <a:prstGeom prst="rect">
              <a:avLst/>
            </a:prstGeom>
            <a:noFill/>
          </p:spPr>
          <p:txBody>
            <a:bodyPr wrap="none" rtlCol="0">
              <a:spAutoFit/>
            </a:bodyPr>
            <a:lstStyle/>
            <a:p>
              <a:r>
                <a:rPr lang="en-US" sz="1000" b="1" dirty="0">
                  <a:solidFill>
                    <a:srgbClr val="FF0000"/>
                  </a:solidFill>
                </a:rPr>
                <a:t>H</a:t>
              </a:r>
            </a:p>
          </p:txBody>
        </p:sp>
        <p:sp>
          <p:nvSpPr>
            <p:cNvPr id="61" name="TextBox 60">
              <a:extLst>
                <a:ext uri="{FF2B5EF4-FFF2-40B4-BE49-F238E27FC236}">
                  <a16:creationId xmlns:a16="http://schemas.microsoft.com/office/drawing/2014/main" id="{AA0207D3-BCA3-429E-87F4-06EE8E776CDC}"/>
                </a:ext>
              </a:extLst>
            </p:cNvPr>
            <p:cNvSpPr txBox="1"/>
            <p:nvPr/>
          </p:nvSpPr>
          <p:spPr>
            <a:xfrm>
              <a:off x="4077581" y="798108"/>
              <a:ext cx="673582" cy="215444"/>
            </a:xfrm>
            <a:prstGeom prst="rect">
              <a:avLst/>
            </a:prstGeom>
            <a:noFill/>
          </p:spPr>
          <p:txBody>
            <a:bodyPr wrap="none" rtlCol="0">
              <a:spAutoFit/>
            </a:bodyPr>
            <a:lstStyle/>
            <a:p>
              <a:r>
                <a:rPr lang="en-US" sz="800" b="1" dirty="0">
                  <a:solidFill>
                    <a:srgbClr val="FF0000"/>
                  </a:solidFill>
                  <a:highlight>
                    <a:srgbClr val="99D6EA"/>
                  </a:highlight>
                </a:rPr>
                <a:t>Collimators</a:t>
              </a:r>
            </a:p>
          </p:txBody>
        </p:sp>
      </p:grpSp>
      <p:sp>
        <p:nvSpPr>
          <p:cNvPr id="62" name="TextBox 61">
            <a:extLst>
              <a:ext uri="{FF2B5EF4-FFF2-40B4-BE49-F238E27FC236}">
                <a16:creationId xmlns:a16="http://schemas.microsoft.com/office/drawing/2014/main" id="{1B3B8C06-695F-4287-98F2-35E3D6F36847}"/>
              </a:ext>
            </a:extLst>
          </p:cNvPr>
          <p:cNvSpPr txBox="1"/>
          <p:nvPr/>
        </p:nvSpPr>
        <p:spPr>
          <a:xfrm>
            <a:off x="5289923" y="766521"/>
            <a:ext cx="3510441" cy="461665"/>
          </a:xfrm>
          <a:prstGeom prst="rect">
            <a:avLst/>
          </a:prstGeom>
          <a:noFill/>
        </p:spPr>
        <p:txBody>
          <a:bodyPr wrap="square" rtlCol="0">
            <a:spAutoFit/>
          </a:bodyPr>
          <a:lstStyle/>
          <a:p>
            <a:r>
              <a:rPr lang="en-US" sz="1200" b="1" dirty="0">
                <a:solidFill>
                  <a:srgbClr val="FF0000"/>
                </a:solidFill>
              </a:rPr>
              <a:t>Used to adjust phase advances in H/V planes, specifically designed for collimators requirements. </a:t>
            </a:r>
          </a:p>
        </p:txBody>
      </p:sp>
      <p:pic>
        <p:nvPicPr>
          <p:cNvPr id="7" name="Picture 6" descr="Graphical user interface&#10;&#10;Description automatically generated">
            <a:extLst>
              <a:ext uri="{FF2B5EF4-FFF2-40B4-BE49-F238E27FC236}">
                <a16:creationId xmlns:a16="http://schemas.microsoft.com/office/drawing/2014/main" id="{E1D9B55C-736C-4117-9983-0637B772B78E}"/>
              </a:ext>
            </a:extLst>
          </p:cNvPr>
          <p:cNvPicPr>
            <a:picLocks noChangeAspect="1"/>
          </p:cNvPicPr>
          <p:nvPr/>
        </p:nvPicPr>
        <p:blipFill>
          <a:blip r:embed="rId3"/>
          <a:stretch>
            <a:fillRect/>
          </a:stretch>
        </p:blipFill>
        <p:spPr>
          <a:xfrm>
            <a:off x="163746" y="3708238"/>
            <a:ext cx="7206963" cy="2566070"/>
          </a:xfrm>
          <a:prstGeom prst="rect">
            <a:avLst/>
          </a:prstGeom>
        </p:spPr>
      </p:pic>
      <p:cxnSp>
        <p:nvCxnSpPr>
          <p:cNvPr id="12" name="Connector: Curved 11">
            <a:extLst>
              <a:ext uri="{FF2B5EF4-FFF2-40B4-BE49-F238E27FC236}">
                <a16:creationId xmlns:a16="http://schemas.microsoft.com/office/drawing/2014/main" id="{14AC02F2-EA28-4E56-8EC9-878BAF656084}"/>
              </a:ext>
            </a:extLst>
          </p:cNvPr>
          <p:cNvCxnSpPr>
            <a:cxnSpLocks/>
          </p:cNvCxnSpPr>
          <p:nvPr/>
        </p:nvCxnSpPr>
        <p:spPr>
          <a:xfrm rot="16200000" flipH="1">
            <a:off x="1835057" y="2649724"/>
            <a:ext cx="2074818" cy="164142"/>
          </a:xfrm>
          <a:prstGeom prst="curvedConnector3">
            <a:avLst>
              <a:gd name="adj1" fmla="val 50000"/>
            </a:avLst>
          </a:prstGeom>
          <a:ln w="12700">
            <a:solidFill>
              <a:srgbClr val="FF0000"/>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CFF8075-B372-4495-9560-3783A230B585}"/>
              </a:ext>
            </a:extLst>
          </p:cNvPr>
          <p:cNvCxnSpPr>
            <a:cxnSpLocks/>
          </p:cNvCxnSpPr>
          <p:nvPr/>
        </p:nvCxnSpPr>
        <p:spPr>
          <a:xfrm>
            <a:off x="2876658" y="3892203"/>
            <a:ext cx="0" cy="1962144"/>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B857541-F44F-424B-AFAC-5A1ACE41C983}"/>
              </a:ext>
            </a:extLst>
          </p:cNvPr>
          <p:cNvCxnSpPr>
            <a:cxnSpLocks/>
          </p:cNvCxnSpPr>
          <p:nvPr/>
        </p:nvCxnSpPr>
        <p:spPr>
          <a:xfrm>
            <a:off x="4405083" y="3892203"/>
            <a:ext cx="0" cy="1962144"/>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D56CE20-BA61-4079-AB40-13506C977D03}"/>
              </a:ext>
            </a:extLst>
          </p:cNvPr>
          <p:cNvCxnSpPr>
            <a:cxnSpLocks/>
          </p:cNvCxnSpPr>
          <p:nvPr/>
        </p:nvCxnSpPr>
        <p:spPr>
          <a:xfrm>
            <a:off x="857256" y="4695753"/>
            <a:ext cx="4143216" cy="17792"/>
          </a:xfrm>
          <a:prstGeom prst="line">
            <a:avLst/>
          </a:prstGeom>
          <a:ln w="9525">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60C362D-6DE8-4D37-8548-916E8D28CBB4}"/>
              </a:ext>
            </a:extLst>
          </p:cNvPr>
          <p:cNvSpPr txBox="1"/>
          <p:nvPr/>
        </p:nvSpPr>
        <p:spPr>
          <a:xfrm>
            <a:off x="3220759" y="4415774"/>
            <a:ext cx="513282" cy="246221"/>
          </a:xfrm>
          <a:prstGeom prst="rect">
            <a:avLst/>
          </a:prstGeom>
          <a:noFill/>
          <a:ln>
            <a:solidFill>
              <a:srgbClr val="FF0000"/>
            </a:solidFill>
          </a:ln>
        </p:spPr>
        <p:txBody>
          <a:bodyPr wrap="none" rtlCol="0">
            <a:spAutoFit/>
          </a:bodyPr>
          <a:lstStyle/>
          <a:p>
            <a:r>
              <a:rPr lang="en-US" sz="1000" b="1" dirty="0">
                <a:solidFill>
                  <a:srgbClr val="FF0000"/>
                </a:solidFill>
              </a:rPr>
              <a:t>~18 m</a:t>
            </a:r>
          </a:p>
        </p:txBody>
      </p:sp>
      <p:cxnSp>
        <p:nvCxnSpPr>
          <p:cNvPr id="13" name="Straight Arrow Connector 12">
            <a:extLst>
              <a:ext uri="{FF2B5EF4-FFF2-40B4-BE49-F238E27FC236}">
                <a16:creationId xmlns:a16="http://schemas.microsoft.com/office/drawing/2014/main" id="{33B679E3-9813-487E-81FB-AC2C5B2DF212}"/>
              </a:ext>
            </a:extLst>
          </p:cNvPr>
          <p:cNvCxnSpPr>
            <a:cxnSpLocks/>
          </p:cNvCxnSpPr>
          <p:nvPr/>
        </p:nvCxnSpPr>
        <p:spPr>
          <a:xfrm flipH="1">
            <a:off x="2923174" y="4574918"/>
            <a:ext cx="280426" cy="120835"/>
          </a:xfrm>
          <a:prstGeom prst="straightConnector1">
            <a:avLst/>
          </a:prstGeom>
          <a:ln w="952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ACED27F0-A288-4060-83ED-CEE9EA8BACF1}"/>
              </a:ext>
            </a:extLst>
          </p:cNvPr>
          <p:cNvCxnSpPr>
            <a:cxnSpLocks/>
          </p:cNvCxnSpPr>
          <p:nvPr/>
        </p:nvCxnSpPr>
        <p:spPr>
          <a:xfrm>
            <a:off x="3763396" y="4585172"/>
            <a:ext cx="578258" cy="116381"/>
          </a:xfrm>
          <a:prstGeom prst="straightConnector1">
            <a:avLst/>
          </a:prstGeom>
          <a:ln w="9525">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96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2A10234-E3E9-4F2D-B331-717B9A34FA5A}"/>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8BFF7838-6199-42F1-8297-096438BE4BFE}"/>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DECF7E56-EB73-41C2-BFC9-9F85283EC146}"/>
              </a:ext>
            </a:extLst>
          </p:cNvPr>
          <p:cNvSpPr>
            <a:spLocks noGrp="1"/>
          </p:cNvSpPr>
          <p:nvPr>
            <p:ph type="sldNum" sz="quarter" idx="12"/>
          </p:nvPr>
        </p:nvSpPr>
        <p:spPr/>
        <p:txBody>
          <a:bodyPr/>
          <a:lstStyle/>
          <a:p>
            <a:pPr>
              <a:defRPr/>
            </a:pPr>
            <a:fld id="{148C009B-CB69-E04A-B9B3-34B26D69E9CF}" type="slidenum">
              <a:rPr lang="en-US" smtClean="0"/>
              <a:pPr>
                <a:defRPr/>
              </a:pPr>
              <a:t>5</a:t>
            </a:fld>
            <a:endParaRPr lang="en-US" dirty="0"/>
          </a:p>
        </p:txBody>
      </p:sp>
      <p:pic>
        <p:nvPicPr>
          <p:cNvPr id="8" name="Content Placeholder 7">
            <a:extLst>
              <a:ext uri="{FF2B5EF4-FFF2-40B4-BE49-F238E27FC236}">
                <a16:creationId xmlns:a16="http://schemas.microsoft.com/office/drawing/2014/main" id="{663066EE-4851-452B-A198-34DFF0161319}"/>
              </a:ext>
            </a:extLst>
          </p:cNvPr>
          <p:cNvPicPr>
            <a:picLocks noGrp="1" noChangeAspect="1"/>
          </p:cNvPicPr>
          <p:nvPr>
            <p:ph idx="1"/>
          </p:nvPr>
        </p:nvPicPr>
        <p:blipFill>
          <a:blip r:embed="rId2"/>
          <a:stretch>
            <a:fillRect/>
          </a:stretch>
        </p:blipFill>
        <p:spPr>
          <a:xfrm>
            <a:off x="2701688" y="768963"/>
            <a:ext cx="6719298" cy="5059363"/>
          </a:xfrm>
        </p:spPr>
      </p:pic>
      <p:sp>
        <p:nvSpPr>
          <p:cNvPr id="9" name="TextBox 8">
            <a:extLst>
              <a:ext uri="{FF2B5EF4-FFF2-40B4-BE49-F238E27FC236}">
                <a16:creationId xmlns:a16="http://schemas.microsoft.com/office/drawing/2014/main" id="{2C29B36D-B562-45BF-ACC8-4E5540E10DEE}"/>
              </a:ext>
            </a:extLst>
          </p:cNvPr>
          <p:cNvSpPr txBox="1"/>
          <p:nvPr/>
        </p:nvSpPr>
        <p:spPr>
          <a:xfrm>
            <a:off x="4688467" y="4714835"/>
            <a:ext cx="826124" cy="276999"/>
          </a:xfrm>
          <a:prstGeom prst="rect">
            <a:avLst/>
          </a:prstGeom>
          <a:noFill/>
        </p:spPr>
        <p:txBody>
          <a:bodyPr wrap="none" rtlCol="0">
            <a:spAutoFit/>
          </a:bodyPr>
          <a:lstStyle/>
          <a:p>
            <a:r>
              <a:rPr lang="en-US" sz="1200" b="1"/>
              <a:t>BTL_ARC2</a:t>
            </a:r>
          </a:p>
        </p:txBody>
      </p:sp>
      <p:sp>
        <p:nvSpPr>
          <p:cNvPr id="10" name="TextBox 9">
            <a:extLst>
              <a:ext uri="{FF2B5EF4-FFF2-40B4-BE49-F238E27FC236}">
                <a16:creationId xmlns:a16="http://schemas.microsoft.com/office/drawing/2014/main" id="{54961284-4496-4146-B404-E536345C26E2}"/>
              </a:ext>
            </a:extLst>
          </p:cNvPr>
          <p:cNvSpPr txBox="1"/>
          <p:nvPr/>
        </p:nvSpPr>
        <p:spPr>
          <a:xfrm>
            <a:off x="9007084" y="2004071"/>
            <a:ext cx="619080" cy="338554"/>
          </a:xfrm>
          <a:prstGeom prst="rect">
            <a:avLst/>
          </a:prstGeom>
          <a:noFill/>
        </p:spPr>
        <p:txBody>
          <a:bodyPr wrap="none" rtlCol="0">
            <a:spAutoFit/>
          </a:bodyPr>
          <a:lstStyle/>
          <a:p>
            <a:r>
              <a:rPr lang="en-US" sz="1600" b="1" err="1"/>
              <a:t>Linac</a:t>
            </a:r>
            <a:endParaRPr lang="en-US" sz="1600" b="1"/>
          </a:p>
        </p:txBody>
      </p:sp>
      <p:sp>
        <p:nvSpPr>
          <p:cNvPr id="11" name="TextBox 10">
            <a:extLst>
              <a:ext uri="{FF2B5EF4-FFF2-40B4-BE49-F238E27FC236}">
                <a16:creationId xmlns:a16="http://schemas.microsoft.com/office/drawing/2014/main" id="{A6140A34-CC6E-414B-BBDD-692F44A32036}"/>
              </a:ext>
            </a:extLst>
          </p:cNvPr>
          <p:cNvSpPr txBox="1"/>
          <p:nvPr/>
        </p:nvSpPr>
        <p:spPr>
          <a:xfrm>
            <a:off x="7903848" y="3345417"/>
            <a:ext cx="826124" cy="276999"/>
          </a:xfrm>
          <a:prstGeom prst="rect">
            <a:avLst/>
          </a:prstGeom>
          <a:noFill/>
        </p:spPr>
        <p:txBody>
          <a:bodyPr wrap="none" rtlCol="0">
            <a:spAutoFit/>
          </a:bodyPr>
          <a:lstStyle/>
          <a:p>
            <a:r>
              <a:rPr lang="en-US" sz="1200" b="1"/>
              <a:t>BTL_ARC1</a:t>
            </a:r>
          </a:p>
        </p:txBody>
      </p:sp>
      <p:sp>
        <p:nvSpPr>
          <p:cNvPr id="12" name="TextBox 11">
            <a:extLst>
              <a:ext uri="{FF2B5EF4-FFF2-40B4-BE49-F238E27FC236}">
                <a16:creationId xmlns:a16="http://schemas.microsoft.com/office/drawing/2014/main" id="{06013CDF-2A4B-4ABE-990F-98A5B4B003CE}"/>
              </a:ext>
            </a:extLst>
          </p:cNvPr>
          <p:cNvSpPr txBox="1"/>
          <p:nvPr/>
        </p:nvSpPr>
        <p:spPr>
          <a:xfrm>
            <a:off x="6826614" y="4434392"/>
            <a:ext cx="428451" cy="276999"/>
          </a:xfrm>
          <a:prstGeom prst="rect">
            <a:avLst/>
          </a:prstGeom>
          <a:noFill/>
        </p:spPr>
        <p:txBody>
          <a:bodyPr wrap="none" rtlCol="0">
            <a:spAutoFit/>
          </a:bodyPr>
          <a:lstStyle/>
          <a:p>
            <a:r>
              <a:rPr lang="en-US" sz="1200" b="1"/>
              <a:t>BAL</a:t>
            </a:r>
          </a:p>
        </p:txBody>
      </p:sp>
      <p:sp>
        <p:nvSpPr>
          <p:cNvPr id="13" name="TextBox 12">
            <a:extLst>
              <a:ext uri="{FF2B5EF4-FFF2-40B4-BE49-F238E27FC236}">
                <a16:creationId xmlns:a16="http://schemas.microsoft.com/office/drawing/2014/main" id="{7D4D0523-2051-4370-B118-F84B93AAFFA3}"/>
              </a:ext>
            </a:extLst>
          </p:cNvPr>
          <p:cNvSpPr txBox="1"/>
          <p:nvPr/>
        </p:nvSpPr>
        <p:spPr>
          <a:xfrm>
            <a:off x="3054604" y="2550024"/>
            <a:ext cx="845103" cy="338554"/>
          </a:xfrm>
          <a:prstGeom prst="rect">
            <a:avLst/>
          </a:prstGeom>
          <a:noFill/>
        </p:spPr>
        <p:txBody>
          <a:bodyPr wrap="none" rtlCol="0">
            <a:spAutoFit/>
          </a:bodyPr>
          <a:lstStyle/>
          <a:p>
            <a:r>
              <a:rPr lang="en-US" sz="1600" b="1" dirty="0"/>
              <a:t>Booster</a:t>
            </a:r>
          </a:p>
        </p:txBody>
      </p:sp>
      <p:sp>
        <p:nvSpPr>
          <p:cNvPr id="14" name="TextBox 13">
            <a:extLst>
              <a:ext uri="{FF2B5EF4-FFF2-40B4-BE49-F238E27FC236}">
                <a16:creationId xmlns:a16="http://schemas.microsoft.com/office/drawing/2014/main" id="{0A928706-A75C-4109-B6A2-03768EAE0BAE}"/>
              </a:ext>
            </a:extLst>
          </p:cNvPr>
          <p:cNvSpPr txBox="1"/>
          <p:nvPr/>
        </p:nvSpPr>
        <p:spPr>
          <a:xfrm>
            <a:off x="9301873" y="3836185"/>
            <a:ext cx="944096" cy="461665"/>
          </a:xfrm>
          <a:prstGeom prst="rect">
            <a:avLst/>
          </a:prstGeom>
          <a:noFill/>
        </p:spPr>
        <p:txBody>
          <a:bodyPr wrap="square" rtlCol="0">
            <a:spAutoFit/>
          </a:bodyPr>
          <a:lstStyle/>
          <a:p>
            <a:r>
              <a:rPr lang="en-US" sz="1200" b="1"/>
              <a:t>Portable dump</a:t>
            </a:r>
          </a:p>
        </p:txBody>
      </p:sp>
      <p:cxnSp>
        <p:nvCxnSpPr>
          <p:cNvPr id="15" name="Straight Arrow Connector 14">
            <a:extLst>
              <a:ext uri="{FF2B5EF4-FFF2-40B4-BE49-F238E27FC236}">
                <a16:creationId xmlns:a16="http://schemas.microsoft.com/office/drawing/2014/main" id="{6AC91EC4-D7B1-4EE7-9C11-F181E38326B6}"/>
              </a:ext>
            </a:extLst>
          </p:cNvPr>
          <p:cNvCxnSpPr>
            <a:cxnSpLocks/>
            <a:stCxn id="14" idx="1"/>
          </p:cNvCxnSpPr>
          <p:nvPr/>
        </p:nvCxnSpPr>
        <p:spPr>
          <a:xfrm flipH="1" flipV="1">
            <a:off x="8941761" y="3732155"/>
            <a:ext cx="360112" cy="3348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399109F-925B-47FD-A7A0-A016864B093A}"/>
              </a:ext>
            </a:extLst>
          </p:cNvPr>
          <p:cNvSpPr txBox="1"/>
          <p:nvPr/>
        </p:nvSpPr>
        <p:spPr>
          <a:xfrm>
            <a:off x="6204824" y="3687205"/>
            <a:ext cx="944096" cy="461665"/>
          </a:xfrm>
          <a:prstGeom prst="rect">
            <a:avLst/>
          </a:prstGeom>
          <a:noFill/>
        </p:spPr>
        <p:txBody>
          <a:bodyPr wrap="square" rtlCol="0">
            <a:spAutoFit/>
          </a:bodyPr>
          <a:lstStyle/>
          <a:p>
            <a:r>
              <a:rPr lang="en-US" sz="1200" b="1"/>
              <a:t>Beam absorber</a:t>
            </a:r>
          </a:p>
        </p:txBody>
      </p:sp>
      <p:cxnSp>
        <p:nvCxnSpPr>
          <p:cNvPr id="17" name="Straight Arrow Connector 16">
            <a:extLst>
              <a:ext uri="{FF2B5EF4-FFF2-40B4-BE49-F238E27FC236}">
                <a16:creationId xmlns:a16="http://schemas.microsoft.com/office/drawing/2014/main" id="{EC1F3501-7E04-4AB4-B2C8-18218B597AD9}"/>
              </a:ext>
            </a:extLst>
          </p:cNvPr>
          <p:cNvCxnSpPr>
            <a:cxnSpLocks/>
          </p:cNvCxnSpPr>
          <p:nvPr/>
        </p:nvCxnSpPr>
        <p:spPr>
          <a:xfrm>
            <a:off x="6676872" y="4153672"/>
            <a:ext cx="0" cy="5358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FE235CAB-A1E7-415C-A942-D42D2837EFD2}"/>
              </a:ext>
            </a:extLst>
          </p:cNvPr>
          <p:cNvPicPr>
            <a:picLocks noChangeAspect="1"/>
          </p:cNvPicPr>
          <p:nvPr/>
        </p:nvPicPr>
        <p:blipFill>
          <a:blip r:embed="rId3"/>
          <a:stretch>
            <a:fillRect/>
          </a:stretch>
        </p:blipFill>
        <p:spPr>
          <a:xfrm>
            <a:off x="1642778" y="4464686"/>
            <a:ext cx="2809690" cy="1624352"/>
          </a:xfrm>
          <a:prstGeom prst="rect">
            <a:avLst/>
          </a:prstGeom>
        </p:spPr>
      </p:pic>
      <p:pic>
        <p:nvPicPr>
          <p:cNvPr id="19" name="Picture 18">
            <a:extLst>
              <a:ext uri="{FF2B5EF4-FFF2-40B4-BE49-F238E27FC236}">
                <a16:creationId xmlns:a16="http://schemas.microsoft.com/office/drawing/2014/main" id="{2C80B493-77F4-4D40-ACB0-4AA5E0B2AEA0}"/>
              </a:ext>
            </a:extLst>
          </p:cNvPr>
          <p:cNvPicPr>
            <a:picLocks noChangeAspect="1"/>
          </p:cNvPicPr>
          <p:nvPr/>
        </p:nvPicPr>
        <p:blipFill>
          <a:blip r:embed="rId4"/>
          <a:stretch>
            <a:fillRect/>
          </a:stretch>
        </p:blipFill>
        <p:spPr>
          <a:xfrm rot="10800000">
            <a:off x="7582395" y="4637234"/>
            <a:ext cx="2202027" cy="1661908"/>
          </a:xfrm>
          <a:prstGeom prst="rect">
            <a:avLst/>
          </a:prstGeom>
        </p:spPr>
      </p:pic>
      <p:cxnSp>
        <p:nvCxnSpPr>
          <p:cNvPr id="20" name="Straight Arrow Connector 19">
            <a:extLst>
              <a:ext uri="{FF2B5EF4-FFF2-40B4-BE49-F238E27FC236}">
                <a16:creationId xmlns:a16="http://schemas.microsoft.com/office/drawing/2014/main" id="{C572FE97-525D-4538-9E9D-D40E54AC9919}"/>
              </a:ext>
            </a:extLst>
          </p:cNvPr>
          <p:cNvCxnSpPr>
            <a:cxnSpLocks/>
          </p:cNvCxnSpPr>
          <p:nvPr/>
        </p:nvCxnSpPr>
        <p:spPr>
          <a:xfrm flipH="1" flipV="1">
            <a:off x="6445722" y="5347204"/>
            <a:ext cx="538238" cy="276999"/>
          </a:xfrm>
          <a:prstGeom prst="straightConnector1">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6457DAF5-5E3B-4A2B-9995-D676A16A3674}"/>
              </a:ext>
            </a:extLst>
          </p:cNvPr>
          <p:cNvCxnSpPr>
            <a:cxnSpLocks/>
          </p:cNvCxnSpPr>
          <p:nvPr/>
        </p:nvCxnSpPr>
        <p:spPr>
          <a:xfrm flipV="1">
            <a:off x="3626344" y="3993872"/>
            <a:ext cx="826124" cy="824709"/>
          </a:xfrm>
          <a:prstGeom prst="straightConnector1">
            <a:avLst/>
          </a:prstGeom>
          <a:ln w="95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Rectangle 21">
            <a:extLst>
              <a:ext uri="{FF2B5EF4-FFF2-40B4-BE49-F238E27FC236}">
                <a16:creationId xmlns:a16="http://schemas.microsoft.com/office/drawing/2014/main" id="{F2F9646F-54DD-4637-A4E6-B54FCD70DAAE}"/>
              </a:ext>
            </a:extLst>
          </p:cNvPr>
          <p:cNvSpPr/>
          <p:nvPr/>
        </p:nvSpPr>
        <p:spPr>
          <a:xfrm rot="1841794">
            <a:off x="2861362" y="5108698"/>
            <a:ext cx="518848" cy="45719"/>
          </a:xfrm>
          <a:prstGeom prst="rect">
            <a:avLst/>
          </a:prstGeom>
          <a:noFill/>
          <a:ln w="190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FB1DA1FE-F5E6-48DC-AD91-3C71E41FB990}"/>
              </a:ext>
            </a:extLst>
          </p:cNvPr>
          <p:cNvSpPr txBox="1"/>
          <p:nvPr/>
        </p:nvSpPr>
        <p:spPr>
          <a:xfrm>
            <a:off x="8518283" y="6044182"/>
            <a:ext cx="721672" cy="246221"/>
          </a:xfrm>
          <a:prstGeom prst="rect">
            <a:avLst/>
          </a:prstGeom>
          <a:noFill/>
        </p:spPr>
        <p:txBody>
          <a:bodyPr wrap="none" rtlCol="0">
            <a:spAutoFit/>
          </a:bodyPr>
          <a:lstStyle/>
          <a:p>
            <a:r>
              <a:rPr lang="en-US" sz="1000" b="1"/>
              <a:t>Mu2e line</a:t>
            </a:r>
          </a:p>
        </p:txBody>
      </p:sp>
      <p:sp>
        <p:nvSpPr>
          <p:cNvPr id="24" name="TextBox 23">
            <a:extLst>
              <a:ext uri="{FF2B5EF4-FFF2-40B4-BE49-F238E27FC236}">
                <a16:creationId xmlns:a16="http://schemas.microsoft.com/office/drawing/2014/main" id="{4A3BFF3E-A8BF-49FE-8992-A0DB24CDB9A9}"/>
              </a:ext>
            </a:extLst>
          </p:cNvPr>
          <p:cNvSpPr txBox="1"/>
          <p:nvPr/>
        </p:nvSpPr>
        <p:spPr>
          <a:xfrm>
            <a:off x="7667446" y="5574633"/>
            <a:ext cx="375424" cy="246221"/>
          </a:xfrm>
          <a:prstGeom prst="rect">
            <a:avLst/>
          </a:prstGeom>
          <a:noFill/>
        </p:spPr>
        <p:txBody>
          <a:bodyPr wrap="none" rtlCol="0">
            <a:spAutoFit/>
          </a:bodyPr>
          <a:lstStyle/>
          <a:p>
            <a:r>
              <a:rPr lang="en-US" sz="1000" b="1"/>
              <a:t>BTL</a:t>
            </a:r>
          </a:p>
        </p:txBody>
      </p:sp>
      <p:sp>
        <p:nvSpPr>
          <p:cNvPr id="25" name="TextBox 24">
            <a:extLst>
              <a:ext uri="{FF2B5EF4-FFF2-40B4-BE49-F238E27FC236}">
                <a16:creationId xmlns:a16="http://schemas.microsoft.com/office/drawing/2014/main" id="{EB463C5B-0F6A-42E8-85B6-E3286485F39C}"/>
              </a:ext>
            </a:extLst>
          </p:cNvPr>
          <p:cNvSpPr txBox="1"/>
          <p:nvPr/>
        </p:nvSpPr>
        <p:spPr>
          <a:xfrm>
            <a:off x="2782798" y="5131557"/>
            <a:ext cx="498855" cy="246221"/>
          </a:xfrm>
          <a:prstGeom prst="rect">
            <a:avLst/>
          </a:prstGeom>
          <a:noFill/>
        </p:spPr>
        <p:txBody>
          <a:bodyPr wrap="none" rtlCol="0">
            <a:spAutoFit/>
          </a:bodyPr>
          <a:lstStyle/>
          <a:p>
            <a:r>
              <a:rPr lang="en-US" sz="1000" b="1"/>
              <a:t>Chute</a:t>
            </a:r>
          </a:p>
        </p:txBody>
      </p:sp>
      <p:sp>
        <p:nvSpPr>
          <p:cNvPr id="26" name="TextBox 25">
            <a:extLst>
              <a:ext uri="{FF2B5EF4-FFF2-40B4-BE49-F238E27FC236}">
                <a16:creationId xmlns:a16="http://schemas.microsoft.com/office/drawing/2014/main" id="{3539A683-2D1A-459C-8B05-645EB80F5149}"/>
              </a:ext>
            </a:extLst>
          </p:cNvPr>
          <p:cNvSpPr txBox="1"/>
          <p:nvPr/>
        </p:nvSpPr>
        <p:spPr>
          <a:xfrm>
            <a:off x="1953419" y="4514124"/>
            <a:ext cx="375424" cy="246221"/>
          </a:xfrm>
          <a:prstGeom prst="rect">
            <a:avLst/>
          </a:prstGeom>
          <a:noFill/>
        </p:spPr>
        <p:txBody>
          <a:bodyPr wrap="none" rtlCol="0">
            <a:spAutoFit/>
          </a:bodyPr>
          <a:lstStyle/>
          <a:p>
            <a:r>
              <a:rPr lang="en-US" sz="1000" b="1"/>
              <a:t>BTL</a:t>
            </a:r>
          </a:p>
        </p:txBody>
      </p:sp>
      <p:sp>
        <p:nvSpPr>
          <p:cNvPr id="27" name="Title 2">
            <a:extLst>
              <a:ext uri="{FF2B5EF4-FFF2-40B4-BE49-F238E27FC236}">
                <a16:creationId xmlns:a16="http://schemas.microsoft.com/office/drawing/2014/main" id="{245D4C5B-A9C4-4FAB-8BF4-396E8758AC9C}"/>
              </a:ext>
            </a:extLst>
          </p:cNvPr>
          <p:cNvSpPr txBox="1">
            <a:spLocks noGrp="1"/>
          </p:cNvSpPr>
          <p:nvPr>
            <p:ph type="title"/>
          </p:nvPr>
        </p:nvSpPr>
        <p:spPr>
          <a:xfrm>
            <a:off x="304805" y="199165"/>
            <a:ext cx="11582400" cy="427037"/>
          </a:xfrm>
          <a:prstGeom prst="rect">
            <a:avLst/>
          </a:prstGeom>
        </p:spPr>
        <p:txBody>
          <a:bodyPr lIns="0" tIns="0" rIns="0" bIns="0" anchor="b" anchorCtr="0"/>
          <a:lstStyle>
            <a:lvl1pPr algn="l" defTabSz="457200" rtl="0" eaLnBrk="1" fontAlgn="base" hangingPunct="1">
              <a:spcBef>
                <a:spcPct val="0"/>
              </a:spcBef>
              <a:spcAft>
                <a:spcPct val="0"/>
              </a:spcAft>
              <a:defRPr sz="2800" b="1" kern="1200">
                <a:solidFill>
                  <a:srgbClr val="004C97"/>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r>
              <a:rPr lang="en-US" sz="2400" dirty="0"/>
              <a:t>Layout of </a:t>
            </a:r>
            <a:r>
              <a:rPr lang="en-US" sz="2400" dirty="0" err="1"/>
              <a:t>Linac</a:t>
            </a:r>
            <a:r>
              <a:rPr lang="en-US" sz="2400" dirty="0"/>
              <a:t>, BTL, BAL, and Mu2e Line(3D CAD Model)</a:t>
            </a:r>
          </a:p>
        </p:txBody>
      </p:sp>
      <p:sp>
        <p:nvSpPr>
          <p:cNvPr id="2" name="TextBox 1">
            <a:extLst>
              <a:ext uri="{FF2B5EF4-FFF2-40B4-BE49-F238E27FC236}">
                <a16:creationId xmlns:a16="http://schemas.microsoft.com/office/drawing/2014/main" id="{47903AAA-557A-478B-9AF3-895614316BBF}"/>
              </a:ext>
            </a:extLst>
          </p:cNvPr>
          <p:cNvSpPr txBox="1"/>
          <p:nvPr/>
        </p:nvSpPr>
        <p:spPr>
          <a:xfrm>
            <a:off x="10020492" y="4868793"/>
            <a:ext cx="918808" cy="830997"/>
          </a:xfrm>
          <a:prstGeom prst="rect">
            <a:avLst/>
          </a:prstGeom>
          <a:noFill/>
        </p:spPr>
        <p:txBody>
          <a:bodyPr wrap="square" rtlCol="0">
            <a:spAutoFit/>
          </a:bodyPr>
          <a:lstStyle/>
          <a:p>
            <a:r>
              <a:rPr lang="en-US" sz="1200" b="1" dirty="0"/>
              <a:t>MR Tunnel to the </a:t>
            </a:r>
          </a:p>
          <a:p>
            <a:r>
              <a:rPr lang="en-US" sz="1200" b="1" dirty="0"/>
              <a:t>Test Beam Facility</a:t>
            </a:r>
          </a:p>
        </p:txBody>
      </p:sp>
      <p:cxnSp>
        <p:nvCxnSpPr>
          <p:cNvPr id="28" name="Straight Arrow Connector 27">
            <a:extLst>
              <a:ext uri="{FF2B5EF4-FFF2-40B4-BE49-F238E27FC236}">
                <a16:creationId xmlns:a16="http://schemas.microsoft.com/office/drawing/2014/main" id="{D21C178A-C7EF-481B-9F5C-891EAAFC88A0}"/>
              </a:ext>
            </a:extLst>
          </p:cNvPr>
          <p:cNvCxnSpPr>
            <a:cxnSpLocks/>
          </p:cNvCxnSpPr>
          <p:nvPr/>
        </p:nvCxnSpPr>
        <p:spPr>
          <a:xfrm flipH="1">
            <a:off x="9120864" y="5255102"/>
            <a:ext cx="848590" cy="23060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2546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EA18B8-924D-42D8-A28B-FB13C42ECC1A}"/>
              </a:ext>
            </a:extLst>
          </p:cNvPr>
          <p:cNvSpPr>
            <a:spLocks noGrp="1"/>
          </p:cNvSpPr>
          <p:nvPr>
            <p:ph type="title"/>
          </p:nvPr>
        </p:nvSpPr>
        <p:spPr/>
        <p:txBody>
          <a:bodyPr/>
          <a:lstStyle/>
          <a:p>
            <a:r>
              <a:rPr lang="en-US" dirty="0"/>
              <a:t>Proposed PIP-II BTL Beam Instruments from Oct 2019</a:t>
            </a:r>
          </a:p>
        </p:txBody>
      </p:sp>
      <p:sp>
        <p:nvSpPr>
          <p:cNvPr id="4" name="Date Placeholder 3">
            <a:extLst>
              <a:ext uri="{FF2B5EF4-FFF2-40B4-BE49-F238E27FC236}">
                <a16:creationId xmlns:a16="http://schemas.microsoft.com/office/drawing/2014/main" id="{56E8CBFE-6FFE-4562-8430-DA5D8DBB22B9}"/>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9949F60F-F37B-4A27-8C8C-316FA4E0A919}"/>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231105D2-18D1-427A-979D-CBCD6AC60612}"/>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pic>
        <p:nvPicPr>
          <p:cNvPr id="8" name="Content Placeholder 9" descr="A close up of a map&#10;&#10;Description automatically generated">
            <a:extLst>
              <a:ext uri="{FF2B5EF4-FFF2-40B4-BE49-F238E27FC236}">
                <a16:creationId xmlns:a16="http://schemas.microsoft.com/office/drawing/2014/main" id="{C2A82CC9-F997-4E55-BDFC-AAA126FFAD54}"/>
              </a:ext>
            </a:extLst>
          </p:cNvPr>
          <p:cNvPicPr>
            <a:picLocks noChangeAspect="1"/>
          </p:cNvPicPr>
          <p:nvPr/>
        </p:nvPicPr>
        <p:blipFill>
          <a:blip r:embed="rId2"/>
          <a:stretch>
            <a:fillRect/>
          </a:stretch>
        </p:blipFill>
        <p:spPr>
          <a:xfrm>
            <a:off x="4112392" y="1272332"/>
            <a:ext cx="6485270" cy="3939284"/>
          </a:xfrm>
          <a:prstGeom prst="rect">
            <a:avLst/>
          </a:prstGeom>
        </p:spPr>
      </p:pic>
      <p:sp>
        <p:nvSpPr>
          <p:cNvPr id="9" name="Text Placeholder 6">
            <a:extLst>
              <a:ext uri="{FF2B5EF4-FFF2-40B4-BE49-F238E27FC236}">
                <a16:creationId xmlns:a16="http://schemas.microsoft.com/office/drawing/2014/main" id="{1BBA63A1-66BB-4ABA-B118-12FEB4D79E20}"/>
              </a:ext>
            </a:extLst>
          </p:cNvPr>
          <p:cNvSpPr txBox="1">
            <a:spLocks/>
          </p:cNvSpPr>
          <p:nvPr/>
        </p:nvSpPr>
        <p:spPr>
          <a:xfrm>
            <a:off x="199688" y="1399195"/>
            <a:ext cx="3366477" cy="4230643"/>
          </a:xfrm>
          <a:prstGeom prst="rect">
            <a:avLst/>
          </a:prstGeom>
        </p:spPr>
        <p:txBody>
          <a:bodyPr/>
          <a:lstStyle>
            <a:lvl1pPr marL="457189" indent="-457189" algn="l" defTabSz="609585"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990575" indent="-380990" algn="l" defTabSz="609585" rtl="0" eaLnBrk="1" fontAlgn="base" hangingPunct="1">
              <a:spcBef>
                <a:spcPct val="20000"/>
              </a:spcBef>
              <a:spcAft>
                <a:spcPct val="0"/>
              </a:spcAft>
              <a:buFont typeface="Arial" charset="0"/>
              <a:buChar char="–"/>
              <a:defRPr sz="2133" kern="1200">
                <a:solidFill>
                  <a:srgbClr val="7F7F7F"/>
                </a:solidFill>
                <a:latin typeface="Helvetica"/>
                <a:ea typeface="ＭＳ Ｐゴシック" charset="0"/>
                <a:cs typeface="ＭＳ Ｐゴシック" charset="0"/>
              </a:defRPr>
            </a:lvl2pPr>
            <a:lvl3pPr marL="1523962" indent="-304792" algn="l" defTabSz="609585" rtl="0" eaLnBrk="1" fontAlgn="base" hangingPunct="1">
              <a:spcBef>
                <a:spcPct val="20000"/>
              </a:spcBef>
              <a:spcAft>
                <a:spcPct val="0"/>
              </a:spcAft>
              <a:buFont typeface="Arial" charset="0"/>
              <a:buChar char="•"/>
              <a:defRPr sz="1867" kern="1200">
                <a:solidFill>
                  <a:srgbClr val="7F7F7F"/>
                </a:solidFill>
                <a:latin typeface="Helvetica"/>
                <a:ea typeface="ＭＳ Ｐゴシック" charset="0"/>
                <a:cs typeface="ＭＳ Ｐゴシック" charset="0"/>
              </a:defRPr>
            </a:lvl3pPr>
            <a:lvl4pPr marL="2133547"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4pPr>
            <a:lvl5pPr marL="2743131" indent="-304792" algn="l" defTabSz="609585"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42900" indent="-342900">
              <a:buFont typeface="Arial" panose="020B0604020202020204" pitchFamily="34" charset="0"/>
              <a:buChar char="•"/>
            </a:pPr>
            <a:r>
              <a:rPr lang="en-US" sz="1800" dirty="0"/>
              <a:t>Wire scanner – 16 </a:t>
            </a:r>
          </a:p>
          <a:p>
            <a:pPr marL="342900" indent="-342900">
              <a:buFont typeface="Arial" panose="020B0604020202020204" pitchFamily="34" charset="0"/>
              <a:buChar char="•"/>
            </a:pPr>
            <a:r>
              <a:rPr lang="en-US" sz="1800" dirty="0"/>
              <a:t>Bunch shape monitor (</a:t>
            </a:r>
            <a:r>
              <a:rPr lang="en-US" sz="1800" dirty="0" err="1"/>
              <a:t>Feschenko</a:t>
            </a:r>
            <a:r>
              <a:rPr lang="en-US" sz="1800" dirty="0"/>
              <a:t>) – 2 </a:t>
            </a:r>
          </a:p>
          <a:p>
            <a:pPr marL="342900" indent="-342900">
              <a:buFont typeface="Arial" panose="020B0604020202020204" pitchFamily="34" charset="0"/>
              <a:buChar char="•"/>
            </a:pPr>
            <a:r>
              <a:rPr lang="en-US" sz="1800" dirty="0"/>
              <a:t>ACCT – 2</a:t>
            </a:r>
          </a:p>
          <a:p>
            <a:pPr marL="342900" indent="-342900">
              <a:buFont typeface="Arial" panose="020B0604020202020204" pitchFamily="34" charset="0"/>
              <a:buChar char="•"/>
            </a:pPr>
            <a:r>
              <a:rPr lang="en-US" sz="1800" dirty="0"/>
              <a:t>Warm BPM – 58</a:t>
            </a:r>
          </a:p>
          <a:p>
            <a:pPr marL="342900" indent="-342900">
              <a:buFont typeface="Arial" panose="020B0604020202020204" pitchFamily="34" charset="0"/>
              <a:buChar char="•"/>
            </a:pPr>
            <a:r>
              <a:rPr lang="en-US" sz="1800" dirty="0"/>
              <a:t>Large aperture BPM – 1 </a:t>
            </a:r>
          </a:p>
          <a:p>
            <a:pPr marL="342900" indent="-342900">
              <a:buFont typeface="Arial" panose="020B0604020202020204" pitchFamily="34" charset="0"/>
              <a:buChar char="•"/>
            </a:pPr>
            <a:r>
              <a:rPr lang="en-US" sz="1800" dirty="0"/>
              <a:t>BLM Ion – 65</a:t>
            </a:r>
          </a:p>
          <a:p>
            <a:pPr marL="342900" indent="-342900">
              <a:buFont typeface="Arial" panose="020B0604020202020204" pitchFamily="34" charset="0"/>
              <a:buChar char="•"/>
            </a:pPr>
            <a:r>
              <a:rPr lang="en-US" sz="1800" dirty="0"/>
              <a:t>Laser emittance monitor  – 1 </a:t>
            </a:r>
          </a:p>
          <a:p>
            <a:pPr marL="342900" indent="-342900">
              <a:buFont typeface="Arial" panose="020B0604020202020204" pitchFamily="34" charset="0"/>
              <a:buChar char="•"/>
            </a:pPr>
            <a:endParaRPr lang="en-US" sz="1800" dirty="0"/>
          </a:p>
        </p:txBody>
      </p:sp>
      <p:sp>
        <p:nvSpPr>
          <p:cNvPr id="11" name="TextBox 10">
            <a:extLst>
              <a:ext uri="{FF2B5EF4-FFF2-40B4-BE49-F238E27FC236}">
                <a16:creationId xmlns:a16="http://schemas.microsoft.com/office/drawing/2014/main" id="{BCFCCE26-0B0E-4B3E-A455-4221A4F9B5A6}"/>
              </a:ext>
            </a:extLst>
          </p:cNvPr>
          <p:cNvSpPr txBox="1"/>
          <p:nvPr/>
        </p:nvSpPr>
        <p:spPr>
          <a:xfrm>
            <a:off x="4220308" y="1175454"/>
            <a:ext cx="2771400" cy="369332"/>
          </a:xfrm>
          <a:prstGeom prst="rect">
            <a:avLst/>
          </a:prstGeom>
          <a:solidFill>
            <a:schemeClr val="bg1"/>
          </a:solidFill>
        </p:spPr>
        <p:txBody>
          <a:bodyPr wrap="none" rtlCol="0">
            <a:spAutoFit/>
          </a:bodyPr>
          <a:lstStyle/>
          <a:p>
            <a:r>
              <a:rPr lang="en-US" sz="1800" dirty="0"/>
              <a:t>BPM and BLM at each quad</a:t>
            </a:r>
          </a:p>
        </p:txBody>
      </p:sp>
      <p:sp>
        <p:nvSpPr>
          <p:cNvPr id="12" name="TextBox 11">
            <a:extLst>
              <a:ext uri="{FF2B5EF4-FFF2-40B4-BE49-F238E27FC236}">
                <a16:creationId xmlns:a16="http://schemas.microsoft.com/office/drawing/2014/main" id="{0448EC14-634E-4AFD-BBF4-9C042BC20C45}"/>
              </a:ext>
            </a:extLst>
          </p:cNvPr>
          <p:cNvSpPr txBox="1"/>
          <p:nvPr/>
        </p:nvSpPr>
        <p:spPr>
          <a:xfrm>
            <a:off x="205726" y="4611451"/>
            <a:ext cx="4014581" cy="830997"/>
          </a:xfrm>
          <a:prstGeom prst="rect">
            <a:avLst/>
          </a:prstGeom>
          <a:noFill/>
        </p:spPr>
        <p:txBody>
          <a:bodyPr wrap="square" rtlCol="0">
            <a:spAutoFit/>
          </a:bodyPr>
          <a:lstStyle/>
          <a:p>
            <a:r>
              <a:rPr lang="en-US" sz="1600" b="1" dirty="0">
                <a:solidFill>
                  <a:srgbClr val="FF0000"/>
                </a:solidFill>
              </a:rPr>
              <a:t>Standard setting: 1 BPM+1BLM for each quad</a:t>
            </a:r>
          </a:p>
          <a:p>
            <a:r>
              <a:rPr lang="en-US" sz="1600" b="1" dirty="0">
                <a:solidFill>
                  <a:srgbClr val="FF0000"/>
                </a:solidFill>
              </a:rPr>
              <a:t>We will ask for 2 additional BLMs placed around the collimators</a:t>
            </a:r>
          </a:p>
        </p:txBody>
      </p:sp>
      <p:sp>
        <p:nvSpPr>
          <p:cNvPr id="13" name="Star: 5 Points 12">
            <a:extLst>
              <a:ext uri="{FF2B5EF4-FFF2-40B4-BE49-F238E27FC236}">
                <a16:creationId xmlns:a16="http://schemas.microsoft.com/office/drawing/2014/main" id="{C7DEF2C3-BD85-46D9-8DAD-DE46616829F0}"/>
              </a:ext>
            </a:extLst>
          </p:cNvPr>
          <p:cNvSpPr/>
          <p:nvPr/>
        </p:nvSpPr>
        <p:spPr>
          <a:xfrm>
            <a:off x="9496788" y="2579076"/>
            <a:ext cx="217736" cy="225083"/>
          </a:xfrm>
          <a:prstGeom prst="star5">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83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344CE-42C5-4DF2-999E-60F54154C2A5}"/>
              </a:ext>
            </a:extLst>
          </p:cNvPr>
          <p:cNvSpPr>
            <a:spLocks noGrp="1"/>
          </p:cNvSpPr>
          <p:nvPr>
            <p:ph type="title"/>
          </p:nvPr>
        </p:nvSpPr>
        <p:spPr/>
        <p:txBody>
          <a:bodyPr/>
          <a:lstStyle/>
          <a:p>
            <a:r>
              <a:rPr lang="en-US" dirty="0"/>
              <a:t>FRS and TRS of the BTL Collimators</a:t>
            </a:r>
          </a:p>
        </p:txBody>
      </p:sp>
      <p:sp>
        <p:nvSpPr>
          <p:cNvPr id="4" name="Date Placeholder 3">
            <a:extLst>
              <a:ext uri="{FF2B5EF4-FFF2-40B4-BE49-F238E27FC236}">
                <a16:creationId xmlns:a16="http://schemas.microsoft.com/office/drawing/2014/main" id="{3EBF4128-BC4B-4137-B21C-9084C211DA3A}"/>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AF11ACF8-C26C-4700-B9D3-A1E33BCBA5A7}"/>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DE9CFE6E-65B6-4D1A-8ABC-02422B34F2A4}"/>
              </a:ext>
            </a:extLst>
          </p:cNvPr>
          <p:cNvSpPr>
            <a:spLocks noGrp="1"/>
          </p:cNvSpPr>
          <p:nvPr>
            <p:ph type="sldNum" sz="quarter" idx="12"/>
          </p:nvPr>
        </p:nvSpPr>
        <p:spPr/>
        <p:txBody>
          <a:bodyPr/>
          <a:lstStyle/>
          <a:p>
            <a:pPr>
              <a:defRPr/>
            </a:pPr>
            <a:fld id="{148C009B-CB69-E04A-B9B3-34B26D69E9CF}" type="slidenum">
              <a:rPr lang="en-US" smtClean="0"/>
              <a:pPr>
                <a:defRPr/>
              </a:pPr>
              <a:t>7</a:t>
            </a:fld>
            <a:endParaRPr lang="en-US" dirty="0"/>
          </a:p>
        </p:txBody>
      </p:sp>
      <p:graphicFrame>
        <p:nvGraphicFramePr>
          <p:cNvPr id="10" name="Table 9">
            <a:extLst>
              <a:ext uri="{FF2B5EF4-FFF2-40B4-BE49-F238E27FC236}">
                <a16:creationId xmlns:a16="http://schemas.microsoft.com/office/drawing/2014/main" id="{3B9643DA-83D0-4D6A-9476-197CB59E78B2}"/>
              </a:ext>
            </a:extLst>
          </p:cNvPr>
          <p:cNvGraphicFramePr>
            <a:graphicFrameLocks noGrp="1"/>
          </p:cNvGraphicFramePr>
          <p:nvPr>
            <p:extLst>
              <p:ext uri="{D42A27DB-BD31-4B8C-83A1-F6EECF244321}">
                <p14:modId xmlns:p14="http://schemas.microsoft.com/office/powerpoint/2010/main" val="727071074"/>
              </p:ext>
            </p:extLst>
          </p:nvPr>
        </p:nvGraphicFramePr>
        <p:xfrm>
          <a:off x="304805" y="864333"/>
          <a:ext cx="8907245" cy="1290320"/>
        </p:xfrm>
        <a:graphic>
          <a:graphicData uri="http://schemas.openxmlformats.org/drawingml/2006/table">
            <a:tbl>
              <a:tblPr firstRow="1" bandRow="1">
                <a:tableStyleId>{5C22544A-7EE6-4342-B048-85BDC9FD1C3A}</a:tableStyleId>
              </a:tblPr>
              <a:tblGrid>
                <a:gridCol w="3364519">
                  <a:extLst>
                    <a:ext uri="{9D8B030D-6E8A-4147-A177-3AD203B41FA5}">
                      <a16:colId xmlns:a16="http://schemas.microsoft.com/office/drawing/2014/main" val="430615901"/>
                    </a:ext>
                  </a:extLst>
                </a:gridCol>
                <a:gridCol w="1972550">
                  <a:extLst>
                    <a:ext uri="{9D8B030D-6E8A-4147-A177-3AD203B41FA5}">
                      <a16:colId xmlns:a16="http://schemas.microsoft.com/office/drawing/2014/main" val="2428635750"/>
                    </a:ext>
                  </a:extLst>
                </a:gridCol>
                <a:gridCol w="3570176">
                  <a:extLst>
                    <a:ext uri="{9D8B030D-6E8A-4147-A177-3AD203B41FA5}">
                      <a16:colId xmlns:a16="http://schemas.microsoft.com/office/drawing/2014/main" val="3961700071"/>
                    </a:ext>
                  </a:extLst>
                </a:gridCol>
              </a:tblGrid>
              <a:tr h="18542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solidFill>
                            <a:srgbClr val="004C97"/>
                          </a:solidFill>
                          <a:effectLst/>
                          <a:latin typeface="Palatino"/>
                          <a:ea typeface="MS Mincho" panose="020B0400000000000000" pitchFamily="49" charset="-128"/>
                          <a:cs typeface="Times New Roman" panose="02020603050405020304" pitchFamily="18" charset="0"/>
                        </a:rPr>
                        <a:t>Type</a:t>
                      </a:r>
                      <a:endParaRPr lang="en-US" sz="1200" dirty="0"/>
                    </a:p>
                  </a:txBody>
                  <a:tcPr/>
                </a:tc>
                <a:tc>
                  <a:txBody>
                    <a:bodyPr/>
                    <a:lstStyle/>
                    <a:p>
                      <a:r>
                        <a:rPr lang="en-US" sz="1200" dirty="0">
                          <a:solidFill>
                            <a:srgbClr val="004C97"/>
                          </a:solidFill>
                          <a:effectLst/>
                          <a:latin typeface="Palatino"/>
                          <a:ea typeface="MS Mincho" panose="020B0400000000000000" pitchFamily="49" charset="-128"/>
                          <a:cs typeface="Times New Roman" panose="02020603050405020304" pitchFamily="18" charset="0"/>
                        </a:rPr>
                        <a:t>Document</a:t>
                      </a:r>
                      <a:endParaRPr lang="en-US" sz="1200" dirty="0"/>
                    </a:p>
                  </a:txBody>
                  <a:tcPr/>
                </a:tc>
                <a:tc>
                  <a:txBody>
                    <a:bodyPr/>
                    <a:lstStyle/>
                    <a:p>
                      <a:r>
                        <a:rPr lang="en-US" sz="1200" dirty="0"/>
                        <a:t>Status</a:t>
                      </a:r>
                    </a:p>
                  </a:txBody>
                  <a:tcPr/>
                </a:tc>
                <a:extLst>
                  <a:ext uri="{0D108BD9-81ED-4DB2-BD59-A6C34878D82A}">
                    <a16:rowId xmlns:a16="http://schemas.microsoft.com/office/drawing/2014/main" val="1508611852"/>
                  </a:ext>
                </a:extLst>
              </a:tr>
              <a:tr h="18542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err="1">
                          <a:solidFill>
                            <a:srgbClr val="004C97"/>
                          </a:solidFill>
                          <a:effectLst/>
                          <a:latin typeface="Palatino"/>
                          <a:ea typeface="MS Mincho" panose="020B0400000000000000" pitchFamily="49" charset="-128"/>
                          <a:cs typeface="Times New Roman" panose="02020603050405020304" pitchFamily="18" charset="0"/>
                        </a:rPr>
                        <a:t>Founction</a:t>
                      </a:r>
                      <a:r>
                        <a:rPr lang="en-US" sz="1200" dirty="0">
                          <a:solidFill>
                            <a:srgbClr val="004C97"/>
                          </a:solidFill>
                          <a:effectLst/>
                          <a:latin typeface="Palatino"/>
                          <a:ea typeface="MS Mincho" panose="020B0400000000000000" pitchFamily="49" charset="-128"/>
                          <a:cs typeface="Times New Roman" panose="02020603050405020304" pitchFamily="18" charset="0"/>
                        </a:rPr>
                        <a:t> requirement </a:t>
                      </a:r>
                      <a:r>
                        <a:rPr lang="en-US" sz="1200" dirty="0">
                          <a:latin typeface="Calibri" panose="020F0502020204030204" pitchFamily="34" charset="0"/>
                          <a:cs typeface="Calibri" panose="020F0502020204030204" pitchFamily="34" charset="0"/>
                        </a:rPr>
                        <a:t>Specification </a:t>
                      </a:r>
                      <a:r>
                        <a:rPr lang="en-US" sz="1200" dirty="0">
                          <a:solidFill>
                            <a:srgbClr val="004C97"/>
                          </a:solidFill>
                          <a:effectLst/>
                          <a:latin typeface="Palatino"/>
                          <a:ea typeface="MS Mincho" panose="020B0400000000000000" pitchFamily="49" charset="-128"/>
                          <a:cs typeface="Times New Roman" panose="02020603050405020304" pitchFamily="18" charset="0"/>
                        </a:rPr>
                        <a:t>(FRS) </a:t>
                      </a:r>
                      <a:endParaRPr lang="en-US" sz="1200" dirty="0"/>
                    </a:p>
                  </a:txBody>
                  <a:tcPr/>
                </a:tc>
                <a:tc>
                  <a:txBody>
                    <a:bodyPr/>
                    <a:lstStyle/>
                    <a:p>
                      <a:r>
                        <a:rPr lang="en-US" sz="1200" dirty="0">
                          <a:solidFill>
                            <a:srgbClr val="004C97"/>
                          </a:solidFill>
                          <a:effectLst/>
                          <a:latin typeface="Palatino"/>
                          <a:ea typeface="MS Mincho" panose="020B0400000000000000" pitchFamily="49" charset="-128"/>
                          <a:cs typeface="Times New Roman" panose="02020603050405020304" pitchFamily="18" charset="0"/>
                        </a:rPr>
                        <a:t>ED0010235</a:t>
                      </a:r>
                      <a:endParaRPr lang="en-US" sz="1200" dirty="0"/>
                    </a:p>
                  </a:txBody>
                  <a:tcPr/>
                </a:tc>
                <a:tc>
                  <a:txBody>
                    <a:bodyPr/>
                    <a:lstStyle/>
                    <a:p>
                      <a:r>
                        <a:rPr lang="en-US" sz="1200" dirty="0"/>
                        <a:t>Completed</a:t>
                      </a:r>
                    </a:p>
                  </a:txBody>
                  <a:tcPr/>
                </a:tc>
                <a:extLst>
                  <a:ext uri="{0D108BD9-81ED-4DB2-BD59-A6C34878D82A}">
                    <a16:rowId xmlns:a16="http://schemas.microsoft.com/office/drawing/2014/main" val="1908197403"/>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dirty="0">
                          <a:latin typeface="Palatino"/>
                        </a:rPr>
                        <a:t>Technical</a:t>
                      </a:r>
                      <a:r>
                        <a:rPr lang="en-US" sz="1200" dirty="0">
                          <a:solidFill>
                            <a:srgbClr val="004C97"/>
                          </a:solidFill>
                          <a:effectLst/>
                          <a:latin typeface="Palatino"/>
                          <a:ea typeface="MS Mincho" panose="020B0400000000000000" pitchFamily="49" charset="-128"/>
                          <a:cs typeface="Times New Roman" panose="02020603050405020304" pitchFamily="18" charset="0"/>
                        </a:rPr>
                        <a:t> requirement </a:t>
                      </a:r>
                      <a:r>
                        <a:rPr lang="en-US" sz="1200" dirty="0">
                          <a:latin typeface="Calibri" panose="020F0502020204030204" pitchFamily="34" charset="0"/>
                          <a:cs typeface="Calibri" panose="020F0502020204030204" pitchFamily="34" charset="0"/>
                        </a:rPr>
                        <a:t>Specification</a:t>
                      </a:r>
                      <a:r>
                        <a:rPr lang="en-US" sz="1200" dirty="0">
                          <a:solidFill>
                            <a:srgbClr val="004C97"/>
                          </a:solidFill>
                          <a:effectLst/>
                          <a:latin typeface="Palatino"/>
                          <a:ea typeface="MS Mincho" panose="020B0400000000000000" pitchFamily="49" charset="-128"/>
                          <a:cs typeface="Times New Roman" panose="02020603050405020304" pitchFamily="18" charset="0"/>
                        </a:rPr>
                        <a:t> (TRS)</a:t>
                      </a:r>
                      <a:endParaRPr lang="en-US" sz="1200" dirty="0"/>
                    </a:p>
                  </a:txBody>
                  <a:tcPr/>
                </a:tc>
                <a:tc>
                  <a:txBody>
                    <a:bodyPr/>
                    <a:lstStyle/>
                    <a:p>
                      <a:r>
                        <a:rPr lang="en-US" sz="1200" dirty="0">
                          <a:solidFill>
                            <a:srgbClr val="004C97"/>
                          </a:solidFill>
                          <a:effectLst/>
                          <a:latin typeface="Palatino"/>
                          <a:ea typeface="MS Mincho" panose="02020609040205080304" pitchFamily="49" charset="-128"/>
                          <a:cs typeface="Times New Roman" panose="02020603050405020304" pitchFamily="18" charset="0"/>
                        </a:rPr>
                        <a:t>ED0011431</a:t>
                      </a:r>
                      <a:endParaRPr lang="en-US" sz="1200" dirty="0"/>
                    </a:p>
                  </a:txBody>
                  <a:tcPr/>
                </a:tc>
                <a:tc>
                  <a:txBody>
                    <a:bodyPr/>
                    <a:lstStyle/>
                    <a:p>
                      <a:r>
                        <a:rPr lang="en-US" sz="1200" dirty="0"/>
                        <a:t>Completed</a:t>
                      </a:r>
                    </a:p>
                  </a:txBody>
                  <a:tcPr/>
                </a:tc>
                <a:extLst>
                  <a:ext uri="{0D108BD9-81ED-4DB2-BD59-A6C34878D82A}">
                    <a16:rowId xmlns:a16="http://schemas.microsoft.com/office/drawing/2014/main" val="1025311893"/>
                  </a:ext>
                </a:extLst>
              </a:tr>
              <a:tr h="370840">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200" b="0" i="0" dirty="0">
                          <a:solidFill>
                            <a:srgbClr val="004C97"/>
                          </a:solidFill>
                          <a:effectLst/>
                          <a:latin typeface="Palatino"/>
                        </a:rPr>
                        <a:t>Interface Specification  </a:t>
                      </a:r>
                      <a:r>
                        <a:rPr lang="en-US" sz="1200" dirty="0">
                          <a:latin typeface="Calibri" panose="020F0502020204030204" pitchFamily="34" charset="0"/>
                          <a:cs typeface="Calibri" panose="020F0502020204030204" pitchFamily="34" charset="0"/>
                        </a:rPr>
                        <a:t>Document </a:t>
                      </a:r>
                      <a:r>
                        <a:rPr lang="en-US" sz="1200" b="0" i="0" dirty="0">
                          <a:solidFill>
                            <a:srgbClr val="004C97"/>
                          </a:solidFill>
                          <a:effectLst/>
                          <a:latin typeface="Palatino"/>
                        </a:rPr>
                        <a:t>(ISD)</a:t>
                      </a:r>
                      <a:r>
                        <a:rPr lang="en-US" sz="1200" dirty="0">
                          <a:solidFill>
                            <a:srgbClr val="004C97"/>
                          </a:solidFill>
                          <a:effectLst/>
                          <a:latin typeface="Palatino"/>
                          <a:ea typeface="MS Mincho" panose="020B0400000000000000" pitchFamily="49" charset="-128"/>
                          <a:cs typeface="Times New Roman" panose="02020603050405020304" pitchFamily="18" charset="0"/>
                        </a:rPr>
                        <a:t> </a:t>
                      </a:r>
                      <a:endParaRPr lang="en-US" sz="1200" dirty="0"/>
                    </a:p>
                  </a:txBody>
                  <a:tcPr/>
                </a:tc>
                <a:tc>
                  <a:txBody>
                    <a:bodyPr/>
                    <a:lstStyle/>
                    <a:p>
                      <a:r>
                        <a:rPr lang="en-US" sz="1200" b="0" i="0" dirty="0">
                          <a:solidFill>
                            <a:srgbClr val="1F497D"/>
                          </a:solidFill>
                          <a:effectLst/>
                          <a:latin typeface="WordVisi_MSFontService"/>
                        </a:rPr>
                        <a:t>ED0016674</a:t>
                      </a:r>
                      <a:endParaRPr lang="en-US" sz="1200" dirty="0"/>
                    </a:p>
                  </a:txBody>
                  <a:tcPr/>
                </a:tc>
                <a:tc>
                  <a:txBody>
                    <a:bodyPr/>
                    <a:lstStyle/>
                    <a:p>
                      <a:r>
                        <a:rPr lang="en-US" sz="1200" dirty="0"/>
                        <a:t>Developed</a:t>
                      </a:r>
                    </a:p>
                  </a:txBody>
                  <a:tcPr/>
                </a:tc>
                <a:extLst>
                  <a:ext uri="{0D108BD9-81ED-4DB2-BD59-A6C34878D82A}">
                    <a16:rowId xmlns:a16="http://schemas.microsoft.com/office/drawing/2014/main" val="4250904873"/>
                  </a:ext>
                </a:extLst>
              </a:tr>
            </a:tbl>
          </a:graphicData>
        </a:graphic>
      </p:graphicFrame>
      <p:sp>
        <p:nvSpPr>
          <p:cNvPr id="12" name="TextBox 11">
            <a:extLst>
              <a:ext uri="{FF2B5EF4-FFF2-40B4-BE49-F238E27FC236}">
                <a16:creationId xmlns:a16="http://schemas.microsoft.com/office/drawing/2014/main" id="{6D0FE950-F362-44BA-977D-94E76F84807F}"/>
              </a:ext>
            </a:extLst>
          </p:cNvPr>
          <p:cNvSpPr txBox="1"/>
          <p:nvPr/>
        </p:nvSpPr>
        <p:spPr>
          <a:xfrm>
            <a:off x="304800" y="2355347"/>
            <a:ext cx="9308123" cy="2062103"/>
          </a:xfrm>
          <a:prstGeom prst="rect">
            <a:avLst/>
          </a:prstGeom>
          <a:noFill/>
        </p:spPr>
        <p:txBody>
          <a:bodyPr wrap="square">
            <a:spAutoFit/>
          </a:bodyPr>
          <a:lstStyle/>
          <a:p>
            <a:pPr marL="0" marR="0" algn="just">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The following </a:t>
            </a:r>
            <a:r>
              <a:rPr lang="en-US" sz="1600" dirty="0">
                <a:solidFill>
                  <a:srgbClr val="FF0000"/>
                </a:solidFill>
                <a:effectLst/>
                <a:latin typeface="Helvetica" panose="020B0604020202020204" pitchFamily="34" charset="0"/>
                <a:ea typeface="MS Mincho" panose="02020609040205080304" pitchFamily="49" charset="-128"/>
                <a:cs typeface="Times New Roman" panose="02020603050405020304" pitchFamily="18" charset="0"/>
              </a:rPr>
              <a:t>key assumptions </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are relevant to these requirements:</a:t>
            </a:r>
            <a:endParaRPr lang="en-US" sz="1600" dirty="0">
              <a:effectLst/>
              <a:latin typeface="Palatino"/>
              <a:ea typeface="MS Mincho" panose="02020609040205080304" pitchFamily="49" charset="-128"/>
              <a:cs typeface="Times New Roman" panose="02020603050405020304" pitchFamily="18" charset="0"/>
            </a:endParaRPr>
          </a:p>
          <a:p>
            <a:pPr marL="0" marR="0" algn="just">
              <a:spcBef>
                <a:spcPts val="0"/>
              </a:spcBef>
              <a:spcAft>
                <a:spcPts val="0"/>
              </a:spcAft>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 </a:t>
            </a:r>
            <a:endParaRPr lang="en-US" sz="1600" dirty="0">
              <a:effectLst/>
              <a:latin typeface="Palatino"/>
              <a:ea typeface="MS Mincho" panose="02020609040205080304" pitchFamily="49" charset="-128"/>
              <a:cs typeface="Times New Roman" panose="02020603050405020304" pitchFamily="18" charset="0"/>
            </a:endParaRPr>
          </a:p>
          <a:p>
            <a:pPr marL="342900" indent="-342900" algn="just">
              <a:spcBef>
                <a:spcPts val="0"/>
              </a:spcBef>
              <a:spcAft>
                <a:spcPts val="0"/>
              </a:spcAft>
              <a:buFont typeface="Symbol" panose="05050102010706020507" pitchFamily="18"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The maximum PIP II </a:t>
            </a:r>
            <a:r>
              <a:rPr lang="en-US" sz="1600" dirty="0" err="1">
                <a:effectLst/>
                <a:latin typeface="Helvetica" panose="020B0604020202020204" pitchFamily="34" charset="0"/>
                <a:ea typeface="MS Mincho" panose="02020609040205080304" pitchFamily="49" charset="-128"/>
                <a:cs typeface="Times New Roman" panose="02020603050405020304" pitchFamily="18" charset="0"/>
              </a:rPr>
              <a:t>Linac</a:t>
            </a:r>
            <a:r>
              <a:rPr lang="en-US" sz="1600" dirty="0">
                <a:effectLst/>
                <a:latin typeface="Helvetica" panose="020B0604020202020204" pitchFamily="34" charset="0"/>
                <a:ea typeface="MS Mincho" panose="02020609040205080304" pitchFamily="49" charset="-128"/>
                <a:cs typeface="Times New Roman" panose="02020603050405020304" pitchFamily="18" charset="0"/>
              </a:rPr>
              <a:t> beam energy is 1 GeV. Booster injection energy is 0.8 GeV. </a:t>
            </a:r>
          </a:p>
          <a:p>
            <a:pPr marL="342900" indent="-342900" algn="just">
              <a:spcBef>
                <a:spcPts val="0"/>
              </a:spcBef>
              <a:spcAft>
                <a:spcPts val="0"/>
              </a:spcAft>
              <a:buFont typeface="Symbol" panose="05050102010706020507" pitchFamily="18"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Particles per pulse </a:t>
            </a:r>
            <a:r>
              <a:rPr lang="en-US" sz="1600" dirty="0">
                <a:solidFill>
                  <a:schemeClr val="tx1">
                    <a:lumMod val="75000"/>
                  </a:schemeClr>
                </a:solidFill>
                <a:effectLst/>
                <a:latin typeface="Calibri" panose="020F0502020204030204" pitchFamily="34" charset="0"/>
                <a:ea typeface="MS Mincho" panose="02020609040205080304" pitchFamily="49" charset="-128"/>
                <a:cs typeface="Times New Roman" panose="02020603050405020304" pitchFamily="18" charset="0"/>
              </a:rPr>
              <a:t>6.7E12</a:t>
            </a:r>
            <a:r>
              <a:rPr lang="en-US" sz="1600" dirty="0">
                <a:solidFill>
                  <a:schemeClr val="tx1">
                    <a:lumMod val="75000"/>
                  </a:schemeClr>
                </a:solidFill>
                <a:latin typeface="Helvetica" panose="020B0604020202020204" pitchFamily="34" charset="0"/>
                <a:ea typeface="MS Mincho" panose="02020609040205080304" pitchFamily="49" charset="-128"/>
                <a:cs typeface="Times New Roman" panose="02020603050405020304" pitchFamily="18" charset="0"/>
              </a:rPr>
              <a:t> (Booster Injection)</a:t>
            </a:r>
            <a:endParaRPr lang="en-US" sz="1600" dirty="0">
              <a:solidFill>
                <a:schemeClr val="tx1">
                  <a:lumMod val="75000"/>
                </a:schemeClr>
              </a:solidFill>
              <a:effectLst/>
              <a:latin typeface="Palatino"/>
              <a:ea typeface="MS Mincho" panose="02020609040205080304" pitchFamily="49" charset="-128"/>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The max average beam power is assumed to be 17 KW (operations)  </a:t>
            </a:r>
            <a:endParaRPr lang="en-US" sz="1600" dirty="0">
              <a:effectLst/>
              <a:latin typeface="Palatino"/>
              <a:ea typeface="MS Mincho" panose="02020609040205080304" pitchFamily="49" charset="-128"/>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latin typeface="Helvetica" panose="020B0604020202020204" pitchFamily="34" charset="0"/>
                <a:ea typeface="MS Mincho" panose="02020609040205080304" pitchFamily="49" charset="-128"/>
                <a:cs typeface="Times New Roman" panose="02020603050405020304" pitchFamily="18" charset="0"/>
              </a:rPr>
              <a:t>Collimators are designed for 25 KW beam power.</a:t>
            </a:r>
            <a:endParaRPr lang="en-US" sz="1600" dirty="0">
              <a:effectLst/>
              <a:latin typeface="Palatino"/>
              <a:ea typeface="MS Mincho" panose="02020609040205080304" pitchFamily="49" charset="-128"/>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effectLst/>
                <a:latin typeface="Helvetica" panose="020B0604020202020204" pitchFamily="34" charset="0"/>
                <a:ea typeface="MS Mincho" panose="02020609040205080304" pitchFamily="49" charset="-128"/>
                <a:cs typeface="Times New Roman" panose="02020603050405020304" pitchFamily="18" charset="0"/>
              </a:rPr>
              <a:t>Max number of beam pulses per year </a:t>
            </a:r>
            <a:r>
              <a:rPr lang="en-US" sz="1600" dirty="0">
                <a:solidFill>
                  <a:schemeClr val="tx1">
                    <a:lumMod val="75000"/>
                  </a:schemeClr>
                </a:solidFill>
                <a:effectLst/>
                <a:latin typeface="Helvetica" panose="020B0604020202020204" pitchFamily="34" charset="0"/>
                <a:ea typeface="MS Mincho" panose="02020609040205080304" pitchFamily="49" charset="-128"/>
                <a:cs typeface="Times New Roman" panose="02020603050405020304" pitchFamily="18" charset="0"/>
              </a:rPr>
              <a:t>5.36E8</a:t>
            </a:r>
            <a:endParaRPr lang="en-US" sz="1600" dirty="0">
              <a:solidFill>
                <a:schemeClr val="tx1">
                  <a:lumMod val="75000"/>
                </a:schemeClr>
              </a:solidFill>
              <a:effectLst/>
              <a:latin typeface="Palatino"/>
              <a:ea typeface="MS Mincho" panose="02020609040205080304" pitchFamily="49" charset="-128"/>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600" dirty="0">
                <a:solidFill>
                  <a:schemeClr val="tx1">
                    <a:lumMod val="75000"/>
                  </a:schemeClr>
                </a:solidFill>
                <a:effectLst/>
                <a:latin typeface="Helvetica" panose="020B0604020202020204" pitchFamily="34" charset="0"/>
                <a:ea typeface="MS Mincho" panose="02020609040205080304" pitchFamily="49" charset="-128"/>
                <a:cs typeface="Times New Roman" panose="02020603050405020304" pitchFamily="18" charset="0"/>
              </a:rPr>
              <a:t>It is assumed that the final collimator shielding will be designed to be assembled in the tunnel.</a:t>
            </a:r>
            <a:endParaRPr lang="en-US" sz="1600" dirty="0">
              <a:solidFill>
                <a:schemeClr val="tx1">
                  <a:lumMod val="75000"/>
                </a:schemeClr>
              </a:solidFill>
              <a:effectLst/>
              <a:latin typeface="Palatino"/>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65919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61C07E-D133-4F8B-8D51-DE7B12638AB2}"/>
              </a:ext>
            </a:extLst>
          </p:cNvPr>
          <p:cNvSpPr>
            <a:spLocks noGrp="1"/>
          </p:cNvSpPr>
          <p:nvPr>
            <p:ph type="title"/>
          </p:nvPr>
        </p:nvSpPr>
        <p:spPr/>
        <p:txBody>
          <a:bodyPr/>
          <a:lstStyle/>
          <a:p>
            <a:r>
              <a:rPr lang="en-US" dirty="0"/>
              <a:t>Technical Requirements (Design)</a:t>
            </a:r>
          </a:p>
        </p:txBody>
      </p:sp>
      <p:sp>
        <p:nvSpPr>
          <p:cNvPr id="4" name="Date Placeholder 3">
            <a:extLst>
              <a:ext uri="{FF2B5EF4-FFF2-40B4-BE49-F238E27FC236}">
                <a16:creationId xmlns:a16="http://schemas.microsoft.com/office/drawing/2014/main" id="{FDC7D47C-2B51-4DF4-B5CC-4BC0E6402DF5}"/>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AD3E94DC-B28F-48A2-B57C-9E7CB821B210}"/>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A2CF8A3D-8F27-4AA4-8125-045050B0D6C6}"/>
              </a:ext>
            </a:extLst>
          </p:cNvPr>
          <p:cNvSpPr>
            <a:spLocks noGrp="1"/>
          </p:cNvSpPr>
          <p:nvPr>
            <p:ph type="sldNum" sz="quarter" idx="12"/>
          </p:nvPr>
        </p:nvSpPr>
        <p:spPr/>
        <p:txBody>
          <a:bodyPr/>
          <a:lstStyle/>
          <a:p>
            <a:pPr>
              <a:defRPr/>
            </a:pPr>
            <a:fld id="{148C009B-CB69-E04A-B9B3-34B26D69E9CF}" type="slidenum">
              <a:rPr lang="en-US" smtClean="0"/>
              <a:pPr>
                <a:defRPr/>
              </a:pPr>
              <a:t>8</a:t>
            </a:fld>
            <a:endParaRPr lang="en-US" dirty="0"/>
          </a:p>
        </p:txBody>
      </p:sp>
      <p:graphicFrame>
        <p:nvGraphicFramePr>
          <p:cNvPr id="7" name="Table 6">
            <a:extLst>
              <a:ext uri="{FF2B5EF4-FFF2-40B4-BE49-F238E27FC236}">
                <a16:creationId xmlns:a16="http://schemas.microsoft.com/office/drawing/2014/main" id="{73FB8111-5764-4879-8589-F752899FFEE5}"/>
              </a:ext>
            </a:extLst>
          </p:cNvPr>
          <p:cNvGraphicFramePr>
            <a:graphicFrameLocks noGrp="1"/>
          </p:cNvGraphicFramePr>
          <p:nvPr>
            <p:extLst>
              <p:ext uri="{D42A27DB-BD31-4B8C-83A1-F6EECF244321}">
                <p14:modId xmlns:p14="http://schemas.microsoft.com/office/powerpoint/2010/main" val="1654723649"/>
              </p:ext>
            </p:extLst>
          </p:nvPr>
        </p:nvGraphicFramePr>
        <p:xfrm>
          <a:off x="416781" y="679629"/>
          <a:ext cx="10515600" cy="4351333"/>
        </p:xfrm>
        <a:graphic>
          <a:graphicData uri="http://schemas.openxmlformats.org/drawingml/2006/table">
            <a:tbl>
              <a:tblPr firstRow="1" firstCol="1" bandRow="1">
                <a:tableStyleId>{5C22544A-7EE6-4342-B048-85BDC9FD1C3A}</a:tableStyleId>
              </a:tblPr>
              <a:tblGrid>
                <a:gridCol w="2696200">
                  <a:extLst>
                    <a:ext uri="{9D8B030D-6E8A-4147-A177-3AD203B41FA5}">
                      <a16:colId xmlns:a16="http://schemas.microsoft.com/office/drawing/2014/main" val="2975638704"/>
                    </a:ext>
                  </a:extLst>
                </a:gridCol>
                <a:gridCol w="7819400">
                  <a:extLst>
                    <a:ext uri="{9D8B030D-6E8A-4147-A177-3AD203B41FA5}">
                      <a16:colId xmlns:a16="http://schemas.microsoft.com/office/drawing/2014/main" val="3769664570"/>
                    </a:ext>
                  </a:extLst>
                </a:gridCol>
              </a:tblGrid>
              <a:tr h="214704">
                <a:tc>
                  <a:txBody>
                    <a:bodyPr/>
                    <a:lstStyle/>
                    <a:p>
                      <a:pPr marL="0" marR="0" algn="just" fontAlgn="base">
                        <a:spcBef>
                          <a:spcPts val="0"/>
                        </a:spcBef>
                        <a:spcAft>
                          <a:spcPts val="0"/>
                        </a:spcAft>
                      </a:pPr>
                      <a:r>
                        <a:rPr lang="en-US" sz="900">
                          <a:effectLst/>
                        </a:rPr>
                        <a:t>Requirement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900">
                          <a:effectLst/>
                        </a:rPr>
                        <a:t>Requirement Statement</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279611683"/>
                  </a:ext>
                </a:extLst>
              </a:tr>
              <a:tr h="214704">
                <a:tc gridSpan="2">
                  <a:txBody>
                    <a:bodyPr/>
                    <a:lstStyle/>
                    <a:p>
                      <a:pPr marL="0" marR="0" algn="just" fontAlgn="base">
                        <a:spcBef>
                          <a:spcPts val="0"/>
                        </a:spcBef>
                        <a:spcAft>
                          <a:spcPts val="0"/>
                        </a:spcAft>
                      </a:pPr>
                      <a:r>
                        <a:rPr lang="en-US" sz="900" dirty="0">
                          <a:solidFill>
                            <a:srgbClr val="FF0000"/>
                          </a:solidFill>
                          <a:effectLst/>
                        </a:rPr>
                        <a:t>Configuration</a:t>
                      </a:r>
                      <a:endParaRPr lang="en-US" sz="900" dirty="0">
                        <a:solidFill>
                          <a:srgbClr val="FF0000"/>
                        </a:solidFill>
                        <a:effectLst/>
                        <a:latin typeface="Palatino"/>
                        <a:ea typeface="MS Mincho" panose="02020609040205080304" pitchFamily="49" charset="-128"/>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2583464775"/>
                  </a:ext>
                </a:extLst>
              </a:tr>
              <a:tr h="314899">
                <a:tc>
                  <a:txBody>
                    <a:bodyPr/>
                    <a:lstStyle/>
                    <a:p>
                      <a:pPr marL="0" marR="0" algn="just" fontAlgn="base">
                        <a:spcBef>
                          <a:spcPts val="0"/>
                        </a:spcBef>
                        <a:spcAft>
                          <a:spcPts val="0"/>
                        </a:spcAft>
                      </a:pPr>
                      <a:r>
                        <a:rPr lang="en-US" sz="900">
                          <a:effectLst/>
                        </a:rPr>
                        <a:t>T-121.05.02.02-001</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900">
                          <a:effectLst/>
                        </a:rPr>
                        <a:t>Shall be maintenance free and have a lifetime of at least 10 years.</a:t>
                      </a:r>
                    </a:p>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564851150"/>
                  </a:ext>
                </a:extLst>
              </a:tr>
              <a:tr h="314899">
                <a:tc>
                  <a:txBody>
                    <a:bodyPr/>
                    <a:lstStyle/>
                    <a:p>
                      <a:pPr marL="0" marR="0" algn="just" fontAlgn="base">
                        <a:spcBef>
                          <a:spcPts val="0"/>
                        </a:spcBef>
                        <a:spcAft>
                          <a:spcPts val="0"/>
                        </a:spcAft>
                      </a:pPr>
                      <a:r>
                        <a:rPr lang="en-US" sz="900">
                          <a:effectLst/>
                        </a:rPr>
                        <a:t>T-121.05.02.02-002</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900">
                          <a:effectLst/>
                        </a:rPr>
                        <a:t>Shall be single plane collimation at each location (H or V)</a:t>
                      </a:r>
                    </a:p>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349863245"/>
                  </a:ext>
                </a:extLst>
              </a:tr>
              <a:tr h="314899">
                <a:tc>
                  <a:txBody>
                    <a:bodyPr/>
                    <a:lstStyle/>
                    <a:p>
                      <a:pPr marL="0" marR="0" algn="just" fontAlgn="base">
                        <a:spcBef>
                          <a:spcPts val="0"/>
                        </a:spcBef>
                        <a:spcAft>
                          <a:spcPts val="0"/>
                        </a:spcAft>
                      </a:pPr>
                      <a:r>
                        <a:rPr lang="en-US" sz="900">
                          <a:effectLst/>
                        </a:rPr>
                        <a:t>T-121.05.02.02-003</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a:spcBef>
                          <a:spcPts val="0"/>
                        </a:spcBef>
                        <a:spcAft>
                          <a:spcPts val="0"/>
                        </a:spcAft>
                      </a:pPr>
                      <a:r>
                        <a:rPr lang="en-US" sz="900">
                          <a:effectLst/>
                        </a:rPr>
                        <a:t>The beamline length for each collimator shall be less than the 4.398 m space available, including installation considerations. </a:t>
                      </a:r>
                    </a:p>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095348510"/>
                  </a:ext>
                </a:extLst>
              </a:tr>
              <a:tr h="214704">
                <a:tc>
                  <a:txBody>
                    <a:bodyPr/>
                    <a:lstStyle/>
                    <a:p>
                      <a:pPr marL="0" marR="0" algn="just" fontAlgn="base">
                        <a:spcBef>
                          <a:spcPts val="0"/>
                        </a:spcBef>
                        <a:spcAft>
                          <a:spcPts val="0"/>
                        </a:spcAft>
                      </a:pPr>
                      <a:r>
                        <a:rPr lang="en-US" sz="900">
                          <a:effectLst/>
                        </a:rPr>
                        <a:t>T-121.05.02.02-004</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a:spcBef>
                          <a:spcPts val="0"/>
                        </a:spcBef>
                        <a:spcAft>
                          <a:spcPts val="0"/>
                        </a:spcAft>
                      </a:pPr>
                      <a:r>
                        <a:rPr lang="en-US" sz="900">
                          <a:effectLst/>
                        </a:rPr>
                        <a:t>The collimator beam pipe shall have 2” ID to match the BTL beam pipe.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91754171"/>
                  </a:ext>
                </a:extLst>
              </a:tr>
              <a:tr h="214704">
                <a:tc>
                  <a:txBody>
                    <a:bodyPr/>
                    <a:lstStyle/>
                    <a:p>
                      <a:pPr marL="0" marR="0" algn="just" fontAlgn="base">
                        <a:spcBef>
                          <a:spcPts val="0"/>
                        </a:spcBef>
                        <a:spcAft>
                          <a:spcPts val="0"/>
                        </a:spcAft>
                      </a:pPr>
                      <a:r>
                        <a:rPr lang="en-US" sz="900">
                          <a:effectLst/>
                        </a:rPr>
                        <a:t>T-121.05.02.02-005</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dirty="0">
                          <a:effectLst/>
                        </a:rPr>
                        <a:t>The primary collimator jaw shall be at least 7.5” thick copper in the beam direction. </a:t>
                      </a:r>
                      <a:endParaRPr lang="en-US" sz="9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408908614"/>
                  </a:ext>
                </a:extLst>
              </a:tr>
              <a:tr h="214704">
                <a:tc>
                  <a:txBody>
                    <a:bodyPr/>
                    <a:lstStyle/>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a:effectLst/>
                        </a:rPr>
                        <a:t>The primary collimator jaw shall be located in 25” from the upstream flange</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656663985"/>
                  </a:ext>
                </a:extLst>
              </a:tr>
              <a:tr h="314899">
                <a:tc>
                  <a:txBody>
                    <a:bodyPr/>
                    <a:lstStyle/>
                    <a:p>
                      <a:pPr marL="0" marR="0" algn="just" fontAlgn="base">
                        <a:spcBef>
                          <a:spcPts val="0"/>
                        </a:spcBef>
                        <a:spcAft>
                          <a:spcPts val="0"/>
                        </a:spcAft>
                      </a:pPr>
                      <a:r>
                        <a:rPr lang="en-US" sz="900">
                          <a:effectLst/>
                        </a:rPr>
                        <a:t>T-121.05.02.02-006</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Each collimator shall have a thick single jaw movable primary, fixed secondary jaw, thick dual jaw movable secondary, and a fixed mask.</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54947971"/>
                  </a:ext>
                </a:extLst>
              </a:tr>
              <a:tr h="214704">
                <a:tc>
                  <a:txBody>
                    <a:bodyPr/>
                    <a:lstStyle/>
                    <a:p>
                      <a:pPr marL="0" marR="0" algn="just" fontAlgn="base">
                        <a:spcBef>
                          <a:spcPts val="0"/>
                        </a:spcBef>
                        <a:spcAft>
                          <a:spcPts val="0"/>
                        </a:spcAft>
                      </a:pPr>
                      <a:r>
                        <a:rPr lang="en-US" sz="900">
                          <a:effectLst/>
                        </a:rPr>
                        <a:t>T-121.05.02.02-007</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collimators shall have a minimum of 20” of A36 steel shielding around beam pipe.</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970772342"/>
                  </a:ext>
                </a:extLst>
              </a:tr>
              <a:tr h="314899">
                <a:tc>
                  <a:txBody>
                    <a:bodyPr/>
                    <a:lstStyle/>
                    <a:p>
                      <a:pPr marL="0" marR="0" algn="just" fontAlgn="base">
                        <a:spcBef>
                          <a:spcPts val="0"/>
                        </a:spcBef>
                        <a:spcAft>
                          <a:spcPts val="0"/>
                        </a:spcAft>
                      </a:pPr>
                      <a:r>
                        <a:rPr lang="en-US" sz="900">
                          <a:effectLst/>
                        </a:rPr>
                        <a:t>T-121.05.02.02-008</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collimators shall be at minimum 20” A36 steel shielding</a:t>
                      </a:r>
                    </a:p>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24434943"/>
                  </a:ext>
                </a:extLst>
              </a:tr>
              <a:tr h="314899">
                <a:tc>
                  <a:txBody>
                    <a:bodyPr/>
                    <a:lstStyle/>
                    <a:p>
                      <a:pPr marL="0" marR="0" algn="just" fontAlgn="base">
                        <a:spcBef>
                          <a:spcPts val="0"/>
                        </a:spcBef>
                        <a:spcAft>
                          <a:spcPts val="0"/>
                        </a:spcAft>
                      </a:pPr>
                      <a:r>
                        <a:rPr lang="en-US" sz="900">
                          <a:effectLst/>
                        </a:rPr>
                        <a:t>T-121.05.02.02-009</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collimators shall be equipped with external marble 4” thick</a:t>
                      </a:r>
                    </a:p>
                    <a:p>
                      <a:pPr marL="0" marR="0" algn="just" fontAlgn="base">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483211808"/>
                  </a:ext>
                </a:extLst>
              </a:tr>
              <a:tr h="214704">
                <a:tc>
                  <a:txBody>
                    <a:bodyPr/>
                    <a:lstStyle/>
                    <a:p>
                      <a:pPr marL="0" marR="0" algn="just" fontAlgn="base">
                        <a:spcBef>
                          <a:spcPts val="0"/>
                        </a:spcBef>
                        <a:spcAft>
                          <a:spcPts val="0"/>
                        </a:spcAft>
                      </a:pPr>
                      <a:r>
                        <a:rPr lang="en-US" sz="900">
                          <a:effectLst/>
                        </a:rPr>
                        <a:t>T-121.05.02.02-010</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collimators shall be within an external transverse envelope of +/- 28 inches in both H &amp; V from the beam center</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561403344"/>
                  </a:ext>
                </a:extLst>
              </a:tr>
              <a:tr h="214704">
                <a:tc>
                  <a:txBody>
                    <a:bodyPr/>
                    <a:lstStyle/>
                    <a:p>
                      <a:pPr marL="0" marR="0" algn="just" fontAlgn="base">
                        <a:spcBef>
                          <a:spcPts val="0"/>
                        </a:spcBef>
                        <a:spcAft>
                          <a:spcPts val="0"/>
                        </a:spcAft>
                      </a:pPr>
                      <a:r>
                        <a:rPr lang="en-US" sz="900">
                          <a:effectLst/>
                        </a:rPr>
                        <a:t>T-121.05.02.02-011</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Each installed in the tunnel piece shall have weight under 6,000 lb.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207812715"/>
                  </a:ext>
                </a:extLst>
              </a:tr>
              <a:tr h="214704">
                <a:tc>
                  <a:txBody>
                    <a:bodyPr/>
                    <a:lstStyle/>
                    <a:p>
                      <a:pPr marL="0" marR="0" algn="just" fontAlgn="base">
                        <a:spcBef>
                          <a:spcPts val="0"/>
                        </a:spcBef>
                        <a:spcAft>
                          <a:spcPts val="0"/>
                        </a:spcAft>
                      </a:pPr>
                      <a:r>
                        <a:rPr lang="en-US" sz="900">
                          <a:effectLst/>
                        </a:rPr>
                        <a:t>T-121.05.02.02-012</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heavy collimator components shall have threaded pick up points for hoist rings.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694358804"/>
                  </a:ext>
                </a:extLst>
              </a:tr>
              <a:tr h="314899">
                <a:tc>
                  <a:txBody>
                    <a:bodyPr/>
                    <a:lstStyle/>
                    <a:p>
                      <a:pPr marL="0" marR="0" algn="just" fontAlgn="base">
                        <a:spcBef>
                          <a:spcPts val="0"/>
                        </a:spcBef>
                        <a:spcAft>
                          <a:spcPts val="0"/>
                        </a:spcAft>
                      </a:pPr>
                      <a:r>
                        <a:rPr lang="en-US" sz="900" dirty="0">
                          <a:effectLst/>
                        </a:rPr>
                        <a:t>T-121.05.02.02-013</a:t>
                      </a:r>
                      <a:endParaRPr lang="en-US" sz="900" dirty="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Each collimator unit shall be fiducialized and to be able to be aligned in reference to beam centerline with the following dx, dy, dz, phi, bearing. Typical alignment tolerances are 0.25mm and angles are 10 mr. </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130989082"/>
                  </a:ext>
                </a:extLst>
              </a:tr>
              <a:tr h="214704">
                <a:tc>
                  <a:txBody>
                    <a:bodyPr/>
                    <a:lstStyle/>
                    <a:p>
                      <a:pPr marL="0" marR="0" algn="just" fontAlgn="base">
                        <a:spcBef>
                          <a:spcPts val="0"/>
                        </a:spcBef>
                        <a:spcAft>
                          <a:spcPts val="0"/>
                        </a:spcAft>
                      </a:pPr>
                      <a:r>
                        <a:rPr lang="en-US" sz="900">
                          <a:effectLst/>
                        </a:rPr>
                        <a:t>T-121.05.02.02-014</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dirty="0">
                          <a:effectLst/>
                        </a:rPr>
                        <a:t>All collimators shall be protected against overheating.</a:t>
                      </a:r>
                      <a:endParaRPr lang="en-US" sz="9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95095618"/>
                  </a:ext>
                </a:extLst>
              </a:tr>
            </a:tbl>
          </a:graphicData>
        </a:graphic>
      </p:graphicFrame>
      <p:sp>
        <p:nvSpPr>
          <p:cNvPr id="8" name="Rectangle 1">
            <a:extLst>
              <a:ext uri="{FF2B5EF4-FFF2-40B4-BE49-F238E27FC236}">
                <a16:creationId xmlns:a16="http://schemas.microsoft.com/office/drawing/2014/main" id="{7E3BE580-D17E-421E-8416-CA756620499D}"/>
              </a:ext>
            </a:extLst>
          </p:cNvPr>
          <p:cNvSpPr>
            <a:spLocks noChangeArrowheads="1"/>
          </p:cNvSpPr>
          <p:nvPr/>
        </p:nvSpPr>
        <p:spPr bwMode="auto">
          <a:xfrm>
            <a:off x="521218" y="8953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F2818C84-CDEB-4B56-9046-89C6AF6B90DC}"/>
              </a:ext>
            </a:extLst>
          </p:cNvPr>
          <p:cNvGraphicFramePr>
            <a:graphicFrameLocks noGrp="1"/>
          </p:cNvGraphicFramePr>
          <p:nvPr>
            <p:extLst>
              <p:ext uri="{D42A27DB-BD31-4B8C-83A1-F6EECF244321}">
                <p14:modId xmlns:p14="http://schemas.microsoft.com/office/powerpoint/2010/main" val="2217064390"/>
              </p:ext>
            </p:extLst>
          </p:nvPr>
        </p:nvGraphicFramePr>
        <p:xfrm>
          <a:off x="416781" y="5011352"/>
          <a:ext cx="10515600" cy="1389956"/>
        </p:xfrm>
        <a:graphic>
          <a:graphicData uri="http://schemas.openxmlformats.org/drawingml/2006/table">
            <a:tbl>
              <a:tblPr firstRow="1" firstCol="1" bandRow="1">
                <a:tableStyleId>{5C22544A-7EE6-4342-B048-85BDC9FD1C3A}</a:tableStyleId>
              </a:tblPr>
              <a:tblGrid>
                <a:gridCol w="2696200">
                  <a:extLst>
                    <a:ext uri="{9D8B030D-6E8A-4147-A177-3AD203B41FA5}">
                      <a16:colId xmlns:a16="http://schemas.microsoft.com/office/drawing/2014/main" val="2517360925"/>
                    </a:ext>
                  </a:extLst>
                </a:gridCol>
                <a:gridCol w="7819400">
                  <a:extLst>
                    <a:ext uri="{9D8B030D-6E8A-4147-A177-3AD203B41FA5}">
                      <a16:colId xmlns:a16="http://schemas.microsoft.com/office/drawing/2014/main" val="720857855"/>
                    </a:ext>
                  </a:extLst>
                </a:gridCol>
              </a:tblGrid>
              <a:tr h="292676">
                <a:tc>
                  <a:txBody>
                    <a:bodyPr/>
                    <a:lstStyle/>
                    <a:p>
                      <a:pPr marL="0" marR="0" algn="just" fontAlgn="base">
                        <a:spcBef>
                          <a:spcPts val="0"/>
                        </a:spcBef>
                        <a:spcAft>
                          <a:spcPts val="0"/>
                        </a:spcAft>
                      </a:pPr>
                      <a:r>
                        <a:rPr lang="en-US" sz="900" dirty="0">
                          <a:effectLst/>
                        </a:rPr>
                        <a:t>T-121.05.02.02-015</a:t>
                      </a:r>
                      <a:endParaRPr lang="en-US" sz="900" dirty="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900">
                          <a:effectLst/>
                        </a:rPr>
                        <a:t>All collimators shall be equipped with motion controls.</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72367700"/>
                  </a:ext>
                </a:extLst>
              </a:tr>
              <a:tr h="241469">
                <a:tc>
                  <a:txBody>
                    <a:bodyPr/>
                    <a:lstStyle/>
                    <a:p>
                      <a:pPr marL="0" marR="0" algn="just">
                        <a:spcBef>
                          <a:spcPts val="0"/>
                        </a:spcBef>
                        <a:spcAft>
                          <a:spcPts val="0"/>
                        </a:spcAft>
                      </a:pPr>
                      <a:r>
                        <a:rPr lang="en-US" sz="900">
                          <a:effectLst/>
                        </a:rPr>
                        <a:t>T-121.05.02.02-016</a:t>
                      </a:r>
                    </a:p>
                    <a:p>
                      <a:pPr marL="0" marR="0" algn="just">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a:effectLst/>
                        </a:rPr>
                        <a:t>All movable collimators shall be positionable with an accuracy of better than the 1/20</a:t>
                      </a:r>
                      <a:r>
                        <a:rPr lang="en-US" sz="900" baseline="30000">
                          <a:effectLst/>
                        </a:rPr>
                        <a:t>th</a:t>
                      </a:r>
                      <a:r>
                        <a:rPr lang="en-US" sz="900">
                          <a:effectLst/>
                        </a:rPr>
                        <a:t> of the beam sigma.</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53171375"/>
                  </a:ext>
                </a:extLst>
              </a:tr>
              <a:tr h="241469">
                <a:tc>
                  <a:txBody>
                    <a:bodyPr/>
                    <a:lstStyle/>
                    <a:p>
                      <a:pPr marL="0" marR="0" algn="just">
                        <a:spcBef>
                          <a:spcPts val="0"/>
                        </a:spcBef>
                        <a:spcAft>
                          <a:spcPts val="0"/>
                        </a:spcAft>
                      </a:pPr>
                      <a:r>
                        <a:rPr lang="en-US" sz="900">
                          <a:effectLst/>
                        </a:rPr>
                        <a:t>T-121.05.02.02-017</a:t>
                      </a:r>
                    </a:p>
                    <a:p>
                      <a:pPr marL="0" marR="0" algn="just">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a:effectLst/>
                        </a:rPr>
                        <a:t>The movable collimators shall be prevented from getting less than 2” from the opposing secondary collimator. (OR BEAM CENTER)</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67811907"/>
                  </a:ext>
                </a:extLst>
              </a:tr>
              <a:tr h="241469">
                <a:tc>
                  <a:txBody>
                    <a:bodyPr/>
                    <a:lstStyle/>
                    <a:p>
                      <a:pPr marL="0" marR="0" algn="just">
                        <a:spcBef>
                          <a:spcPts val="0"/>
                        </a:spcBef>
                        <a:spcAft>
                          <a:spcPts val="0"/>
                        </a:spcAft>
                      </a:pPr>
                      <a:r>
                        <a:rPr lang="en-US" sz="900">
                          <a:effectLst/>
                        </a:rPr>
                        <a:t>T-121.05.02.02-018</a:t>
                      </a:r>
                    </a:p>
                    <a:p>
                      <a:pPr marL="0" marR="0" algn="just">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a:effectLst/>
                        </a:rPr>
                        <a:t>The movable collimators shall be movable to a position at least 1mm from the beam center.</a:t>
                      </a:r>
                      <a:endParaRPr lang="en-US" sz="9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818155739"/>
                  </a:ext>
                </a:extLst>
              </a:tr>
              <a:tr h="241469">
                <a:tc>
                  <a:txBody>
                    <a:bodyPr/>
                    <a:lstStyle/>
                    <a:p>
                      <a:pPr marL="0" marR="0" algn="just">
                        <a:spcBef>
                          <a:spcPts val="0"/>
                        </a:spcBef>
                        <a:spcAft>
                          <a:spcPts val="0"/>
                        </a:spcAft>
                      </a:pPr>
                      <a:r>
                        <a:rPr lang="en-US" sz="900">
                          <a:effectLst/>
                        </a:rPr>
                        <a:t>T-121.05.02.02-019</a:t>
                      </a:r>
                    </a:p>
                    <a:p>
                      <a:pPr marL="0" marR="0" algn="just">
                        <a:spcBef>
                          <a:spcPts val="0"/>
                        </a:spcBef>
                        <a:spcAft>
                          <a:spcPts val="0"/>
                        </a:spcAft>
                      </a:pPr>
                      <a:r>
                        <a:rPr lang="en-US" sz="900">
                          <a:effectLst/>
                        </a:rPr>
                        <a:t> </a:t>
                      </a:r>
                      <a:endParaRPr lang="en-US" sz="9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a:spcBef>
                          <a:spcPts val="0"/>
                        </a:spcBef>
                        <a:spcAft>
                          <a:spcPts val="0"/>
                        </a:spcAft>
                      </a:pPr>
                      <a:r>
                        <a:rPr lang="en-US" sz="900" dirty="0">
                          <a:effectLst/>
                        </a:rPr>
                        <a:t>The movable collimator shall be protected from, in all situations, damage caused by actuation (e.g. unintended hard stops or contact with the collimator housing).</a:t>
                      </a:r>
                      <a:endParaRPr lang="en-US" sz="9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2707146883"/>
                  </a:ext>
                </a:extLst>
              </a:tr>
            </a:tbl>
          </a:graphicData>
        </a:graphic>
      </p:graphicFrame>
    </p:spTree>
    <p:extLst>
      <p:ext uri="{BB962C8B-B14F-4D97-AF65-F5344CB8AC3E}">
        <p14:creationId xmlns:p14="http://schemas.microsoft.com/office/powerpoint/2010/main" val="148076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60262-BFC8-42B6-A76A-D14C97839FD3}"/>
              </a:ext>
            </a:extLst>
          </p:cNvPr>
          <p:cNvSpPr>
            <a:spLocks noGrp="1"/>
          </p:cNvSpPr>
          <p:nvPr>
            <p:ph type="title"/>
          </p:nvPr>
        </p:nvSpPr>
        <p:spPr/>
        <p:txBody>
          <a:bodyPr/>
          <a:lstStyle/>
          <a:p>
            <a:r>
              <a:rPr lang="en-US" dirty="0"/>
              <a:t>Technical Requirements (Design)</a:t>
            </a:r>
          </a:p>
        </p:txBody>
      </p:sp>
      <p:sp>
        <p:nvSpPr>
          <p:cNvPr id="4" name="Date Placeholder 3">
            <a:extLst>
              <a:ext uri="{FF2B5EF4-FFF2-40B4-BE49-F238E27FC236}">
                <a16:creationId xmlns:a16="http://schemas.microsoft.com/office/drawing/2014/main" id="{428F3FDB-9088-4B29-A51C-34DBCD86245B}"/>
              </a:ext>
            </a:extLst>
          </p:cNvPr>
          <p:cNvSpPr>
            <a:spLocks noGrp="1"/>
          </p:cNvSpPr>
          <p:nvPr>
            <p:ph type="dt" sz="half" idx="10"/>
          </p:nvPr>
        </p:nvSpPr>
        <p:spPr/>
        <p:txBody>
          <a:bodyPr/>
          <a:lstStyle/>
          <a:p>
            <a:pPr>
              <a:defRPr/>
            </a:pPr>
            <a:r>
              <a:rPr lang="en-US"/>
              <a:t>10/04/2022</a:t>
            </a:r>
            <a:endParaRPr lang="en-US" dirty="0"/>
          </a:p>
        </p:txBody>
      </p:sp>
      <p:sp>
        <p:nvSpPr>
          <p:cNvPr id="5" name="Footer Placeholder 4">
            <a:extLst>
              <a:ext uri="{FF2B5EF4-FFF2-40B4-BE49-F238E27FC236}">
                <a16:creationId xmlns:a16="http://schemas.microsoft.com/office/drawing/2014/main" id="{329EC199-0C5A-45D6-AD74-B5605CC6B918}"/>
              </a:ext>
            </a:extLst>
          </p:cNvPr>
          <p:cNvSpPr>
            <a:spLocks noGrp="1"/>
          </p:cNvSpPr>
          <p:nvPr>
            <p:ph type="ftr" sz="quarter" idx="11"/>
          </p:nvPr>
        </p:nvSpPr>
        <p:spPr/>
        <p:txBody>
          <a:bodyPr/>
          <a:lstStyle/>
          <a:p>
            <a:pPr>
              <a:defRPr/>
            </a:pPr>
            <a:r>
              <a:rPr lang="en-US"/>
              <a:t>| BTLBA Collimators FDR review</a:t>
            </a:r>
            <a:endParaRPr lang="en-US" b="1" dirty="0"/>
          </a:p>
        </p:txBody>
      </p:sp>
      <p:sp>
        <p:nvSpPr>
          <p:cNvPr id="6" name="Slide Number Placeholder 5">
            <a:extLst>
              <a:ext uri="{FF2B5EF4-FFF2-40B4-BE49-F238E27FC236}">
                <a16:creationId xmlns:a16="http://schemas.microsoft.com/office/drawing/2014/main" id="{20819604-F595-4FDB-8A60-B395DB5E4561}"/>
              </a:ext>
            </a:extLst>
          </p:cNvPr>
          <p:cNvSpPr>
            <a:spLocks noGrp="1"/>
          </p:cNvSpPr>
          <p:nvPr>
            <p:ph type="sldNum" sz="quarter" idx="12"/>
          </p:nvPr>
        </p:nvSpPr>
        <p:spPr/>
        <p:txBody>
          <a:bodyPr/>
          <a:lstStyle/>
          <a:p>
            <a:pPr>
              <a:defRPr/>
            </a:pPr>
            <a:fld id="{148C009B-CB69-E04A-B9B3-34B26D69E9CF}" type="slidenum">
              <a:rPr lang="en-US" smtClean="0"/>
              <a:pPr>
                <a:defRPr/>
              </a:pPr>
              <a:t>9</a:t>
            </a:fld>
            <a:endParaRPr lang="en-US" dirty="0"/>
          </a:p>
        </p:txBody>
      </p:sp>
      <p:graphicFrame>
        <p:nvGraphicFramePr>
          <p:cNvPr id="13" name="Table 12">
            <a:extLst>
              <a:ext uri="{FF2B5EF4-FFF2-40B4-BE49-F238E27FC236}">
                <a16:creationId xmlns:a16="http://schemas.microsoft.com/office/drawing/2014/main" id="{83E226DE-C353-4B33-A423-483DB31CBFCC}"/>
              </a:ext>
            </a:extLst>
          </p:cNvPr>
          <p:cNvGraphicFramePr>
            <a:graphicFrameLocks noGrp="1"/>
          </p:cNvGraphicFramePr>
          <p:nvPr>
            <p:extLst>
              <p:ext uri="{D42A27DB-BD31-4B8C-83A1-F6EECF244321}">
                <p14:modId xmlns:p14="http://schemas.microsoft.com/office/powerpoint/2010/main" val="1142347849"/>
              </p:ext>
            </p:extLst>
          </p:nvPr>
        </p:nvGraphicFramePr>
        <p:xfrm>
          <a:off x="392926" y="842838"/>
          <a:ext cx="11009243" cy="3419060"/>
        </p:xfrm>
        <a:graphic>
          <a:graphicData uri="http://schemas.openxmlformats.org/drawingml/2006/table">
            <a:tbl>
              <a:tblPr firstRow="1" firstCol="1" bandRow="1">
                <a:tableStyleId>{5C22544A-7EE6-4342-B048-85BDC9FD1C3A}</a:tableStyleId>
              </a:tblPr>
              <a:tblGrid>
                <a:gridCol w="2965890">
                  <a:extLst>
                    <a:ext uri="{9D8B030D-6E8A-4147-A177-3AD203B41FA5}">
                      <a16:colId xmlns:a16="http://schemas.microsoft.com/office/drawing/2014/main" val="2892812630"/>
                    </a:ext>
                  </a:extLst>
                </a:gridCol>
                <a:gridCol w="8043353">
                  <a:extLst>
                    <a:ext uri="{9D8B030D-6E8A-4147-A177-3AD203B41FA5}">
                      <a16:colId xmlns:a16="http://schemas.microsoft.com/office/drawing/2014/main" val="226145528"/>
                    </a:ext>
                  </a:extLst>
                </a:gridCol>
              </a:tblGrid>
              <a:tr h="150180">
                <a:tc gridSpan="2">
                  <a:txBody>
                    <a:bodyPr/>
                    <a:lstStyle/>
                    <a:p>
                      <a:pPr marL="0" marR="0" algn="just" fontAlgn="base">
                        <a:spcBef>
                          <a:spcPts val="0"/>
                        </a:spcBef>
                        <a:spcAft>
                          <a:spcPts val="0"/>
                        </a:spcAft>
                      </a:pPr>
                      <a:r>
                        <a:rPr lang="en-US" sz="1100" dirty="0">
                          <a:solidFill>
                            <a:srgbClr val="FF0000"/>
                          </a:solidFill>
                          <a:effectLst/>
                        </a:rPr>
                        <a:t>Collimator stand requirement</a:t>
                      </a:r>
                      <a:endParaRPr lang="en-US" sz="1000" dirty="0">
                        <a:solidFill>
                          <a:srgbClr val="FF0000"/>
                        </a:solidFill>
                        <a:effectLst/>
                        <a:latin typeface="Palatino"/>
                        <a:ea typeface="MS Mincho" panose="02020609040205080304" pitchFamily="49" charset="-128"/>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2236810214"/>
                  </a:ext>
                </a:extLst>
              </a:tr>
              <a:tr h="329352">
                <a:tc>
                  <a:txBody>
                    <a:bodyPr/>
                    <a:lstStyle/>
                    <a:p>
                      <a:pPr marL="0" marR="0" algn="just" fontAlgn="base">
                        <a:spcBef>
                          <a:spcPts val="0"/>
                        </a:spcBef>
                        <a:spcAft>
                          <a:spcPts val="0"/>
                        </a:spcAft>
                      </a:pPr>
                      <a:r>
                        <a:rPr lang="en-US" sz="1100">
                          <a:effectLst/>
                        </a:rPr>
                        <a:t>T-121.05.02.02-020</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The collimator stand shall support components for a center of beam position of 1.3 m above floor surface and take in to account specified floor flatness criteria.</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499168992"/>
                  </a:ext>
                </a:extLst>
              </a:tr>
              <a:tr h="224558">
                <a:tc>
                  <a:txBody>
                    <a:bodyPr/>
                    <a:lstStyle/>
                    <a:p>
                      <a:pPr marL="0" marR="0" algn="just" fontAlgn="base">
                        <a:spcBef>
                          <a:spcPts val="0"/>
                        </a:spcBef>
                        <a:spcAft>
                          <a:spcPts val="0"/>
                        </a:spcAft>
                      </a:pPr>
                      <a:r>
                        <a:rPr lang="en-US" sz="1100">
                          <a:effectLst/>
                        </a:rPr>
                        <a:t>T-121.05.02.02-021</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a:effectLst/>
                        </a:rPr>
                        <a:t>The collimator stand shall allow for positioning of the supported components to within the alignment specification.</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707359267"/>
                  </a:ext>
                </a:extLst>
              </a:tr>
              <a:tr h="224558">
                <a:tc>
                  <a:txBody>
                    <a:bodyPr/>
                    <a:lstStyle/>
                    <a:p>
                      <a:pPr marL="0" marR="0" algn="just" fontAlgn="base">
                        <a:spcBef>
                          <a:spcPts val="0"/>
                        </a:spcBef>
                        <a:spcAft>
                          <a:spcPts val="0"/>
                        </a:spcAft>
                      </a:pPr>
                      <a:r>
                        <a:rPr lang="en-US" sz="1100">
                          <a:effectLst/>
                        </a:rPr>
                        <a:t>T-121.05.02.02-022</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collimator stand full range of alignment travel shall be at least +- 25 mm.</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640540685"/>
                  </a:ext>
                </a:extLst>
              </a:tr>
              <a:tr h="224558">
                <a:tc>
                  <a:txBody>
                    <a:bodyPr/>
                    <a:lstStyle/>
                    <a:p>
                      <a:pPr marL="0" marR="0" algn="just" fontAlgn="base">
                        <a:spcBef>
                          <a:spcPts val="0"/>
                        </a:spcBef>
                        <a:spcAft>
                          <a:spcPts val="0"/>
                        </a:spcAft>
                      </a:pPr>
                      <a:r>
                        <a:rPr lang="en-US" sz="1100">
                          <a:effectLst/>
                        </a:rPr>
                        <a:t>T-121.05.02.02-023</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collimator stand shall support the component it is designed to support with standard excess capacity. </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141481594"/>
                  </a:ext>
                </a:extLst>
              </a:tr>
              <a:tr h="224558">
                <a:tc>
                  <a:txBody>
                    <a:bodyPr/>
                    <a:lstStyle/>
                    <a:p>
                      <a:pPr marL="0" marR="0" algn="just" fontAlgn="base">
                        <a:spcBef>
                          <a:spcPts val="0"/>
                        </a:spcBef>
                        <a:spcAft>
                          <a:spcPts val="0"/>
                        </a:spcAft>
                      </a:pPr>
                      <a:r>
                        <a:rPr lang="en-US" sz="1100">
                          <a:effectLst/>
                        </a:rPr>
                        <a:t>T-121.05.02.02-024</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collimator stand shall support the components in a way that minimizes tipping hazards during installation and operation.</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36761469"/>
                  </a:ext>
                </a:extLst>
              </a:tr>
              <a:tr h="224558">
                <a:tc>
                  <a:txBody>
                    <a:bodyPr/>
                    <a:lstStyle/>
                    <a:p>
                      <a:pPr marL="0" marR="0" algn="just" fontAlgn="base">
                        <a:spcBef>
                          <a:spcPts val="0"/>
                        </a:spcBef>
                        <a:spcAft>
                          <a:spcPts val="0"/>
                        </a:spcAft>
                      </a:pPr>
                      <a:r>
                        <a:rPr lang="en-US" sz="1100">
                          <a:effectLst/>
                        </a:rPr>
                        <a:t>T-121.05.02.02-025</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The collimator stands shall be coated to reduce corrosion.</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493954209"/>
                  </a:ext>
                </a:extLst>
              </a:tr>
              <a:tr h="224558">
                <a:tc>
                  <a:txBody>
                    <a:bodyPr/>
                    <a:lstStyle/>
                    <a:p>
                      <a:pPr marL="0" marR="0" algn="just" fontAlgn="base">
                        <a:spcBef>
                          <a:spcPts val="0"/>
                        </a:spcBef>
                        <a:spcAft>
                          <a:spcPts val="0"/>
                        </a:spcAft>
                      </a:pPr>
                      <a:r>
                        <a:rPr lang="en-US" sz="1100">
                          <a:effectLst/>
                        </a:rPr>
                        <a:t>T-121.05.02.02-026</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Sharp corners should be minimized when possible for all mechanical parts.</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382338562"/>
                  </a:ext>
                </a:extLst>
              </a:tr>
              <a:tr h="224558">
                <a:tc>
                  <a:txBody>
                    <a:bodyPr/>
                    <a:lstStyle/>
                    <a:p>
                      <a:pPr marL="0" marR="0" algn="just" fontAlgn="base">
                        <a:spcBef>
                          <a:spcPts val="0"/>
                        </a:spcBef>
                        <a:spcAft>
                          <a:spcPts val="0"/>
                        </a:spcAft>
                      </a:pPr>
                      <a:r>
                        <a:rPr lang="en-US" sz="1100">
                          <a:effectLst/>
                        </a:rPr>
                        <a:t>T-121.05.02.02-027</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Mounting plates for floor, ceiling or wall mounting shall accommodate Hilti bolts or Uni-Strut embedment.</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3918433049"/>
                  </a:ext>
                </a:extLst>
              </a:tr>
              <a:tr h="224558">
                <a:tc>
                  <a:txBody>
                    <a:bodyPr/>
                    <a:lstStyle/>
                    <a:p>
                      <a:pPr marL="0" marR="0" algn="just" fontAlgn="base">
                        <a:spcBef>
                          <a:spcPts val="0"/>
                        </a:spcBef>
                        <a:spcAft>
                          <a:spcPts val="0"/>
                        </a:spcAft>
                      </a:pPr>
                      <a:r>
                        <a:rPr lang="en-US" sz="1100">
                          <a:effectLst/>
                        </a:rPr>
                        <a:t>T-121.05.02.02-028</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Support stand components shall be selected to minimize galvanic corrosion and galling.</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975212152"/>
                  </a:ext>
                </a:extLst>
              </a:tr>
              <a:tr h="224558">
                <a:tc>
                  <a:txBody>
                    <a:bodyPr/>
                    <a:lstStyle/>
                    <a:p>
                      <a:pPr marL="0" marR="0" algn="just" fontAlgn="base">
                        <a:spcBef>
                          <a:spcPts val="0"/>
                        </a:spcBef>
                        <a:spcAft>
                          <a:spcPts val="0"/>
                        </a:spcAft>
                      </a:pPr>
                      <a:r>
                        <a:rPr lang="en-US" sz="1100">
                          <a:effectLst/>
                        </a:rPr>
                        <a:t>T-121.05.02.02-029</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Replaceable parts, such as bolts and washers, should be commonly available.</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977758993"/>
                  </a:ext>
                </a:extLst>
              </a:tr>
              <a:tr h="329352">
                <a:tc>
                  <a:txBody>
                    <a:bodyPr/>
                    <a:lstStyle/>
                    <a:p>
                      <a:pPr marL="0" marR="0" algn="just" fontAlgn="base">
                        <a:spcBef>
                          <a:spcPts val="0"/>
                        </a:spcBef>
                        <a:spcAft>
                          <a:spcPts val="0"/>
                        </a:spcAft>
                      </a:pPr>
                      <a:r>
                        <a:rPr lang="en-US" sz="1100">
                          <a:effectLst/>
                        </a:rPr>
                        <a:t>T-121.05.02.02-030</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Unique components fabricated for these support stands should be of common materials and fabricated using common methods that can be repeatable with a high degree of accuracy when using different vendors.</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2364272419"/>
                  </a:ext>
                </a:extLst>
              </a:tr>
              <a:tr h="224558">
                <a:tc>
                  <a:txBody>
                    <a:bodyPr/>
                    <a:lstStyle/>
                    <a:p>
                      <a:pPr marL="0" marR="0" algn="just" fontAlgn="base">
                        <a:spcBef>
                          <a:spcPts val="0"/>
                        </a:spcBef>
                        <a:spcAft>
                          <a:spcPts val="0"/>
                        </a:spcAft>
                      </a:pPr>
                      <a:r>
                        <a:rPr lang="en-US" sz="1100">
                          <a:effectLst/>
                        </a:rPr>
                        <a:t>T-121.05.02.02-031</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a:effectLst/>
                        </a:rPr>
                        <a:t>Support stands shall be transportable on carts pulled by electric tunnel vehicles.</a:t>
                      </a:r>
                      <a:endParaRPr lang="en-US" sz="100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347429061"/>
                  </a:ext>
                </a:extLst>
              </a:tr>
              <a:tr h="329352">
                <a:tc>
                  <a:txBody>
                    <a:bodyPr/>
                    <a:lstStyle/>
                    <a:p>
                      <a:pPr marL="0" marR="0" algn="just" fontAlgn="base">
                        <a:spcBef>
                          <a:spcPts val="0"/>
                        </a:spcBef>
                        <a:spcAft>
                          <a:spcPts val="0"/>
                        </a:spcAft>
                      </a:pPr>
                      <a:r>
                        <a:rPr lang="en-US" sz="1100">
                          <a:effectLst/>
                        </a:rPr>
                        <a:t>T-121.05.02.02-032</a:t>
                      </a:r>
                      <a:endParaRPr lang="en-US" sz="1000">
                        <a:effectLst/>
                        <a:latin typeface="Palatino"/>
                        <a:ea typeface="MS Mincho" panose="02020609040205080304" pitchFamily="49" charset="-128"/>
                        <a:cs typeface="Times New Roman" panose="02020603050405020304" pitchFamily="18" charset="0"/>
                      </a:endParaRPr>
                    </a:p>
                  </a:txBody>
                  <a:tcPr marL="0" marR="0" marT="0" marB="0" anchor="ctr"/>
                </a:tc>
                <a:tc>
                  <a:txBody>
                    <a:bodyPr/>
                    <a:lstStyle/>
                    <a:p>
                      <a:pPr marL="0" marR="0" algn="just" fontAlgn="base">
                        <a:spcBef>
                          <a:spcPts val="0"/>
                        </a:spcBef>
                        <a:spcAft>
                          <a:spcPts val="0"/>
                        </a:spcAft>
                      </a:pPr>
                      <a:r>
                        <a:rPr lang="en-US" sz="1100" dirty="0">
                          <a:effectLst/>
                        </a:rPr>
                        <a:t>Any one component of a stand should be moveable by two or fewer people and not require the use of lifting devices except to hold stand components in position for attachment to walls or ceilings.</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tc>
                <a:extLst>
                  <a:ext uri="{0D108BD9-81ED-4DB2-BD59-A6C34878D82A}">
                    <a16:rowId xmlns:a16="http://schemas.microsoft.com/office/drawing/2014/main" val="1950568150"/>
                  </a:ext>
                </a:extLst>
              </a:tr>
            </a:tbl>
          </a:graphicData>
        </a:graphic>
      </p:graphicFrame>
      <p:graphicFrame>
        <p:nvGraphicFramePr>
          <p:cNvPr id="15" name="Table 14">
            <a:extLst>
              <a:ext uri="{FF2B5EF4-FFF2-40B4-BE49-F238E27FC236}">
                <a16:creationId xmlns:a16="http://schemas.microsoft.com/office/drawing/2014/main" id="{8F0A9EDB-8F70-45AC-B688-B20D796C6BC0}"/>
              </a:ext>
            </a:extLst>
          </p:cNvPr>
          <p:cNvGraphicFramePr>
            <a:graphicFrameLocks noGrp="1"/>
          </p:cNvGraphicFramePr>
          <p:nvPr>
            <p:extLst>
              <p:ext uri="{D42A27DB-BD31-4B8C-83A1-F6EECF244321}">
                <p14:modId xmlns:p14="http://schemas.microsoft.com/office/powerpoint/2010/main" val="1502180334"/>
              </p:ext>
            </p:extLst>
          </p:nvPr>
        </p:nvGraphicFramePr>
        <p:xfrm>
          <a:off x="392925" y="4425107"/>
          <a:ext cx="11009243" cy="563880"/>
        </p:xfrm>
        <a:graphic>
          <a:graphicData uri="http://schemas.openxmlformats.org/drawingml/2006/table">
            <a:tbl>
              <a:tblPr firstRow="1" firstCol="1" bandRow="1">
                <a:tableStyleId>{5C22544A-7EE6-4342-B048-85BDC9FD1C3A}</a:tableStyleId>
              </a:tblPr>
              <a:tblGrid>
                <a:gridCol w="2822770">
                  <a:extLst>
                    <a:ext uri="{9D8B030D-6E8A-4147-A177-3AD203B41FA5}">
                      <a16:colId xmlns:a16="http://schemas.microsoft.com/office/drawing/2014/main" val="4264229021"/>
                    </a:ext>
                  </a:extLst>
                </a:gridCol>
                <a:gridCol w="8186473">
                  <a:extLst>
                    <a:ext uri="{9D8B030D-6E8A-4147-A177-3AD203B41FA5}">
                      <a16:colId xmlns:a16="http://schemas.microsoft.com/office/drawing/2014/main" val="4245300280"/>
                    </a:ext>
                  </a:extLst>
                </a:gridCol>
              </a:tblGrid>
              <a:tr h="228600">
                <a:tc gridSpan="2">
                  <a:txBody>
                    <a:bodyPr/>
                    <a:lstStyle/>
                    <a:p>
                      <a:pPr marL="0" marR="0" algn="just" fontAlgn="base">
                        <a:spcBef>
                          <a:spcPts val="0"/>
                        </a:spcBef>
                        <a:spcAft>
                          <a:spcPts val="0"/>
                        </a:spcAft>
                      </a:pPr>
                      <a:r>
                        <a:rPr lang="en-US" sz="1100" dirty="0">
                          <a:solidFill>
                            <a:srgbClr val="FF0000"/>
                          </a:solidFill>
                          <a:effectLst/>
                        </a:rPr>
                        <a:t>Capabilities and Performance</a:t>
                      </a:r>
                      <a:endParaRPr lang="en-US" sz="1000" dirty="0">
                        <a:solidFill>
                          <a:srgbClr val="FF0000"/>
                        </a:solidFill>
                        <a:effectLst/>
                        <a:latin typeface="Palatino"/>
                        <a:ea typeface="MS Mincho" panose="02020609040205080304" pitchFamily="49" charset="-128"/>
                        <a:cs typeface="Times New Roman" panose="02020603050405020304" pitchFamily="18" charset="0"/>
                      </a:endParaRPr>
                    </a:p>
                  </a:txBody>
                  <a:tcPr marL="0" marR="0" marT="0" marB="0"/>
                </a:tc>
                <a:tc hMerge="1">
                  <a:txBody>
                    <a:bodyPr/>
                    <a:lstStyle/>
                    <a:p>
                      <a:endParaRPr lang="en-US"/>
                    </a:p>
                  </a:txBody>
                  <a:tcPr/>
                </a:tc>
                <a:extLst>
                  <a:ext uri="{0D108BD9-81ED-4DB2-BD59-A6C34878D82A}">
                    <a16:rowId xmlns:a16="http://schemas.microsoft.com/office/drawing/2014/main" val="1425637291"/>
                  </a:ext>
                </a:extLst>
              </a:tr>
              <a:tr h="228600">
                <a:tc>
                  <a:txBody>
                    <a:bodyPr/>
                    <a:lstStyle/>
                    <a:p>
                      <a:pPr marL="0" marR="0" algn="just" fontAlgn="base">
                        <a:spcBef>
                          <a:spcPts val="0"/>
                        </a:spcBef>
                        <a:spcAft>
                          <a:spcPts val="0"/>
                        </a:spcAft>
                      </a:pPr>
                      <a:r>
                        <a:rPr lang="en-US" sz="1100">
                          <a:effectLst/>
                        </a:rPr>
                        <a:t>T-121.05.02.02-033</a:t>
                      </a:r>
                      <a:endParaRPr lang="en-US" sz="1000">
                        <a:effectLst/>
                        <a:latin typeface="Palatino"/>
                        <a:ea typeface="MS Mincho" panose="02020609040205080304" pitchFamily="49" charset="-128"/>
                        <a:cs typeface="Times New Roman" panose="02020603050405020304" pitchFamily="18" charset="0"/>
                      </a:endParaRPr>
                    </a:p>
                  </a:txBody>
                  <a:tcPr marL="0" marR="0" marT="0" marB="0"/>
                </a:tc>
                <a:tc>
                  <a:txBody>
                    <a:bodyPr/>
                    <a:lstStyle/>
                    <a:p>
                      <a:pPr marL="0" marR="0" algn="just" fontAlgn="base">
                        <a:spcBef>
                          <a:spcPts val="0"/>
                        </a:spcBef>
                        <a:spcAft>
                          <a:spcPts val="0"/>
                        </a:spcAft>
                      </a:pPr>
                      <a:r>
                        <a:rPr lang="en-US" sz="1100" dirty="0">
                          <a:effectLst/>
                        </a:rPr>
                        <a:t>Each collimator shall be able to absorb 1 GeV H- at 170 Watts average power  </a:t>
                      </a:r>
                      <a:endParaRPr lang="en-US" sz="1000" dirty="0">
                        <a:effectLst/>
                      </a:endParaRPr>
                    </a:p>
                    <a:p>
                      <a:pPr marL="0" marR="0" algn="just" fontAlgn="base">
                        <a:spcBef>
                          <a:spcPts val="0"/>
                        </a:spcBef>
                        <a:spcAft>
                          <a:spcPts val="0"/>
                        </a:spcAft>
                      </a:pPr>
                      <a:r>
                        <a:rPr lang="en-US" sz="1100" dirty="0">
                          <a:effectLst/>
                        </a:rPr>
                        <a:t> </a:t>
                      </a:r>
                      <a:endParaRPr lang="en-US" sz="1000" dirty="0">
                        <a:effectLst/>
                        <a:latin typeface="Palatino"/>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066578576"/>
                  </a:ext>
                </a:extLst>
              </a:tr>
            </a:tbl>
          </a:graphicData>
        </a:graphic>
      </p:graphicFrame>
    </p:spTree>
    <p:extLst>
      <p:ext uri="{BB962C8B-B14F-4D97-AF65-F5344CB8AC3E}">
        <p14:creationId xmlns:p14="http://schemas.microsoft.com/office/powerpoint/2010/main" val="1888862572"/>
      </p:ext>
    </p:extLst>
  </p:cSld>
  <p:clrMapOvr>
    <a:masterClrMapping/>
  </p:clrMapOvr>
</p:sld>
</file>

<file path=ppt/theme/theme1.xml><?xml version="1.0" encoding="utf-8"?>
<a:theme xmlns:a="http://schemas.openxmlformats.org/drawingml/2006/main" name="2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16x9_073020v2" id="{C3AFBADF-C702-034C-A072-F7CD3BBBBC17}" vid="{C997F739-40B4-5A47-99D3-0EE8AE3DFCDD}"/>
    </a:ext>
  </a:extLst>
</a:theme>
</file>

<file path=ppt/theme/theme2.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92200099A496542A068C53B692DC9D7" ma:contentTypeVersion="14" ma:contentTypeDescription="Create a new document." ma:contentTypeScope="" ma:versionID="d306a6e6dca3486f53acdb166d07c12c">
  <xsd:schema xmlns:xsd="http://www.w3.org/2001/XMLSchema" xmlns:xs="http://www.w3.org/2001/XMLSchema" xmlns:p="http://schemas.microsoft.com/office/2006/metadata/properties" xmlns:ns1="http://schemas.microsoft.com/sharepoint/v3" xmlns:ns3="131081b7-e303-4fd2-9e2d-9884005f07b7" xmlns:ns4="47ded30a-80fb-4bbe-93ba-f3afa5660e01" targetNamespace="http://schemas.microsoft.com/office/2006/metadata/properties" ma:root="true" ma:fieldsID="15e55b4f836014cb0e59f23a3dcd3b3d" ns1:_="" ns3:_="" ns4:_="">
    <xsd:import namespace="http://schemas.microsoft.com/sharepoint/v3"/>
    <xsd:import namespace="131081b7-e303-4fd2-9e2d-9884005f07b7"/>
    <xsd:import namespace="47ded30a-80fb-4bbe-93ba-f3afa5660e0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1:_ip_UnifiedCompliancePolicyProperties" minOccurs="0"/>
                <xsd:element ref="ns1:_ip_UnifiedCompliancePolicyUIAc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081b7-e303-4fd2-9e2d-9884005f07b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ded30a-80fb-4bbe-93ba-f3afa5660e0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1F245F-DB62-428D-A566-B113377E9116}">
  <ds:schemaRefs>
    <ds:schemaRef ds:uri="47ded30a-80fb-4bbe-93ba-f3afa5660e01"/>
    <ds:schemaRef ds:uri="http://schemas.openxmlformats.org/package/2006/metadata/core-properties"/>
    <ds:schemaRef ds:uri="http://purl.org/dc/elements/1.1/"/>
    <ds:schemaRef ds:uri="http://purl.org/dc/dcmitype/"/>
    <ds:schemaRef ds:uri="http://schemas.microsoft.com/office/infopath/2007/PartnerControls"/>
    <ds:schemaRef ds:uri="http://purl.org/dc/terms/"/>
    <ds:schemaRef ds:uri="131081b7-e303-4fd2-9e2d-9884005f07b7"/>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173E239-737B-4DF5-B0F4-23AFC3CA1EBB}">
  <ds:schemaRefs>
    <ds:schemaRef ds:uri="http://schemas.microsoft.com/sharepoint/v3/contenttype/forms"/>
  </ds:schemaRefs>
</ds:datastoreItem>
</file>

<file path=customXml/itemProps3.xml><?xml version="1.0" encoding="utf-8"?>
<ds:datastoreItem xmlns:ds="http://schemas.openxmlformats.org/officeDocument/2006/customXml" ds:itemID="{32C90719-0A9A-450B-A221-68A62924E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31081b7-e303-4fd2-9e2d-9884005f07b7"/>
    <ds:schemaRef ds:uri="47ded30a-80fb-4bbe-93ba-f3afa5660e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Fermilab_PPT_090815</Template>
  <TotalTime>56064</TotalTime>
  <Words>1565</Words>
  <Application>Microsoft Office PowerPoint</Application>
  <PresentationFormat>Widescreen</PresentationFormat>
  <Paragraphs>252</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Palatino</vt:lpstr>
      <vt:lpstr>WordVisi_MSFontService</vt:lpstr>
      <vt:lpstr>Arial</vt:lpstr>
      <vt:lpstr>Calibri</vt:lpstr>
      <vt:lpstr>Helvetica</vt:lpstr>
      <vt:lpstr>Symbol</vt:lpstr>
      <vt:lpstr>2_Fermilab_PPT_090915</vt:lpstr>
      <vt:lpstr>Fermilab_PPT_090815</vt:lpstr>
      <vt:lpstr>PowerPoint Presentation</vt:lpstr>
      <vt:lpstr>Outline</vt:lpstr>
      <vt:lpstr>Scope  of  WBS 121.05.02</vt:lpstr>
      <vt:lpstr>BTL  lattice functions</vt:lpstr>
      <vt:lpstr>Layout of Linac, BTL, BAL, and Mu2e Line(3D CAD Model)</vt:lpstr>
      <vt:lpstr>Proposed PIP-II BTL Beam Instruments from Oct 2019</vt:lpstr>
      <vt:lpstr>FRS and TRS of the BTL Collimators</vt:lpstr>
      <vt:lpstr>Technical Requirements (Design)</vt:lpstr>
      <vt:lpstr>Technical Requirements (Design)</vt:lpstr>
      <vt:lpstr>Technical Requirements (Radiological)</vt:lpstr>
      <vt:lpstr>Schedule</vt:lpstr>
      <vt:lpstr>Review charge</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Meiqin Xiao</cp:lastModifiedBy>
  <cp:revision>1430</cp:revision>
  <cp:lastPrinted>2020-01-24T20:57:46Z</cp:lastPrinted>
  <dcterms:created xsi:type="dcterms:W3CDTF">2019-12-16T19:54:36Z</dcterms:created>
  <dcterms:modified xsi:type="dcterms:W3CDTF">2022-10-04T13:29:38Z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0x010100E92200099A496542A068C53B692DC9D7</vt:lpwstr>
  </property>
</Properties>
</file>