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2" r:id="rId4"/>
    <p:sldMasterId id="2147484171" r:id="rId5"/>
  </p:sldMasterIdLst>
  <p:notesMasterIdLst>
    <p:notesMasterId r:id="rId16"/>
  </p:notesMasterIdLst>
  <p:handoutMasterIdLst>
    <p:handoutMasterId r:id="rId17"/>
  </p:handoutMasterIdLst>
  <p:sldIdLst>
    <p:sldId id="2470" r:id="rId6"/>
    <p:sldId id="2616" r:id="rId7"/>
    <p:sldId id="2615" r:id="rId8"/>
    <p:sldId id="2623" r:id="rId9"/>
    <p:sldId id="2621" r:id="rId10"/>
    <p:sldId id="2622" r:id="rId11"/>
    <p:sldId id="2624" r:id="rId12"/>
    <p:sldId id="2625" r:id="rId13"/>
    <p:sldId id="2626" r:id="rId14"/>
    <p:sldId id="2619" r:id="rId15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2616"/>
            <p14:sldId id="2615"/>
            <p14:sldId id="2623"/>
            <p14:sldId id="2621"/>
            <p14:sldId id="2622"/>
            <p14:sldId id="2624"/>
            <p14:sldId id="2625"/>
            <p14:sldId id="2626"/>
            <p14:sldId id="2619"/>
          </p14:sldIdLst>
        </p14:section>
        <p14:section name="Backup" id="{58EDEA92-FFE7-40E0-AB2C-D3FD54F7D5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D62"/>
    <a:srgbClr val="404040"/>
    <a:srgbClr val="4E4E4E"/>
    <a:srgbClr val="63666A"/>
    <a:srgbClr val="505050"/>
    <a:srgbClr val="50504E"/>
    <a:srgbClr val="004C97"/>
    <a:srgbClr val="A7A8AA"/>
    <a:srgbClr val="99D6E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96357" autoAdjust="0"/>
  </p:normalViewPr>
  <p:slideViewPr>
    <p:cSldViewPr snapToGrid="0" snapToObjects="1" showGuides="1">
      <p:cViewPr varScale="1">
        <p:scale>
          <a:sx n="95" d="100"/>
          <a:sy n="95" d="100"/>
        </p:scale>
        <p:origin x="276" y="9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PIP-II is 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51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0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3" y="971550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1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653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49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17" y="958851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3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2" y="6504214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33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1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6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87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3"/>
            <a:ext cx="900491" cy="241300"/>
          </a:xfrm>
        </p:spPr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967973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4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657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92959" y="4963773"/>
            <a:ext cx="6588147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432252" y="6360810"/>
            <a:ext cx="434340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92958" y="3951842"/>
            <a:ext cx="11556141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88918"/>
            <a:ext cx="12014381" cy="301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0E44DA-468D-4764-9AF0-0922B4266F82}"/>
              </a:ext>
            </a:extLst>
          </p:cNvPr>
          <p:cNvSpPr txBox="1"/>
          <p:nvPr userDrawn="1"/>
        </p:nvSpPr>
        <p:spPr>
          <a:xfrm>
            <a:off x="7388646" y="5027249"/>
            <a:ext cx="451504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4385A-2640-462D-A0F9-1CDE8B819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832" b="18411"/>
          <a:stretch/>
        </p:blipFill>
        <p:spPr>
          <a:xfrm>
            <a:off x="-23681" y="840137"/>
            <a:ext cx="12252960" cy="33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74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87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2127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616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8858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3148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954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915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1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3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81" r:id="rId8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8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pic>
        <p:nvPicPr>
          <p:cNvPr id="13" name="Picture 6" descr="FermiLogo_RGB_NALBlue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79" y="6258863"/>
            <a:ext cx="1459621" cy="19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D3B64A-EA5B-4BBD-B33D-FBB4702EA30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2882" y="6204352"/>
            <a:ext cx="1492581" cy="4406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159D21-C2A4-4927-8486-65CB7942BD35}"/>
              </a:ext>
            </a:extLst>
          </p:cNvPr>
          <p:cNvGrpSpPr/>
          <p:nvPr userDrawn="1"/>
        </p:nvGrpSpPr>
        <p:grpSpPr>
          <a:xfrm>
            <a:off x="287867" y="6203027"/>
            <a:ext cx="11627036" cy="440660"/>
            <a:chOff x="215900" y="6203027"/>
            <a:chExt cx="8720277" cy="440660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215900" y="6362733"/>
              <a:ext cx="7538966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C8BDFB-BD51-4DA6-A703-532E36935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7816741" y="6203027"/>
              <a:ext cx="1119436" cy="440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957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80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0" y="4316829"/>
            <a:ext cx="8087210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 err="1">
                <a:cs typeface="Helvetica"/>
              </a:rPr>
              <a:t>AccU</a:t>
            </a:r>
            <a:r>
              <a:rPr lang="en-US" dirty="0">
                <a:cs typeface="Helvetica"/>
              </a:rPr>
              <a:t>-BTL Installation</a:t>
            </a:r>
          </a:p>
          <a:p>
            <a:pPr>
              <a:spcBef>
                <a:spcPts val="600"/>
              </a:spcBef>
            </a:pPr>
            <a:r>
              <a:rPr lang="en-US" dirty="0"/>
              <a:t>WBS 121.05.03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5903" y="5250610"/>
            <a:ext cx="11332308" cy="1247725"/>
          </a:xfrm>
        </p:spPr>
        <p:txBody>
          <a:bodyPr/>
          <a:lstStyle/>
          <a:p>
            <a:r>
              <a:rPr lang="en-US" dirty="0"/>
              <a:t>Denton Morris, L3 - BTL Installation</a:t>
            </a:r>
          </a:p>
          <a:p>
            <a:r>
              <a:rPr lang="en-US" dirty="0"/>
              <a:t>BTLBA Collimators FDR Review</a:t>
            </a:r>
          </a:p>
          <a:p>
            <a:r>
              <a:rPr lang="en-US" dirty="0"/>
              <a:t>October 4, 2022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1EF27C-0264-4744-8151-919DE7C5D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6296962" cy="50593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 installation process will be similar to other systems we have installed:</a:t>
            </a:r>
          </a:p>
          <a:p>
            <a:pPr marL="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MI-8 (Two pairs of collimators)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MI-30 (One primary and four secondary collimators)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RR-62 (One primary and two secondary collimators 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(Pictured to the right))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EDC52F-222F-4031-A21D-7064FB1F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A3CB9-3679-4EAC-8BC5-CE62463E8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C8880-2EC5-4EDA-9A91-7788A5C4B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02C4E-7868-4000-9FFE-14453CEC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98A68D-EE7B-1A06-5CAD-5A42F3144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975" y="271071"/>
            <a:ext cx="3239912" cy="575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9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0C251-4C29-48CB-9E82-2C6842FFF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31D6B-7FFF-440F-9AC0-5F2B91EEB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9EC12-7DFE-485F-B571-45F073F93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89719EC-CECA-43C8-A338-AB3412997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4AFDA4-8264-FF6E-026A-ED656AD7F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71550"/>
            <a:ext cx="11563350" cy="50593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CBA5E5-6A65-B142-5E04-0957D729DDE1}"/>
              </a:ext>
            </a:extLst>
          </p:cNvPr>
          <p:cNvSpPr txBox="1"/>
          <p:nvPr/>
        </p:nvSpPr>
        <p:spPr>
          <a:xfrm>
            <a:off x="857256" y="1611630"/>
            <a:ext cx="53319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Introduction and Scope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Interfaces and Interferences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Installation Readiness Review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Installation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1926850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1EF27C-0264-4744-8151-919DE7C5D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376757" lvl="1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Denton Morris</a:t>
            </a:r>
          </a:p>
          <a:p>
            <a:pPr marL="376757" lvl="1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WBS 121.05.03</a:t>
            </a:r>
          </a:p>
          <a:p>
            <a:pPr marL="376757" lvl="1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BTL Installation L3</a:t>
            </a:r>
          </a:p>
          <a:p>
            <a:pPr marL="376757" lvl="1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376757" lvl="1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Scope:</a:t>
            </a:r>
          </a:p>
          <a:p>
            <a:pPr marL="376757" lvl="1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376757" lvl="1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Installation of all components downstream of the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Linac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low particulate vacuum </a:t>
            </a:r>
          </a:p>
          <a:p>
            <a:pPr marL="764097" lvl="2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beam valve, up to and including the Booster injection girder.</a:t>
            </a:r>
          </a:p>
          <a:p>
            <a:pPr marL="764097" lvl="2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764097" lvl="2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Magnets, stands, beam pipe, instrumentation, cables, hoses, absorbers and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collimators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among other items.</a:t>
            </a:r>
          </a:p>
          <a:p>
            <a:pPr marL="376757" lvl="1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EDC52F-222F-4031-A21D-7064FB1F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and Scope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A3CB9-3679-4EAC-8BC5-CE62463E8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C8880-2EC5-4EDA-9A91-7788A5C4B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02C4E-7868-4000-9FFE-14453CEC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EA85C4-75DF-CA66-299F-1CBD2BA14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26"/>
          <a:stretch/>
        </p:blipFill>
        <p:spPr>
          <a:xfrm>
            <a:off x="6115050" y="359353"/>
            <a:ext cx="5497830" cy="3271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E86C8F-6A3D-3E92-00B9-17E7674EE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486" y="565245"/>
            <a:ext cx="1455514" cy="216652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01420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1EF27C-0264-4744-8151-919DE7C5D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376757" lvl="1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BTL components, including the collimators, interface to Conventional Facilities, Building Utilities, Installation, Vacuum, Controls etc.  (Contained in Interface Control Document)</a:t>
            </a:r>
          </a:p>
          <a:p>
            <a:pPr marL="376757" lvl="1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376757" lvl="1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Interface issues identified:</a:t>
            </a:r>
          </a:p>
          <a:p>
            <a:pPr marL="376757" lvl="1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Machine side cable trays intersect collimator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Due to collimators the aisle side cable trays encroach into “Keep Clear” volume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LCW headers interfere with collimator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LCW Make-up/Return lines interfere with collimator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LVDT/drive system encroaches into “Keep Clear” volume</a:t>
            </a:r>
          </a:p>
          <a:p>
            <a:pPr marL="376757" lvl="1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EDC52F-222F-4031-A21D-7064FB1F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A3CB9-3679-4EAC-8BC5-CE62463E8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C8880-2EC5-4EDA-9A91-7788A5C4B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02C4E-7868-4000-9FFE-14453CEC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168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1EF27C-0264-4744-8151-919DE7C5D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EDC52F-222F-4031-A21D-7064FB1F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interferences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A3CB9-3679-4EAC-8BC5-CE62463E8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C8880-2EC5-4EDA-9A91-7788A5C4B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02C4E-7868-4000-9FFE-14453CEC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BACA49-77CB-314F-5492-C220DE405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74"/>
          <a:stretch/>
        </p:blipFill>
        <p:spPr>
          <a:xfrm>
            <a:off x="1882927" y="1378402"/>
            <a:ext cx="7842900" cy="465251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A5EBEF3-7237-F2BB-2C8B-82C5D97E880A}"/>
              </a:ext>
            </a:extLst>
          </p:cNvPr>
          <p:cNvSpPr/>
          <p:nvPr/>
        </p:nvSpPr>
        <p:spPr>
          <a:xfrm>
            <a:off x="2051914" y="1691640"/>
            <a:ext cx="1331366" cy="12687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818A8FF-47B9-FBB8-769B-1133C19886EE}"/>
              </a:ext>
            </a:extLst>
          </p:cNvPr>
          <p:cNvSpPr/>
          <p:nvPr/>
        </p:nvSpPr>
        <p:spPr>
          <a:xfrm>
            <a:off x="2051914" y="1977390"/>
            <a:ext cx="737006" cy="22174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C77D882-EBC6-0BF2-477F-38C0514FBA52}"/>
              </a:ext>
            </a:extLst>
          </p:cNvPr>
          <p:cNvSpPr/>
          <p:nvPr/>
        </p:nvSpPr>
        <p:spPr>
          <a:xfrm>
            <a:off x="6275070" y="2137410"/>
            <a:ext cx="1331366" cy="12915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B831398-7DCF-6491-1401-785F25328F70}"/>
              </a:ext>
            </a:extLst>
          </p:cNvPr>
          <p:cNvSpPr/>
          <p:nvPr/>
        </p:nvSpPr>
        <p:spPr>
          <a:xfrm>
            <a:off x="4869180" y="3143250"/>
            <a:ext cx="737006" cy="6743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3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1EF27C-0264-4744-8151-919DE7C5D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EDC52F-222F-4031-A21D-7064FB1F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interferences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A3CB9-3679-4EAC-8BC5-CE62463E8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C8880-2EC5-4EDA-9A91-7788A5C4B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02C4E-7868-4000-9FFE-14453CEC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377587-2559-C2C0-F6DF-C5892F4863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76"/>
          <a:stretch/>
        </p:blipFill>
        <p:spPr>
          <a:xfrm>
            <a:off x="857256" y="971552"/>
            <a:ext cx="5929604" cy="47004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5CBD26-762B-3A36-2169-E17BF4EEBCD8}"/>
              </a:ext>
            </a:extLst>
          </p:cNvPr>
          <p:cNvSpPr txBox="1"/>
          <p:nvPr/>
        </p:nvSpPr>
        <p:spPr>
          <a:xfrm>
            <a:off x="6952242" y="1463040"/>
            <a:ext cx="47505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Absorber RAW make-up and F37</a:t>
            </a:r>
          </a:p>
          <a:p>
            <a:r>
              <a:rPr lang="en-US" dirty="0"/>
              <a:t>LCW tie in lines needed to be moved</a:t>
            </a:r>
          </a:p>
          <a:p>
            <a:r>
              <a:rPr lang="en-US" dirty="0"/>
              <a:t>further downstream.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840F1D-1B17-A1A9-4BE7-164515EA6854}"/>
              </a:ext>
            </a:extLst>
          </p:cNvPr>
          <p:cNvSpPr/>
          <p:nvPr/>
        </p:nvSpPr>
        <p:spPr>
          <a:xfrm>
            <a:off x="2594610" y="1463040"/>
            <a:ext cx="2057400" cy="857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07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1EF27C-0264-4744-8151-919DE7C5D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76757" lvl="1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Installation process begins with an Installation Readiness Review</a:t>
            </a:r>
          </a:p>
          <a:p>
            <a:pPr marL="376757" lvl="1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376757" lvl="1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The IRR is part of the Validation and Verification process prior to accepting components for installation into the BTL.</a:t>
            </a:r>
          </a:p>
          <a:p>
            <a:pPr marL="376757" lvl="1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Gives the system L3s the opportunity to demonstrate that the components are as expected by the Project, meeting all fundamental and technical requirements, have passed QC, are properly documented using a traveler system, are configured in an agreed upon manner for installation and have all the necessary installation documentation.</a:t>
            </a:r>
          </a:p>
          <a:p>
            <a:pPr marL="376757" lvl="1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376757" lvl="1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376757" lvl="1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EDC52F-222F-4031-A21D-7064FB1F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A3CB9-3679-4EAC-8BC5-CE62463E8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C8880-2EC5-4EDA-9A91-7788A5C4B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02C4E-7868-4000-9FFE-14453CEC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1411" y="6545704"/>
            <a:ext cx="552451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173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304920" y="251640"/>
            <a:ext cx="11580120" cy="42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940" b="1" strike="noStrike" spc="-1" dirty="0">
                <a:solidFill>
                  <a:srgbClr val="004C97"/>
                </a:solidFill>
                <a:latin typeface="Arial"/>
                <a:ea typeface="Geneva"/>
              </a:rPr>
              <a:t>Validation and Verification Process</a:t>
            </a:r>
            <a:endParaRPr lang="en-US" sz="2940" b="0" strike="noStrike" spc="-1" dirty="0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dt"/>
          </p:nvPr>
        </p:nvSpPr>
        <p:spPr>
          <a:xfrm>
            <a:off x="982440" y="6547320"/>
            <a:ext cx="898200" cy="239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latin typeface="Arial"/>
                <a:ea typeface="Geneva"/>
              </a:rPr>
              <a:t>10/04/2022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ftr"/>
          </p:nvPr>
        </p:nvSpPr>
        <p:spPr>
          <a:xfrm>
            <a:off x="2052000" y="6545880"/>
            <a:ext cx="8345160" cy="24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200" b="0" strike="noStrike" spc="-1">
                <a:solidFill>
                  <a:srgbClr val="004C97"/>
                </a:solidFill>
                <a:latin typeface="Arial"/>
                <a:ea typeface="ＭＳ Ｐゴシック"/>
              </a:rPr>
              <a:t>Denton Morris BTL Installation | BTLBA Collimators FDR review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sldNum"/>
          </p:nvPr>
        </p:nvSpPr>
        <p:spPr>
          <a:xfrm>
            <a:off x="304920" y="6548400"/>
            <a:ext cx="550440" cy="235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pPr>
              <a:lnSpc>
                <a:spcPct val="100000"/>
              </a:lnSpc>
            </a:pPr>
            <a:fld id="{6F51FFDB-DC98-48A9-96A1-E7B52BC5FBDE}" type="slidenum">
              <a:rPr lang="en-US" sz="1200" b="0" strike="noStrike" spc="-1">
                <a:solidFill>
                  <a:srgbClr val="004C97"/>
                </a:solidFill>
                <a:latin typeface="Arial"/>
                <a:ea typeface="Geneva"/>
              </a:rPr>
              <a:t>8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265" name="Flowchart: Process 264"/>
          <p:cNvSpPr/>
          <p:nvPr/>
        </p:nvSpPr>
        <p:spPr>
          <a:xfrm>
            <a:off x="1155960" y="1719304"/>
            <a:ext cx="1369800" cy="455400"/>
          </a:xfrm>
          <a:prstGeom prst="flowChartProcess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Flowchart: Process 265"/>
          <p:cNvSpPr/>
          <p:nvPr/>
        </p:nvSpPr>
        <p:spPr>
          <a:xfrm>
            <a:off x="1155600" y="2405104"/>
            <a:ext cx="1369800" cy="455400"/>
          </a:xfrm>
          <a:prstGeom prst="flowChartProcess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Flowchart: Process 266"/>
          <p:cNvSpPr/>
          <p:nvPr/>
        </p:nvSpPr>
        <p:spPr>
          <a:xfrm>
            <a:off x="1155600" y="3090904"/>
            <a:ext cx="1369800" cy="455400"/>
          </a:xfrm>
          <a:prstGeom prst="flowChartProcess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Flowchart: Process 267"/>
          <p:cNvSpPr/>
          <p:nvPr/>
        </p:nvSpPr>
        <p:spPr>
          <a:xfrm>
            <a:off x="1155600" y="3786064"/>
            <a:ext cx="1369800" cy="455400"/>
          </a:xfrm>
          <a:prstGeom prst="flowChartProcess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Flowchart: Process 268"/>
          <p:cNvSpPr/>
          <p:nvPr/>
        </p:nvSpPr>
        <p:spPr>
          <a:xfrm>
            <a:off x="1155600" y="4462504"/>
            <a:ext cx="1369800" cy="455400"/>
          </a:xfrm>
          <a:prstGeom prst="flowChartProcess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Rectangle 269"/>
          <p:cNvSpPr/>
          <p:nvPr/>
        </p:nvSpPr>
        <p:spPr>
          <a:xfrm>
            <a:off x="1139400" y="4531628"/>
            <a:ext cx="1603440" cy="31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Configuration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271" name="Rectangle 270"/>
          <p:cNvSpPr/>
          <p:nvPr/>
        </p:nvSpPr>
        <p:spPr>
          <a:xfrm>
            <a:off x="1516320" y="3160024"/>
            <a:ext cx="515880" cy="31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QC 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272" name="Rectangle 271"/>
          <p:cNvSpPr/>
          <p:nvPr/>
        </p:nvSpPr>
        <p:spPr>
          <a:xfrm>
            <a:off x="1287720" y="3859504"/>
            <a:ext cx="1226520" cy="31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Travelers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273" name="Rectangle 272"/>
          <p:cNvSpPr/>
          <p:nvPr/>
        </p:nvSpPr>
        <p:spPr>
          <a:xfrm>
            <a:off x="1273320" y="1780504"/>
            <a:ext cx="1252440" cy="31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FRS/TRS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274" name="Rectangle 273"/>
          <p:cNvSpPr/>
          <p:nvPr/>
        </p:nvSpPr>
        <p:spPr>
          <a:xfrm>
            <a:off x="1263600" y="2477104"/>
            <a:ext cx="1297800" cy="31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PDR/FDR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275" name="Rectangle 274"/>
          <p:cNvSpPr/>
          <p:nvPr/>
        </p:nvSpPr>
        <p:spPr>
          <a:xfrm>
            <a:off x="819000" y="1448790"/>
            <a:ext cx="2055600" cy="4469610"/>
          </a:xfrm>
          <a:prstGeom prst="rect">
            <a:avLst/>
          </a:prstGeom>
          <a:noFill/>
          <a:ln w="0">
            <a:solidFill>
              <a:srgbClr val="3465A4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Freeform: Shape 275"/>
          <p:cNvSpPr/>
          <p:nvPr/>
        </p:nvSpPr>
        <p:spPr>
          <a:xfrm>
            <a:off x="2984400" y="3527263"/>
            <a:ext cx="214200" cy="226800"/>
          </a:xfrm>
          <a:custGeom>
            <a:avLst/>
            <a:gdLst/>
            <a:ahLst/>
            <a:cxnLst/>
            <a:rect l="l" t="t" r="r" b="b"/>
            <a:pathLst>
              <a:path w="602" h="637">
                <a:moveTo>
                  <a:pt x="0" y="159"/>
                </a:moveTo>
                <a:lnTo>
                  <a:pt x="450" y="159"/>
                </a:lnTo>
                <a:lnTo>
                  <a:pt x="450" y="0"/>
                </a:lnTo>
                <a:lnTo>
                  <a:pt x="601" y="318"/>
                </a:lnTo>
                <a:lnTo>
                  <a:pt x="450" y="636"/>
                </a:lnTo>
                <a:lnTo>
                  <a:pt x="450" y="477"/>
                </a:lnTo>
                <a:lnTo>
                  <a:pt x="0" y="477"/>
                </a:lnTo>
                <a:lnTo>
                  <a:pt x="0" y="159"/>
                </a:lnTo>
              </a:path>
            </a:pathLst>
          </a:custGeom>
          <a:solidFill>
            <a:srgbClr val="000000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Rectangle 276"/>
          <p:cNvSpPr/>
          <p:nvPr/>
        </p:nvSpPr>
        <p:spPr>
          <a:xfrm>
            <a:off x="3312000" y="3054943"/>
            <a:ext cx="1369800" cy="1171080"/>
          </a:xfrm>
          <a:prstGeom prst="rect">
            <a:avLst/>
          </a:prstGeom>
          <a:solidFill>
            <a:srgbClr val="FF3838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Rectangle 277"/>
          <p:cNvSpPr/>
          <p:nvPr/>
        </p:nvSpPr>
        <p:spPr>
          <a:xfrm>
            <a:off x="3348000" y="3212263"/>
            <a:ext cx="1332720" cy="85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Installation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Readiness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Review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79" name="Freeform: Shape 278"/>
          <p:cNvSpPr/>
          <p:nvPr/>
        </p:nvSpPr>
        <p:spPr>
          <a:xfrm>
            <a:off x="5115600" y="3292183"/>
            <a:ext cx="1501200" cy="696600"/>
          </a:xfrm>
          <a:custGeom>
            <a:avLst/>
            <a:gdLst/>
            <a:ahLst/>
            <a:cxnLst/>
            <a:rect l="l" t="t" r="r" b="b"/>
            <a:pathLst>
              <a:path w="4177" h="1942">
                <a:moveTo>
                  <a:pt x="0" y="0"/>
                </a:moveTo>
                <a:lnTo>
                  <a:pt x="2906" y="0"/>
                </a:lnTo>
                <a:lnTo>
                  <a:pt x="4176" y="970"/>
                </a:lnTo>
                <a:lnTo>
                  <a:pt x="2906" y="1941"/>
                </a:lnTo>
                <a:lnTo>
                  <a:pt x="0" y="1941"/>
                </a:lnTo>
                <a:lnTo>
                  <a:pt x="0" y="0"/>
                </a:lnTo>
              </a:path>
            </a:pathLst>
          </a:custGeom>
          <a:solidFill>
            <a:srgbClr val="FF972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Rectangle 279"/>
          <p:cNvSpPr/>
          <p:nvPr/>
        </p:nvSpPr>
        <p:spPr>
          <a:xfrm>
            <a:off x="5096160" y="3340423"/>
            <a:ext cx="1532880" cy="600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Installation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Activities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81" name="Flowchart: Process 280"/>
          <p:cNvSpPr/>
          <p:nvPr/>
        </p:nvSpPr>
        <p:spPr>
          <a:xfrm>
            <a:off x="7207200" y="2712223"/>
            <a:ext cx="1369800" cy="455400"/>
          </a:xfrm>
          <a:prstGeom prst="flowChartProcess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Flowchart: Process 281"/>
          <p:cNvSpPr/>
          <p:nvPr/>
        </p:nvSpPr>
        <p:spPr>
          <a:xfrm>
            <a:off x="7207200" y="3398023"/>
            <a:ext cx="1369800" cy="455400"/>
          </a:xfrm>
          <a:prstGeom prst="flowChartProcess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Flowchart: Process 282"/>
          <p:cNvSpPr/>
          <p:nvPr/>
        </p:nvSpPr>
        <p:spPr>
          <a:xfrm>
            <a:off x="7207200" y="4083823"/>
            <a:ext cx="1369800" cy="455400"/>
          </a:xfrm>
          <a:prstGeom prst="flowChartProcess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Rectangle 283"/>
          <p:cNvSpPr/>
          <p:nvPr/>
        </p:nvSpPr>
        <p:spPr>
          <a:xfrm>
            <a:off x="7191000" y="4152943"/>
            <a:ext cx="1495440" cy="31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Configuration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7567920" y="2781343"/>
            <a:ext cx="515880" cy="31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QC 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7339320" y="3480823"/>
            <a:ext cx="1237680" cy="31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Travelers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287" name="Freeform: Shape 286"/>
          <p:cNvSpPr/>
          <p:nvPr/>
        </p:nvSpPr>
        <p:spPr>
          <a:xfrm>
            <a:off x="4777200" y="3527263"/>
            <a:ext cx="214200" cy="226800"/>
          </a:xfrm>
          <a:custGeom>
            <a:avLst/>
            <a:gdLst/>
            <a:ahLst/>
            <a:cxnLst/>
            <a:rect l="l" t="t" r="r" b="b"/>
            <a:pathLst>
              <a:path w="602" h="637">
                <a:moveTo>
                  <a:pt x="0" y="159"/>
                </a:moveTo>
                <a:lnTo>
                  <a:pt x="450" y="159"/>
                </a:lnTo>
                <a:lnTo>
                  <a:pt x="450" y="0"/>
                </a:lnTo>
                <a:lnTo>
                  <a:pt x="601" y="318"/>
                </a:lnTo>
                <a:lnTo>
                  <a:pt x="450" y="636"/>
                </a:lnTo>
                <a:lnTo>
                  <a:pt x="450" y="477"/>
                </a:lnTo>
                <a:lnTo>
                  <a:pt x="0" y="477"/>
                </a:lnTo>
                <a:lnTo>
                  <a:pt x="0" y="159"/>
                </a:lnTo>
              </a:path>
            </a:pathLst>
          </a:custGeom>
          <a:solidFill>
            <a:srgbClr val="000000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Rectangle 287"/>
          <p:cNvSpPr/>
          <p:nvPr/>
        </p:nvSpPr>
        <p:spPr>
          <a:xfrm>
            <a:off x="6978600" y="2375623"/>
            <a:ext cx="1827000" cy="2512800"/>
          </a:xfrm>
          <a:prstGeom prst="rect">
            <a:avLst/>
          </a:prstGeom>
          <a:noFill/>
          <a:ln w="0">
            <a:solidFill>
              <a:srgbClr val="3465A4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Freeform: Shape 288"/>
          <p:cNvSpPr/>
          <p:nvPr/>
        </p:nvSpPr>
        <p:spPr>
          <a:xfrm>
            <a:off x="6714000" y="3527263"/>
            <a:ext cx="214200" cy="226800"/>
          </a:xfrm>
          <a:custGeom>
            <a:avLst/>
            <a:gdLst/>
            <a:ahLst/>
            <a:cxnLst/>
            <a:rect l="l" t="t" r="r" b="b"/>
            <a:pathLst>
              <a:path w="602" h="637">
                <a:moveTo>
                  <a:pt x="0" y="159"/>
                </a:moveTo>
                <a:lnTo>
                  <a:pt x="450" y="159"/>
                </a:lnTo>
                <a:lnTo>
                  <a:pt x="450" y="0"/>
                </a:lnTo>
                <a:lnTo>
                  <a:pt x="601" y="318"/>
                </a:lnTo>
                <a:lnTo>
                  <a:pt x="450" y="636"/>
                </a:lnTo>
                <a:lnTo>
                  <a:pt x="450" y="477"/>
                </a:lnTo>
                <a:lnTo>
                  <a:pt x="0" y="477"/>
                </a:lnTo>
                <a:lnTo>
                  <a:pt x="0" y="159"/>
                </a:lnTo>
              </a:path>
            </a:pathLst>
          </a:custGeom>
          <a:solidFill>
            <a:srgbClr val="000000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Freeform: Shape 289"/>
          <p:cNvSpPr/>
          <p:nvPr/>
        </p:nvSpPr>
        <p:spPr>
          <a:xfrm>
            <a:off x="10179000" y="3527263"/>
            <a:ext cx="214200" cy="226800"/>
          </a:xfrm>
          <a:custGeom>
            <a:avLst/>
            <a:gdLst/>
            <a:ahLst/>
            <a:cxnLst/>
            <a:rect l="l" t="t" r="r" b="b"/>
            <a:pathLst>
              <a:path w="602" h="637">
                <a:moveTo>
                  <a:pt x="0" y="159"/>
                </a:moveTo>
                <a:lnTo>
                  <a:pt x="450" y="159"/>
                </a:lnTo>
                <a:lnTo>
                  <a:pt x="450" y="0"/>
                </a:lnTo>
                <a:lnTo>
                  <a:pt x="601" y="318"/>
                </a:lnTo>
                <a:lnTo>
                  <a:pt x="450" y="636"/>
                </a:lnTo>
                <a:lnTo>
                  <a:pt x="450" y="477"/>
                </a:lnTo>
                <a:lnTo>
                  <a:pt x="0" y="477"/>
                </a:lnTo>
                <a:lnTo>
                  <a:pt x="0" y="159"/>
                </a:lnTo>
              </a:path>
            </a:pathLst>
          </a:custGeom>
          <a:solidFill>
            <a:srgbClr val="000000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Freeform: Shape 290"/>
          <p:cNvSpPr/>
          <p:nvPr/>
        </p:nvSpPr>
        <p:spPr>
          <a:xfrm>
            <a:off x="8892000" y="3527263"/>
            <a:ext cx="214200" cy="226800"/>
          </a:xfrm>
          <a:custGeom>
            <a:avLst/>
            <a:gdLst/>
            <a:ahLst/>
            <a:cxnLst/>
            <a:rect l="l" t="t" r="r" b="b"/>
            <a:pathLst>
              <a:path w="602" h="637">
                <a:moveTo>
                  <a:pt x="0" y="159"/>
                </a:moveTo>
                <a:lnTo>
                  <a:pt x="450" y="159"/>
                </a:lnTo>
                <a:lnTo>
                  <a:pt x="450" y="0"/>
                </a:lnTo>
                <a:lnTo>
                  <a:pt x="601" y="318"/>
                </a:lnTo>
                <a:lnTo>
                  <a:pt x="450" y="636"/>
                </a:lnTo>
                <a:lnTo>
                  <a:pt x="450" y="477"/>
                </a:lnTo>
                <a:lnTo>
                  <a:pt x="0" y="477"/>
                </a:lnTo>
                <a:lnTo>
                  <a:pt x="0" y="159"/>
                </a:lnTo>
              </a:path>
            </a:pathLst>
          </a:custGeom>
          <a:solidFill>
            <a:srgbClr val="000000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Rectangle 291"/>
          <p:cNvSpPr/>
          <p:nvPr/>
        </p:nvSpPr>
        <p:spPr>
          <a:xfrm>
            <a:off x="9169200" y="3298663"/>
            <a:ext cx="912600" cy="684000"/>
          </a:xfrm>
          <a:prstGeom prst="rect">
            <a:avLst/>
          </a:prstGeom>
          <a:solidFill>
            <a:srgbClr val="FFFF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ORC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93" name="Rectangle 292"/>
          <p:cNvSpPr/>
          <p:nvPr/>
        </p:nvSpPr>
        <p:spPr>
          <a:xfrm>
            <a:off x="10479600" y="3298663"/>
            <a:ext cx="912600" cy="684000"/>
          </a:xfrm>
          <a:prstGeom prst="rect">
            <a:avLst/>
          </a:prstGeom>
          <a:solidFill>
            <a:srgbClr val="3FAF4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ARR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C39320-1DA7-4653-BD0A-B2DBE7BAE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400" y="5111980"/>
            <a:ext cx="1371719" cy="457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923012-EBC6-8045-1A2D-7FDC329A2446}"/>
              </a:ext>
            </a:extLst>
          </p:cNvPr>
          <p:cNvSpPr txBox="1"/>
          <p:nvPr/>
        </p:nvSpPr>
        <p:spPr>
          <a:xfrm>
            <a:off x="1126748" y="5183019"/>
            <a:ext cx="17237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Documentation</a:t>
            </a:r>
            <a:endParaRPr lang="en-US" sz="1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1EF27C-0264-4744-8151-919DE7C5D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76757" lvl="1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Following Hand-off of enclosure:</a:t>
            </a:r>
          </a:p>
          <a:p>
            <a:pPr marL="833957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Metrology stake-out</a:t>
            </a:r>
          </a:p>
          <a:p>
            <a:pPr marL="833957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Stand Installation w/ Metrology</a:t>
            </a:r>
          </a:p>
          <a:p>
            <a:pPr marL="833957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Collimator assembly on stand w/Metrology</a:t>
            </a:r>
          </a:p>
          <a:p>
            <a:pPr marL="833957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Cable pulls – motors, LVDTs, limit switches, thermocouples</a:t>
            </a:r>
          </a:p>
          <a:p>
            <a:pPr marL="833957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Terminate cables </a:t>
            </a:r>
          </a:p>
          <a:p>
            <a:pPr marL="833957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Vacuum connections</a:t>
            </a:r>
          </a:p>
          <a:p>
            <a:pPr marL="833957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Leak Check</a:t>
            </a:r>
          </a:p>
          <a:p>
            <a:pPr marL="833957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Motion control, LVDT, limit switch check-out</a:t>
            </a:r>
          </a:p>
          <a:p>
            <a:pPr marL="833957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Thermocouple test</a:t>
            </a:r>
          </a:p>
          <a:p>
            <a:pPr marL="833957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Close out QC</a:t>
            </a:r>
          </a:p>
          <a:p>
            <a:pPr marL="833957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Update Travelers</a:t>
            </a:r>
          </a:p>
          <a:p>
            <a:pPr marL="833957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Prepare for ORC</a:t>
            </a:r>
          </a:p>
          <a:p>
            <a:pPr marL="833957" lvl="1" indent="-457200">
              <a:buFont typeface="+mj-lt"/>
              <a:buAutoNum type="arabicPeriod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376757" lvl="1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376757" lvl="1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EDC52F-222F-4031-A21D-7064FB1F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A3CB9-3679-4EAC-8BC5-CE62463E8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C8880-2EC5-4EDA-9A91-7788A5C4B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Denton Morris BTL Installation | BTLBA Collimators FDR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02C4E-7868-4000-9FFE-14453CEC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1411" y="6545704"/>
            <a:ext cx="552451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618150"/>
      </p:ext>
    </p:extLst>
  </p:cSld>
  <p:clrMapOvr>
    <a:masterClrMapping/>
  </p:clrMapOvr>
</p:sld>
</file>

<file path=ppt/theme/theme1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0716 [Read-Only]" id="{B81737F8-D419-4D0C-9352-DF10F5D39923}" vid="{3CF56E4B-1339-4923-B68D-C89D45FFEC3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2200099A496542A068C53B692DC9D7" ma:contentTypeVersion="14" ma:contentTypeDescription="Create a new document." ma:contentTypeScope="" ma:versionID="d306a6e6dca3486f53acdb166d07c12c">
  <xsd:schema xmlns:xsd="http://www.w3.org/2001/XMLSchema" xmlns:xs="http://www.w3.org/2001/XMLSchema" xmlns:p="http://schemas.microsoft.com/office/2006/metadata/properties" xmlns:ns1="http://schemas.microsoft.com/sharepoint/v3" xmlns:ns3="131081b7-e303-4fd2-9e2d-9884005f07b7" xmlns:ns4="47ded30a-80fb-4bbe-93ba-f3afa5660e01" targetNamespace="http://schemas.microsoft.com/office/2006/metadata/properties" ma:root="true" ma:fieldsID="15e55b4f836014cb0e59f23a3dcd3b3d" ns1:_="" ns3:_="" ns4:_="">
    <xsd:import namespace="http://schemas.microsoft.com/sharepoint/v3"/>
    <xsd:import namespace="131081b7-e303-4fd2-9e2d-9884005f07b7"/>
    <xsd:import namespace="47ded30a-80fb-4bbe-93ba-f3afa5660e0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  <xsd:element ref="ns4:MediaServiceDateTaken" minOccurs="0"/>
                <xsd:element ref="ns4:MediaServiceAutoTags" minOccurs="0"/>
                <xsd:element ref="ns4:MediaServiceOCR" minOccurs="0"/>
                <xsd:element ref="ns1:_ip_UnifiedCompliancePolicyProperties" minOccurs="0"/>
                <xsd:element ref="ns1:_ip_UnifiedCompliancePolicyUIAc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81b7-e303-4fd2-9e2d-9884005f07b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ded30a-80fb-4bbe-93ba-f3afa5660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1F245F-DB62-428D-A566-B113377E9116}">
  <ds:schemaRefs>
    <ds:schemaRef ds:uri="47ded30a-80fb-4bbe-93ba-f3afa5660e01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131081b7-e303-4fd2-9e2d-9884005f07b7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C90719-0A9A-450B-A221-68A62924E8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31081b7-e303-4fd2-9e2d-9884005f07b7"/>
    <ds:schemaRef ds:uri="47ded30a-80fb-4bbe-93ba-f3afa5660e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52429</TotalTime>
  <Words>500</Words>
  <Application>Microsoft Office PowerPoint</Application>
  <PresentationFormat>Widescreen</PresentationFormat>
  <Paragraphs>115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Helvetica</vt:lpstr>
      <vt:lpstr>Times New Roman</vt:lpstr>
      <vt:lpstr>2_Fermilab_PPT_090915</vt:lpstr>
      <vt:lpstr>Fermilab_PPT_090815</vt:lpstr>
      <vt:lpstr>PowerPoint Presentation</vt:lpstr>
      <vt:lpstr>Outline</vt:lpstr>
      <vt:lpstr>Introduction and Scope</vt:lpstr>
      <vt:lpstr>Interfaces</vt:lpstr>
      <vt:lpstr>Installation interferences</vt:lpstr>
      <vt:lpstr>Installation interferences</vt:lpstr>
      <vt:lpstr>Installation</vt:lpstr>
      <vt:lpstr>Validation and Verification Process</vt:lpstr>
      <vt:lpstr>Installation Activities</vt:lpstr>
      <vt:lpstr>Installation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Denton K Morris</cp:lastModifiedBy>
  <cp:revision>1421</cp:revision>
  <cp:lastPrinted>2020-01-24T20:57:46Z</cp:lastPrinted>
  <dcterms:created xsi:type="dcterms:W3CDTF">2019-12-16T19:54:36Z</dcterms:created>
  <dcterms:modified xsi:type="dcterms:W3CDTF">2022-10-04T18:04:18Z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0x010100E92200099A496542A068C53B692DC9D7</vt:lpwstr>
  </property>
</Properties>
</file>