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3" r:id="rId5"/>
  </p:sldMasterIdLst>
  <p:notesMasterIdLst>
    <p:notesMasterId r:id="rId24"/>
  </p:notesMasterIdLst>
  <p:handoutMasterIdLst>
    <p:handoutMasterId r:id="rId25"/>
  </p:handoutMasterIdLst>
  <p:sldIdLst>
    <p:sldId id="363" r:id="rId6"/>
    <p:sldId id="2134" r:id="rId7"/>
    <p:sldId id="2139" r:id="rId8"/>
    <p:sldId id="2147" r:id="rId9"/>
    <p:sldId id="2136" r:id="rId10"/>
    <p:sldId id="2148" r:id="rId11"/>
    <p:sldId id="2143" r:id="rId12"/>
    <p:sldId id="2140" r:id="rId13"/>
    <p:sldId id="2137" r:id="rId14"/>
    <p:sldId id="2149" r:id="rId15"/>
    <p:sldId id="2138" r:id="rId16"/>
    <p:sldId id="2142" r:id="rId17"/>
    <p:sldId id="2145" r:id="rId18"/>
    <p:sldId id="2135" r:id="rId19"/>
    <p:sldId id="2146" r:id="rId20"/>
    <p:sldId id="2144" r:id="rId21"/>
    <p:sldId id="2150" r:id="rId22"/>
    <p:sldId id="829" r:id="rId23"/>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363"/>
            <p14:sldId id="2134"/>
            <p14:sldId id="2139"/>
            <p14:sldId id="2147"/>
            <p14:sldId id="2136"/>
            <p14:sldId id="2148"/>
            <p14:sldId id="2143"/>
            <p14:sldId id="2140"/>
            <p14:sldId id="2137"/>
            <p14:sldId id="2149"/>
            <p14:sldId id="2138"/>
            <p14:sldId id="2142"/>
            <p14:sldId id="2145"/>
            <p14:sldId id="2135"/>
            <p14:sldId id="2146"/>
            <p14:sldId id="2144"/>
            <p14:sldId id="2150"/>
            <p14:sldId id="829"/>
          </p14:sldIdLst>
        </p14:section>
      </p14:sectionLst>
    </p:ex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505050"/>
    <a:srgbClr val="50504E"/>
    <a:srgbClr val="004C97"/>
    <a:srgbClr val="A7A8AA"/>
    <a:srgbClr val="4E4E4E"/>
    <a:srgbClr val="63666A"/>
    <a:srgbClr val="99D6E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94" autoAdjust="0"/>
    <p:restoredTop sz="93353" autoAdjust="0"/>
  </p:normalViewPr>
  <p:slideViewPr>
    <p:cSldViewPr snapToGrid="0" snapToObjects="1" showGuides="1">
      <p:cViewPr varScale="1">
        <p:scale>
          <a:sx n="81" d="100"/>
          <a:sy n="81" d="100"/>
        </p:scale>
        <p:origin x="60" y="46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8/31/2020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8/31/2020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244618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L2 Manager Name [20pt Reg]</a:t>
            </a:r>
          </a:p>
          <a:p>
            <a:r>
              <a:rPr lang="en-US" dirty="0"/>
              <a:t>PIP-II DOE IPR CD-2/3a Review</a:t>
            </a:r>
          </a:p>
          <a:p>
            <a:r>
              <a:rPr lang="en-US" dirty="0"/>
              <a:t>28 - 30 January 2020</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
        <p:nvSpPr>
          <p:cNvPr id="11" name="TextBox 10">
            <a:extLst>
              <a:ext uri="{FF2B5EF4-FFF2-40B4-BE49-F238E27FC236}">
                <a16:creationId xmlns:a16="http://schemas.microsoft.com/office/drawing/2014/main" id="{2A16AA3B-D513-4568-ADD3-3BBA8874574F}"/>
              </a:ext>
            </a:extLst>
          </p:cNvPr>
          <p:cNvSpPr txBox="1"/>
          <p:nvPr userDrawn="1"/>
        </p:nvSpPr>
        <p:spPr>
          <a:xfrm>
            <a:off x="5757716" y="4873610"/>
            <a:ext cx="3386284" cy="1477328"/>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 WUST </a:t>
            </a:r>
            <a:endParaRPr lang="en-US" sz="1600" kern="1200" baseline="0" dirty="0">
              <a:solidFill>
                <a:schemeClr val="tx1"/>
              </a:solidFill>
              <a:latin typeface="Helvetica"/>
              <a:cs typeface="Helvetica"/>
            </a:endParaRPr>
          </a:p>
        </p:txBody>
      </p:sp>
      <p:cxnSp>
        <p:nvCxnSpPr>
          <p:cNvPr id="12" name="Straight Connector 11">
            <a:extLst>
              <a:ext uri="{FF2B5EF4-FFF2-40B4-BE49-F238E27FC236}">
                <a16:creationId xmlns:a16="http://schemas.microsoft.com/office/drawing/2014/main" id="{239028D7-F88A-46AC-A4EE-0D16D8977226}"/>
              </a:ext>
            </a:extLst>
          </p:cNvPr>
          <p:cNvCxnSpPr>
            <a:cxnSpLocks/>
          </p:cNvCxnSpPr>
          <p:nvPr userDrawn="1"/>
        </p:nvCxnSpPr>
        <p:spPr>
          <a:xfrm>
            <a:off x="5751576" y="6364224"/>
            <a:ext cx="2978836"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11574D52-B412-344B-8E8B-A4556C84C358}"/>
              </a:ext>
            </a:extLst>
          </p:cNvPr>
          <p:cNvPicPr>
            <a:picLocks noChangeAspect="1"/>
          </p:cNvPicPr>
          <p:nvPr userDrawn="1"/>
        </p:nvPicPr>
        <p:blipFill>
          <a:blip r:embed="rId3"/>
          <a:stretch>
            <a:fillRect/>
          </a:stretch>
        </p:blipFill>
        <p:spPr>
          <a:xfrm>
            <a:off x="2626" y="896935"/>
            <a:ext cx="9141374" cy="277556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EF5A54E9-8BE9-F94A-B437-602F77892814}"/>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D63AC79-01B5-4D08-8D70-C56E103D82BD}" type="datetime1">
              <a:rPr lang="en-US" smtClean="0"/>
              <a:t>8/31/2020</a:t>
            </a:fld>
            <a:endParaRPr lang="en-US" dirty="0"/>
          </a:p>
        </p:txBody>
      </p:sp>
      <p:sp>
        <p:nvSpPr>
          <p:cNvPr id="12" name="Footer Placeholder 4">
            <a:extLst>
              <a:ext uri="{FF2B5EF4-FFF2-40B4-BE49-F238E27FC236}">
                <a16:creationId xmlns:a16="http://schemas.microsoft.com/office/drawing/2014/main" id="{91D1E6B3-E651-1B4E-90E6-7962528A6D28}"/>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423457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Date Placeholder 3">
            <a:extLst>
              <a:ext uri="{FF2B5EF4-FFF2-40B4-BE49-F238E27FC236}">
                <a16:creationId xmlns:a16="http://schemas.microsoft.com/office/drawing/2014/main" id="{EB2FFE72-4366-0A47-A428-76AB88DA39E2}"/>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F68C01C-03AA-40B7-94D6-D70D662BB5D3}" type="datetime1">
              <a:rPr lang="en-US" smtClean="0"/>
              <a:t>8/31/2020</a:t>
            </a:fld>
            <a:endParaRPr lang="en-US" dirty="0"/>
          </a:p>
        </p:txBody>
      </p:sp>
      <p:sp>
        <p:nvSpPr>
          <p:cNvPr id="15" name="Footer Placeholder 4">
            <a:extLst>
              <a:ext uri="{FF2B5EF4-FFF2-40B4-BE49-F238E27FC236}">
                <a16:creationId xmlns:a16="http://schemas.microsoft.com/office/drawing/2014/main" id="{8300EA00-6059-734A-BFC3-D7E252BB745F}"/>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104548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9" name="Date Placeholder 3">
            <a:extLst>
              <a:ext uri="{FF2B5EF4-FFF2-40B4-BE49-F238E27FC236}">
                <a16:creationId xmlns:a16="http://schemas.microsoft.com/office/drawing/2014/main" id="{6CA80053-3E93-7443-983F-1086CE6A613C}"/>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3110F40E-AF36-4A7E-BA2B-96BE9A8EB321}" type="datetime1">
              <a:rPr lang="en-US" smtClean="0"/>
              <a:t>8/31/2020</a:t>
            </a:fld>
            <a:endParaRPr lang="en-US" dirty="0"/>
          </a:p>
        </p:txBody>
      </p:sp>
      <p:sp>
        <p:nvSpPr>
          <p:cNvPr id="11" name="Footer Placeholder 4">
            <a:extLst>
              <a:ext uri="{FF2B5EF4-FFF2-40B4-BE49-F238E27FC236}">
                <a16:creationId xmlns:a16="http://schemas.microsoft.com/office/drawing/2014/main" id="{1A88FA0F-3B8C-C445-801D-5522022ADBB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427162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1" name="Date Placeholder 3">
            <a:extLst>
              <a:ext uri="{FF2B5EF4-FFF2-40B4-BE49-F238E27FC236}">
                <a16:creationId xmlns:a16="http://schemas.microsoft.com/office/drawing/2014/main" id="{35582FC2-B5F3-884B-8F8D-4361CC07226D}"/>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CA2C650-1FD8-403B-8F74-5BCEB0BB130B}" type="datetime1">
              <a:rPr lang="en-US" smtClean="0"/>
              <a:t>8/31/2020</a:t>
            </a:fld>
            <a:endParaRPr lang="en-US" dirty="0"/>
          </a:p>
        </p:txBody>
      </p:sp>
      <p:sp>
        <p:nvSpPr>
          <p:cNvPr id="12" name="Footer Placeholder 4">
            <a:extLst>
              <a:ext uri="{FF2B5EF4-FFF2-40B4-BE49-F238E27FC236}">
                <a16:creationId xmlns:a16="http://schemas.microsoft.com/office/drawing/2014/main" id="{6EE42BCF-459B-4B48-8392-E58B19232B89}"/>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1271747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40" name="Date Placeholder 3">
            <a:extLst>
              <a:ext uri="{FF2B5EF4-FFF2-40B4-BE49-F238E27FC236}">
                <a16:creationId xmlns:a16="http://schemas.microsoft.com/office/drawing/2014/main" id="{FC5DBBCD-C0BA-5F4A-9E85-F2F3A51F557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5476FE6-A678-490E-9F68-DD3E2DAD08A2}" type="datetime1">
              <a:rPr lang="en-US" smtClean="0"/>
              <a:t>8/31/2020</a:t>
            </a:fld>
            <a:endParaRPr lang="en-US" dirty="0"/>
          </a:p>
        </p:txBody>
      </p:sp>
      <p:sp>
        <p:nvSpPr>
          <p:cNvPr id="41" name="Footer Placeholder 4">
            <a:extLst>
              <a:ext uri="{FF2B5EF4-FFF2-40B4-BE49-F238E27FC236}">
                <a16:creationId xmlns:a16="http://schemas.microsoft.com/office/drawing/2014/main" id="{4334F707-4874-B34C-B2E8-86763EB1E73E}"/>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3484989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5B7CBF98-3C76-4266-A315-ECB9D1D1FD64}" type="datetime1">
              <a:rPr lang="en-US" altLang="en-US" smtClean="0"/>
              <a:t>8/31/2020</a:t>
            </a:fld>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a:t>P2PEB#5 15 May 2020</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411912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13E226D-0EB2-46A7-8C70-EB7BBCBB3772}" type="datetime1">
              <a:rPr lang="en-US" smtClean="0"/>
              <a:t>8/31/2020</a:t>
            </a:fld>
            <a:endParaRPr lang="en-US" dirty="0"/>
          </a:p>
        </p:txBody>
      </p:sp>
      <p:sp>
        <p:nvSpPr>
          <p:cNvPr id="12" name="Footer Placeholder 4">
            <a:extLst>
              <a:ext uri="{FF2B5EF4-FFF2-40B4-BE49-F238E27FC236}">
                <a16:creationId xmlns:a16="http://schemas.microsoft.com/office/drawing/2014/main" id="{0C252E7D-511A-3F46-85D4-8F4130125406}"/>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5" name="Date Placeholder 3">
            <a:extLst>
              <a:ext uri="{FF2B5EF4-FFF2-40B4-BE49-F238E27FC236}">
                <a16:creationId xmlns:a16="http://schemas.microsoft.com/office/drawing/2014/main" id="{D812A21D-B56E-F945-B055-BF1CBF63F616}"/>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B0E9430-8CC7-429B-BB82-9E196617FC43}" type="datetime1">
              <a:rPr lang="en-US" smtClean="0"/>
              <a:t>8/31/2020</a:t>
            </a:fld>
            <a:endParaRPr lang="en-US" dirty="0"/>
          </a:p>
        </p:txBody>
      </p:sp>
      <p:sp>
        <p:nvSpPr>
          <p:cNvPr id="16" name="Footer Placeholder 4">
            <a:extLst>
              <a:ext uri="{FF2B5EF4-FFF2-40B4-BE49-F238E27FC236}">
                <a16:creationId xmlns:a16="http://schemas.microsoft.com/office/drawing/2014/main" id="{2EB3E399-69D4-C841-A710-B72A77021EF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7" name="Slide Number Placeholder 5">
            <a:extLst>
              <a:ext uri="{FF2B5EF4-FFF2-40B4-BE49-F238E27FC236}">
                <a16:creationId xmlns:a16="http://schemas.microsoft.com/office/drawing/2014/main" id="{61233630-EF3A-E545-93A2-41968C7940E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B062E7B8-9E81-764D-9C9A-9A4416E33E55}"/>
              </a:ext>
            </a:extLst>
          </p:cNvPr>
          <p:cNvSpPr>
            <a:spLocks noGrp="1"/>
          </p:cNvSpPr>
          <p:nvPr>
            <p:ph type="dt" sz="half" idx="16"/>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DAF84EA5-FC8A-4603-AB09-37DE95E122AB}" type="datetime1">
              <a:rPr lang="en-US" smtClean="0"/>
              <a:t>8/31/2020</a:t>
            </a:fld>
            <a:endParaRPr lang="en-US" dirty="0"/>
          </a:p>
        </p:txBody>
      </p:sp>
      <p:sp>
        <p:nvSpPr>
          <p:cNvPr id="10" name="Footer Placeholder 4">
            <a:extLst>
              <a:ext uri="{FF2B5EF4-FFF2-40B4-BE49-F238E27FC236}">
                <a16:creationId xmlns:a16="http://schemas.microsoft.com/office/drawing/2014/main" id="{415E30B2-FD88-B64F-9DC5-8850BEC40B90}"/>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1" name="Slide Number Placeholder 5">
            <a:extLst>
              <a:ext uri="{FF2B5EF4-FFF2-40B4-BE49-F238E27FC236}">
                <a16:creationId xmlns:a16="http://schemas.microsoft.com/office/drawing/2014/main" id="{1052AE6F-0F84-0842-9A05-5E4DCF0A94BA}"/>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9086C7DE-E0AC-624B-BB33-06EE18FA7BA9}"/>
              </a:ext>
            </a:extLst>
          </p:cNvPr>
          <p:cNvSpPr>
            <a:spLocks noGrp="1"/>
          </p:cNvSpPr>
          <p:nvPr>
            <p:ph type="dt" sz="half" idx="14"/>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546A8C6-BBC6-4B47-AC4C-518136D6E280}" type="datetime1">
              <a:rPr lang="en-US" smtClean="0"/>
              <a:t>8/31/2020</a:t>
            </a:fld>
            <a:endParaRPr lang="en-US" dirty="0"/>
          </a:p>
        </p:txBody>
      </p:sp>
      <p:sp>
        <p:nvSpPr>
          <p:cNvPr id="14" name="Footer Placeholder 4">
            <a:extLst>
              <a:ext uri="{FF2B5EF4-FFF2-40B4-BE49-F238E27FC236}">
                <a16:creationId xmlns:a16="http://schemas.microsoft.com/office/drawing/2014/main" id="{4B11FD33-E367-4E4D-A318-2337828D3327}"/>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5" name="Slide Number Placeholder 5">
            <a:extLst>
              <a:ext uri="{FF2B5EF4-FFF2-40B4-BE49-F238E27FC236}">
                <a16:creationId xmlns:a16="http://schemas.microsoft.com/office/drawing/2014/main" id="{DB7AE8E3-FFAC-554D-9BF5-C7BE3A5F833B}"/>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
        <p:nvSpPr>
          <p:cNvPr id="6" name="Date Placeholder 3">
            <a:extLst>
              <a:ext uri="{FF2B5EF4-FFF2-40B4-BE49-F238E27FC236}">
                <a16:creationId xmlns:a16="http://schemas.microsoft.com/office/drawing/2014/main" id="{95E3339D-AB0B-6B42-862F-A8CE8F5DE1FB}"/>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E657021-B547-49EA-A4EB-13EFFF955D81}" type="datetime1">
              <a:rPr lang="en-US" smtClean="0"/>
              <a:t>8/31/2020</a:t>
            </a:fld>
            <a:endParaRPr lang="en-US" dirty="0"/>
          </a:p>
        </p:txBody>
      </p:sp>
      <p:sp>
        <p:nvSpPr>
          <p:cNvPr id="8" name="Footer Placeholder 4">
            <a:extLst>
              <a:ext uri="{FF2B5EF4-FFF2-40B4-BE49-F238E27FC236}">
                <a16:creationId xmlns:a16="http://schemas.microsoft.com/office/drawing/2014/main" id="{D52478C4-9379-D649-A221-D5B00743CC77}"/>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9" name="Slide Number Placeholder 5">
            <a:extLst>
              <a:ext uri="{FF2B5EF4-FFF2-40B4-BE49-F238E27FC236}">
                <a16:creationId xmlns:a16="http://schemas.microsoft.com/office/drawing/2014/main" id="{5DF89E77-0FAF-7041-A920-2EB3BC8D578D}"/>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1" name="Date Placeholder 3">
            <a:extLst>
              <a:ext uri="{FF2B5EF4-FFF2-40B4-BE49-F238E27FC236}">
                <a16:creationId xmlns:a16="http://schemas.microsoft.com/office/drawing/2014/main" id="{048CD5D4-73FB-774B-B842-83A5D2856ED2}"/>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188323E-61CB-4A1E-AD9F-2B09F3DCAC46}" type="datetime1">
              <a:rPr lang="en-US" smtClean="0"/>
              <a:t>8/31/2020</a:t>
            </a:fld>
            <a:endParaRPr lang="en-US" dirty="0"/>
          </a:p>
        </p:txBody>
      </p:sp>
      <p:sp>
        <p:nvSpPr>
          <p:cNvPr id="22" name="Footer Placeholder 4">
            <a:extLst>
              <a:ext uri="{FF2B5EF4-FFF2-40B4-BE49-F238E27FC236}">
                <a16:creationId xmlns:a16="http://schemas.microsoft.com/office/drawing/2014/main" id="{BE4981B5-46CA-B842-AB96-1D4AD565CCAB}"/>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23" name="Slide Number Placeholder 5">
            <a:extLst>
              <a:ext uri="{FF2B5EF4-FFF2-40B4-BE49-F238E27FC236}">
                <a16:creationId xmlns:a16="http://schemas.microsoft.com/office/drawing/2014/main" id="{F7597DA8-0B10-2D45-9BF9-A9F440A21DB7}"/>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Name [20pt Reg]</a:t>
            </a:r>
          </a:p>
          <a:p>
            <a:r>
              <a:rPr lang="en-US" dirty="0"/>
              <a:t>PIP-II DOE IPR CD-2/3a Review</a:t>
            </a:r>
          </a:p>
          <a:p>
            <a:r>
              <a:rPr lang="en-US" dirty="0"/>
              <a:t>SC#</a:t>
            </a:r>
          </a:p>
          <a:p>
            <a:r>
              <a:rPr lang="en-US" dirty="0"/>
              <a:t>January 28-30, 2020</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pic>
        <p:nvPicPr>
          <p:cNvPr id="10" name="Picture 9">
            <a:extLst>
              <a:ext uri="{FF2B5EF4-FFF2-40B4-BE49-F238E27FC236}">
                <a16:creationId xmlns:a16="http://schemas.microsoft.com/office/drawing/2014/main" id="{558AA46A-25B5-4802-B0B6-002CACECF6E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 y="898427"/>
            <a:ext cx="9144001" cy="2867342"/>
          </a:xfrm>
          <a:prstGeom prst="rect">
            <a:avLst/>
          </a:prstGeom>
        </p:spPr>
      </p:pic>
      <p:sp>
        <p:nvSpPr>
          <p:cNvPr id="15" name="TextBox 14">
            <a:extLst>
              <a:ext uri="{FF2B5EF4-FFF2-40B4-BE49-F238E27FC236}">
                <a16:creationId xmlns:a16="http://schemas.microsoft.com/office/drawing/2014/main" id="{70D6BCC3-D550-4D62-A5C2-8FD77D82407F}"/>
              </a:ext>
            </a:extLst>
          </p:cNvPr>
          <p:cNvSpPr txBox="1"/>
          <p:nvPr userDrawn="1"/>
        </p:nvSpPr>
        <p:spPr>
          <a:xfrm>
            <a:off x="5741424" y="4819165"/>
            <a:ext cx="3616036"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cxnSp>
        <p:nvCxnSpPr>
          <p:cNvPr id="22" name="Straight Connector 21">
            <a:extLst>
              <a:ext uri="{FF2B5EF4-FFF2-40B4-BE49-F238E27FC236}">
                <a16:creationId xmlns:a16="http://schemas.microsoft.com/office/drawing/2014/main" id="{8E2DE291-11A4-4722-8D80-2E71786F56CC}"/>
              </a:ext>
            </a:extLst>
          </p:cNvPr>
          <p:cNvCxnSpPr>
            <a:cxnSpLocks/>
          </p:cNvCxnSpPr>
          <p:nvPr userDrawn="1"/>
        </p:nvCxnSpPr>
        <p:spPr>
          <a:xfrm>
            <a:off x="5841214" y="6634281"/>
            <a:ext cx="3003747"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54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8DD1A452-4B3B-1245-BE47-0EA6AC6FF9CF}"/>
              </a:ext>
            </a:extLst>
          </p:cNvPr>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A75345DE-1728-4646-A7CD-EF187AEB6965}" type="datetime1">
              <a:rPr lang="en-US" smtClean="0"/>
              <a:t>8/31/2020</a:t>
            </a:fld>
            <a:endParaRPr lang="en-US" dirty="0"/>
          </a:p>
        </p:txBody>
      </p:sp>
      <p:sp>
        <p:nvSpPr>
          <p:cNvPr id="13" name="Slide Number Placeholder 5">
            <a:extLst>
              <a:ext uri="{FF2B5EF4-FFF2-40B4-BE49-F238E27FC236}">
                <a16:creationId xmlns:a16="http://schemas.microsoft.com/office/drawing/2014/main" id="{CA627D44-EEC2-3341-A6F3-B343A5732495}"/>
              </a:ext>
            </a:extLst>
          </p:cNvPr>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a:extLst>
              <a:ext uri="{FF2B5EF4-FFF2-40B4-BE49-F238E27FC236}">
                <a16:creationId xmlns:a16="http://schemas.microsoft.com/office/drawing/2014/main" id="{C0FA1544-3923-294B-8A83-AC75048E30FE}"/>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E39A3C7E-A5B8-4D43-BC94-380C999D23B4}"/>
              </a:ext>
            </a:extLst>
          </p:cNvPr>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Tree>
    <p:extLst>
      <p:ext uri="{BB962C8B-B14F-4D97-AF65-F5344CB8AC3E}">
        <p14:creationId xmlns:p14="http://schemas.microsoft.com/office/powerpoint/2010/main" val="101722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D33F52C-7E56-41B9-BBEE-A32FC85FF6FA}" type="datetime1">
              <a:rPr lang="en-US" smtClean="0"/>
              <a:t>8/31/2020</a:t>
            </a:fld>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9"/>
          <a:stretch>
            <a:fillRect/>
          </a:stretch>
        </p:blipFill>
        <p:spPr>
          <a:xfrm>
            <a:off x="8087388" y="6422646"/>
            <a:ext cx="768096" cy="400417"/>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6502640"/>
            <a:ext cx="940025" cy="24287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D09B31B-3608-4673-8CDD-DBDD629D5302}" type="datetime1">
              <a:rPr lang="en-US" smtClean="0"/>
              <a:t>8/31/2020</a:t>
            </a:fld>
            <a:endParaRPr lang="en-US" dirty="0"/>
          </a:p>
        </p:txBody>
      </p:sp>
      <p:sp>
        <p:nvSpPr>
          <p:cNvPr id="15" name="Footer Placeholder 4"/>
          <p:cNvSpPr>
            <a:spLocks noGrp="1"/>
          </p:cNvSpPr>
          <p:nvPr>
            <p:ph type="ftr" sz="quarter" idx="3"/>
          </p:nvPr>
        </p:nvSpPr>
        <p:spPr>
          <a:xfrm>
            <a:off x="1788160" y="6504213"/>
            <a:ext cx="600284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lgn="ctr">
              <a:defRPr/>
            </a:pPr>
            <a:r>
              <a:rPr lang="en-US"/>
              <a:t>P2PEB#5 15 May 2020</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a:cxnSpLocks/>
          </p:cNvCxnSpPr>
          <p:nvPr userDrawn="1"/>
        </p:nvCxnSpPr>
        <p:spPr>
          <a:xfrm>
            <a:off x="215900" y="6362733"/>
            <a:ext cx="8639584"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0"/>
          <a:stretch>
            <a:fillRect/>
          </a:stretch>
        </p:blipFill>
        <p:spPr>
          <a:xfrm>
            <a:off x="8087388" y="6422646"/>
            <a:ext cx="768096" cy="400417"/>
          </a:xfrm>
          <a:prstGeom prst="rect">
            <a:avLst/>
          </a:prstGeom>
        </p:spPr>
      </p:pic>
    </p:spTree>
    <p:extLst>
      <p:ext uri="{BB962C8B-B14F-4D97-AF65-F5344CB8AC3E}">
        <p14:creationId xmlns:p14="http://schemas.microsoft.com/office/powerpoint/2010/main" val="416719959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3E2716BD-93C7-43FF-AA75-9471B68ACB7D}"/>
              </a:ext>
            </a:extLst>
          </p:cNvPr>
          <p:cNvSpPr txBox="1">
            <a:spLocks/>
          </p:cNvSpPr>
          <p:nvPr/>
        </p:nvSpPr>
        <p:spPr>
          <a:xfrm>
            <a:off x="219719" y="3875843"/>
            <a:ext cx="8667106" cy="1003049"/>
          </a:xfrm>
          <a:prstGeom prst="rect">
            <a:avLst/>
          </a:prstGeom>
        </p:spPr>
        <p:txBody>
          <a:bodyPr vert="horz" wrap="square" lIns="0" tIns="45720" anchor="ctr" anchorCtr="0">
            <a:normAutofit/>
          </a:bodyPr>
          <a:lstStyle>
            <a:lvl1pPr marL="0" indent="0" algn="l" defTabSz="457200" rtl="0" eaLnBrk="1" fontAlgn="base" hangingPunct="1">
              <a:lnSpc>
                <a:spcPct val="100000"/>
              </a:lnSpc>
              <a:spcBef>
                <a:spcPts val="700"/>
              </a:spcBef>
              <a:spcAft>
                <a:spcPts val="0"/>
              </a:spcAft>
              <a:buFontTx/>
              <a:buNone/>
              <a:defRPr sz="32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PIP2 LCLK Preliminary Design Review</a:t>
            </a:r>
          </a:p>
          <a:p>
            <a:r>
              <a:rPr lang="en-US" sz="2400" dirty="0"/>
              <a:t>Timing System Introduction</a:t>
            </a:r>
          </a:p>
        </p:txBody>
      </p:sp>
      <p:sp>
        <p:nvSpPr>
          <p:cNvPr id="5" name="Text Placeholder 1">
            <a:extLst>
              <a:ext uri="{FF2B5EF4-FFF2-40B4-BE49-F238E27FC236}">
                <a16:creationId xmlns:a16="http://schemas.microsoft.com/office/drawing/2014/main" id="{D83BE858-3CAF-4139-A58F-54051F38BD21}"/>
              </a:ext>
            </a:extLst>
          </p:cNvPr>
          <p:cNvSpPr>
            <a:spLocks noGrp="1"/>
          </p:cNvSpPr>
          <p:nvPr>
            <p:ph type="body" sz="quarter" idx="10"/>
          </p:nvPr>
        </p:nvSpPr>
        <p:spPr>
          <a:xfrm>
            <a:off x="219719" y="4896703"/>
            <a:ext cx="8499231" cy="1390219"/>
          </a:xfrm>
        </p:spPr>
        <p:txBody>
          <a:bodyPr/>
          <a:lstStyle/>
          <a:p>
            <a:r>
              <a:rPr lang="en-US" dirty="0"/>
              <a:t>Gregory Vogel</a:t>
            </a:r>
          </a:p>
          <a:p>
            <a:r>
              <a:rPr lang="en-US" dirty="0"/>
              <a:t>AD/Controls</a:t>
            </a:r>
          </a:p>
          <a:p>
            <a:r>
              <a:rPr lang="en-US" dirty="0"/>
              <a:t>1 September 2020</a:t>
            </a:r>
          </a:p>
          <a:p>
            <a:endParaRPr lang="en-US" dirty="0"/>
          </a:p>
        </p:txBody>
      </p:sp>
      <p:pic>
        <p:nvPicPr>
          <p:cNvPr id="6" name="Picture 5">
            <a:extLst>
              <a:ext uri="{FF2B5EF4-FFF2-40B4-BE49-F238E27FC236}">
                <a16:creationId xmlns:a16="http://schemas.microsoft.com/office/drawing/2014/main" id="{EA86E39E-0B54-5946-AED5-38051B573DBC}"/>
              </a:ext>
            </a:extLst>
          </p:cNvPr>
          <p:cNvPicPr>
            <a:picLocks/>
          </p:cNvPicPr>
          <p:nvPr/>
        </p:nvPicPr>
        <p:blipFill>
          <a:blip r:embed="rId3"/>
          <a:stretch>
            <a:fillRect/>
          </a:stretch>
        </p:blipFill>
        <p:spPr>
          <a:xfrm>
            <a:off x="8472054" y="6336166"/>
            <a:ext cx="338328" cy="210312"/>
          </a:xfrm>
          <a:prstGeom prst="rect">
            <a:avLst/>
          </a:prstGeom>
          <a:effectLst>
            <a:outerShdw blurRad="38100" dist="38100" dir="2700000" algn="tl" rotWithShape="0">
              <a:prstClr val="black">
                <a:alpha val="40000"/>
              </a:prstClr>
            </a:outerShdw>
          </a:effectLst>
        </p:spPr>
      </p:pic>
      <p:sp>
        <p:nvSpPr>
          <p:cNvPr id="7" name="Rectangle 6">
            <a:extLst>
              <a:ext uri="{FF2B5EF4-FFF2-40B4-BE49-F238E27FC236}">
                <a16:creationId xmlns:a16="http://schemas.microsoft.com/office/drawing/2014/main" id="{A6647369-C1EF-C042-B8EE-964766C54F42}"/>
              </a:ext>
            </a:extLst>
          </p:cNvPr>
          <p:cNvSpPr/>
          <p:nvPr/>
        </p:nvSpPr>
        <p:spPr>
          <a:xfrm>
            <a:off x="8466201" y="5582986"/>
            <a:ext cx="320040" cy="210312"/>
          </a:xfrm>
          <a:prstGeom prst="rect">
            <a:avLst/>
          </a:prstGeom>
          <a:blipFill>
            <a:blip r:embed="rId4">
              <a:extLst>
                <a:ext uri="{96DAC541-7B7A-43D3-8B79-37D633B846F1}">
                  <asvg:svgBlip xmlns:asvg="http://schemas.microsoft.com/office/drawing/2016/SVG/main" r:embed="rId5"/>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9D584F-A22B-D84F-8CE4-EE2A3F9EDDEA}"/>
              </a:ext>
            </a:extLst>
          </p:cNvPr>
          <p:cNvSpPr/>
          <p:nvPr/>
        </p:nvSpPr>
        <p:spPr>
          <a:xfrm>
            <a:off x="8466199" y="5324575"/>
            <a:ext cx="320040" cy="210312"/>
          </a:xfrm>
          <a:prstGeom prst="rect">
            <a:avLst/>
          </a:prstGeom>
          <a:blipFill>
            <a:blip r:embed="rId6" cstate="screen">
              <a:extLst>
                <a:ext uri="{28A0092B-C50C-407E-A947-70E740481C1C}">
                  <a14:useLocalDpi xmlns:a14="http://schemas.microsoft.com/office/drawing/2010/main"/>
                </a:ext>
              </a:extLst>
            </a:blip>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D58DD03-241E-BE40-8964-CA4DBF0F1D5E}"/>
              </a:ext>
            </a:extLst>
          </p:cNvPr>
          <p:cNvPicPr>
            <a:picLocks/>
          </p:cNvPicPr>
          <p:nvPr/>
        </p:nvPicPr>
        <p:blipFill>
          <a:blip r:embed="rId7"/>
          <a:stretch>
            <a:fillRect/>
          </a:stretch>
        </p:blipFill>
        <p:spPr>
          <a:xfrm>
            <a:off x="8465595" y="5086143"/>
            <a:ext cx="402336" cy="210312"/>
          </a:xfrm>
          <a:prstGeom prst="rect">
            <a:avLst/>
          </a:prstGeom>
          <a:blipFill>
            <a:blip r:embed="rId6" cstate="screen">
              <a:extLst>
                <a:ext uri="{28A0092B-C50C-407E-A947-70E740481C1C}">
                  <a14:useLocalDpi xmlns:a14="http://schemas.microsoft.com/office/drawing/2010/main"/>
                </a:ext>
              </a:extLst>
            </a:blip>
            <a:stretch>
              <a:fillRect/>
            </a:stretch>
          </a:blipFill>
          <a:effectLst>
            <a:outerShdw blurRad="38100" dist="38100" dir="2700000" algn="tl" rotWithShape="0">
              <a:prstClr val="black">
                <a:alpha val="40000"/>
              </a:prstClr>
            </a:outerShdw>
          </a:effectLst>
        </p:spPr>
      </p:pic>
      <p:sp>
        <p:nvSpPr>
          <p:cNvPr id="10" name="Rectangle 9">
            <a:extLst>
              <a:ext uri="{FF2B5EF4-FFF2-40B4-BE49-F238E27FC236}">
                <a16:creationId xmlns:a16="http://schemas.microsoft.com/office/drawing/2014/main" id="{313FFAB4-04DE-1D4D-A688-C9F232F4099A}"/>
              </a:ext>
            </a:extLst>
          </p:cNvPr>
          <p:cNvSpPr/>
          <p:nvPr/>
        </p:nvSpPr>
        <p:spPr>
          <a:xfrm>
            <a:off x="8466201" y="5837936"/>
            <a:ext cx="420624" cy="210312"/>
          </a:xfrm>
          <a:prstGeom prst="rect">
            <a:avLst/>
          </a:prstGeom>
          <a:blipFill>
            <a:blip r:embed="rId8"/>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AFF889-BB60-EC43-A534-1599BE49CD17}"/>
              </a:ext>
            </a:extLst>
          </p:cNvPr>
          <p:cNvSpPr/>
          <p:nvPr/>
        </p:nvSpPr>
        <p:spPr>
          <a:xfrm>
            <a:off x="8472054" y="6095803"/>
            <a:ext cx="320040" cy="210312"/>
          </a:xfrm>
          <a:prstGeom prst="rect">
            <a:avLst/>
          </a:prstGeom>
          <a:blipFill>
            <a:blip r:embed="rId9"/>
            <a:stretch>
              <a:fillRect/>
            </a:stretch>
          </a:blipFill>
          <a:ln>
            <a:noFill/>
          </a:ln>
          <a:effectLst>
            <a:outerShdw blurRad="381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50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672513" cy="4822760"/>
          </a:xfrm>
        </p:spPr>
        <p:txBody>
          <a:bodyPr/>
          <a:lstStyle/>
          <a:p>
            <a:r>
              <a:rPr lang="en-US" sz="2000" dirty="0"/>
              <a:t>ACLK/TCLK sourced</a:t>
            </a:r>
          </a:p>
          <a:p>
            <a:pPr lvl="1"/>
            <a:r>
              <a:rPr lang="en-US" sz="1800" dirty="0"/>
              <a:t>$008F – GPS locked 1 Hz event</a:t>
            </a:r>
          </a:p>
          <a:p>
            <a:pPr lvl="1"/>
            <a:r>
              <a:rPr lang="en-US" sz="1800" dirty="0"/>
              <a:t>$000F – Line Sync’d 20 Hz event</a:t>
            </a:r>
          </a:p>
          <a:p>
            <a:pPr lvl="1"/>
            <a:r>
              <a:rPr lang="en-US" sz="1800" dirty="0"/>
              <a:t>$000C – GMPS Sync’d 20 Hz event (booster resets)</a:t>
            </a:r>
          </a:p>
          <a:p>
            <a:pPr lvl="1"/>
            <a:r>
              <a:rPr lang="en-US" sz="1800" dirty="0"/>
              <a:t>$0000 – Super Cycle Reset</a:t>
            </a:r>
          </a:p>
          <a:p>
            <a:pPr lvl="1"/>
            <a:r>
              <a:rPr lang="en-US" sz="1800" dirty="0"/>
              <a:t>$0101 – BSSB State</a:t>
            </a:r>
          </a:p>
          <a:p>
            <a:r>
              <a:rPr lang="en-US" sz="2000" dirty="0"/>
              <a:t>PIP-II sourced </a:t>
            </a:r>
          </a:p>
          <a:p>
            <a:pPr lvl="1"/>
            <a:r>
              <a:rPr lang="en-US" sz="1800" dirty="0"/>
              <a:t>$0201 - HEP macro-pulse event (LLRF trigger)</a:t>
            </a:r>
          </a:p>
          <a:p>
            <a:pPr lvl="1"/>
            <a:r>
              <a:rPr lang="en-US" sz="1800" dirty="0"/>
              <a:t>$0202 - </a:t>
            </a:r>
            <a:r>
              <a:rPr lang="en-US" sz="1800" dirty="0" err="1"/>
              <a:t>Linac</a:t>
            </a:r>
            <a:r>
              <a:rPr lang="en-US" sz="1800" dirty="0"/>
              <a:t> Pulsed Study macro-pulse event (LLRF trigger)</a:t>
            </a:r>
          </a:p>
          <a:p>
            <a:pPr lvl="1"/>
            <a:r>
              <a:rPr lang="en-US" sz="1800" dirty="0"/>
              <a:t>$0203 - </a:t>
            </a:r>
            <a:r>
              <a:rPr lang="en-US" sz="1800" dirty="0" err="1"/>
              <a:t>Linac</a:t>
            </a:r>
            <a:r>
              <a:rPr lang="en-US" sz="1800" dirty="0"/>
              <a:t> Start of CW Study event (LLRF Trigger?)</a:t>
            </a:r>
          </a:p>
          <a:p>
            <a:pPr lvl="1"/>
            <a:r>
              <a:rPr lang="en-US" sz="1800" dirty="0"/>
              <a:t>$0204 - </a:t>
            </a:r>
            <a:r>
              <a:rPr lang="en-US" sz="1800" dirty="0" err="1"/>
              <a:t>Linac</a:t>
            </a:r>
            <a:r>
              <a:rPr lang="en-US" sz="1800" dirty="0"/>
              <a:t> variable bunch event (LLRF trigger)</a:t>
            </a:r>
          </a:p>
          <a:p>
            <a:pPr lvl="1"/>
            <a:r>
              <a:rPr lang="en-US" sz="1800" dirty="0"/>
              <a:t>$0211 - </a:t>
            </a:r>
            <a:r>
              <a:rPr lang="en-US" sz="1800" dirty="0" err="1"/>
              <a:t>Linac</a:t>
            </a:r>
            <a:r>
              <a:rPr lang="en-US" sz="1800" dirty="0"/>
              <a:t> Beam Permit Fall event (MPS trigger)</a:t>
            </a:r>
          </a:p>
          <a:p>
            <a:pPr lvl="1"/>
            <a:r>
              <a:rPr lang="en-US" sz="1800" dirty="0"/>
              <a:t>$0212 - </a:t>
            </a:r>
            <a:r>
              <a:rPr lang="en-US" sz="1800" dirty="0" err="1"/>
              <a:t>Linac</a:t>
            </a:r>
            <a:r>
              <a:rPr lang="en-US" sz="1800" dirty="0"/>
              <a:t> Beam Permit Reset event (MPS trigger)</a:t>
            </a:r>
          </a:p>
          <a:p>
            <a:r>
              <a:rPr lang="en-US" sz="2000" dirty="0"/>
              <a:t>Further events can be found in the LCLK System Technical Description</a:t>
            </a:r>
          </a:p>
          <a:p>
            <a:endParaRPr lang="en-US" sz="2000"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Various LCLK-II Events</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195478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672513" cy="4822760"/>
          </a:xfrm>
        </p:spPr>
        <p:txBody>
          <a:bodyPr/>
          <a:lstStyle/>
          <a:p>
            <a:pPr lvl="0"/>
            <a:r>
              <a:rPr lang="en-US" sz="2000" dirty="0"/>
              <a:t>Highly reliable, fail-safe operation;</a:t>
            </a:r>
          </a:p>
          <a:p>
            <a:pPr lvl="0"/>
            <a:r>
              <a:rPr lang="en-US" sz="2000" dirty="0"/>
              <a:t>Compatible with the staged PIP-II commissioning;</a:t>
            </a:r>
          </a:p>
          <a:p>
            <a:pPr lvl="0"/>
            <a:r>
              <a:rPr lang="en-US" sz="2000" dirty="0"/>
              <a:t>Capable of logging and time stamping all changes of its state;</a:t>
            </a:r>
          </a:p>
          <a:p>
            <a:pPr lvl="0"/>
            <a:r>
              <a:rPr lang="en-US" sz="2000" dirty="0"/>
              <a:t>Generate a Master Beam Trigger Event for the LEBT.</a:t>
            </a:r>
          </a:p>
          <a:p>
            <a:pPr lvl="0"/>
            <a:r>
              <a:rPr lang="en-US" sz="2000" dirty="0"/>
              <a:t>Capable of triggering loss of MPS/beam permit events to allow post mortem fault analysis;</a:t>
            </a:r>
          </a:p>
          <a:p>
            <a:pPr lvl="0"/>
            <a:r>
              <a:rPr lang="en-US" sz="2000" dirty="0"/>
              <a:t>Restricted, documented privileges to access and modify configurations;</a:t>
            </a:r>
          </a:p>
          <a:p>
            <a:pPr lvl="0"/>
            <a:r>
              <a:rPr lang="en-US" sz="2000" dirty="0"/>
              <a:t>Expandable in order to support modifications and future upgrades such as new operational scenarios without major modifications;</a:t>
            </a:r>
          </a:p>
          <a:p>
            <a:pPr lvl="0"/>
            <a:r>
              <a:rPr lang="en-US" sz="2000" dirty="0"/>
              <a:t>Events capable of being individually enabled/disabled;</a:t>
            </a:r>
          </a:p>
          <a:p>
            <a:pPr lvl="0"/>
            <a:r>
              <a:rPr lang="en-US" sz="2000" dirty="0"/>
              <a:t>16 bit event + 32 bit data packet (total 48 bits of data in event frame)</a:t>
            </a:r>
          </a:p>
          <a:p>
            <a:pPr lvl="0"/>
            <a:r>
              <a:rPr lang="en-US" sz="2000" dirty="0"/>
              <a:t>Event data phase locked to </a:t>
            </a:r>
            <a:r>
              <a:rPr lang="en-US" sz="2000" dirty="0" err="1"/>
              <a:t>Linac</a:t>
            </a:r>
            <a:r>
              <a:rPr lang="en-US" sz="2000" dirty="0"/>
              <a:t> RF harmonic (162.5 MHz)</a:t>
            </a:r>
          </a:p>
          <a:p>
            <a:pPr lvl="0"/>
            <a:r>
              <a:rPr lang="en-US" sz="2000" dirty="0"/>
              <a:t>Standard encoding scheme (Modified Manchester)</a:t>
            </a:r>
          </a:p>
          <a:p>
            <a:pPr lvl="0"/>
            <a:r>
              <a:rPr lang="en-US" sz="2000" dirty="0"/>
              <a:t>LCLK status output to MPS (pull </a:t>
            </a:r>
            <a:r>
              <a:rPr lang="en-US" sz="2000" dirty="0" err="1"/>
              <a:t>Linac</a:t>
            </a:r>
            <a:r>
              <a:rPr lang="en-US" sz="2000" dirty="0"/>
              <a:t> beam permit if RF input fails, etc.)</a:t>
            </a:r>
          </a:p>
          <a:p>
            <a:endParaRPr lang="en-US"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pPr lvl="0"/>
            <a:r>
              <a:rPr lang="en-US" sz="2400" dirty="0"/>
              <a:t>LCLK-II General Requirements</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14723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672513" cy="4822760"/>
          </a:xfrm>
        </p:spPr>
        <p:txBody>
          <a:bodyPr/>
          <a:lstStyle/>
          <a:p>
            <a:r>
              <a:rPr lang="en-US" sz="2000" dirty="0"/>
              <a:t>ACLK/TCLK</a:t>
            </a:r>
          </a:p>
          <a:p>
            <a:pPr lvl="1"/>
            <a:r>
              <a:rPr lang="en-US" sz="1800" dirty="0"/>
              <a:t>TCLK (prototype system input)</a:t>
            </a:r>
          </a:p>
          <a:p>
            <a:pPr lvl="1"/>
            <a:r>
              <a:rPr lang="en-US" sz="1800" dirty="0"/>
              <a:t>ACLK (final system input)</a:t>
            </a:r>
          </a:p>
          <a:p>
            <a:r>
              <a:rPr lang="en-US" sz="2000" dirty="0"/>
              <a:t>	PIP-II LLRF</a:t>
            </a:r>
          </a:p>
          <a:p>
            <a:pPr lvl="1"/>
            <a:r>
              <a:rPr lang="en-US" sz="1800" dirty="0" err="1"/>
              <a:t>Linac</a:t>
            </a:r>
            <a:r>
              <a:rPr lang="en-US" sz="1800" dirty="0"/>
              <a:t> RF harmonic (162.5 MHz)</a:t>
            </a:r>
          </a:p>
          <a:p>
            <a:pPr lvl="1"/>
            <a:r>
              <a:rPr lang="en-US" sz="1800" dirty="0"/>
              <a:t>HEP macro-pulse event trigger</a:t>
            </a:r>
          </a:p>
          <a:p>
            <a:pPr lvl="1"/>
            <a:r>
              <a:rPr lang="en-US" sz="1800" dirty="0" err="1"/>
              <a:t>Linac</a:t>
            </a:r>
            <a:r>
              <a:rPr lang="en-US" sz="1800" dirty="0"/>
              <a:t> Pulsed Study macro-pulse event trigger</a:t>
            </a:r>
          </a:p>
          <a:p>
            <a:pPr lvl="1"/>
            <a:r>
              <a:rPr lang="en-US" sz="1800" dirty="0" err="1"/>
              <a:t>Linac</a:t>
            </a:r>
            <a:r>
              <a:rPr lang="en-US" sz="1800" dirty="0"/>
              <a:t> Start of CW Study event trigger</a:t>
            </a:r>
          </a:p>
          <a:p>
            <a:pPr lvl="1"/>
            <a:r>
              <a:rPr lang="en-US" sz="1800" dirty="0" err="1"/>
              <a:t>Linac</a:t>
            </a:r>
            <a:r>
              <a:rPr lang="en-US" sz="1800" dirty="0"/>
              <a:t> bunch trigger</a:t>
            </a:r>
          </a:p>
          <a:p>
            <a:r>
              <a:rPr lang="en-US" sz="2000" dirty="0"/>
              <a:t>	PIP-II MPS</a:t>
            </a:r>
          </a:p>
          <a:p>
            <a:pPr lvl="1"/>
            <a:r>
              <a:rPr lang="en-US" sz="1800" dirty="0" err="1"/>
              <a:t>Linac</a:t>
            </a:r>
            <a:r>
              <a:rPr lang="en-US" sz="1800" dirty="0"/>
              <a:t> Beam Permit Fall</a:t>
            </a:r>
          </a:p>
          <a:p>
            <a:pPr lvl="1"/>
            <a:r>
              <a:rPr lang="en-US" sz="1800" dirty="0" err="1"/>
              <a:t>Linac</a:t>
            </a:r>
            <a:r>
              <a:rPr lang="en-US" sz="1800" dirty="0"/>
              <a:t> Beam Permit Reset</a:t>
            </a:r>
            <a:endParaRPr lang="en-US" sz="2000"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LCLK-II Input Sources</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3079110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672513" cy="4822760"/>
          </a:xfrm>
        </p:spPr>
        <p:txBody>
          <a:bodyPr/>
          <a:lstStyle/>
          <a:p>
            <a:r>
              <a:rPr lang="en-US" sz="1600" dirty="0"/>
              <a:t>	</a:t>
            </a:r>
            <a:r>
              <a:rPr lang="en-US" sz="2000" dirty="0"/>
              <a:t>PIP-II LEBT Chopper Modulator</a:t>
            </a:r>
          </a:p>
          <a:p>
            <a:pPr lvl="1"/>
            <a:r>
              <a:rPr lang="en-US" sz="1800" dirty="0"/>
              <a:t>Chopper event trigger</a:t>
            </a:r>
          </a:p>
          <a:p>
            <a:r>
              <a:rPr lang="en-US" sz="2000" dirty="0"/>
              <a:t>	PIP-II Extraction Electrode Modulator</a:t>
            </a:r>
          </a:p>
          <a:p>
            <a:pPr lvl="1"/>
            <a:r>
              <a:rPr lang="en-US" sz="1800" dirty="0"/>
              <a:t>Extraction Electrode event trigger</a:t>
            </a:r>
          </a:p>
          <a:p>
            <a:r>
              <a:rPr lang="en-US" sz="2000" dirty="0"/>
              <a:t>	PIP-II Rep-Rate Generator</a:t>
            </a:r>
          </a:p>
          <a:p>
            <a:pPr lvl="1"/>
            <a:r>
              <a:rPr lang="en-US" sz="1800" dirty="0"/>
              <a:t>10 Hz event trigger </a:t>
            </a:r>
          </a:p>
          <a:p>
            <a:pPr lvl="1"/>
            <a:r>
              <a:rPr lang="en-US" sz="1800" dirty="0"/>
              <a:t>60 Hz event trigger</a:t>
            </a:r>
          </a:p>
          <a:p>
            <a:pPr lvl="1"/>
            <a:r>
              <a:rPr lang="en-US" sz="1800" dirty="0"/>
              <a:t>Rate “M” selectable event trigger</a:t>
            </a:r>
          </a:p>
          <a:p>
            <a:pPr lvl="1"/>
            <a:r>
              <a:rPr lang="en-US" sz="1800" dirty="0"/>
              <a:t>Rate “N” selectable event trigger</a:t>
            </a:r>
            <a:endParaRPr lang="en-US" sz="1400"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LCLK-II Input Sources - continued</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154447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 up of text on a black background&#10;&#10;Description automatically generated">
            <a:extLst>
              <a:ext uri="{FF2B5EF4-FFF2-40B4-BE49-F238E27FC236}">
                <a16:creationId xmlns:a16="http://schemas.microsoft.com/office/drawing/2014/main" id="{017A018A-92B1-40F2-987C-5C2A5A8DAB72}"/>
              </a:ext>
            </a:extLst>
          </p:cNvPr>
          <p:cNvPicPr>
            <a:picLocks noGrp="1" noChangeAspect="1"/>
          </p:cNvPicPr>
          <p:nvPr>
            <p:ph idx="1"/>
          </p:nvPr>
        </p:nvPicPr>
        <p:blipFill>
          <a:blip r:embed="rId2"/>
          <a:stretch>
            <a:fillRect/>
          </a:stretch>
        </p:blipFill>
        <p:spPr>
          <a:xfrm>
            <a:off x="661148" y="792163"/>
            <a:ext cx="7807416" cy="4822825"/>
          </a:xfrm>
        </p:spPr>
      </p:pic>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LCLK-II Block Diagram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234552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17A018A-92B1-40F2-987C-5C2A5A8DAB72}"/>
              </a:ext>
            </a:extLst>
          </p:cNvPr>
          <p:cNvPicPr>
            <a:picLocks noGrp="1" noChangeAspect="1"/>
          </p:cNvPicPr>
          <p:nvPr>
            <p:ph idx="1"/>
          </p:nvPr>
        </p:nvPicPr>
        <p:blipFill>
          <a:blip r:embed="rId2"/>
          <a:srcRect/>
          <a:stretch/>
        </p:blipFill>
        <p:spPr>
          <a:xfrm>
            <a:off x="661148" y="792163"/>
            <a:ext cx="7807416" cy="4822824"/>
          </a:xfrm>
        </p:spPr>
      </p:pic>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LCLK-II Prototype Block Diagram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219086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808522" cy="4822760"/>
          </a:xfrm>
        </p:spPr>
        <p:txBody>
          <a:bodyPr/>
          <a:lstStyle/>
          <a:p>
            <a:r>
              <a:rPr lang="en-US" dirty="0"/>
              <a:t>LCLK-II Generator Unit (2) </a:t>
            </a:r>
          </a:p>
          <a:p>
            <a:pPr lvl="1"/>
            <a:r>
              <a:rPr lang="en-US" dirty="0"/>
              <a:t>Main (LCLK Rack) &amp; spare/development system</a:t>
            </a:r>
          </a:p>
          <a:p>
            <a:r>
              <a:rPr lang="en-US" dirty="0"/>
              <a:t>LCLK-II Fiber Fanout Unit (8)</a:t>
            </a:r>
          </a:p>
          <a:p>
            <a:pPr lvl="1"/>
            <a:r>
              <a:rPr lang="en-US" dirty="0"/>
              <a:t>4 in PIP-II </a:t>
            </a:r>
            <a:r>
              <a:rPr lang="en-US" dirty="0" err="1"/>
              <a:t>Linac</a:t>
            </a:r>
            <a:r>
              <a:rPr lang="en-US" dirty="0"/>
              <a:t> gallery, 2 at LCLK Rack, 2 others</a:t>
            </a:r>
          </a:p>
          <a:p>
            <a:r>
              <a:rPr lang="en-US" dirty="0"/>
              <a:t>LCLK-II Local Fanout Unit (40)</a:t>
            </a:r>
          </a:p>
          <a:p>
            <a:pPr lvl="1"/>
            <a:r>
              <a:rPr lang="en-US" dirty="0"/>
              <a:t>1 unit per PIP-II controls rack location</a:t>
            </a:r>
          </a:p>
          <a:p>
            <a:r>
              <a:rPr lang="en-US" dirty="0"/>
              <a:t>LCLK decoders (TBD)</a:t>
            </a:r>
          </a:p>
          <a:p>
            <a:pPr lvl="1"/>
            <a:r>
              <a:rPr lang="en-US" dirty="0"/>
              <a:t>MFTUs (40, 1 per PIP-II controls rack location)</a:t>
            </a:r>
          </a:p>
          <a:p>
            <a:pPr lvl="1"/>
            <a:r>
              <a:rPr lang="en-US" dirty="0"/>
              <a:t>PMC-UCD (TBD, 1 per controls front end + ??)</a:t>
            </a:r>
          </a:p>
          <a:p>
            <a:pPr lvl="1"/>
            <a:r>
              <a:rPr lang="en-US" dirty="0"/>
              <a:t>FPGA Design</a:t>
            </a:r>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LCLK-II Planned Hardware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322608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808522" cy="4822760"/>
          </a:xfrm>
        </p:spPr>
        <p:txBody>
          <a:bodyPr/>
          <a:lstStyle/>
          <a:p>
            <a:r>
              <a:rPr lang="en-US" dirty="0"/>
              <a:t>M&amp;S 					$560,000</a:t>
            </a:r>
          </a:p>
          <a:p>
            <a:r>
              <a:rPr lang="en-US" dirty="0"/>
              <a:t>Labor					7120 manhours</a:t>
            </a:r>
          </a:p>
          <a:p>
            <a:endParaRPr lang="en-US" dirty="0"/>
          </a:p>
          <a:p>
            <a:r>
              <a:rPr lang="en-US" dirty="0"/>
              <a:t>Preliminary Design									FY20</a:t>
            </a:r>
          </a:p>
          <a:p>
            <a:r>
              <a:rPr lang="en-US" dirty="0"/>
              <a:t>Prototype Design										FY21-FY22</a:t>
            </a:r>
          </a:p>
          <a:p>
            <a:r>
              <a:rPr lang="en-US" dirty="0"/>
              <a:t>Assemble &amp; Test Prototype System				FY23</a:t>
            </a:r>
          </a:p>
          <a:p>
            <a:r>
              <a:rPr lang="en-US" dirty="0"/>
              <a:t>Final Design											FY23</a:t>
            </a:r>
          </a:p>
          <a:p>
            <a:r>
              <a:rPr lang="en-US" dirty="0"/>
              <a:t>Assemble &amp; Test Final System						FY25</a:t>
            </a:r>
          </a:p>
          <a:p>
            <a:endParaRPr lang="en-US" dirty="0"/>
          </a:p>
          <a:p>
            <a:r>
              <a:rPr lang="en-US" dirty="0"/>
              <a:t>Note: Work on LCLK-II is interleaved with ACLK Development</a:t>
            </a:r>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LCLK-II Cost &amp; Basic Schedule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131950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5E13AF-768B-4848-9687-4C30480CADA9}"/>
              </a:ext>
            </a:extLst>
          </p:cNvPr>
          <p:cNvPicPr>
            <a:picLocks noGrp="1" noChangeAspect="1"/>
          </p:cNvPicPr>
          <p:nvPr>
            <p:ph idx="1"/>
          </p:nvPr>
        </p:nvPicPr>
        <p:blipFill>
          <a:blip r:embed="rId2"/>
          <a:stretch>
            <a:fillRect/>
          </a:stretch>
        </p:blipFill>
        <p:spPr>
          <a:xfrm>
            <a:off x="201038" y="1438636"/>
            <a:ext cx="8714362" cy="4072132"/>
          </a:xfrm>
          <a:prstGeom prst="rect">
            <a:avLst/>
          </a:prstGeom>
        </p:spPr>
      </p:pic>
      <p:sp>
        <p:nvSpPr>
          <p:cNvPr id="4" name="Slide Number Placeholder 3">
            <a:extLst>
              <a:ext uri="{FF2B5EF4-FFF2-40B4-BE49-F238E27FC236}">
                <a16:creationId xmlns:a16="http://schemas.microsoft.com/office/drawing/2014/main" id="{BE649146-DF30-4126-BCE3-7B8D3ADAABD0}"/>
              </a:ext>
            </a:extLst>
          </p:cNvPr>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fld id="{148C009B-CB69-E04A-B9B3-34B26D69E9CF}" type="slidenum">
              <a:rPr lang="en-US" smtClean="0"/>
              <a:pPr>
                <a:defRPr/>
              </a:pPr>
              <a:t>18</a:t>
            </a:fld>
            <a:endParaRPr lang="en-US" dirty="0"/>
          </a:p>
        </p:txBody>
      </p:sp>
      <p:sp>
        <p:nvSpPr>
          <p:cNvPr id="12" name="Footer Placeholder 4">
            <a:extLst>
              <a:ext uri="{FF2B5EF4-FFF2-40B4-BE49-F238E27FC236}">
                <a16:creationId xmlns:a16="http://schemas.microsoft.com/office/drawing/2014/main" id="{73873F09-2B9E-8E4C-8C8E-7EF559CA9921}"/>
              </a:ext>
            </a:extLst>
          </p:cNvPr>
          <p:cNvSpPr txBox="1">
            <a:spLocks/>
          </p:cNvSpPr>
          <p:nvPr/>
        </p:nvSpPr>
        <p:spPr>
          <a:xfrm>
            <a:off x="1788160" y="6504213"/>
            <a:ext cx="6002841"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defRPr/>
            </a:pPr>
            <a:r>
              <a:rPr lang="en-US" sz="1200" dirty="0">
                <a:latin typeface="Helvetica" pitchFamily="2" charset="0"/>
              </a:rPr>
              <a:t>PIP2 LCLK | PDR</a:t>
            </a:r>
            <a:endParaRPr lang="en-US" sz="1200" b="1" dirty="0">
              <a:latin typeface="Helvetica" pitchFamily="2" charset="0"/>
            </a:endParaRPr>
          </a:p>
        </p:txBody>
      </p:sp>
      <p:sp>
        <p:nvSpPr>
          <p:cNvPr id="14" name="Date Placeholder 3">
            <a:extLst>
              <a:ext uri="{FF2B5EF4-FFF2-40B4-BE49-F238E27FC236}">
                <a16:creationId xmlns:a16="http://schemas.microsoft.com/office/drawing/2014/main" id="{28C630F1-DA33-BC4B-A4CD-38F98BA3F160}"/>
              </a:ext>
            </a:extLst>
          </p:cNvPr>
          <p:cNvSpPr txBox="1">
            <a:spLocks/>
          </p:cNvSpPr>
          <p:nvPr/>
        </p:nvSpPr>
        <p:spPr>
          <a:xfrm>
            <a:off x="736826" y="6502640"/>
            <a:ext cx="940025"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r>
              <a:rPr lang="en-US" sz="1200" dirty="0">
                <a:latin typeface="Helvetica" pitchFamily="2" charset="0"/>
              </a:rPr>
              <a:t>9/1/20</a:t>
            </a:r>
          </a:p>
        </p:txBody>
      </p:sp>
    </p:spTree>
    <p:extLst>
      <p:ext uri="{BB962C8B-B14F-4D97-AF65-F5344CB8AC3E}">
        <p14:creationId xmlns:p14="http://schemas.microsoft.com/office/powerpoint/2010/main" val="420726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166533" y="848588"/>
            <a:ext cx="8810933" cy="5275862"/>
          </a:xfrm>
        </p:spPr>
        <p:txBody>
          <a:bodyPr/>
          <a:lstStyle/>
          <a:p>
            <a:r>
              <a:rPr lang="en-US" sz="2000" b="1" dirty="0"/>
              <a:t>Introduction</a:t>
            </a:r>
            <a:endParaRPr lang="en-US" sz="2000" dirty="0"/>
          </a:p>
          <a:p>
            <a:r>
              <a:rPr lang="en-US" sz="2000" dirty="0"/>
              <a:t>The PIP-II </a:t>
            </a:r>
            <a:r>
              <a:rPr lang="en-US" sz="2000" dirty="0" err="1"/>
              <a:t>Linac</a:t>
            </a:r>
            <a:r>
              <a:rPr lang="en-US" sz="2000" dirty="0"/>
              <a:t> will be part of a larger accelerator complex involving 4 synchrotrons and associated beamlines supplying particle beams to high and low energy neutrino experimental areas (LBNF, </a:t>
            </a:r>
            <a:r>
              <a:rPr lang="en-US" sz="2000" dirty="0" err="1"/>
              <a:t>LArTF</a:t>
            </a:r>
            <a:r>
              <a:rPr lang="en-US" sz="2000" dirty="0"/>
              <a:t> &amp; SBN), muon experimental areas (g-2 &amp; Mu2e) and the experimental test areas fed via Fermilab’s Switchyard (</a:t>
            </a:r>
            <a:r>
              <a:rPr lang="en-US" sz="2000" dirty="0" err="1"/>
              <a:t>Mtest</a:t>
            </a:r>
            <a:r>
              <a:rPr lang="en-US" sz="2000" dirty="0"/>
              <a:t>, </a:t>
            </a:r>
            <a:r>
              <a:rPr lang="en-US" sz="2000" dirty="0" err="1"/>
              <a:t>Mcenter</a:t>
            </a:r>
            <a:r>
              <a:rPr lang="en-US" sz="2000" dirty="0"/>
              <a:t> &amp; </a:t>
            </a:r>
            <a:r>
              <a:rPr lang="en-US" sz="2000" dirty="0" err="1"/>
              <a:t>SpinQuest</a:t>
            </a:r>
            <a:r>
              <a:rPr lang="en-US" sz="2000" dirty="0"/>
              <a:t>). It will be the task of the PIP-II Timing System to coordinate the operation of both the </a:t>
            </a:r>
            <a:r>
              <a:rPr lang="en-US" sz="2000" dirty="0" err="1"/>
              <a:t>Linac</a:t>
            </a:r>
            <a:r>
              <a:rPr lang="en-US" sz="2000" dirty="0"/>
              <a:t> and the rest of the accelerator complex by the distribution of the required clocks, machine resets, triggers and system state information.</a:t>
            </a:r>
          </a:p>
          <a:p>
            <a:pPr lvl="1"/>
            <a:r>
              <a:rPr lang="en-US" sz="2000" dirty="0"/>
              <a:t>The repetition rate of the </a:t>
            </a:r>
            <a:r>
              <a:rPr lang="en-US" sz="2000" dirty="0" err="1"/>
              <a:t>Linac</a:t>
            </a:r>
            <a:r>
              <a:rPr lang="en-US" sz="2000" dirty="0"/>
              <a:t> beam pulse (macro pulse) will be 20 Hz.</a:t>
            </a:r>
          </a:p>
          <a:p>
            <a:pPr lvl="1"/>
            <a:r>
              <a:rPr lang="en-US" sz="2000" dirty="0"/>
              <a:t>The macro pulse request (Booster Beam Resets) must be synchronized to the 60 Hz Booster mains frequency.</a:t>
            </a:r>
          </a:p>
          <a:p>
            <a:pPr lvl="1"/>
            <a:r>
              <a:rPr lang="en-US" sz="2000" dirty="0"/>
              <a:t>The timing system will distribute timing system information (via ACLK, TCLK or LCLK-II) to all relevant machine locations.</a:t>
            </a:r>
          </a:p>
          <a:p>
            <a:pPr lvl="1"/>
            <a:r>
              <a:rPr lang="en-US" sz="2000" dirty="0"/>
              <a:t>This review is of the LCLK-II subsection of the PIP-II Timing System.</a:t>
            </a:r>
          </a:p>
          <a:p>
            <a:endParaRPr lang="en-US"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dirty="0"/>
              <a:t>PIP-II Timing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407242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4CFE3B7-7A98-4093-9CCE-F71FE5A9E72A}"/>
              </a:ext>
            </a:extLst>
          </p:cNvPr>
          <p:cNvPicPr>
            <a:picLocks noGrp="1" noChangeAspect="1"/>
          </p:cNvPicPr>
          <p:nvPr>
            <p:ph idx="1"/>
          </p:nvPr>
        </p:nvPicPr>
        <p:blipFill>
          <a:blip r:embed="rId2"/>
          <a:srcRect/>
          <a:stretch/>
        </p:blipFill>
        <p:spPr>
          <a:xfrm>
            <a:off x="661148" y="792163"/>
            <a:ext cx="7807416" cy="4822824"/>
          </a:xfrm>
        </p:spPr>
      </p:pic>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PIP-II Timing System Block Diagram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749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672513" cy="5382740"/>
          </a:xfrm>
        </p:spPr>
        <p:txBody>
          <a:bodyPr/>
          <a:lstStyle/>
          <a:p>
            <a:r>
              <a:rPr lang="en-US" sz="1800" dirty="0"/>
              <a:t>The PIP-II timing system is planned to be a two part system. The first part is a global timing system (here called ACLK) that provides high level, event based timing for the whole Fermilab accelerator complex while the second part is a RF synchronized clock system unique to the PIP-II </a:t>
            </a:r>
            <a:r>
              <a:rPr lang="en-US" sz="1800" dirty="0" err="1"/>
              <a:t>linac</a:t>
            </a:r>
            <a:r>
              <a:rPr lang="en-US" sz="1800" dirty="0"/>
              <a:t> itself (here called LCLK-II). This two level clock system concept has been used at Fermilab (TCLK &amp; individual machine Beam Sync Clocks) to support complex operations for over 20 years through both the </a:t>
            </a:r>
            <a:r>
              <a:rPr lang="en-US" sz="1800" dirty="0" err="1"/>
              <a:t>Tevatron</a:t>
            </a:r>
            <a:r>
              <a:rPr lang="en-US" sz="1800" dirty="0"/>
              <a:t> and Neutrino operational eras. This concept provided significant operational flexibility that allowed for the successful completion of both the </a:t>
            </a:r>
            <a:r>
              <a:rPr lang="en-US" sz="1800" dirty="0" err="1"/>
              <a:t>Tevatron</a:t>
            </a:r>
            <a:r>
              <a:rPr lang="en-US" sz="1800" dirty="0"/>
              <a:t> Collider and Minos Experimental runs, with both programs operating in parallel.</a:t>
            </a:r>
          </a:p>
          <a:p>
            <a:r>
              <a:rPr lang="en-US" sz="1800" dirty="0"/>
              <a:t>The two systems are planned to have similar hardware, with the LCLK-II generator hardware being a simplified version of the ACLK system. This is due to the LCLK Generator not requiring an interface with a Timeline Generator (TLG) to configure operational scenarios for the entire accelerator complex. It also does not require interfaces with other machine Beam Synchronous clocks, other machine Beam Permit Systems, Booster Reset timing signals, GPS receivers and various line locked inputs from a Master Clock Oscillator (MCO). It will also only be generating approximately 30 clock events versus the 200+ events required on ACLK.</a:t>
            </a:r>
          </a:p>
          <a:p>
            <a:endParaRPr lang="en-US" sz="1800"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PIP-II LINAC Timing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87987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938151"/>
            <a:ext cx="8672513" cy="5237018"/>
          </a:xfrm>
        </p:spPr>
        <p:txBody>
          <a:bodyPr/>
          <a:lstStyle/>
          <a:p>
            <a:r>
              <a:rPr lang="en-US" sz="1800" dirty="0"/>
              <a:t>The systems are planned to have common Fanout and Decoding hardware. </a:t>
            </a:r>
          </a:p>
          <a:p>
            <a:r>
              <a:rPr lang="en-US" sz="1800" dirty="0"/>
              <a:t>General purpose clock decoders are expected to be designed in a PMC format comparable to the PMC-UCDs presently used for TCLK decoding by front ends around the complex and as a FPGA design that can be included in other designs.</a:t>
            </a:r>
          </a:p>
          <a:p>
            <a:r>
              <a:rPr lang="en-US" sz="1800" dirty="0"/>
              <a:t>LCLK-II will use a PIP-II </a:t>
            </a:r>
            <a:r>
              <a:rPr lang="en-US" sz="1800" dirty="0" err="1"/>
              <a:t>Linac</a:t>
            </a:r>
            <a:r>
              <a:rPr lang="en-US" sz="1800" dirty="0"/>
              <a:t> RF reference (162.5 MHz) from the </a:t>
            </a:r>
            <a:r>
              <a:rPr lang="en-US" sz="1800" dirty="0" err="1"/>
              <a:t>Linac</a:t>
            </a:r>
            <a:r>
              <a:rPr lang="en-US" sz="1800" dirty="0"/>
              <a:t> LLRF system to allow beam synchronized event placement. Appropriate TCLK/ACLK events will be decoded and reflected onto LCLK-II to support AD/Control System based data acquisition. </a:t>
            </a:r>
          </a:p>
          <a:p>
            <a:r>
              <a:rPr lang="en-US" sz="1800" dirty="0"/>
              <a:t>The LCLK-II system will have a clock output with 16 bit event + 32 bit data field with frames broadcast at an upper harmonic of the 162.5 MHz of the PIP-II LLRF (650 MHz, phase locked to the 162.5 MHz supplied by the LLRF). </a:t>
            </a:r>
          </a:p>
          <a:p>
            <a:r>
              <a:rPr lang="en-US" sz="1800" dirty="0"/>
              <a:t>The ACLK System will make use of an external 10 MHz signal source as a reference for its 650 MHz phase lock as it is the reference frequency for the TCLK output of the system (needed to support legacy hardware around complex).</a:t>
            </a:r>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PIP-II LINAC Timing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222196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938151"/>
            <a:ext cx="8672513" cy="5237018"/>
          </a:xfrm>
        </p:spPr>
        <p:txBody>
          <a:bodyPr/>
          <a:lstStyle/>
          <a:p>
            <a:r>
              <a:rPr lang="en-US" sz="1800" dirty="0"/>
              <a:t>There will be console based applications developed to provide operator interface and system configuration. </a:t>
            </a:r>
          </a:p>
          <a:p>
            <a:pPr lvl="1"/>
            <a:r>
              <a:rPr lang="en-US" sz="1800" dirty="0"/>
              <a:t>The ACLK system will have a significant software effort due to its required Timeline Generator (TLG). Preliminary design is in its early stages.</a:t>
            </a:r>
          </a:p>
          <a:p>
            <a:pPr lvl="1"/>
            <a:r>
              <a:rPr lang="en-US" sz="1800" dirty="0"/>
              <a:t>The LCLK-II system will have minimal software associated with it. It is predominately a hardware system. </a:t>
            </a:r>
          </a:p>
          <a:p>
            <a:pPr lvl="1"/>
            <a:endParaRPr lang="en-US" sz="1800"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PIP-II LINAC Timing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6121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672513" cy="4822760"/>
          </a:xfrm>
        </p:spPr>
        <p:txBody>
          <a:bodyPr/>
          <a:lstStyle/>
          <a:p>
            <a:r>
              <a:rPr lang="en-US" sz="2000" dirty="0"/>
              <a:t>The following hardware is planned to be common between the ACLK and LCLK-II systems. It is expected that this hardware will likely be used as part of ACORN (a recently initiated Accelerator Control System upgrade project) as well.</a:t>
            </a:r>
          </a:p>
          <a:p>
            <a:endParaRPr lang="en-US" sz="2000" dirty="0"/>
          </a:p>
          <a:p>
            <a:pPr lvl="1"/>
            <a:r>
              <a:rPr lang="en-US" sz="1800" dirty="0"/>
              <a:t>LCLK/ACLK Fiber Fanout Unit</a:t>
            </a:r>
          </a:p>
          <a:p>
            <a:pPr lvl="1"/>
            <a:r>
              <a:rPr lang="en-US" sz="1800" dirty="0"/>
              <a:t>LCLK/ACLK Local Fanout Unit</a:t>
            </a:r>
          </a:p>
          <a:p>
            <a:pPr lvl="1"/>
            <a:r>
              <a:rPr lang="en-US" sz="1800" dirty="0"/>
              <a:t>MFTU</a:t>
            </a:r>
          </a:p>
          <a:p>
            <a:pPr lvl="1"/>
            <a:r>
              <a:rPr lang="en-US" sz="1800" dirty="0"/>
              <a:t>LCLK/ACLK PMC-UCD</a:t>
            </a:r>
          </a:p>
          <a:p>
            <a:pPr lvl="1"/>
            <a:r>
              <a:rPr lang="en-US" sz="1800" dirty="0"/>
              <a:t>LCLK/ACLK FPGA Decoder</a:t>
            </a:r>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PIP-II Timing System Common Hardware</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180076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8"/>
            <a:ext cx="8672513" cy="5394615"/>
          </a:xfrm>
        </p:spPr>
        <p:txBody>
          <a:bodyPr/>
          <a:lstStyle/>
          <a:p>
            <a:r>
              <a:rPr lang="en-US" sz="2000" dirty="0"/>
              <a:t>LINAC Clock (LCLK-II) will be sourced via a single Clock Generator and transmitted on optical fiber along the length of the PIP-II </a:t>
            </a:r>
            <a:r>
              <a:rPr lang="en-US" sz="2000" dirty="0" err="1"/>
              <a:t>Linac</a:t>
            </a:r>
            <a:r>
              <a:rPr lang="en-US" sz="2000" dirty="0"/>
              <a:t>, to all transfer beamline device locations, to the Booster Injection area and to the AD MAC Room.</a:t>
            </a:r>
          </a:p>
          <a:p>
            <a:r>
              <a:rPr lang="en-US" sz="2000" dirty="0"/>
              <a:t>The LCLK-II source will be supplied with and decode ACLK/TCLK. Pertinent ACLK/TCLK events and their associated data fields should be reflected onto LCLK. This would negate the need for LCLK listening front ends from having to decode ACLK as a second clock required for connection to AD/Control System.</a:t>
            </a:r>
          </a:p>
          <a:p>
            <a:r>
              <a:rPr lang="en-US" sz="2000" dirty="0"/>
              <a:t> LCLK-II will use an RF reference from the PIP-II LLRF system to allow for RF synchronized event placement. All LCLK-II events will be RF synchronized. Those events requiring beam synchronization (markers, etc.) will need to be sourced/triggered via the LLRF system. Appropriate ACLK events will be reflected onto LCLK-II to support existing accelerator control system-based data acquisition. This is similar to the existing clock system setups at FAST and PIP2IT.</a:t>
            </a:r>
          </a:p>
          <a:p>
            <a:endParaRPr lang="en-US" sz="2000"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pPr lvl="0"/>
            <a:r>
              <a:rPr lang="en-US" sz="2400" dirty="0"/>
              <a:t>LCLK-II LINAC RF Synchronous Clock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270534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A0B4F-44A9-4CF8-8C47-4617F1C86C95}"/>
              </a:ext>
            </a:extLst>
          </p:cNvPr>
          <p:cNvSpPr>
            <a:spLocks noGrp="1"/>
          </p:cNvSpPr>
          <p:nvPr>
            <p:ph idx="1"/>
          </p:nvPr>
        </p:nvSpPr>
        <p:spPr>
          <a:xfrm>
            <a:off x="228600" y="792429"/>
            <a:ext cx="8672513" cy="5240236"/>
          </a:xfrm>
        </p:spPr>
        <p:txBody>
          <a:bodyPr/>
          <a:lstStyle/>
          <a:p>
            <a:r>
              <a:rPr lang="en-US" sz="1800" dirty="0"/>
              <a:t>The LCLK-II system will have a single clock output with 16 bit event + 32 bit data field with frames broadcast at 650 MHz, synchronized with the 162.5 MHz RF frequency received from the PIP-II LLRF. Some clock events are reflected from the accelerator clock system (ACLK/TCLK). </a:t>
            </a:r>
          </a:p>
          <a:p>
            <a:r>
              <a:rPr lang="en-US" sz="1800" dirty="0"/>
              <a:t>All events on LCLK-II will be synchronized with the RF. </a:t>
            </a:r>
          </a:p>
          <a:p>
            <a:r>
              <a:rPr lang="en-US" sz="1800" dirty="0"/>
              <a:t>LCLK will broadcast PIP-II LLRF sourced beam synchronous events (Macro Pulse &amp; Bunch markers).</a:t>
            </a:r>
          </a:p>
          <a:p>
            <a:r>
              <a:rPr lang="en-US" sz="1800" dirty="0"/>
              <a:t>LCLK-II will broadcast MPS sourced events (triggers, permit status, etc., for further information see MPS PRD).</a:t>
            </a:r>
          </a:p>
          <a:p>
            <a:r>
              <a:rPr lang="en-US" sz="1800" dirty="0"/>
              <a:t>LCLK-II will broadcast Rep-Rate Generator triggered events (10 Hz, 60Hz, variable rates).</a:t>
            </a:r>
          </a:p>
          <a:p>
            <a:r>
              <a:rPr lang="en-US" sz="1800" dirty="0"/>
              <a:t>LCLK-II will broadcast LEBT Chopper and Extraction Electrode Modulator triggered events.</a:t>
            </a:r>
          </a:p>
          <a:p>
            <a:r>
              <a:rPr lang="de-DE" sz="1800" dirty="0"/>
              <a:t>LINAC Clock (LCLK</a:t>
            </a:r>
            <a:r>
              <a:rPr lang="en-US" sz="1800" dirty="0"/>
              <a:t>-II) will be sourced via a single Clock Generator and transmitted on optical fibers along the length of the PIP-II </a:t>
            </a:r>
            <a:r>
              <a:rPr lang="en-US" sz="1800" dirty="0" err="1"/>
              <a:t>Linac</a:t>
            </a:r>
            <a:r>
              <a:rPr lang="en-US" sz="1800" dirty="0"/>
              <a:t>, to all BTL device locations, to the Booster Injection area and to the Accelerator Division MAC Room for distribution to other AD/Controls systems and ACLK.</a:t>
            </a:r>
          </a:p>
          <a:p>
            <a:endParaRPr lang="en-US" sz="2000" dirty="0"/>
          </a:p>
        </p:txBody>
      </p:sp>
      <p:sp>
        <p:nvSpPr>
          <p:cNvPr id="3" name="Title 2">
            <a:extLst>
              <a:ext uri="{FF2B5EF4-FFF2-40B4-BE49-F238E27FC236}">
                <a16:creationId xmlns:a16="http://schemas.microsoft.com/office/drawing/2014/main" id="{75CBFC6C-72BB-408B-A1C8-BFB5B7506C4E}"/>
              </a:ext>
            </a:extLst>
          </p:cNvPr>
          <p:cNvSpPr>
            <a:spLocks noGrp="1"/>
          </p:cNvSpPr>
          <p:nvPr>
            <p:ph type="title"/>
          </p:nvPr>
        </p:nvSpPr>
        <p:spPr/>
        <p:txBody>
          <a:bodyPr/>
          <a:lstStyle/>
          <a:p>
            <a:r>
              <a:rPr lang="en-US" sz="2400" dirty="0"/>
              <a:t>LCLK-II LINAC RF Synchronous Clock System</a:t>
            </a:r>
          </a:p>
        </p:txBody>
      </p:sp>
      <p:sp>
        <p:nvSpPr>
          <p:cNvPr id="4" name="Date Placeholder 3">
            <a:extLst>
              <a:ext uri="{FF2B5EF4-FFF2-40B4-BE49-F238E27FC236}">
                <a16:creationId xmlns:a16="http://schemas.microsoft.com/office/drawing/2014/main" id="{AD1A6F20-99E7-479B-8DB6-5C8C8C46506F}"/>
              </a:ext>
            </a:extLst>
          </p:cNvPr>
          <p:cNvSpPr>
            <a:spLocks noGrp="1"/>
          </p:cNvSpPr>
          <p:nvPr>
            <p:ph type="dt" sz="half" idx="2"/>
          </p:nvPr>
        </p:nvSpPr>
        <p:spPr/>
        <p:txBody>
          <a:bodyPr/>
          <a:lstStyle/>
          <a:p>
            <a:pPr>
              <a:defRPr/>
            </a:pPr>
            <a:r>
              <a:rPr lang="en-US" dirty="0"/>
              <a:t>9/1/20</a:t>
            </a:r>
          </a:p>
        </p:txBody>
      </p:sp>
      <p:sp>
        <p:nvSpPr>
          <p:cNvPr id="5" name="Footer Placeholder 4">
            <a:extLst>
              <a:ext uri="{FF2B5EF4-FFF2-40B4-BE49-F238E27FC236}">
                <a16:creationId xmlns:a16="http://schemas.microsoft.com/office/drawing/2014/main" id="{32E63113-E22B-4A2E-BF8A-4E5BB4370F20}"/>
              </a:ext>
            </a:extLst>
          </p:cNvPr>
          <p:cNvSpPr>
            <a:spLocks noGrp="1"/>
          </p:cNvSpPr>
          <p:nvPr>
            <p:ph type="ftr" sz="quarter" idx="3"/>
          </p:nvPr>
        </p:nvSpPr>
        <p:spPr/>
        <p:txBody>
          <a:bodyPr/>
          <a:lstStyle/>
          <a:p>
            <a:pPr algn="ctr">
              <a:defRPr/>
            </a:pPr>
            <a:r>
              <a:rPr lang="en-US" dirty="0"/>
              <a:t>PIP2 LCLK | PDR</a:t>
            </a:r>
            <a:endParaRPr lang="en-US" b="1" dirty="0"/>
          </a:p>
        </p:txBody>
      </p:sp>
      <p:sp>
        <p:nvSpPr>
          <p:cNvPr id="6" name="Slide Number Placeholder 5">
            <a:extLst>
              <a:ext uri="{FF2B5EF4-FFF2-40B4-BE49-F238E27FC236}">
                <a16:creationId xmlns:a16="http://schemas.microsoft.com/office/drawing/2014/main" id="{8C1CD36D-1D3D-45D1-ADEC-49C1A30DD5D0}"/>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57524457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A6123BC6-2E26-4D2C-B75C-E7ACD0753466}" vid="{9DA365C6-7E8E-4E63-A246-5A785B05BA9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13A158B6CF1942A8E4C66ADD4C29A2" ma:contentTypeVersion="14" ma:contentTypeDescription="Create a new document." ma:contentTypeScope="" ma:versionID="6732c5b438b461bc6dc1a54cebbc9122">
  <xsd:schema xmlns:xsd="http://www.w3.org/2001/XMLSchema" xmlns:xs="http://www.w3.org/2001/XMLSchema" xmlns:p="http://schemas.microsoft.com/office/2006/metadata/properties" xmlns:ns1="http://schemas.microsoft.com/sharepoint/v3" xmlns:ns3="41ffd1a0-94dc-43ab-a856-3f671abd15fd" xmlns:ns4="4015de2c-2a62-45ba-8285-bdf4ae027a83" targetNamespace="http://schemas.microsoft.com/office/2006/metadata/properties" ma:root="true" ma:fieldsID="d23d76453f7eb832c506b4075daa5b1d" ns1:_="" ns3:_="" ns4:_="">
    <xsd:import namespace="http://schemas.microsoft.com/sharepoint/v3"/>
    <xsd:import namespace="41ffd1a0-94dc-43ab-a856-3f671abd15fd"/>
    <xsd:import namespace="4015de2c-2a62-45ba-8285-bdf4ae027a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ffd1a0-94dc-43ab-a856-3f671abd15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15de2c-2a62-45ba-8285-bdf4ae027a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570DC73-618F-4885-8FE5-2E24B9D5C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ffd1a0-94dc-43ab-a856-3f671abd15fd"/>
    <ds:schemaRef ds:uri="4015de2c-2a62-45ba-8285-bdf4ae027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3.xml><?xml version="1.0" encoding="utf-8"?>
<ds:datastoreItem xmlns:ds="http://schemas.openxmlformats.org/officeDocument/2006/customXml" ds:itemID="{BE1F245F-DB62-428D-A566-B113377E9116}">
  <ds:schemaRefs>
    <ds:schemaRef ds:uri="41ffd1a0-94dc-43ab-a856-3f671abd15f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15de2c-2a62-45ba-8285-bdf4ae027a83"/>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Fermilab_PPT_090815</Template>
  <TotalTime>26907</TotalTime>
  <Words>1813</Words>
  <Application>Microsoft Office PowerPoint</Application>
  <PresentationFormat>On-screen Show (4:3)</PresentationFormat>
  <Paragraphs>173</Paragraphs>
  <Slides>18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Helvetica</vt:lpstr>
      <vt:lpstr>Fermilab_PPT_090815</vt:lpstr>
      <vt:lpstr>1_Fermilab_PPT_090815</vt:lpstr>
      <vt:lpstr>PowerPoint Presentation</vt:lpstr>
      <vt:lpstr>PIP-II Timing System</vt:lpstr>
      <vt:lpstr>PIP-II Timing System Block Diagram</vt:lpstr>
      <vt:lpstr>PIP-II LINAC Timing System</vt:lpstr>
      <vt:lpstr>PIP-II LINAC Timing System</vt:lpstr>
      <vt:lpstr>PIP-II LINAC Timing System</vt:lpstr>
      <vt:lpstr>PIP-II Timing System Common Hardware</vt:lpstr>
      <vt:lpstr>LCLK-II LINAC RF Synchronous Clock System</vt:lpstr>
      <vt:lpstr>LCLK-II LINAC RF Synchronous Clock System</vt:lpstr>
      <vt:lpstr>Various LCLK-II Events</vt:lpstr>
      <vt:lpstr>LCLK-II General Requirements</vt:lpstr>
      <vt:lpstr>LCLK-II Input Sources</vt:lpstr>
      <vt:lpstr>LCLK-II Input Sources - continued</vt:lpstr>
      <vt:lpstr>LCLK-II Block Diagram</vt:lpstr>
      <vt:lpstr>LCLK-II Prototype Block Diagram</vt:lpstr>
      <vt:lpstr>LCLK-II Planned Hardware</vt:lpstr>
      <vt:lpstr>LCLK-II Cost &amp; Basic 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Gregory L Vogel</cp:lastModifiedBy>
  <cp:revision>1150</cp:revision>
  <cp:lastPrinted>2020-01-24T20:57:46Z</cp:lastPrinted>
  <dcterms:created xsi:type="dcterms:W3CDTF">2019-12-16T19:54:36Z</dcterms:created>
  <dcterms:modified xsi:type="dcterms:W3CDTF">2020-08-31T15:25:13Z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0x010100BF13A158B6CF1942A8E4C66ADD4C29A2</vt:lpwstr>
  </property>
</Properties>
</file>