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94" r:id="rId2"/>
    <p:sldId id="456" r:id="rId3"/>
    <p:sldId id="458" r:id="rId4"/>
    <p:sldId id="459" r:id="rId5"/>
    <p:sldId id="460" r:id="rId6"/>
    <p:sldId id="457" r:id="rId7"/>
    <p:sldId id="4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79D5A2-3BF3-4D48-B8CA-91E0A30257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576CE-E4C1-41A2-AD0A-629DF5299C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D66C9-6BB6-4CF2-9AC6-E3E9F26EEE7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E8B07-B7A2-40A6-AAEB-895250C483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650MHz HPRF Distribution FDR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E7DD6-58A6-46DB-9A1F-205AF4F0AB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5DE88-FA70-4FF3-A955-10BB5729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865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BCF03-B27A-4737-A876-E82EB8B1736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650MHz HPRF Distribution FDR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8DC03-182E-433D-B31C-0055DEA7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61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1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3559285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197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AB9E60BC-91F7-4EA8-9D94-B0DBF84150B8}" type="datetime1">
              <a:rPr lang="en-US" altLang="en-US" smtClean="0"/>
              <a:t>8/21/2020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650MHz HPRF Distribution FDR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5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6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1043696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98FC4423-F785-46FF-8FCB-2CA1475852B6}" type="datetime1">
              <a:rPr lang="en-US" altLang="en-US" smtClean="0"/>
              <a:t>8/21/2020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650MHz HPRF Distribution FDR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03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1043696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5612D197-219A-437E-925C-FBF7400D66BC}" type="datetime1">
              <a:rPr lang="en-US" altLang="en-US" smtClean="0"/>
              <a:t>8/21/2020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650MHz HPRF Distribution FDR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42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4943007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2AA5FF85-4E9D-4722-B8C5-BF53E85DBB64}" type="datetime1">
              <a:rPr lang="en-US" altLang="en-US" smtClean="0"/>
              <a:t>8/21/2020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650MHz HPRF Distribution FDR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83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381000"/>
            <a:ext cx="6856413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1" y="1981201"/>
            <a:ext cx="3351213" cy="4113213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3813" y="1981202"/>
            <a:ext cx="3352800" cy="1979613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None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 baseline="0"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3813" y="4113213"/>
            <a:ext cx="3352800" cy="1981200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650MHz HPRF Distribution FDR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74D6-08DB-804C-94FA-968005829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Name [20pt Reg]</a:t>
            </a:r>
          </a:p>
          <a:p>
            <a:r>
              <a:rPr lang="en-US" dirty="0"/>
              <a:t>Meeting name</a:t>
            </a:r>
          </a:p>
          <a:p>
            <a:r>
              <a:rPr lang="en-US" dirty="0"/>
              <a:t>Month Day,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16AA3B-D513-4568-ADD3-3BBA8874574F}"/>
              </a:ext>
            </a:extLst>
          </p:cNvPr>
          <p:cNvSpPr txBox="1"/>
          <p:nvPr userDrawn="1"/>
        </p:nvSpPr>
        <p:spPr>
          <a:xfrm>
            <a:off x="5757716" y="4873610"/>
            <a:ext cx="33862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Poland, 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9028D7-F88A-46AC-A4EE-0D16D8977226}"/>
              </a:ext>
            </a:extLst>
          </p:cNvPr>
          <p:cNvCxnSpPr>
            <a:cxnSpLocks/>
          </p:cNvCxnSpPr>
          <p:nvPr userDrawn="1"/>
        </p:nvCxnSpPr>
        <p:spPr>
          <a:xfrm>
            <a:off x="5751576" y="6364224"/>
            <a:ext cx="2978836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1574D52-B412-344B-8E8B-A4556C84C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9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CA8B775C-B5AD-40AA-9FA3-18F5A48347D4}" type="datetime1">
              <a:rPr lang="en-US" altLang="en-US" smtClean="0"/>
              <a:t>8/21/2020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1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650MHz HPRF Distribution FDR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1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0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9719" y="5312740"/>
            <a:ext cx="5628631" cy="1390219"/>
          </a:xfrm>
        </p:spPr>
        <p:txBody>
          <a:bodyPr/>
          <a:lstStyle/>
          <a:p>
            <a:r>
              <a:rPr lang="en-US" dirty="0"/>
              <a:t>Victor Grzelak</a:t>
            </a:r>
          </a:p>
          <a:p>
            <a:r>
              <a:rPr lang="en-US" dirty="0"/>
              <a:t>PIP2IT 650 MHz RF Distribution FDR</a:t>
            </a:r>
          </a:p>
          <a:p>
            <a:r>
              <a:rPr lang="en-US" dirty="0"/>
              <a:t>August 25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A0DC46A-9DEE-4A8E-A8CA-3363AFD4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9" y="4133319"/>
            <a:ext cx="8667106" cy="10030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PIP2IT 650 MHz HPRF Distribution FDR </a:t>
            </a:r>
            <a:br>
              <a:rPr lang="en-US" dirty="0"/>
            </a:br>
            <a:r>
              <a:rPr lang="en-US" dirty="0"/>
              <a:t>PDR Response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BFC5-87C8-41C0-BD77-F1614F85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PDR Response - Recommendation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B8B9-53C0-43ED-A621-E3803CB9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Reviewer recommendation: Antennas are problematic in a personnel safety system for non-ionizing radiation. The distribution system needs to consider a parallel method for protecting against non-ionizing radiation, such as a low pressure interlock in the distribution system</a:t>
            </a:r>
          </a:p>
          <a:p>
            <a:pPr lvl="1"/>
            <a:r>
              <a:rPr lang="en-US" dirty="0"/>
              <a:t>Agree: The design of distribution system now includes gas barriers. The sections that are isolated can be pressurized and monitored if gaps occur.</a:t>
            </a:r>
          </a:p>
          <a:p>
            <a:pPr lvl="1"/>
            <a:r>
              <a:rPr lang="en-US" dirty="0"/>
              <a:t>Clarifying point, the antennas are for EMI/EMC not personnel safety. </a:t>
            </a:r>
          </a:p>
          <a:p>
            <a:pPr lvl="1"/>
            <a:r>
              <a:rPr lang="en-US" i="1" dirty="0"/>
              <a:t>Personnel safety follows FESHM 4320 guidance </a:t>
            </a:r>
          </a:p>
          <a:p>
            <a:pPr lvl="1"/>
            <a:r>
              <a:rPr lang="en-US" i="1" dirty="0"/>
              <a:t>While any part of the distribution line is open, there will be a LOTO procedure. All opening of lines will be followed with an inspection, leak verification and consultation of Safety officer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6972-0B53-4379-BC38-97988E25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88F3-5FAC-4D8B-9053-62B28708CFF6}" type="datetime1">
              <a:rPr lang="en-US" altLang="en-US" smtClean="0"/>
              <a:t>8/21/2020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14DB3-27B0-4414-9E09-919AD234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121CB2-D259-4FAC-9DF3-4FB0E082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PIP2IT 650MHz HPRF Distribution FDR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019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BFC5-87C8-41C0-BD77-F1614F85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PDR Response - Recommendation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B8B9-53C0-43ED-A621-E3803CB9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Reviewer recommendation: The circulator needs to have a detailed specification that includes test plans and vendor expectations.	</a:t>
            </a:r>
          </a:p>
          <a:p>
            <a:pPr lvl="1"/>
            <a:r>
              <a:rPr lang="en-US" dirty="0"/>
              <a:t>water temperature/variance, water path circulator to load</a:t>
            </a:r>
          </a:p>
          <a:p>
            <a:pPr lvl="1"/>
            <a:r>
              <a:rPr lang="en-US" dirty="0"/>
              <a:t>load design </a:t>
            </a:r>
          </a:p>
          <a:p>
            <a:pPr lvl="1"/>
            <a:r>
              <a:rPr lang="en-US" dirty="0"/>
              <a:t>isolation over power band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Agree: All completed in the updated TRS. Which Ding will discuss</a:t>
            </a:r>
          </a:p>
          <a:p>
            <a:pPr lvl="1"/>
            <a:r>
              <a:rPr lang="en-US" dirty="0"/>
              <a:t>Water temperature is 86-90F, water flow for circulator and load are parallel paths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Load rated to greater than 120kW power</a:t>
            </a:r>
          </a:p>
          <a:p>
            <a:pPr lvl="1"/>
            <a:r>
              <a:rPr lang="en-US" dirty="0"/>
              <a:t>Isolation spec is 26dB at 650MHz 20dB in bandwidth</a:t>
            </a:r>
          </a:p>
          <a:p>
            <a:pPr lvl="1"/>
            <a:r>
              <a:rPr lang="en-US" dirty="0"/>
              <a:t>Test plan for circulator is written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6972-0B53-4379-BC38-97988E25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5E04-0023-458F-B25D-5E40C1FE05A0}" type="datetime1">
              <a:rPr lang="en-US" altLang="en-US" smtClean="0"/>
              <a:t>8/21/2020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14DB3-27B0-4414-9E09-919AD234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C3489-E251-4DEB-A502-C2ECC1B5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650MHz HPRF Distribution FDR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8977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BFC5-87C8-41C0-BD77-F1614F85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PDR Response - Recommendation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B8B9-53C0-43ED-A621-E3803CB9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Reviewer recommendation: For the PIP2-IT test stand consider installing a coaxial dual directional coupler after the SSA combiner.</a:t>
            </a:r>
          </a:p>
          <a:p>
            <a:pPr lvl="1"/>
            <a:r>
              <a:rPr lang="en-US" dirty="0"/>
              <a:t>Agree: The design of </a:t>
            </a:r>
          </a:p>
          <a:p>
            <a:pPr marL="457200" lvl="1" indent="0">
              <a:buNone/>
            </a:pPr>
            <a:r>
              <a:rPr lang="en-US" dirty="0"/>
              <a:t>distribution system now </a:t>
            </a:r>
          </a:p>
          <a:p>
            <a:pPr marL="457200" lvl="1" indent="0">
              <a:buNone/>
            </a:pPr>
            <a:r>
              <a:rPr lang="en-US" dirty="0"/>
              <a:t>includes a WR1150 dual </a:t>
            </a:r>
          </a:p>
          <a:p>
            <a:pPr marL="457200" lvl="1" indent="0">
              <a:buNone/>
            </a:pPr>
            <a:r>
              <a:rPr lang="en-US" dirty="0"/>
              <a:t>directional coupler after the</a:t>
            </a:r>
          </a:p>
          <a:p>
            <a:pPr marL="457200" lvl="1" indent="0">
              <a:buNone/>
            </a:pPr>
            <a:r>
              <a:rPr lang="en-US" dirty="0"/>
              <a:t>SSA combiner to each </a:t>
            </a:r>
          </a:p>
          <a:p>
            <a:pPr marL="457200" lvl="1" indent="0">
              <a:buNone/>
            </a:pPr>
            <a:r>
              <a:rPr lang="en-US" dirty="0"/>
              <a:t>distribution line.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6972-0B53-4379-BC38-97988E25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6490-1351-409B-916A-C4AA644B088C}" type="datetime1">
              <a:rPr lang="en-US" altLang="en-US" smtClean="0"/>
              <a:t>8/21/2020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14DB3-27B0-4414-9E09-919AD234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BF91B-3AEB-47E6-82A5-E5783730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650MHz HPRF Distribution FDR</a:t>
            </a:r>
            <a:endParaRPr lang="en-US" b="1"/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863006E1-E6F9-43EE-AF7C-F829D241D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04" y="1975710"/>
            <a:ext cx="3582670" cy="38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4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BFC5-87C8-41C0-BD77-F1614F85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PDR Response - Recommendation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B8B9-53C0-43ED-A621-E3803CB9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Reviewer recommendation: Consider a bottoms up review of the labor plan after you have developed thorough installation and test plans for the system and components. </a:t>
            </a:r>
          </a:p>
          <a:p>
            <a:pPr lvl="1"/>
            <a:r>
              <a:rPr lang="en-US" dirty="0"/>
              <a:t>Agree: A review of the labor plan will be discussed amongst engineers and technicians</a:t>
            </a:r>
          </a:p>
          <a:p>
            <a:pPr lvl="1"/>
            <a:r>
              <a:rPr lang="en-US" dirty="0"/>
              <a:t>Feedback and revisions will be implemented into future version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6972-0B53-4379-BC38-97988E25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FD85-AEFD-48C9-843F-F27D36A3990A}" type="datetime1">
              <a:rPr lang="en-US" altLang="en-US" smtClean="0"/>
              <a:t>8/21/2020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14DB3-27B0-4414-9E09-919AD234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33877-487C-49EF-B213-AD85B156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650MHz HPRF Distribution FDR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6112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BFC5-87C8-41C0-BD77-F1614F85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PDR Response -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B8B9-53C0-43ED-A621-E3803CB9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Lifting plans will be developed in compliance with FESHM 10200.  Critical lifts will be identified before FDR.</a:t>
            </a:r>
          </a:p>
          <a:p>
            <a:pPr lvl="1"/>
            <a:r>
              <a:rPr lang="en-US" dirty="0"/>
              <a:t>Will be produced after the circulator and waveguide is in hand</a:t>
            </a:r>
          </a:p>
          <a:p>
            <a:pPr lvl="1"/>
            <a:r>
              <a:rPr lang="en-US" dirty="0"/>
              <a:t>Critical lift will be written for circulator and large coax</a:t>
            </a:r>
          </a:p>
          <a:p>
            <a:endParaRPr lang="en-US" dirty="0"/>
          </a:p>
          <a:p>
            <a:r>
              <a:rPr lang="en-US" dirty="0"/>
              <a:t>Suggest having a first article test for the circulator before releasing production units</a:t>
            </a:r>
          </a:p>
          <a:p>
            <a:pPr lvl="1"/>
            <a:r>
              <a:rPr lang="en-US" dirty="0"/>
              <a:t>This requirement is part of the purchase contract </a:t>
            </a:r>
          </a:p>
          <a:p>
            <a:pPr lvl="1"/>
            <a:r>
              <a:rPr lang="en-US" dirty="0"/>
              <a:t>Will consult with procurement department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6972-0B53-4379-BC38-97988E25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EA6B-7D78-45DA-AA8D-CFF9E690D4AA}" type="datetime1">
              <a:rPr lang="en-US" altLang="en-US" smtClean="0"/>
              <a:t>8/21/2020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14DB3-27B0-4414-9E09-919AD234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83EE60-B526-48CA-BF5A-362FD45C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650MHz HPRF Distribution FDR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4824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BFC5-87C8-41C0-BD77-F1614F85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PDR Response -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B8B9-53C0-43ED-A621-E3803CB9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Circulator - Arc detector is not presently in the RFPI scope.</a:t>
            </a:r>
          </a:p>
          <a:p>
            <a:pPr lvl="1"/>
            <a:r>
              <a:rPr lang="en-US" dirty="0"/>
              <a:t>Arc detection in the circulator specification</a:t>
            </a:r>
          </a:p>
          <a:p>
            <a:pPr lvl="1"/>
            <a:r>
              <a:rPr lang="en-US" dirty="0"/>
              <a:t>In the RFPI scope</a:t>
            </a:r>
          </a:p>
          <a:p>
            <a:r>
              <a:rPr lang="en-US" dirty="0"/>
              <a:t>Directional Coupler- Specify that it is pressure capable. </a:t>
            </a:r>
          </a:p>
          <a:p>
            <a:pPr lvl="1"/>
            <a:r>
              <a:rPr lang="en-US" dirty="0"/>
              <a:t>Now in the directional coupler specification</a:t>
            </a:r>
          </a:p>
          <a:p>
            <a:r>
              <a:rPr lang="en-US" dirty="0"/>
              <a:t>EH&amp;S - Non-ionizing radiation: Need better guidance</a:t>
            </a:r>
          </a:p>
          <a:p>
            <a:pPr lvl="1"/>
            <a:r>
              <a:rPr lang="en-US" dirty="0"/>
              <a:t>All installations will be in compliance with FESHM4320</a:t>
            </a:r>
          </a:p>
          <a:p>
            <a:r>
              <a:rPr lang="en-US" dirty="0"/>
              <a:t>Antennas how do you verify them? How often? Who owns them? </a:t>
            </a:r>
          </a:p>
          <a:p>
            <a:pPr lvl="1"/>
            <a:r>
              <a:rPr lang="en-US" dirty="0"/>
              <a:t>Antennas measured against a known source correlated with NARDA in antenna location.</a:t>
            </a:r>
          </a:p>
          <a:p>
            <a:pPr lvl="1"/>
            <a:r>
              <a:rPr lang="en-US" dirty="0"/>
              <a:t>RFPI owns the antennas used for the </a:t>
            </a:r>
            <a:r>
              <a:rPr lang="en-US"/>
              <a:t>interlock system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6972-0B53-4379-BC38-97988E25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454F-A37C-4DDB-BCE4-D56244FAA1AD}" type="datetime1">
              <a:rPr lang="en-US" altLang="en-US" smtClean="0"/>
              <a:t>8/21/2020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14DB3-27B0-4414-9E09-919AD234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B62A1-47E7-4401-B25B-30F08676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650MHz HPRF Distribution FDR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6686434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Custom 4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4C97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2_FL.pptx" id="{58E47688-CE1D-AE45-91E4-3B43BBDC7859}" vid="{992D792C-143F-5A41-B18D-F5FBAE78B7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5081</TotalTime>
  <Words>547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Wingdings</vt:lpstr>
      <vt:lpstr>FNAL_TemplateMac_060514</vt:lpstr>
      <vt:lpstr>PowerPoint Presentation</vt:lpstr>
      <vt:lpstr>PDR Response - Recommendation #1</vt:lpstr>
      <vt:lpstr>PDR Response - Recommendation #2</vt:lpstr>
      <vt:lpstr>PDR Response - Recommendation #3</vt:lpstr>
      <vt:lpstr>PDR Response - Recommendation #4</vt:lpstr>
      <vt:lpstr>PDR Response - Other</vt:lpstr>
      <vt:lpstr>PDR Response - Other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 Pozdeyev</dc:creator>
  <cp:lastModifiedBy>Victor Grzelak</cp:lastModifiedBy>
  <cp:revision>205</cp:revision>
  <dcterms:created xsi:type="dcterms:W3CDTF">2019-02-23T20:01:51Z</dcterms:created>
  <dcterms:modified xsi:type="dcterms:W3CDTF">2020-08-21T23:15:50Z</dcterms:modified>
</cp:coreProperties>
</file>