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0" r:id="rId2"/>
  </p:sldMasterIdLst>
  <p:notesMasterIdLst>
    <p:notesMasterId r:id="rId14"/>
  </p:notesMasterIdLst>
  <p:sldIdLst>
    <p:sldId id="466" r:id="rId3"/>
    <p:sldId id="456" r:id="rId4"/>
    <p:sldId id="459" r:id="rId5"/>
    <p:sldId id="460" r:id="rId6"/>
    <p:sldId id="461" r:id="rId7"/>
    <p:sldId id="462" r:id="rId8"/>
    <p:sldId id="457" r:id="rId9"/>
    <p:sldId id="458" r:id="rId10"/>
    <p:sldId id="463" r:id="rId11"/>
    <p:sldId id="464" r:id="rId12"/>
    <p:sldId id="4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9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BCF03-B27A-4737-A876-E82EB8B1736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8DC03-182E-433D-B31C-0055DEA7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1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3559285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197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B894121-232A-462E-9CFA-1A345BC50D5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J. Steimel PIP2IT 650 MHz RF Distribution FDR Introduction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371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0B3C529-FB36-4406-8671-147543A754B2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J. Steimel PIP2IT 650 MHz RF Distribution FDR Introduction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728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D976C51-D56D-44BA-AEDC-7FEE7111718D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J. Steimel PIP2IT 650 MHz RF Distribution FDR Introduction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6927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3DF024E-13ED-444F-A831-7A9FB2B4DC4B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J. Steimel PIP2IT 650 MHz RF Distribution FDR Introduction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798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8/25/2020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5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6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1043696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8/25/2020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03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1043696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8/25/2020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42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4943007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8/25/2020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83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381000"/>
            <a:ext cx="6856413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1" y="1981201"/>
            <a:ext cx="3351213" cy="4113213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3813" y="1981202"/>
            <a:ext cx="3352800" cy="1979613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None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 baseline="0"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3813" y="4113213"/>
            <a:ext cx="3352800" cy="1981200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74D6-08DB-804C-94FA-968005829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17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DBBDB9D-5762-4770-9E02-9B95B6B0860D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J. Steimel PIP2IT 650 MHz RF Distribution FDR Introduction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99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5564851-8F86-43BF-9FF1-9F94C023F947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J. Steimel PIP2IT 650 MHz RF Distribution FDR Introduction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767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9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8/25/2020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1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1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0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0E531E3-D61F-475C-9F4F-8CA736682949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J. Steimel PIP2IT 650 MHz RF Distribution FDR Introduction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 lnSpcReduction="10000"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PIP2IT 650 MHz RF Distribution Final Design Review Budget &amp; Schedule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Jim Steimel	</a:t>
            </a:r>
          </a:p>
          <a:p>
            <a:r>
              <a:rPr lang="en-US" dirty="0"/>
              <a:t>PIP2IT 650 MHz RF Distribution FDR</a:t>
            </a:r>
          </a:p>
          <a:p>
            <a:r>
              <a:rPr lang="en-US" dirty="0"/>
              <a:t>August 25, 2020</a:t>
            </a:r>
          </a:p>
        </p:txBody>
      </p:sp>
    </p:spTree>
    <p:extLst>
      <p:ext uri="{BB962C8B-B14F-4D97-AF65-F5344CB8AC3E}">
        <p14:creationId xmlns:p14="http://schemas.microsoft.com/office/powerpoint/2010/main" val="161203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2FA7-3279-4570-940F-A7710C88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Assurance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1A4F-B1D6-473C-A105-013D0153A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Circulator QA will first include a low power test using a network analyzer to verify measurements performed on the vendor site.</a:t>
            </a:r>
          </a:p>
          <a:p>
            <a:r>
              <a:rPr lang="en-US" dirty="0"/>
              <a:t>Tests will be performed on the circulator to confirm the network analyzer measurements at high power.  This will include measurements where the circulator output is terminated in a matched load and a variable length short.</a:t>
            </a:r>
          </a:p>
          <a:p>
            <a:r>
              <a:rPr lang="en-US" dirty="0"/>
              <a:t>Directional couplers will also be tested at low power using a network analyzer to verify specifications and calibrate.</a:t>
            </a:r>
          </a:p>
          <a:p>
            <a:r>
              <a:rPr lang="en-US" dirty="0"/>
              <a:t>The remainder of the RF distribution will only require visual inspection prior to installation.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D7576-42BF-487F-8E37-3DF6641D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BE356-15BE-4896-AEB2-FF634CCF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3E21C-45E7-4C94-AA29-54C18661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6422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8044-BAA6-4F1D-A9E5-333FA7252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C30F8-38FF-4175-99F8-2CDB75C52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hazards associated with the RF distribution is exposure to RF fields.</a:t>
            </a:r>
          </a:p>
          <a:p>
            <a:pPr lvl="1"/>
            <a:r>
              <a:rPr lang="en-US" dirty="0"/>
              <a:t>Exposure to open transmission lines mitigated though LOTO administrative controls.</a:t>
            </a:r>
          </a:p>
          <a:p>
            <a:pPr lvl="1"/>
            <a:r>
              <a:rPr lang="en-US" dirty="0"/>
              <a:t>Exposure to RF leakage in closed systems mitigated through interlocks in RFPI system.  Antenna detects high RF fields and trips amplifiers.</a:t>
            </a:r>
          </a:p>
          <a:p>
            <a:r>
              <a:rPr lang="en-US" dirty="0"/>
              <a:t>The circulator and some of the transmission line components are heavy and will be mounted overhead.</a:t>
            </a:r>
          </a:p>
          <a:p>
            <a:pPr lvl="1"/>
            <a:r>
              <a:rPr lang="en-US" dirty="0"/>
              <a:t>Structure design will conform to FESHM 5100 standards and get reviewed by qualified mechanical safety engineer.</a:t>
            </a:r>
          </a:p>
          <a:p>
            <a:pPr lvl="1"/>
            <a:r>
              <a:rPr lang="en-US" dirty="0"/>
              <a:t>Lifting plans will be developed in compliance with FESHM 10200.  Critical lifts will be identified before installation.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BD1AF-4FDF-4D36-8D3E-42D242D6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87BB1-F221-4A30-BC77-5D116779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95859-0365-4ABA-8BA2-76F520D9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5419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BFC5-87C8-41C0-BD77-F1614F85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B8B9-53C0-43ED-A621-E3803CB9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interfaces and logic</a:t>
            </a:r>
          </a:p>
          <a:p>
            <a:r>
              <a:rPr lang="en-US" dirty="0"/>
              <a:t>Cost estimates: Labor &amp; M&amp;S</a:t>
            </a:r>
          </a:p>
          <a:p>
            <a:r>
              <a:rPr lang="en-US" dirty="0"/>
              <a:t>M&amp;S Acquisition Plan</a:t>
            </a:r>
          </a:p>
          <a:p>
            <a:r>
              <a:rPr lang="en-US" dirty="0"/>
              <a:t>Quality Assurance</a:t>
            </a:r>
          </a:p>
          <a:p>
            <a:r>
              <a:rPr lang="en-US" dirty="0"/>
              <a:t>Safety by Design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6972-0B53-4379-BC38-97988E25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14DB3-27B0-4414-9E09-919AD234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5112-5FC3-41E9-B7D3-5C7145DE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8019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CEDE-E280-41DE-964C-E9F20684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– Interface with Amplifiers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BE03-6EF1-4B8C-A681-5CD1FD013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650 MHz RF Amplifiers will be provided by our DAE partners at RRCAT (Indore).</a:t>
            </a:r>
          </a:p>
          <a:p>
            <a:r>
              <a:rPr lang="en-US" dirty="0"/>
              <a:t>RRCAT personnel are constructing an amplifier in house for delivery to Fermilab in Oct 2020.</a:t>
            </a:r>
          </a:p>
          <a:p>
            <a:r>
              <a:rPr lang="en-US" dirty="0"/>
              <a:t>We don’t have a commitment date for the other five, but it will not likely be before March 2022.</a:t>
            </a:r>
          </a:p>
          <a:p>
            <a:r>
              <a:rPr lang="en-US" dirty="0"/>
              <a:t>We may need to test the first, HB650 cryomodule before we have the full set of amplifiers.</a:t>
            </a:r>
          </a:p>
          <a:p>
            <a:r>
              <a:rPr lang="en-US" dirty="0"/>
              <a:t>The current plan is to construct the RF distribution for one amplifier and test the first cryomodule one cavity at a time.</a:t>
            </a:r>
          </a:p>
          <a:p>
            <a:r>
              <a:rPr lang="en-US" dirty="0"/>
              <a:t>Will probably not trigger procurement of the rest of the transmission line until we get firmer commitment on final amplifier delivery.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B928C-8C8E-4362-961D-17038EE4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4E61E-B5FF-49B6-859F-402629DA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82C0-5863-4E5D-AB23-898509B1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8501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3F9D-E1C0-4E68-B331-BF7B81E3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– Logic to Install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670A9-7116-4B5C-B3EE-8A1D92E6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4EB91-2EC2-4A39-93EC-115DBD8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B282B8-F20B-4A80-BCBC-D0E9E0BF1FED}"/>
              </a:ext>
            </a:extLst>
          </p:cNvPr>
          <p:cNvSpPr/>
          <p:nvPr/>
        </p:nvSpPr>
        <p:spPr>
          <a:xfrm>
            <a:off x="1323975" y="1495425"/>
            <a:ext cx="1562100" cy="800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Amplifer</a:t>
            </a:r>
            <a:r>
              <a:rPr lang="en-US" dirty="0">
                <a:solidFill>
                  <a:schemeClr val="tx1"/>
                </a:solidFill>
              </a:rPr>
              <a:t> Tested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1C72F1-9CE4-4CCA-84EA-242BFE7D3EC2}"/>
              </a:ext>
            </a:extLst>
          </p:cNvPr>
          <p:cNvSpPr/>
          <p:nvPr/>
        </p:nvSpPr>
        <p:spPr>
          <a:xfrm>
            <a:off x="452438" y="2743200"/>
            <a:ext cx="1562100" cy="800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RF </a:t>
            </a:r>
            <a:r>
              <a:rPr lang="en-US" dirty="0" err="1">
                <a:solidFill>
                  <a:schemeClr val="tx1"/>
                </a:solidFill>
              </a:rPr>
              <a:t>Dist</a:t>
            </a:r>
            <a:r>
              <a:rPr lang="en-US" dirty="0">
                <a:solidFill>
                  <a:schemeClr val="tx1"/>
                </a:solidFill>
              </a:rPr>
              <a:t> PDR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63790E-7A0C-44DF-9DF7-242D3BEB94ED}"/>
              </a:ext>
            </a:extLst>
          </p:cNvPr>
          <p:cNvSpPr/>
          <p:nvPr/>
        </p:nvSpPr>
        <p:spPr>
          <a:xfrm>
            <a:off x="2490788" y="2743200"/>
            <a:ext cx="1562100" cy="800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RF </a:t>
            </a:r>
            <a:r>
              <a:rPr lang="en-US" dirty="0" err="1">
                <a:solidFill>
                  <a:schemeClr val="tx1"/>
                </a:solidFill>
              </a:rPr>
              <a:t>Dist</a:t>
            </a:r>
            <a:r>
              <a:rPr lang="en-US" dirty="0">
                <a:solidFill>
                  <a:schemeClr val="tx1"/>
                </a:solidFill>
              </a:rPr>
              <a:t> FDR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CC8BF6-C3AE-4130-AEEE-6AFC89E1102B}"/>
              </a:ext>
            </a:extLst>
          </p:cNvPr>
          <p:cNvSpPr/>
          <p:nvPr/>
        </p:nvSpPr>
        <p:spPr>
          <a:xfrm>
            <a:off x="4529138" y="2743200"/>
            <a:ext cx="1757362" cy="800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Circulator Procurement &amp; QA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505C79-77EB-459D-B19E-94230E6CA176}"/>
              </a:ext>
            </a:extLst>
          </p:cNvPr>
          <p:cNvSpPr/>
          <p:nvPr/>
        </p:nvSpPr>
        <p:spPr>
          <a:xfrm>
            <a:off x="4529138" y="3952875"/>
            <a:ext cx="1757362" cy="800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RF </a:t>
            </a:r>
            <a:r>
              <a:rPr lang="en-US" dirty="0" err="1">
                <a:solidFill>
                  <a:schemeClr val="tx1"/>
                </a:solidFill>
              </a:rPr>
              <a:t>Dist</a:t>
            </a:r>
            <a:r>
              <a:rPr lang="en-US" dirty="0">
                <a:solidFill>
                  <a:schemeClr val="tx1"/>
                </a:solidFill>
              </a:rPr>
              <a:t> Procurement – 1 Cavity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990860-7918-42C9-874D-B43CB2238DE4}"/>
              </a:ext>
            </a:extLst>
          </p:cNvPr>
          <p:cNvSpPr/>
          <p:nvPr/>
        </p:nvSpPr>
        <p:spPr>
          <a:xfrm>
            <a:off x="6647658" y="2743200"/>
            <a:ext cx="1757362" cy="800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Install RF </a:t>
            </a:r>
            <a:r>
              <a:rPr lang="en-US" dirty="0" err="1">
                <a:solidFill>
                  <a:schemeClr val="tx1"/>
                </a:solidFill>
              </a:rPr>
              <a:t>Dist</a:t>
            </a:r>
            <a:r>
              <a:rPr lang="en-US" dirty="0">
                <a:solidFill>
                  <a:schemeClr val="tx1"/>
                </a:solidFill>
              </a:rPr>
              <a:t> – 1 Cavity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64E615-CC9E-4828-BAC5-41DDB267533A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2014538" y="3143250"/>
            <a:ext cx="4762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08CD64-48A6-48D1-B670-93CDC1C3844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4052888" y="3143250"/>
            <a:ext cx="4762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40A8344-D01B-420E-8B95-10822DC7EE6C}"/>
              </a:ext>
            </a:extLst>
          </p:cNvPr>
          <p:cNvCxnSpPr>
            <a:cxnSpLocks/>
            <a:stCxn id="7" idx="3"/>
            <a:endCxn id="12" idx="0"/>
          </p:cNvCxnSpPr>
          <p:nvPr/>
        </p:nvCxnSpPr>
        <p:spPr>
          <a:xfrm>
            <a:off x="2886075" y="1895475"/>
            <a:ext cx="4640264" cy="847725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AED9F58-CBAA-4CDA-B493-900C52CD12C8}"/>
              </a:ext>
            </a:extLst>
          </p:cNvPr>
          <p:cNvCxnSpPr>
            <a:cxnSpLocks/>
            <a:stCxn id="9" idx="2"/>
            <a:endCxn id="11" idx="1"/>
          </p:cNvCxnSpPr>
          <p:nvPr/>
        </p:nvCxnSpPr>
        <p:spPr>
          <a:xfrm rot="16200000" flipH="1">
            <a:off x="3495676" y="3319462"/>
            <a:ext cx="809625" cy="1257300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605702-3C3B-494C-82DC-3E6AD367E9F6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6286500" y="3143250"/>
            <a:ext cx="3611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AE8B8B4D-C97F-4715-BD46-A5BCFAEE69EB}"/>
              </a:ext>
            </a:extLst>
          </p:cNvPr>
          <p:cNvCxnSpPr>
            <a:cxnSpLocks/>
            <a:stCxn id="11" idx="3"/>
            <a:endCxn id="12" idx="2"/>
          </p:cNvCxnSpPr>
          <p:nvPr/>
        </p:nvCxnSpPr>
        <p:spPr>
          <a:xfrm flipV="1">
            <a:off x="6286500" y="3543300"/>
            <a:ext cx="1239839" cy="809625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86812-FB1A-4DA1-AD48-343C8355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3099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17EB-EB1E-4D2A-AD5B-0477356B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AE7A-2DA4-4D4D-A665-0CE0A8965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Design Review Complete	- June 8, 2020</a:t>
            </a:r>
          </a:p>
          <a:p>
            <a:r>
              <a:rPr lang="en-US" dirty="0"/>
              <a:t>Final Design Review Complete – Sept 2, 2020</a:t>
            </a:r>
          </a:p>
          <a:p>
            <a:r>
              <a:rPr lang="en-US" dirty="0"/>
              <a:t>Requisition Approved for Circulators – Nov 5, 2020</a:t>
            </a:r>
          </a:p>
          <a:p>
            <a:r>
              <a:rPr lang="en-US" dirty="0"/>
              <a:t>Requisition Approved for RF </a:t>
            </a:r>
            <a:r>
              <a:rPr lang="en-US" dirty="0" err="1"/>
              <a:t>Dist</a:t>
            </a:r>
            <a:r>
              <a:rPr lang="en-US" dirty="0"/>
              <a:t> 1 Cav – Dec 9, 2020</a:t>
            </a:r>
          </a:p>
          <a:p>
            <a:r>
              <a:rPr lang="en-US" dirty="0"/>
              <a:t>Testing of 1</a:t>
            </a:r>
            <a:r>
              <a:rPr lang="en-US" baseline="30000" dirty="0"/>
              <a:t>st</a:t>
            </a:r>
            <a:r>
              <a:rPr lang="en-US" dirty="0"/>
              <a:t> 650MHz Amplifier Complete – May 28, 2021</a:t>
            </a:r>
          </a:p>
          <a:p>
            <a:r>
              <a:rPr lang="en-US" dirty="0"/>
              <a:t>Start QA Testing of Circulators – July 14, 2021</a:t>
            </a:r>
          </a:p>
          <a:p>
            <a:r>
              <a:rPr lang="en-US" dirty="0"/>
              <a:t>Start Installation of RF Distribution 1 Cav – Aug 16, 2021</a:t>
            </a:r>
          </a:p>
          <a:p>
            <a:r>
              <a:rPr lang="en-US" dirty="0"/>
              <a:t>Start Tests of HPRF System for 1 Cav – Sept 26, 2021</a:t>
            </a:r>
          </a:p>
          <a:p>
            <a:r>
              <a:rPr lang="en-US" dirty="0"/>
              <a:t>System ready for cryomodule tests – Nov 8, 2021</a:t>
            </a:r>
          </a:p>
          <a:p>
            <a:r>
              <a:rPr lang="en-US" dirty="0"/>
              <a:t>This schedule currently gives us &gt;70 days of float to be ready to test the HB650 cryomodule.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05D26-E880-40BB-82FA-40A94C1B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957C8-F318-4428-9E01-D9CC911C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D7994-AB62-4692-A7CD-B20BF144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9752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4155-5174-4B9B-A06A-7D1F43A37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 -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70A7-7824-4445-A092-B2A2608B6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Basis of estimate for the PIP2IT 650MHz RF distribution can be found in PIP-II </a:t>
            </a:r>
            <a:r>
              <a:rPr lang="en-US" dirty="0" err="1"/>
              <a:t>docdb</a:t>
            </a:r>
            <a:r>
              <a:rPr lang="en-US" dirty="0"/>
              <a:t> #1848.</a:t>
            </a:r>
          </a:p>
          <a:p>
            <a:r>
              <a:rPr lang="en-US" dirty="0"/>
              <a:t>Labor estimates based on work required to perform design, procurement, testing, and installation of RF distribution for PIP2IT and STC.</a:t>
            </a:r>
          </a:p>
          <a:p>
            <a:r>
              <a:rPr lang="en-US" dirty="0"/>
              <a:t>Total Design effort budget – 390 hours</a:t>
            </a:r>
          </a:p>
          <a:p>
            <a:r>
              <a:rPr lang="en-US" dirty="0"/>
              <a:t>Circulator procurement and QA – 130 hours</a:t>
            </a:r>
          </a:p>
          <a:p>
            <a:r>
              <a:rPr lang="en-US" dirty="0"/>
              <a:t>RF Distribution procurement and QA – 65 hours</a:t>
            </a:r>
          </a:p>
          <a:p>
            <a:r>
              <a:rPr lang="en-US" dirty="0"/>
              <a:t>Installation for 1 cavity – 200 hours</a:t>
            </a:r>
          </a:p>
          <a:p>
            <a:r>
              <a:rPr lang="en-US" dirty="0"/>
              <a:t>Alignment effort – 200 hours</a:t>
            </a:r>
          </a:p>
          <a:p>
            <a:pPr lvl="1"/>
            <a:r>
              <a:rPr lang="en-US" dirty="0"/>
              <a:t>This is not in the current basis of estimate.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7B678-47DE-4063-8690-732F7AF2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08F3E-DECC-45D0-9558-B1CE0A8F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06944-6867-4E4F-9DB1-A1D14948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2167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35EE-86BE-4DC4-B37C-9A25D680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M&amp;S Cost Estimate – Transmission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4C20-3271-439C-9A05-9D5CED968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Basis of estimate for the PIP2IT 650MHz RF distribution can be found in PIP-II </a:t>
            </a:r>
            <a:r>
              <a:rPr lang="en-US" dirty="0" err="1"/>
              <a:t>docdb</a:t>
            </a:r>
            <a:r>
              <a:rPr lang="en-US" dirty="0"/>
              <a:t> #1848.</a:t>
            </a:r>
          </a:p>
          <a:p>
            <a:r>
              <a:rPr lang="en-US" dirty="0"/>
              <a:t>The cost estimates for the transmission lines and directional couplers (~$430k) are based on the cost of the components used in the STC 650MHz RF distribution upgrade that was commissioned in February.</a:t>
            </a:r>
          </a:p>
          <a:p>
            <a:pPr lvl="1"/>
            <a:r>
              <a:rPr lang="en-US" dirty="0"/>
              <a:t>Current BOE assumes100’ of transmission line, 7 – elbows/bends, and one flex section or bellows per cavity.</a:t>
            </a:r>
          </a:p>
          <a:p>
            <a:pPr lvl="1"/>
            <a:r>
              <a:rPr lang="en-US" dirty="0"/>
              <a:t>The final design includes ~11 – elbows/bends, 3 – flex sections, 2 – directional couplers, and 4 – waveguide to coax transitions.</a:t>
            </a:r>
          </a:p>
          <a:p>
            <a:pPr lvl="1"/>
            <a:r>
              <a:rPr lang="en-US" dirty="0"/>
              <a:t>The design will also involve a few extra pieces of transmission line for 1</a:t>
            </a:r>
            <a:r>
              <a:rPr lang="en-US" baseline="30000" dirty="0"/>
              <a:t>st</a:t>
            </a:r>
            <a:r>
              <a:rPr lang="en-US" dirty="0"/>
              <a:t> HB650 cryomodule test with 1 amp.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D72B3-F67C-4682-80E0-3553E9CF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E713F-D972-4BAD-9357-70CE0D3F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C19B3-6610-4779-846C-A874A2C6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460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35EE-86BE-4DC4-B37C-9A25D680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M&amp;S Cost Estimate – Circulator &amp;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4C20-3271-439C-9A05-9D5CED968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basis of estimate for the circulator is from requests for information from multiple vendors.</a:t>
            </a:r>
          </a:p>
          <a:p>
            <a:r>
              <a:rPr lang="en-US" dirty="0"/>
              <a:t>The estimate is based on quantities required to supply the PIP-II accelerator and does not include NRE.</a:t>
            </a:r>
          </a:p>
          <a:p>
            <a:r>
              <a:rPr lang="en-US" dirty="0"/>
              <a:t>It is likely that smaller quantities for PIP-II will include NRE as an extra cost.</a:t>
            </a:r>
          </a:p>
          <a:p>
            <a:r>
              <a:rPr lang="en-US" dirty="0"/>
              <a:t>We would like to order circulators from two different vendors.</a:t>
            </a:r>
          </a:p>
          <a:p>
            <a:pPr lvl="1"/>
            <a:r>
              <a:rPr lang="en-US" dirty="0"/>
              <a:t>Promote competition in quality</a:t>
            </a:r>
          </a:p>
          <a:p>
            <a:pPr lvl="1"/>
            <a:r>
              <a:rPr lang="en-US" dirty="0"/>
              <a:t>Establish multiple sources for final PIP-II procurement</a:t>
            </a:r>
          </a:p>
          <a:p>
            <a:r>
              <a:rPr lang="en-US" dirty="0"/>
              <a:t>NRE costs for two vendors could increase total cost budgeted for circulators between $30k-$50k.</a:t>
            </a:r>
          </a:p>
          <a:p>
            <a:r>
              <a:rPr lang="en-US" dirty="0"/>
              <a:t>Cost of water-cooled loads is based on recent catalog prices.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D72B3-F67C-4682-80E0-3553E9CF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E713F-D972-4BAD-9357-70CE0D3F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0C0E4-9A5D-4E09-AF04-2441A9FE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7802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7FE0-5F27-4C9C-9446-61A7008D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B46D9-08F5-427A-945D-EF3B49E19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proposal is to procure circulators from multiple vendors to reduce procurement risk going forward for PIP-II quantities.</a:t>
            </a:r>
          </a:p>
          <a:p>
            <a:r>
              <a:rPr lang="en-US" dirty="0"/>
              <a:t>Domestic vendors don’t have high power RF amplifiers for testing.  High power testing likely to be performed at FNAL by FNAL engineers.</a:t>
            </a:r>
          </a:p>
          <a:p>
            <a:r>
              <a:rPr lang="en-US" dirty="0"/>
              <a:t>Contract needs to be structured to include retuning of circulators after initial, high power testing.</a:t>
            </a:r>
          </a:p>
          <a:p>
            <a:pPr lvl="1"/>
            <a:r>
              <a:rPr lang="en-US" dirty="0"/>
              <a:t>Unless circulator vendor includes auto-tune mechanism.</a:t>
            </a:r>
          </a:p>
          <a:p>
            <a:r>
              <a:rPr lang="en-US" dirty="0"/>
              <a:t>RF transmission line components are off-the-shelf and will be ordered as needed.</a:t>
            </a:r>
          </a:p>
          <a:p>
            <a:pPr lvl="1"/>
            <a:r>
              <a:rPr lang="en-US" dirty="0"/>
              <a:t>A formal acquisition plan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37D9-430A-4FD6-B3F1-2FCB2165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9C3FE-BA9A-47B2-A768-B5A13CF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36C1E-8D61-4BB7-971F-81560C44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Steimel, PIP2IT 650 MHz RF Distribution FDR Budget &amp; Schedule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6383744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2_FL.pptx" id="{58E47688-CE1D-AE45-91E4-3B43BBDC7859}" vid="{992D792C-143F-5A41-B18D-F5FBAE78B73E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7368</TotalTime>
  <Words>1091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Wingdings</vt:lpstr>
      <vt:lpstr>FNAL_TemplateMac_060514</vt:lpstr>
      <vt:lpstr>Fermilab_PPT_090815</vt:lpstr>
      <vt:lpstr>PowerPoint Presentation</vt:lpstr>
      <vt:lpstr>Outline</vt:lpstr>
      <vt:lpstr>Schedule – Interface with Amplifiers</vt:lpstr>
      <vt:lpstr>Schedule – Logic to Install</vt:lpstr>
      <vt:lpstr>Schedule Dates</vt:lpstr>
      <vt:lpstr>Cost Estimate - Labor</vt:lpstr>
      <vt:lpstr>M&amp;S Cost Estimate – Transmission Line</vt:lpstr>
      <vt:lpstr>M&amp;S Cost Estimate – Circulator &amp; Load</vt:lpstr>
      <vt:lpstr>Acquisition Plan</vt:lpstr>
      <vt:lpstr>Quality Assurance Plan</vt:lpstr>
      <vt:lpstr>Safety by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 Pozdeyev</dc:creator>
  <cp:lastModifiedBy>James M Steimel</cp:lastModifiedBy>
  <cp:revision>232</cp:revision>
  <dcterms:created xsi:type="dcterms:W3CDTF">2019-02-23T20:01:51Z</dcterms:created>
  <dcterms:modified xsi:type="dcterms:W3CDTF">2020-08-24T00:51:20Z</dcterms:modified>
</cp:coreProperties>
</file>