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82" r:id="rId1"/>
    <p:sldMasterId id="2147484123" r:id="rId2"/>
  </p:sldMasterIdLst>
  <p:notesMasterIdLst>
    <p:notesMasterId r:id="rId27"/>
  </p:notesMasterIdLst>
  <p:handoutMasterIdLst>
    <p:handoutMasterId r:id="rId28"/>
  </p:handoutMasterIdLst>
  <p:sldIdLst>
    <p:sldId id="294" r:id="rId3"/>
    <p:sldId id="318" r:id="rId4"/>
    <p:sldId id="312" r:id="rId5"/>
    <p:sldId id="307" r:id="rId6"/>
    <p:sldId id="332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05" r:id="rId18"/>
    <p:sldId id="306" r:id="rId19"/>
    <p:sldId id="336" r:id="rId20"/>
    <p:sldId id="334" r:id="rId21"/>
    <p:sldId id="308" r:id="rId22"/>
    <p:sldId id="309" r:id="rId23"/>
    <p:sldId id="337" r:id="rId24"/>
    <p:sldId id="317" r:id="rId25"/>
    <p:sldId id="316" r:id="rId2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Intro" id="{2BCDEFD8-A2A0-314F-A852-BD3313DD8AFF}">
          <p14:sldIdLst>
            <p14:sldId id="294"/>
            <p14:sldId id="318"/>
            <p14:sldId id="312"/>
            <p14:sldId id="307"/>
            <p14:sldId id="332"/>
          </p14:sldIdLst>
        </p14:section>
        <p14:section name="HEPnOS - Matthieu" id="{63771C09-08B3-1A43-92ED-F24399CA0C66}">
          <p14:sldIdLst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HEPnOS usage" id="{4667C94C-8EC9-EE4F-B921-2C2756745369}">
          <p14:sldIdLst>
            <p14:sldId id="305"/>
            <p14:sldId id="306"/>
            <p14:sldId id="336"/>
            <p14:sldId id="334"/>
            <p14:sldId id="308"/>
          </p14:sldIdLst>
        </p14:section>
        <p14:section name="Backup slides" id="{E5B61FA9-465B-B645-8F7E-EB9DC700CA5C}">
          <p14:sldIdLst>
            <p14:sldId id="309"/>
            <p14:sldId id="337"/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2" orient="horz" pos="3020" userDrawn="1">
          <p15:clr>
            <a:srgbClr val="A4A3A4"/>
          </p15:clr>
        </p15:guide>
        <p15:guide id="3" orient="horz" pos="1274" userDrawn="1">
          <p15:clr>
            <a:srgbClr val="A4A3A4"/>
          </p15:clr>
        </p15:guide>
        <p15:guide id="4" orient="horz" pos="114" userDrawn="1">
          <p15:clr>
            <a:srgbClr val="A4A3A4"/>
          </p15:clr>
        </p15:guide>
        <p15:guide id="5" orient="horz" pos="2093" userDrawn="1">
          <p15:clr>
            <a:srgbClr val="A4A3A4"/>
          </p15:clr>
        </p15:guide>
        <p15:guide id="6" orient="horz" pos="453" userDrawn="1">
          <p15:clr>
            <a:srgbClr val="A4A3A4"/>
          </p15:clr>
        </p15:guide>
        <p15:guide id="7" pos="5616" userDrawn="1">
          <p15:clr>
            <a:srgbClr val="A4A3A4"/>
          </p15:clr>
        </p15:guide>
        <p15:guide id="8" pos="136" userDrawn="1">
          <p15:clr>
            <a:srgbClr val="A4A3A4"/>
          </p15:clr>
        </p15:guide>
        <p15:guide id="9" pos="589" userDrawn="1">
          <p15:clr>
            <a:srgbClr val="A4A3A4"/>
          </p15:clr>
        </p15:guide>
        <p15:guide id="10" pos="4453" userDrawn="1">
          <p15:clr>
            <a:srgbClr val="A4A3A4"/>
          </p15:clr>
        </p15:guide>
        <p15:guide id="11" pos="5163" userDrawn="1">
          <p15:clr>
            <a:srgbClr val="A4A3A4"/>
          </p15:clr>
        </p15:guide>
        <p15:guide id="12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a Sehrish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7" autoAdjust="0"/>
    <p:restoredTop sz="83816"/>
  </p:normalViewPr>
  <p:slideViewPr>
    <p:cSldViewPr snapToGrid="0" snapToObjects="1" showGuides="1">
      <p:cViewPr varScale="1">
        <p:scale>
          <a:sx n="161" d="100"/>
          <a:sy n="161" d="100"/>
        </p:scale>
        <p:origin x="1384" y="192"/>
      </p:cViewPr>
      <p:guideLst>
        <p:guide orient="horz" pos="3107"/>
        <p:guide orient="horz" pos="3020"/>
        <p:guide orient="horz" pos="1274"/>
        <p:guide orient="horz" pos="114"/>
        <p:guide orient="horz" pos="2093"/>
        <p:guide orient="horz" pos="453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HEP frameworks, e.g. art and CMSSW</a:t>
            </a:r>
          </a:p>
          <a:p>
            <a:r>
              <a:rPr lang="en-US" dirty="0"/>
              <a:t>In</a:t>
            </a:r>
            <a:r>
              <a:rPr lang="en-US" baseline="0" dirty="0"/>
              <a:t> neutrino world, an event is not as well-defined as in collider experiments. Each experiment determines how to slice the data taken during a time window.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Levels of data aggregation are also similar, except the </a:t>
            </a:r>
            <a:r>
              <a:rPr lang="en-US" baseline="0" dirty="0" err="1" smtClean="0"/>
              <a:t>subrun</a:t>
            </a:r>
            <a:r>
              <a:rPr lang="en-US" baseline="0" dirty="0" smtClean="0"/>
              <a:t>, which is called a luminosity block.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neutrino experiments, sometime there is more, e.g. a subevent, which corresponds a fixed duration time window within a spill.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example for </a:t>
            </a:r>
            <a:r>
              <a:rPr lang="en-US" baseline="0" dirty="0" err="1" smtClean="0"/>
              <a:t>NOvA</a:t>
            </a:r>
            <a:r>
              <a:rPr lang="en-US" baseline="0" dirty="0" smtClean="0"/>
              <a:t>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Approximately each 1.3 seconds, a 10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s pulse of neutrinos is generated by the Fermilab accelerator complex, and directed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NOvA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 detectors. 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The data collection period corresponding to one such pulse is called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spill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.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slice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is a fixed-duration time window around a period of detector activity discovered with in a spill.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run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is a period of data collection which rep- resents a stable period of detector operations. Runs have a typical temporal duration of a few hours to a maximum of 24 hrs. </a:t>
            </a:r>
            <a:endParaRPr lang="en-US" dirty="0" smtClean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multi-threading has been implemented</a:t>
            </a:r>
            <a:r>
              <a:rPr lang="en-US" baseline="0" dirty="0"/>
              <a:t> at the framework level </a:t>
            </a:r>
          </a:p>
          <a:p>
            <a:r>
              <a:rPr lang="en-US" baseline="0" dirty="0"/>
              <a:t>Applications are optimized for memory. </a:t>
            </a:r>
          </a:p>
          <a:p>
            <a:r>
              <a:rPr lang="en-US" baseline="0" dirty="0"/>
              <a:t>Nodes where jobs get scheduled, need to get the data files required for the job, that limits how big files get. </a:t>
            </a:r>
          </a:p>
          <a:p>
            <a:r>
              <a:rPr lang="en-US" baseline="0" dirty="0"/>
              <a:t>Thousands of grid jobs.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shows two art processes, and the interactions with the filesystem. The middle column shows data</a:t>
            </a:r>
            <a:r>
              <a:rPr lang="en-US" baseline="0" dirty="0" smtClean="0"/>
              <a:t> products that added to the event at each step. </a:t>
            </a:r>
            <a:endParaRPr lang="en-US" dirty="0" smtClean="0"/>
          </a:p>
          <a:p>
            <a:r>
              <a:rPr lang="en-US" baseline="0" dirty="0" smtClean="0"/>
              <a:t>The </a:t>
            </a:r>
            <a:r>
              <a:rPr lang="en-US" baseline="0" dirty="0"/>
              <a:t>figure shows that Noise filtering reads in Raw data and produce raw digits and </a:t>
            </a:r>
            <a:r>
              <a:rPr lang="en-US" baseline="0" dirty="0" err="1"/>
              <a:t>deconv</a:t>
            </a:r>
            <a:r>
              <a:rPr lang="en-US" baseline="0" dirty="0"/>
              <a:t> then utilizes those and generates waveforms. </a:t>
            </a:r>
            <a:endParaRPr lang="en-US" baseline="0" dirty="0" smtClean="0"/>
          </a:p>
          <a:p>
            <a:r>
              <a:rPr lang="en-US" baseline="0" dirty="0" smtClean="0"/>
              <a:t>There are intermediate files that get generated all the file handling and also writing and reading requires massive synchronizations. This is all sequential, and no pipelining.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/>
              <a:t>goal is to have an improved workflow that is more suitable for HPC.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 </a:t>
            </a:r>
            <a:r>
              <a:rPr lang="en-US" u="sng" dirty="0"/>
              <a:t>We have a vision of how to management HEP data on HPC systems to permit better application scaling.</a:t>
            </a:r>
          </a:p>
          <a:p>
            <a:r>
              <a:rPr lang="en-US" u="sng" dirty="0"/>
              <a:t>The frameworks available within experiment have abstractions for substituting new methods for handling physics objects.</a:t>
            </a:r>
          </a:p>
          <a:p>
            <a:endParaRPr lang="en-US" u="sng" dirty="0"/>
          </a:p>
          <a:p>
            <a:r>
              <a:rPr lang="en-US" u="none" dirty="0"/>
              <a:t>Our vision is integration of advanced I/O and parallel calculations </a:t>
            </a:r>
            <a:r>
              <a:rPr lang="en-US" dirty="0"/>
              <a:t>into experiment framework infrastructure.   </a:t>
            </a:r>
          </a:p>
          <a:p>
            <a:r>
              <a:rPr lang="en-US" u="sng" dirty="0"/>
              <a:t>There are several frameworks within experiments used for different purposes </a:t>
            </a:r>
            <a:r>
              <a:rPr lang="en-US" dirty="0"/>
              <a:t>– analysis frameworks are an easier starting point.</a:t>
            </a:r>
          </a:p>
          <a:p>
            <a:r>
              <a:rPr lang="en-US" dirty="0"/>
              <a:t>A good way forward we are working towards is to use the available data model abstractions and substitute alternative storage mechanisms through a physics event interface.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HPC enable this:   global file system,  flexible scaling.</a:t>
            </a:r>
          </a:p>
          <a:p>
            <a:r>
              <a:rPr lang="en-US" dirty="0"/>
              <a:t>All the HEP experiments we work with have one or more frameworks or systems for making the running of production computational pipelines possible.</a:t>
            </a:r>
          </a:p>
          <a:p>
            <a:endParaRPr lang="en-US" dirty="0"/>
          </a:p>
          <a:p>
            <a:r>
              <a:rPr lang="en-US" dirty="0"/>
              <a:t>We have the abstractions in our frameworks to accommodate this.</a:t>
            </a:r>
          </a:p>
          <a:p>
            <a:r>
              <a:rPr lang="en-US" dirty="0"/>
              <a:t>Means we need to address issues with I/O of data and processing – when scaling is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The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HEPnOS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 event store is built using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Mochi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, a framework for developing specialized data services for use in HPC.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Mochi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 allows use of state of the art libraries (e.g.,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LevelDB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 for key/value storage) while providing convenient APIs to scientists.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prstClr val="black"/>
              </a:solidFill>
              <a:latin typeface="Calibri" panose="020F0502020204030204"/>
              <a:ea typeface="Geneva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Geneva" charset="0"/>
                <a:cs typeface="ＭＳ Ｐゴシック" charset="0"/>
              </a:rPr>
              <a:t>Collaboration with Argonne Team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framework modules/applications/processes, each generates new</a:t>
            </a:r>
            <a:r>
              <a:rPr lang="en-US" baseline="0" dirty="0"/>
              <a:t> data product that gets written to an event </a:t>
            </a:r>
            <a:r>
              <a:rPr lang="en-US" baseline="0" dirty="0" smtClean="0"/>
              <a:t>goes </a:t>
            </a:r>
            <a:r>
              <a:rPr lang="en-US" baseline="0" dirty="0"/>
              <a:t>to and stays in </a:t>
            </a:r>
            <a:r>
              <a:rPr lang="en-US" baseline="0" dirty="0" err="1"/>
              <a:t>HEPnOS</a:t>
            </a:r>
            <a:r>
              <a:rPr lang="en-US" baseline="0" dirty="0"/>
              <a:t> </a:t>
            </a:r>
            <a:r>
              <a:rPr lang="en-US" baseline="0" dirty="0" smtClean="0"/>
              <a:t>store during the processing. </a:t>
            </a:r>
          </a:p>
          <a:p>
            <a:endParaRPr lang="en-US" baseline="0" dirty="0" smtClean="0"/>
          </a:p>
          <a:p>
            <a:endParaRPr lang="en-US" baseline="0" dirty="0"/>
          </a:p>
          <a:p>
            <a:r>
              <a:rPr lang="en-US" baseline="0" dirty="0"/>
              <a:t>This workflow is the one we recently starting working with.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Spacepoint</a:t>
            </a:r>
            <a:r>
              <a:rPr lang="en-US" baseline="0" dirty="0" smtClean="0"/>
              <a:t> GNN not an art process.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of the step are slower than the other, many things running the slow parts and few running the fast parts. Two of these things can run on a different hardware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using </a:t>
            </a:r>
            <a:r>
              <a:rPr lang="en-US" dirty="0" err="1" smtClean="0"/>
              <a:t>NOvA’s</a:t>
            </a:r>
            <a:r>
              <a:rPr lang="en-US" dirty="0" smtClean="0"/>
              <a:t> analysis application, root macros,</a:t>
            </a:r>
            <a:r>
              <a:rPr lang="en-US" baseline="0" dirty="0" smtClean="0"/>
              <a:t> traditionally is run as number of processes equal to the number of files.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</a:t>
            </a:r>
            <a:r>
              <a:rPr lang="en-US" baseline="0" dirty="0"/>
              <a:t>is DIY?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An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open-source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package of scalable building locks for data movement tailored to the needs of large-scale parallel analysis workloads.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 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Application is launched as a single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mpirun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Experiment code didn’t change, event selection application uses “cuts” defined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NOvA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 code and presents data in the form those cuts expects.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For this application our starting input data was in HDF5, we have developed a data loading application for bulk ingest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HEPnOS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Helvetica"/>
                <a:ea typeface="Geneva" charset="0"/>
                <a:cs typeface="ＭＳ Ｐゴシック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an example HEP data analysis workflow</a:t>
            </a:r>
            <a:r>
              <a:rPr lang="en-US" baseline="0" dirty="0"/>
              <a:t> from </a:t>
            </a:r>
            <a:r>
              <a:rPr lang="en-US" baseline="0" dirty="0" err="1"/>
              <a:t>NOvA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Particle and </a:t>
            </a:r>
            <a:r>
              <a:rPr lang="en-US" baseline="0" dirty="0" err="1"/>
              <a:t>eventID</a:t>
            </a:r>
            <a:r>
              <a:rPr lang="en-US" baseline="0" dirty="0"/>
              <a:t> application writes hundreds of thousands of output files, typically a few TB. </a:t>
            </a:r>
          </a:p>
          <a:p>
            <a:r>
              <a:rPr lang="en-US" baseline="0" dirty="0"/>
              <a:t>Reduction from millions of events to a few selected events. </a:t>
            </a:r>
            <a:endParaRPr lang="en-US" dirty="0"/>
          </a:p>
          <a:p>
            <a:r>
              <a:rPr lang="en-US" dirty="0"/>
              <a:t>We want data to be available to the analysis workflows without being going to the filesystem at every single step. </a:t>
            </a:r>
          </a:p>
          <a:p>
            <a:pPr lvl="1"/>
            <a:r>
              <a:rPr lang="en-US" dirty="0" err="1"/>
              <a:t>HEPnOS</a:t>
            </a:r>
            <a:endParaRPr lang="en-US" dirty="0"/>
          </a:p>
          <a:p>
            <a:r>
              <a:rPr lang="en-US" dirty="0"/>
              <a:t>We want easy to write, scalable and efficient analysis programs. </a:t>
            </a:r>
          </a:p>
          <a:p>
            <a:pPr lvl="1"/>
            <a:r>
              <a:rPr lang="en-US" dirty="0"/>
              <a:t>HDF5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612758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fld id="{A2119ACF-0180-9B4D-8533-1EC6574B6918}" type="datetime1">
              <a:rPr lang="en-US" smtClean="0">
                <a:solidFill>
                  <a:prstClr val="black"/>
                </a:solidFill>
              </a:rPr>
              <a:t>4/14/20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S. Sehrish and M. Dorier | CCE IOS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305800" cy="5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4767264"/>
            <a:ext cx="5257800" cy="273844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4763691"/>
            <a:ext cx="457200" cy="27384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728663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50B63B3-2B10-9148-B651-AC8059C86C03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0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28E0DA2-670E-D841-80B5-1133426621E5}"/>
              </a:ext>
            </a:extLst>
          </p:cNvPr>
          <p:cNvGrpSpPr/>
          <p:nvPr userDrawn="1"/>
        </p:nvGrpSpPr>
        <p:grpSpPr>
          <a:xfrm>
            <a:off x="5094349" y="4896932"/>
            <a:ext cx="3825503" cy="228600"/>
            <a:chOff x="4527932" y="4270806"/>
            <a:chExt cx="3825503" cy="228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B3D10CF-BF25-FB44-82B4-6361D067E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7932" y="4270806"/>
              <a:ext cx="1352861" cy="228600"/>
            </a:xfrm>
            <a:prstGeom prst="rect">
              <a:avLst/>
            </a:prstGeom>
          </p:spPr>
        </p:pic>
        <p:pic>
          <p:nvPicPr>
            <p:cNvPr id="13" name="Picture Placeholder 23">
              <a:extLst>
                <a:ext uri="{FF2B5EF4-FFF2-40B4-BE49-F238E27FC236}">
                  <a16:creationId xmlns:a16="http://schemas.microsoft.com/office/drawing/2014/main" xmlns="" id="{53BB214A-DBB7-B84A-A1BA-9AF490C3C2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765"/>
            <a:stretch/>
          </p:blipFill>
          <p:spPr>
            <a:xfrm>
              <a:off x="7794671" y="4270806"/>
              <a:ext cx="558764" cy="228600"/>
            </a:xfrm>
            <a:prstGeom prst="rect">
              <a:avLst/>
            </a:prstGeom>
          </p:spPr>
        </p:pic>
        <p:pic>
          <p:nvPicPr>
            <p:cNvPr id="14" name="Picture Placeholder 21">
              <a:extLst>
                <a:ext uri="{FF2B5EF4-FFF2-40B4-BE49-F238E27FC236}">
                  <a16:creationId xmlns:a16="http://schemas.microsoft.com/office/drawing/2014/main" xmlns="" id="{1953BE4D-5B19-CB4F-B0FE-1D015CDB4E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515" b="-31824"/>
            <a:stretch/>
          </p:blipFill>
          <p:spPr>
            <a:xfrm>
              <a:off x="5931228" y="4270806"/>
              <a:ext cx="570834" cy="228600"/>
            </a:xfrm>
            <a:prstGeom prst="rect">
              <a:avLst/>
            </a:prstGeom>
          </p:spPr>
        </p:pic>
        <p:pic>
          <p:nvPicPr>
            <p:cNvPr id="15" name="Picture Placeholder 22">
              <a:extLst>
                <a:ext uri="{FF2B5EF4-FFF2-40B4-BE49-F238E27FC236}">
                  <a16:creationId xmlns:a16="http://schemas.microsoft.com/office/drawing/2014/main" xmlns="" id="{E28B2BCA-8E0E-B94F-81E3-F61DC1A734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832" b="-16832"/>
            <a:stretch/>
          </p:blipFill>
          <p:spPr>
            <a:xfrm>
              <a:off x="6619001" y="4270806"/>
              <a:ext cx="304800" cy="228600"/>
            </a:xfrm>
            <a:prstGeom prst="rect">
              <a:avLst/>
            </a:prstGeom>
          </p:spPr>
        </p:pic>
        <p:pic>
          <p:nvPicPr>
            <p:cNvPr id="16" name="Picture Placeholder 24">
              <a:extLst>
                <a:ext uri="{FF2B5EF4-FFF2-40B4-BE49-F238E27FC236}">
                  <a16:creationId xmlns:a16="http://schemas.microsoft.com/office/drawing/2014/main" xmlns="" id="{32E37996-9238-A144-B552-3066500E77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0191" b="-22656"/>
            <a:stretch/>
          </p:blipFill>
          <p:spPr>
            <a:xfrm>
              <a:off x="7024114" y="4270806"/>
              <a:ext cx="720131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6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3573826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601BF12-9F50-7E4B-8357-F413181F768E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0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7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719138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0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270ECAE-F07E-A74D-90B5-2A60556190E2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2" y="4878160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C1AD1CD-BAB3-E64C-B886-3D7190D6DE81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0"/>
            <a:ext cx="675368" cy="180975"/>
          </a:xfrm>
        </p:spPr>
        <p:txBody>
          <a:bodyPr/>
          <a:lstStyle/>
          <a:p>
            <a:pPr>
              <a:defRPr/>
            </a:pPr>
            <a:fld id="{762AFE77-9588-5542-97DC-7941493F85E9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0"/>
            <a:ext cx="6260399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BC612-C00D-CB42-A2B2-3DB9F396254A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0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FF219-7461-7444-951F-3ABAB268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F3CB7F-C335-C64D-9C60-4B58E3C3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F7D91-2489-B848-879A-A25E5CF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19DC-63C5-2247-8415-F8F33AC8C323}" type="datetime1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65590-1049-424F-9961-2560BB49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Sehrish and M. Dorier | CCE IOS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43C93-6469-C34F-AC1C-D220AD62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5A62-4C96-7F4D-81DF-072D7CC7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xmlns="" id="{91BA4380-45E2-4874-A991-C2819A2D5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544" y="118736"/>
            <a:ext cx="2290915" cy="3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04800" y="46863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83" tIns="25643" rIns="51283" bIns="25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3948420"/>
            <a:ext cx="4731774" cy="6839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25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4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1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04800" y="3358023"/>
            <a:ext cx="6612194" cy="5364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2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ADC4004-E8AF-3C4A-8700-6FE32E261206}" type="datetime1">
              <a:rPr lang="en-US" smtClean="0"/>
              <a:t>4/14/20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0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3358113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8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8" r:id="rId8"/>
  </p:sldLayoutIdLst>
  <p:hf sldNum="0"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9144000" cy="52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1" y="650081"/>
            <a:ext cx="8410575" cy="394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4763691"/>
            <a:ext cx="381000" cy="273844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xmlns="" id="{2261D6C5-76F3-43FC-A15E-90B4137C65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09" y="4763692"/>
            <a:ext cx="1974850" cy="3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xmlns="" id="{4A43667D-89BB-48C1-947A-7595074C6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65"/>
          <a:stretch/>
        </p:blipFill>
        <p:spPr>
          <a:xfrm>
            <a:off x="7703748" y="4748944"/>
            <a:ext cx="614059" cy="251222"/>
          </a:xfrm>
          <a:prstGeom prst="rect">
            <a:avLst/>
          </a:prstGeom>
        </p:spPr>
      </p:pic>
      <p:pic>
        <p:nvPicPr>
          <p:cNvPr id="11" name="Picture Placeholder 21">
            <a:extLst>
              <a:ext uri="{FF2B5EF4-FFF2-40B4-BE49-F238E27FC236}">
                <a16:creationId xmlns:a16="http://schemas.microsoft.com/office/drawing/2014/main" xmlns="" id="{A3AA37DC-B109-4DCF-9C16-5FDD068F0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15" b="-31824"/>
          <a:stretch/>
        </p:blipFill>
        <p:spPr>
          <a:xfrm>
            <a:off x="5763900" y="4768341"/>
            <a:ext cx="626071" cy="250721"/>
          </a:xfrm>
          <a:prstGeom prst="rect">
            <a:avLst/>
          </a:prstGeom>
        </p:spPr>
      </p:pic>
      <p:pic>
        <p:nvPicPr>
          <p:cNvPr id="12" name="Picture Placeholder 22">
            <a:extLst>
              <a:ext uri="{FF2B5EF4-FFF2-40B4-BE49-F238E27FC236}">
                <a16:creationId xmlns:a16="http://schemas.microsoft.com/office/drawing/2014/main" xmlns="" id="{9B6D19BE-6A14-4B20-BC51-9EFF0882A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32" b="-16832"/>
          <a:stretch/>
        </p:blipFill>
        <p:spPr>
          <a:xfrm>
            <a:off x="6452283" y="4724178"/>
            <a:ext cx="408445" cy="306334"/>
          </a:xfrm>
          <a:prstGeom prst="rect">
            <a:avLst/>
          </a:prstGeom>
        </p:spPr>
      </p:pic>
      <p:pic>
        <p:nvPicPr>
          <p:cNvPr id="13" name="Picture Placeholder 24">
            <a:extLst>
              <a:ext uri="{FF2B5EF4-FFF2-40B4-BE49-F238E27FC236}">
                <a16:creationId xmlns:a16="http://schemas.microsoft.com/office/drawing/2014/main" xmlns="" id="{3FD655C1-A72D-4289-B4ED-D4EAAEBAE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91" b="-22656"/>
          <a:stretch/>
        </p:blipFill>
        <p:spPr>
          <a:xfrm>
            <a:off x="6942967" y="4768340"/>
            <a:ext cx="720131" cy="228600"/>
          </a:xfrm>
          <a:prstGeom prst="rect">
            <a:avLst/>
          </a:prstGeom>
        </p:spPr>
      </p:pic>
      <p:pic>
        <p:nvPicPr>
          <p:cNvPr id="16" name="Picture 6" descr="FermiLogo_RGB_NALBlue.png">
            <a:extLst>
              <a:ext uri="{FF2B5EF4-FFF2-40B4-BE49-F238E27FC236}">
                <a16:creationId xmlns:a16="http://schemas.microsoft.com/office/drawing/2014/main" xmlns="" id="{88EBEEB9-EF9C-4E98-BDBD-A273655671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82" y="4801061"/>
            <a:ext cx="858057" cy="1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35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5pPr>
      <a:lvl6pPr marL="256418"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6pPr>
      <a:lvl7pPr marL="512837"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7pPr>
      <a:lvl8pPr marL="769253"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8pPr>
      <a:lvl9pPr marL="1025674" algn="ctr" rtl="0" eaLnBrk="1" fontAlgn="base" hangingPunct="1">
        <a:spcBef>
          <a:spcPct val="0"/>
        </a:spcBef>
        <a:spcAft>
          <a:spcPct val="0"/>
        </a:spcAft>
        <a:defRPr sz="135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191697" indent="-191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5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416382" indent="-1595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38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640178" indent="-1275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62" indent="-1275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3746" indent="-1275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10303" indent="-128212" algn="l" defTabSz="5128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6721" indent="-128212" algn="l" defTabSz="5128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3140" indent="-128212" algn="l" defTabSz="5128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79558" indent="-128212" algn="l" defTabSz="5128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6418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2837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69253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5674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2091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38510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4930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1349" algn="l" defTabSz="5128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puting.fnal.gov/hep-on-hpc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pnos.readthedocs.io/en/lates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5531" y="3716168"/>
            <a:ext cx="6374423" cy="1042664"/>
          </a:xfrm>
        </p:spPr>
        <p:txBody>
          <a:bodyPr/>
          <a:lstStyle/>
          <a:p>
            <a:r>
              <a:rPr lang="en-US" dirty="0"/>
              <a:t>Saba </a:t>
            </a:r>
            <a:r>
              <a:rPr lang="en-US" dirty="0" smtClean="0"/>
              <a:t>Sehrish and </a:t>
            </a:r>
            <a:r>
              <a:rPr lang="en-US" dirty="0" err="1" smtClean="0"/>
              <a:t>Matthieu</a:t>
            </a:r>
            <a:r>
              <a:rPr lang="en-US" dirty="0" smtClean="0"/>
              <a:t> </a:t>
            </a:r>
            <a:r>
              <a:rPr lang="en-US" dirty="0" err="1" smtClean="0"/>
              <a:t>Dorier</a:t>
            </a:r>
            <a:endParaRPr lang="en-US" dirty="0" smtClean="0"/>
          </a:p>
          <a:p>
            <a:r>
              <a:rPr lang="en-US" dirty="0" smtClean="0"/>
              <a:t>HEP CCE IOS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HEPnOS</a:t>
            </a:r>
            <a:r>
              <a:rPr lang="en-US" dirty="0" smtClean="0"/>
              <a:t>: </a:t>
            </a:r>
            <a:r>
              <a:rPr lang="en-US" dirty="0" smtClean="0"/>
              <a:t>HEP </a:t>
            </a:r>
            <a:r>
              <a:rPr lang="en-US" dirty="0" smtClean="0"/>
              <a:t>data </a:t>
            </a:r>
            <a:r>
              <a:rPr lang="en-US" dirty="0" smtClean="0"/>
              <a:t>processing on Object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61AD-A335-824F-9913-12D89AC9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example programs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51D8CB6-F975-F043-AD05-DDB28A4D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456969"/>
            <a:ext cx="1385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57C275C-1A47-D548-8EF2-5D07FD1A8A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4135" y="1050843"/>
          <a:ext cx="7755972" cy="3751271"/>
        </p:xfrm>
        <a:graphic>
          <a:graphicData uri="http://schemas.openxmlformats.org/drawingml/2006/table">
            <a:tbl>
              <a:tblPr/>
              <a:tblGrid>
                <a:gridCol w="7755972">
                  <a:extLst>
                    <a:ext uri="{9D8B030D-6E8A-4147-A177-3AD203B41FA5}">
                      <a16:colId xmlns:a16="http://schemas.microsoft.com/office/drawing/2014/main" xmlns="" val="2995376997"/>
                    </a:ext>
                  </a:extLst>
                </a:gridCol>
              </a:tblGrid>
              <a:tr h="37512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    // Get the root of the </a:t>
                      </a:r>
                      <a:r>
                        <a:rPr lang="en-GB" sz="1200" b="0" i="0" u="none" strike="noStrike" dirty="0" err="1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DataStore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root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datastore.root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Create a </a:t>
                      </a:r>
                      <a:r>
                        <a:rPr lang="en-GB" sz="1200" b="0" i="0" u="none" strike="noStrike" dirty="0" err="1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example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root.createDataSet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"example"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Create 5 </a:t>
                      </a:r>
                      <a:r>
                        <a:rPr lang="en-GB" sz="1200" b="0" i="0" u="none" strike="noStrike" dirty="0" err="1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DataSets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 in example3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for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5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++)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"sub"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+=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to_string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(i+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example.createDataSet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Iterate over the child datasets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"Datasets in example: 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for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auto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&amp; dataset : example)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dataset.name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()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access a </a:t>
                      </a:r>
                      <a:r>
                        <a:rPr lang="en-GB" sz="1200" b="0" i="0" u="none" strike="noStrike" dirty="0" err="1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 by its full 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sub2 = root[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"example/sub2"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];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find the sub3 </a:t>
                      </a:r>
                      <a:r>
                        <a:rPr lang="en-GB" sz="1200" b="0" i="0" u="none" strike="noStrike" dirty="0" err="1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DataSet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::iterator it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example.find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"sub3"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it-&gt;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fullname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()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endParaRPr lang="en-GB" sz="1200" dirty="0">
                        <a:effectLst/>
                      </a:endParaRPr>
                    </a:p>
                  </a:txBody>
                  <a:tcPr marL="46835" marR="46835" marT="46835" marB="468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65822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C0F1E029-8B02-0846-B3EE-C3E0C973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35" y="892902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090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983BB19-918D-4049-9F0B-758D83DF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61AD-A335-824F-9913-12D89AC9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example programs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51D8CB6-F975-F043-AD05-DDB28A4D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456969"/>
            <a:ext cx="1385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C0F1E029-8B02-0846-B3EE-C3E0C973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35" y="892902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CB26115-3500-0041-BA1A-F5A628961E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196340"/>
          <a:ext cx="7886700" cy="137541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4195259694"/>
                    </a:ext>
                  </a:extLst>
                </a:gridCol>
              </a:tblGrid>
              <a:tr h="13754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create a Run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Run r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example.createRun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42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access a Run by its number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Run r = example[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42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];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258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D3A6742-8527-4E49-A5D2-3702BAF0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2022806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B0AD02B-57CF-F84B-931B-DC0278353F20}"/>
              </a:ext>
            </a:extLst>
          </p:cNvPr>
          <p:cNvSpPr txBox="1">
            <a:spLocks/>
          </p:cNvSpPr>
          <p:nvPr/>
        </p:nvSpPr>
        <p:spPr>
          <a:xfrm>
            <a:off x="628649" y="3033712"/>
            <a:ext cx="7987206" cy="169783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Essentially: Datasets act like an </a:t>
            </a:r>
            <a:r>
              <a:rPr lang="en-US" sz="2100" dirty="0">
                <a:latin typeface="Courier" pitchFamily="2" charset="0"/>
              </a:rPr>
              <a:t>std::map&lt;</a:t>
            </a:r>
            <a:r>
              <a:rPr lang="en-US" sz="2100" dirty="0" err="1">
                <a:latin typeface="Courier" pitchFamily="2" charset="0"/>
              </a:rPr>
              <a:t>string,DataSet</a:t>
            </a:r>
            <a:r>
              <a:rPr lang="en-US" sz="2100" dirty="0">
                <a:latin typeface="Courier" pitchFamily="2" charset="0"/>
              </a:rPr>
              <a:t>&gt; </a:t>
            </a:r>
            <a:r>
              <a:rPr lang="en-US" sz="2100" dirty="0"/>
              <a:t>and an </a:t>
            </a:r>
            <a:r>
              <a:rPr lang="en-US" sz="2100" dirty="0">
                <a:latin typeface="Courier" pitchFamily="2" charset="0"/>
              </a:rPr>
              <a:t>std::map&lt;uint64_t,Run&gt;; </a:t>
            </a:r>
            <a:r>
              <a:rPr lang="en-US" sz="2100" dirty="0"/>
              <a:t>Runs act like an </a:t>
            </a:r>
            <a:r>
              <a:rPr lang="en-US" sz="2100" dirty="0">
                <a:latin typeface="Courier" pitchFamily="2" charset="0"/>
              </a:rPr>
              <a:t>std::map&lt;uint64_t,SubRun&gt;, </a:t>
            </a:r>
            <a:r>
              <a:rPr lang="en-US" sz="2100" dirty="0" err="1"/>
              <a:t>Subruns</a:t>
            </a:r>
            <a:r>
              <a:rPr lang="en-US" sz="2100" dirty="0"/>
              <a:t> act like an </a:t>
            </a:r>
            <a:r>
              <a:rPr lang="en-US" sz="2100" dirty="0">
                <a:latin typeface="Courier" pitchFamily="2" charset="0"/>
              </a:rPr>
              <a:t>std::map&lt;uint64_t,Event&gt;</a:t>
            </a:r>
          </a:p>
          <a:p>
            <a:r>
              <a:rPr lang="en-US" sz="2100" dirty="0"/>
              <a:t>Typical functions: find(), begin(), end(), </a:t>
            </a:r>
            <a:r>
              <a:rPr lang="en-US" sz="2100" dirty="0" err="1"/>
              <a:t>lower_bound</a:t>
            </a:r>
            <a:r>
              <a:rPr lang="en-US" sz="2100" dirty="0"/>
              <a:t>(), </a:t>
            </a:r>
            <a:r>
              <a:rPr lang="en-US" sz="2100" dirty="0" err="1"/>
              <a:t>upper_bound</a:t>
            </a:r>
            <a:r>
              <a:rPr lang="en-US" sz="2100" dirty="0"/>
              <a:t>(), etc.</a:t>
            </a:r>
          </a:p>
          <a:p>
            <a:endParaRPr lang="en-US" sz="2100" dirty="0"/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245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269BB-55D4-D94A-8DF1-8AEA7D6C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example 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B766F7A-EAD2-A045-88BF-1C8041862F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2445" y="1268016"/>
          <a:ext cx="7886700" cy="338709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2160150873"/>
                    </a:ext>
                  </a:extLst>
                </a:gridCol>
              </a:tblGrid>
              <a:tr h="33870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struct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8FA1B3"/>
                          </a:solidFill>
                          <a:effectLst/>
                          <a:latin typeface="Consolas" panose="020B0609020204030204" pitchFamily="49" charset="0"/>
                        </a:rPr>
                        <a:t>Particle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name;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x, y, z;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Particle() {}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Particle(</a:t>
                      </a:r>
                      <a:r>
                        <a:rPr lang="en-GB" sz="1200" b="0" i="0" u="none" strike="noStrike" dirty="0" err="1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&amp; name,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x,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y,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z)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: name(name), x(x), y(y), z(z) {}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template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GB" sz="1200" b="0" i="0" u="none" strike="noStrike" dirty="0" err="1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typename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Archive&gt;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8FA1B3"/>
                          </a:solidFill>
                          <a:effectLst/>
                          <a:latin typeface="Consolas" panose="020B0609020204030204" pitchFamily="49" charset="0"/>
                        </a:rPr>
                        <a:t>serialize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(Archive&amp; 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ar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GB" sz="1200" b="0" i="0" u="none" strike="noStrike" dirty="0" err="1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 version)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&amp; name;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&amp; x;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&amp; y;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&amp; z;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};</a:t>
                      </a:r>
                      <a:endParaRPr lang="en-GB" sz="120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4540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8909DB9-C67C-9B4D-A04A-CDC24110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206037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1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269BB-55D4-D94A-8DF1-8AEA7D6C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example programs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8909DB9-C67C-9B4D-A04A-CDC24110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206037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C7936CF-8A4C-BA4C-8A4C-AA9831CEB8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174207"/>
          <a:ext cx="7886700" cy="247269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3081949752"/>
                    </a:ext>
                  </a:extLst>
                </a:gridCol>
              </a:tblGrid>
              <a:tr h="24726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Event event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subrun.createEvent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32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Store a product into the event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Particle </a:t>
                      </a:r>
                      <a:r>
                        <a:rPr lang="en-GB" sz="1200" b="0" i="0" u="none" strike="noStrike" dirty="0">
                          <a:solidFill>
                            <a:srgbClr val="8FA1B3"/>
                          </a:solidFill>
                          <a:effectLst/>
                          <a:latin typeface="Consolas" panose="020B0609020204030204" pitchFamily="49" charset="0"/>
                        </a:rPr>
                        <a:t>p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"electron"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, 3.4, 4.5, 5.6)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ProductID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pid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event.store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GB" sz="1200" b="0" i="0" u="none" strike="noStrike" dirty="0" err="1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mylabel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, p);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65737E"/>
                          </a:solidFill>
                          <a:effectLst/>
                          <a:latin typeface="Consolas" panose="020B0609020204030204" pitchFamily="49" charset="0"/>
                        </a:rPr>
                        <a:t>// Reload a product from the event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Particle p;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bool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b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event.load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GB" sz="1200" b="0" i="0" u="none" strike="noStrike" dirty="0" err="1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mylabel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, p);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(b)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"Particle loaded </a:t>
                      </a:r>
                      <a:r>
                        <a:rPr lang="en-GB" sz="1200" b="0" i="0" u="none" strike="noStrike" dirty="0" err="1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succesfully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else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"Particle wasn't loaded"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endParaRPr lang="en-GB" sz="120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97558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E86B050-CD00-6B42-8C92-32D36AAF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520362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D8517F7-A748-2C48-8575-89BFC5A4B13B}"/>
              </a:ext>
            </a:extLst>
          </p:cNvPr>
          <p:cNvSpPr txBox="1">
            <a:spLocks/>
          </p:cNvSpPr>
          <p:nvPr/>
        </p:nvSpPr>
        <p:spPr>
          <a:xfrm>
            <a:off x="578397" y="3892933"/>
            <a:ext cx="7987206" cy="4189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You may also store vectors of objects and access </a:t>
            </a:r>
            <a:r>
              <a:rPr lang="en-US" sz="2100" dirty="0" err="1"/>
              <a:t>subvectors</a:t>
            </a:r>
            <a:endParaRPr lang="en-US" sz="21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7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87FFE-0D43-5D48-920E-14FFC0C3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AsyncEngine</a:t>
            </a:r>
            <a:endParaRPr lang="en-US" dirty="0"/>
          </a:p>
          <a:p>
            <a:pPr lvl="1"/>
            <a:r>
              <a:rPr lang="en-US" dirty="0"/>
              <a:t>I/O may be done in the background automatically</a:t>
            </a:r>
          </a:p>
          <a:p>
            <a:pPr lvl="1"/>
            <a:r>
              <a:rPr lang="en-US" dirty="0"/>
              <a:t>Configurable number of background threads</a:t>
            </a:r>
          </a:p>
          <a:p>
            <a:r>
              <a:rPr lang="en-US" dirty="0" err="1"/>
              <a:t>WriteBatch</a:t>
            </a:r>
            <a:endParaRPr lang="en-US" dirty="0"/>
          </a:p>
          <a:p>
            <a:pPr lvl="1"/>
            <a:r>
              <a:rPr lang="en-US" dirty="0"/>
              <a:t>Products are generally small, batching them improves performance</a:t>
            </a:r>
          </a:p>
          <a:p>
            <a:pPr lvl="1"/>
            <a:r>
              <a:rPr lang="en-US" dirty="0"/>
              <a:t>Configurable batch size and cache size</a:t>
            </a:r>
          </a:p>
          <a:p>
            <a:pPr lvl="1"/>
            <a:r>
              <a:rPr lang="en-US" dirty="0"/>
              <a:t>Can be used with </a:t>
            </a:r>
            <a:r>
              <a:rPr lang="en-US" dirty="0" err="1"/>
              <a:t>AsyncEngine</a:t>
            </a:r>
            <a:endParaRPr lang="en-US" dirty="0"/>
          </a:p>
          <a:p>
            <a:r>
              <a:rPr lang="en-US" dirty="0"/>
              <a:t>Prefetcher</a:t>
            </a:r>
          </a:p>
          <a:p>
            <a:pPr lvl="1"/>
            <a:r>
              <a:rPr lang="en-US" dirty="0"/>
              <a:t>Containers and Products can be prefetched automatically during iterations</a:t>
            </a:r>
          </a:p>
          <a:p>
            <a:pPr lvl="1"/>
            <a:r>
              <a:rPr lang="en-US" dirty="0"/>
              <a:t>Configurable batch size and cache size</a:t>
            </a:r>
          </a:p>
          <a:p>
            <a:pPr lvl="1"/>
            <a:r>
              <a:rPr lang="en-US" dirty="0"/>
              <a:t>Can be used with </a:t>
            </a:r>
            <a:r>
              <a:rPr lang="en-US" dirty="0" err="1"/>
              <a:t>AsyncEngine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17CDF-260D-FD4A-A07B-52E3C72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other interesting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261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87FFE-0D43-5D48-920E-14FFC0C3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HDF2HEPnOS</a:t>
            </a:r>
          </a:p>
          <a:p>
            <a:pPr lvl="1"/>
            <a:r>
              <a:rPr lang="en-US" dirty="0"/>
              <a:t>Python program that analyses the content of an HDF5 file and produces corresponding C++ class with both read functions from HDF5 and boost serialization functions for </a:t>
            </a:r>
            <a:r>
              <a:rPr lang="en-US" dirty="0" err="1"/>
              <a:t>HEPnOS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HEPnOS-Dataloader</a:t>
            </a:r>
            <a:endParaRPr lang="en-US" dirty="0"/>
          </a:p>
          <a:p>
            <a:pPr lvl="1"/>
            <a:r>
              <a:rPr lang="en-US" dirty="0"/>
              <a:t>Compiled against the generated C++ classes</a:t>
            </a:r>
          </a:p>
          <a:p>
            <a:pPr lvl="1"/>
            <a:r>
              <a:rPr lang="en-US" dirty="0"/>
              <a:t>Uses a work queue to read HDF5 files in a distributed manner</a:t>
            </a:r>
          </a:p>
          <a:p>
            <a:pPr lvl="1"/>
            <a:r>
              <a:rPr lang="en-US" dirty="0"/>
              <a:t>Converts HDF5 files into C++ objects and store them into </a:t>
            </a:r>
            <a:r>
              <a:rPr lang="en-US" dirty="0" err="1"/>
              <a:t>HEPnOS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17CDF-260D-FD4A-A07B-52E3C72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HDF2HEPnOS: </a:t>
            </a:r>
            <a:r>
              <a:rPr lang="en-US" sz="2100" dirty="0"/>
              <a:t>data ingestion from HDF5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48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 distributed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data service for managing HEP data </a:t>
            </a:r>
            <a:endParaRPr lang="en-US" dirty="0" smtClean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Makes </a:t>
            </a:r>
            <a:r>
              <a:rPr lang="en-US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data products </a:t>
            </a:r>
            <a:r>
              <a:rPr lang="en-U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available from simulation and experiment through multiple phases of </a:t>
            </a:r>
            <a:r>
              <a:rPr lang="en-US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workflows </a:t>
            </a:r>
            <a:r>
              <a:rPr lang="en-U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(on demand). </a:t>
            </a:r>
          </a:p>
          <a:p>
            <a:r>
              <a:rPr lang="en-US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Accelerates access by retaining data </a:t>
            </a:r>
            <a:r>
              <a:rPr lang="en-US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in distributed memory throughout the multiple phases.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Supports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parallelism by providing global view of data and by removing software artifacts related to the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filesystem.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 application view of </a:t>
            </a:r>
            <a:r>
              <a:rPr lang="en-US" smtClean="0"/>
              <a:t>HEPnOS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856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719137"/>
            <a:ext cx="5354904" cy="3767007"/>
          </a:xfrm>
        </p:spPr>
        <p:txBody>
          <a:bodyPr>
            <a:normAutofit lnSpcReduction="10000"/>
          </a:bodyPr>
          <a:lstStyle/>
          <a:p>
            <a:pPr marL="300035" lvl="0" indent="-257175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  <a:latin typeface="Helvetica" charset="0"/>
                <a:ea typeface="Helvetica" charset="0"/>
                <a:cs typeface="Helvetica" charset="0"/>
              </a:rPr>
              <a:t>Leverage existing </a:t>
            </a:r>
            <a:r>
              <a:rPr lang="en-US" sz="1800" b="0" dirty="0" smtClean="0">
                <a:solidFill>
                  <a:srgbClr val="505050"/>
                </a:solidFill>
                <a:latin typeface="Helvetica" charset="0"/>
                <a:ea typeface="Helvetica" charset="0"/>
                <a:cs typeface="Helvetica" charset="0"/>
              </a:rPr>
              <a:t>modular </a:t>
            </a:r>
            <a:r>
              <a:rPr lang="en-US" sz="1800" b="0" dirty="0">
                <a:solidFill>
                  <a:srgbClr val="505050"/>
                </a:solidFill>
                <a:latin typeface="Helvetica" charset="0"/>
                <a:ea typeface="Helvetica" charset="0"/>
                <a:cs typeface="Helvetica" charset="0"/>
              </a:rPr>
              <a:t>framework abstraction and extensible data models</a:t>
            </a:r>
            <a:endParaRPr lang="en-US" sz="1800" b="0" dirty="0">
              <a:solidFill>
                <a:srgbClr val="505050"/>
              </a:solidFill>
            </a:endParaRPr>
          </a:p>
          <a:p>
            <a:pPr marL="300035" lvl="0" indent="-257175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Hierarchical namespace matching physics concepts</a:t>
            </a:r>
          </a:p>
          <a:p>
            <a:pPr marL="600073" lvl="1" indent="-214313">
              <a:buFont typeface="Arial" charset="0"/>
              <a:buChar char="–"/>
            </a:pPr>
            <a:r>
              <a:rPr lang="en-US" sz="1650" dirty="0">
                <a:solidFill>
                  <a:srgbClr val="505050"/>
                </a:solidFill>
              </a:rPr>
              <a:t>Include levels (or layers) of data aggregation with metadata</a:t>
            </a:r>
          </a:p>
          <a:p>
            <a:pPr marL="600073" lvl="1" indent="-214313">
              <a:buFont typeface="Arial" charset="0"/>
              <a:buChar char="–"/>
            </a:pPr>
            <a:r>
              <a:rPr lang="en-US" sz="1650" dirty="0">
                <a:solidFill>
                  <a:srgbClr val="505050"/>
                </a:solidFill>
              </a:rPr>
              <a:t>Datasets / runs / intervals / events / physics object containers</a:t>
            </a:r>
          </a:p>
          <a:p>
            <a:pPr marL="300035" lvl="0" indent="-214313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Bulk ingest and iterative access</a:t>
            </a:r>
          </a:p>
          <a:p>
            <a:pPr marL="300035" lvl="0" indent="-257175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Write-once, read-many</a:t>
            </a:r>
          </a:p>
          <a:p>
            <a:pPr marL="300035" lvl="0" indent="-214313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Read in data at start of run and write results to persistent storage at the end of a campaign</a:t>
            </a:r>
          </a:p>
          <a:p>
            <a:pPr marL="300035" lvl="0" indent="-214313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C++ </a:t>
            </a:r>
            <a:r>
              <a:rPr lang="en-US" sz="1800" b="0" dirty="0" smtClean="0">
                <a:solidFill>
                  <a:srgbClr val="505050"/>
                </a:solidFill>
              </a:rPr>
              <a:t>API</a:t>
            </a:r>
            <a:endParaRPr lang="en-US" sz="1800" b="0" dirty="0">
              <a:solidFill>
                <a:srgbClr val="50505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HEPnOS</a:t>
            </a:r>
            <a:r>
              <a:rPr lang="en-US" dirty="0" smtClean="0"/>
              <a:t> and Framework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81" y="1182997"/>
            <a:ext cx="2660231" cy="28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927446"/>
            <a:ext cx="8672513" cy="3794522"/>
          </a:xfrm>
        </p:spPr>
        <p:txBody>
          <a:bodyPr>
            <a:normAutofit fontScale="62500" lnSpcReduction="20000"/>
          </a:bodyPr>
          <a:lstStyle/>
          <a:p>
            <a:pPr marL="230188" lvl="0" indent="-230188" defTabSz="457200"/>
            <a:r>
              <a:rPr lang="en-US" sz="3000" dirty="0" smtClean="0">
                <a:solidFill>
                  <a:schemeClr val="accent6"/>
                </a:solidFill>
              </a:rPr>
              <a:t>Used  </a:t>
            </a:r>
            <a:r>
              <a:rPr lang="en-US" sz="3000" dirty="0">
                <a:solidFill>
                  <a:schemeClr val="accent6"/>
                </a:solidFill>
              </a:rPr>
              <a:t>existing </a:t>
            </a:r>
            <a:r>
              <a:rPr lang="en-US" sz="3000" i="1" dirty="0">
                <a:solidFill>
                  <a:schemeClr val="accent6"/>
                </a:solidFill>
              </a:rPr>
              <a:t>art</a:t>
            </a:r>
            <a:r>
              <a:rPr lang="en-US" sz="3000" dirty="0">
                <a:solidFill>
                  <a:schemeClr val="accent6"/>
                </a:solidFill>
              </a:rPr>
              <a:t> framework-related software:</a:t>
            </a:r>
          </a:p>
          <a:p>
            <a:pPr marL="512763" lvl="1" indent="-230188" defTabSz="457200"/>
            <a:r>
              <a:rPr lang="en-US" sz="2800" i="1" dirty="0">
                <a:solidFill>
                  <a:schemeClr val="accent6"/>
                </a:solidFill>
              </a:rPr>
              <a:t>gallery</a:t>
            </a:r>
            <a:r>
              <a:rPr lang="en-US" sz="2800" dirty="0">
                <a:solidFill>
                  <a:schemeClr val="accent6"/>
                </a:solidFill>
              </a:rPr>
              <a:t> provides access to event data in </a:t>
            </a:r>
            <a:r>
              <a:rPr lang="en-US" sz="2800" i="1" dirty="0">
                <a:solidFill>
                  <a:schemeClr val="accent6"/>
                </a:solidFill>
              </a:rPr>
              <a:t>art</a:t>
            </a:r>
            <a:r>
              <a:rPr lang="en-US" sz="2800" dirty="0">
                <a:solidFill>
                  <a:schemeClr val="accent6"/>
                </a:solidFill>
              </a:rPr>
              <a:t>/ROOT </a:t>
            </a:r>
            <a:r>
              <a:rPr lang="en-US" sz="2800" dirty="0" smtClean="0">
                <a:solidFill>
                  <a:schemeClr val="accent6"/>
                </a:solidFill>
              </a:rPr>
              <a:t>files </a:t>
            </a:r>
            <a:r>
              <a:rPr lang="en-US" sz="2800" dirty="0">
                <a:solidFill>
                  <a:schemeClr val="accent6"/>
                </a:solidFill>
              </a:rPr>
              <a:t>from outside the </a:t>
            </a:r>
            <a:r>
              <a:rPr lang="en-US" sz="2800" i="1" dirty="0">
                <a:solidFill>
                  <a:schemeClr val="accent6"/>
                </a:solidFill>
              </a:rPr>
              <a:t>art</a:t>
            </a:r>
            <a:r>
              <a:rPr lang="en-US" sz="2800" dirty="0">
                <a:solidFill>
                  <a:schemeClr val="accent6"/>
                </a:solidFill>
              </a:rPr>
              <a:t> framework.</a:t>
            </a:r>
          </a:p>
          <a:p>
            <a:pPr marL="512763" lvl="1" indent="-230188" defTabSz="457200"/>
            <a:r>
              <a:rPr lang="en-US" sz="2800" dirty="0">
                <a:solidFill>
                  <a:schemeClr val="accent6"/>
                </a:solidFill>
              </a:rPr>
              <a:t>pre-existing builds of the </a:t>
            </a:r>
            <a:r>
              <a:rPr lang="en-US" sz="2800" dirty="0" err="1">
                <a:solidFill>
                  <a:schemeClr val="accent6"/>
                </a:solidFill>
              </a:rPr>
              <a:t>LArSoft</a:t>
            </a:r>
            <a:r>
              <a:rPr lang="en-US" sz="2800" dirty="0">
                <a:solidFill>
                  <a:schemeClr val="accent6"/>
                </a:solidFill>
              </a:rPr>
              <a:t> data product libraries.</a:t>
            </a:r>
          </a:p>
          <a:p>
            <a:pPr marL="230188" indent="-230188" defTabSz="457200"/>
            <a:r>
              <a:rPr lang="en-US" sz="3000" dirty="0" smtClean="0">
                <a:solidFill>
                  <a:schemeClr val="accent6"/>
                </a:solidFill>
              </a:rPr>
              <a:t>Used </a:t>
            </a:r>
            <a:r>
              <a:rPr lang="en-US" sz="3000" dirty="0">
                <a:solidFill>
                  <a:schemeClr val="accent6"/>
                </a:solidFill>
              </a:rPr>
              <a:t>some of the data product classes from </a:t>
            </a:r>
            <a:r>
              <a:rPr lang="en-US" sz="3000" dirty="0" err="1" smtClean="0">
                <a:solidFill>
                  <a:schemeClr val="accent6"/>
                </a:solidFill>
              </a:rPr>
              <a:t>LArSoft</a:t>
            </a:r>
            <a:r>
              <a:rPr lang="en-US" sz="3000" dirty="0" smtClean="0">
                <a:solidFill>
                  <a:schemeClr val="accent6"/>
                </a:solidFill>
              </a:rPr>
              <a:t> </a:t>
            </a:r>
            <a:r>
              <a:rPr lang="en-US" sz="3000" dirty="0">
                <a:solidFill>
                  <a:schemeClr val="accent6"/>
                </a:solidFill>
              </a:rPr>
              <a:t>(used by DUNE, </a:t>
            </a:r>
            <a:r>
              <a:rPr lang="en-US" sz="3000" i="1" dirty="0">
                <a:solidFill>
                  <a:schemeClr val="accent6"/>
                </a:solidFill>
              </a:rPr>
              <a:t>etc</a:t>
            </a:r>
            <a:r>
              <a:rPr lang="en-US" sz="3000" dirty="0">
                <a:solidFill>
                  <a:schemeClr val="accent6"/>
                </a:solidFill>
              </a:rPr>
              <a:t>.)</a:t>
            </a:r>
          </a:p>
          <a:p>
            <a:pPr marL="512763" lvl="1" indent="-230188" defTabSz="457200"/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std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::vector&lt;</a:t>
            </a:r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recob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::Hit&gt;</a:t>
            </a:r>
          </a:p>
          <a:p>
            <a:pPr marL="512763" lvl="1" indent="-230188" defTabSz="457200"/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std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::vector&lt;</a:t>
            </a:r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recob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::Track&gt;</a:t>
            </a:r>
          </a:p>
          <a:p>
            <a:pPr marL="512763" lvl="1" indent="-230188" defTabSz="457200"/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art::</a:t>
            </a:r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Assns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&lt;</a:t>
            </a:r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recob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::Hit, </a:t>
            </a:r>
            <a:r>
              <a:rPr lang="en-US" sz="2400" dirty="0" err="1">
                <a:solidFill>
                  <a:schemeClr val="accent6"/>
                </a:solidFill>
                <a:latin typeface="Monaco" pitchFamily="2" charset="77"/>
              </a:rPr>
              <a:t>recob</a:t>
            </a:r>
            <a:r>
              <a:rPr lang="en-US" sz="2400" dirty="0">
                <a:solidFill>
                  <a:schemeClr val="accent6"/>
                </a:solidFill>
                <a:latin typeface="Monaco" pitchFamily="2" charset="77"/>
              </a:rPr>
              <a:t>::Track&gt;</a:t>
            </a:r>
            <a:r>
              <a:rPr lang="en-US" sz="2400" dirty="0">
                <a:solidFill>
                  <a:schemeClr val="accent6"/>
                </a:solidFill>
              </a:rPr>
              <a:t>,</a:t>
            </a:r>
            <a:r>
              <a:rPr lang="en-US" sz="3000" dirty="0">
                <a:solidFill>
                  <a:schemeClr val="accent6"/>
                </a:solidFill>
              </a:rPr>
              <a:t/>
            </a:r>
            <a:br>
              <a:rPr lang="en-US" sz="30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which are bidirectional associations between hits and tracks.</a:t>
            </a:r>
          </a:p>
          <a:p>
            <a:pPr marL="230188" lvl="0" indent="-230188" defTabSz="457200"/>
            <a:r>
              <a:rPr lang="en-US" sz="3000" dirty="0" smtClean="0">
                <a:solidFill>
                  <a:schemeClr val="accent6"/>
                </a:solidFill>
              </a:rPr>
              <a:t>Used </a:t>
            </a:r>
            <a:r>
              <a:rPr lang="en-US" sz="3000" dirty="0">
                <a:solidFill>
                  <a:schemeClr val="accent6"/>
                </a:solidFill>
              </a:rPr>
              <a:t>Docker containers for easy portability of development environment</a:t>
            </a:r>
          </a:p>
          <a:p>
            <a:pPr marL="230188" lvl="0" indent="-230188" defTabSz="457200"/>
            <a:r>
              <a:rPr lang="en-US" sz="3000" dirty="0" smtClean="0">
                <a:solidFill>
                  <a:schemeClr val="accent6"/>
                </a:solidFill>
              </a:rPr>
              <a:t>Prototype programs are already running to read from:</a:t>
            </a:r>
          </a:p>
          <a:p>
            <a:pPr marL="512763" lvl="1" indent="-230188" defTabSz="457200"/>
            <a:r>
              <a:rPr lang="en-US" sz="2800" dirty="0" smtClean="0">
                <a:solidFill>
                  <a:schemeClr val="accent6"/>
                </a:solidFill>
              </a:rPr>
              <a:t>existing </a:t>
            </a:r>
            <a:r>
              <a:rPr lang="en-US" sz="2800" i="1" dirty="0" smtClean="0">
                <a:solidFill>
                  <a:schemeClr val="accent6"/>
                </a:solidFill>
              </a:rPr>
              <a:t>art</a:t>
            </a:r>
            <a:r>
              <a:rPr lang="en-US" sz="2800" dirty="0" smtClean="0">
                <a:solidFill>
                  <a:schemeClr val="accent6"/>
                </a:solidFill>
              </a:rPr>
              <a:t>/ROOT data files, and to write to the </a:t>
            </a:r>
            <a:r>
              <a:rPr lang="en-US" sz="2800" dirty="0" err="1" smtClean="0">
                <a:solidFill>
                  <a:schemeClr val="accent6"/>
                </a:solidFill>
              </a:rPr>
              <a:t>HEPnOS</a:t>
            </a:r>
            <a:r>
              <a:rPr lang="en-US" sz="2800" dirty="0" smtClean="0">
                <a:solidFill>
                  <a:schemeClr val="accent6"/>
                </a:solidFill>
              </a:rPr>
              <a:t> data store</a:t>
            </a:r>
          </a:p>
          <a:p>
            <a:pPr marL="512763" lvl="1" indent="-230188" defTabSz="457200"/>
            <a:r>
              <a:rPr lang="en-US" sz="2800" dirty="0" smtClean="0">
                <a:solidFill>
                  <a:schemeClr val="accent6"/>
                </a:solidFill>
              </a:rPr>
              <a:t>the </a:t>
            </a:r>
            <a:r>
              <a:rPr lang="en-US" sz="2800" dirty="0" err="1" smtClean="0">
                <a:solidFill>
                  <a:schemeClr val="accent6"/>
                </a:solidFill>
              </a:rPr>
              <a:t>HEPnOS</a:t>
            </a:r>
            <a:r>
              <a:rPr lang="en-US" sz="2800" dirty="0" smtClean="0">
                <a:solidFill>
                  <a:schemeClr val="accent6"/>
                </a:solidFill>
              </a:rPr>
              <a:t> data store, and verify the integrity of the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963" y="450346"/>
            <a:ext cx="8686800" cy="320908"/>
          </a:xfrm>
        </p:spPr>
        <p:txBody>
          <a:bodyPr/>
          <a:lstStyle/>
          <a:p>
            <a:r>
              <a:rPr lang="en-US" dirty="0" err="1" smtClean="0"/>
              <a:t>HEPnOS</a:t>
            </a:r>
            <a:r>
              <a:rPr lang="en-US" dirty="0" smtClean="0"/>
              <a:t> example with </a:t>
            </a:r>
            <a:r>
              <a:rPr lang="en-US" dirty="0" smtClean="0"/>
              <a:t>actual </a:t>
            </a:r>
            <a:r>
              <a:rPr lang="en-US" dirty="0" err="1" smtClean="0"/>
              <a:t>LArSoft</a:t>
            </a:r>
            <a:r>
              <a:rPr lang="en-US" dirty="0" smtClean="0"/>
              <a:t> data products used by DUNE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917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to ICARUS </a:t>
            </a:r>
            <a:r>
              <a:rPr lang="en-US" dirty="0" smtClean="0"/>
              <a:t>workflow - WIP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67" y="509722"/>
            <a:ext cx="4157652" cy="42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current </a:t>
            </a:r>
            <a:r>
              <a:rPr lang="en-US" dirty="0">
                <a:solidFill>
                  <a:schemeClr val="accent6"/>
                </a:solidFill>
              </a:rPr>
              <a:t>HEP</a:t>
            </a:r>
            <a:r>
              <a:rPr lang="en-US" dirty="0"/>
              <a:t> frameworks, an </a:t>
            </a:r>
            <a:r>
              <a:rPr lang="en-US" i="1" dirty="0"/>
              <a:t>event</a:t>
            </a:r>
            <a:r>
              <a:rPr lang="en-US" dirty="0"/>
              <a:t> is the unit of independently-processed data.</a:t>
            </a:r>
          </a:p>
          <a:p>
            <a:pPr lvl="1"/>
            <a:r>
              <a:rPr lang="en-US" dirty="0"/>
              <a:t>In a collider experiment, an event represents a </a:t>
            </a:r>
            <a:r>
              <a:rPr lang="en-US" i="1" dirty="0"/>
              <a:t>collision</a:t>
            </a:r>
            <a:r>
              <a:rPr lang="en-US" dirty="0"/>
              <a:t>, or a </a:t>
            </a:r>
            <a:r>
              <a:rPr lang="en-US" i="1" dirty="0"/>
              <a:t>beam crossing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many neutrino experiments, the </a:t>
            </a:r>
            <a:r>
              <a:rPr lang="en-US" i="1" dirty="0"/>
              <a:t>beam spill</a:t>
            </a:r>
            <a:r>
              <a:rPr lang="en-US" dirty="0"/>
              <a:t> is a time window </a:t>
            </a:r>
            <a:r>
              <a:rPr lang="en-US" dirty="0" smtClean="0"/>
              <a:t>that </a:t>
            </a:r>
            <a:r>
              <a:rPr lang="en-US" dirty="0"/>
              <a:t>defines an event</a:t>
            </a:r>
          </a:p>
          <a:p>
            <a:r>
              <a:rPr lang="en-US" dirty="0"/>
              <a:t>There are levels of data aggregation (run/</a:t>
            </a:r>
            <a:r>
              <a:rPr lang="en-US" dirty="0" err="1"/>
              <a:t>subrun</a:t>
            </a:r>
            <a:r>
              <a:rPr lang="en-US" dirty="0"/>
              <a:t>/event); sometimes more (subevent)</a:t>
            </a:r>
          </a:p>
          <a:p>
            <a:r>
              <a:rPr lang="en-US" dirty="0"/>
              <a:t>An event contains collections of “data products” </a:t>
            </a:r>
          </a:p>
          <a:p>
            <a:pPr lvl="1"/>
            <a:r>
              <a:rPr lang="en-US" dirty="0"/>
              <a:t>Most data products are a sequence of structured objects </a:t>
            </a:r>
            <a:r>
              <a:rPr lang="en-US" dirty="0" smtClean="0"/>
              <a:t>(e.g. a </a:t>
            </a:r>
            <a:r>
              <a:rPr lang="en-US" dirty="0"/>
              <a:t>collection of hits)</a:t>
            </a:r>
          </a:p>
          <a:p>
            <a:r>
              <a:rPr lang="en-US" dirty="0"/>
              <a:t>An event is processed as a whole, new data products are added to events at each processing step.</a:t>
            </a:r>
          </a:p>
          <a:p>
            <a:r>
              <a:rPr lang="en-US" dirty="0"/>
              <a:t>Final steps of analysis summarizes ensembles of events e.g. histograms and fitted models.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data processing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52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2"/>
            <a:ext cx="8405602" cy="321121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NOvA’s</a:t>
            </a:r>
            <a:r>
              <a:rPr lang="en-US" dirty="0"/>
              <a:t> “4th analysis” of neutrino candidate selection.</a:t>
            </a:r>
          </a:p>
          <a:p>
            <a:pPr marL="229870" indent="-229870" defTabSz="457200">
              <a:buFont typeface="Arial,Sans-Serif"/>
              <a:buChar char="•"/>
            </a:pPr>
            <a:r>
              <a:rPr lang="en-US" dirty="0"/>
              <a:t>The program is a DIY-based MPI parallel application, using data structures and candidate selection code from </a:t>
            </a:r>
            <a:r>
              <a:rPr lang="en-US" dirty="0" err="1"/>
              <a:t>NOvA</a:t>
            </a:r>
            <a:r>
              <a:rPr lang="en-US" dirty="0"/>
              <a:t>. </a:t>
            </a:r>
          </a:p>
          <a:p>
            <a:pPr marL="229870" indent="-229870" defTabSz="457200">
              <a:buFont typeface="Arial,Sans-Serif"/>
              <a:buChar char="•"/>
            </a:pPr>
            <a:r>
              <a:rPr lang="en-US" dirty="0"/>
              <a:t>Our application code provides all the parallelization, and </a:t>
            </a:r>
            <a:r>
              <a:rPr lang="en-US" dirty="0" err="1"/>
              <a:t>NOvA</a:t>
            </a:r>
            <a:r>
              <a:rPr lang="en-US" dirty="0"/>
              <a:t> code is unaware of parallelism.</a:t>
            </a:r>
          </a:p>
          <a:p>
            <a:pPr marL="229870" indent="-229870" defTabSz="4572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The </a:t>
            </a:r>
            <a:r>
              <a:rPr lang="en-US" dirty="0" err="1">
                <a:ea typeface="+mn-lt"/>
                <a:cs typeface="+mn-lt"/>
              </a:rPr>
              <a:t>NOvA</a:t>
            </a:r>
            <a:r>
              <a:rPr lang="en-US" dirty="0">
                <a:ea typeface="+mn-lt"/>
                <a:cs typeface="+mn-lt"/>
              </a:rPr>
              <a:t> code is modified only to remove file reading. </a:t>
            </a:r>
          </a:p>
          <a:p>
            <a:pPr marL="229870" indent="-229870" defTabSz="4572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Data from </a:t>
            </a:r>
            <a:r>
              <a:rPr lang="en-US" dirty="0" err="1">
                <a:ea typeface="+mn-lt"/>
                <a:cs typeface="+mn-lt"/>
              </a:rPr>
              <a:t>HEPnOS</a:t>
            </a:r>
            <a:r>
              <a:rPr lang="en-US" dirty="0">
                <a:ea typeface="+mn-lt"/>
                <a:cs typeface="+mn-lt"/>
              </a:rPr>
              <a:t> store is read into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NOvA</a:t>
            </a:r>
            <a:r>
              <a:rPr lang="en-US" dirty="0">
                <a:ea typeface="+mn-lt"/>
                <a:cs typeface="+mn-lt"/>
              </a:rPr>
              <a:t>-specific objects in memory</a:t>
            </a:r>
            <a:r>
              <a:rPr lang="en-US" sz="1800" dirty="0"/>
              <a:t>. </a:t>
            </a:r>
          </a:p>
          <a:p>
            <a:r>
              <a:rPr lang="en-US" dirty="0"/>
              <a:t>Use containers to deliver complex software </a:t>
            </a:r>
            <a:br>
              <a:rPr lang="en-US" dirty="0"/>
            </a:br>
            <a:r>
              <a:rPr lang="en-US" dirty="0"/>
              <a:t>stack to ALCF and NERSC. </a:t>
            </a:r>
          </a:p>
          <a:p>
            <a:r>
              <a:rPr lang="en-US" i="1" dirty="0"/>
              <a:t>We are currently tuning the configurations </a:t>
            </a:r>
            <a:br>
              <a:rPr lang="en-US" i="1" dirty="0"/>
            </a:br>
            <a:r>
              <a:rPr lang="en-US" i="1" dirty="0"/>
              <a:t>for optimal performance on ALCF.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HEPnOS</a:t>
            </a:r>
            <a:r>
              <a:rPr lang="en-US" dirty="0" smtClean="0"/>
              <a:t> </a:t>
            </a:r>
            <a:r>
              <a:rPr lang="en-US" dirty="0"/>
              <a:t>for an analysis application</a:t>
            </a: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1" y="1459997"/>
            <a:ext cx="4214813" cy="2476951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29419" y="4089921"/>
            <a:ext cx="8078351" cy="390489"/>
            <a:chOff x="8135383" y="15929995"/>
            <a:chExt cx="11623263" cy="810477"/>
          </a:xfrm>
        </p:grpSpPr>
        <p:sp>
          <p:nvSpPr>
            <p:cNvPr id="53" name="Rectangle 52"/>
            <p:cNvSpPr/>
            <p:nvPr/>
          </p:nvSpPr>
          <p:spPr>
            <a:xfrm>
              <a:off x="10495510" y="16024828"/>
              <a:ext cx="1622829" cy="6422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DIY data loader application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042391" y="15951466"/>
              <a:ext cx="2017849" cy="78900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DIY neutrino candidate selection application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983748" y="15951460"/>
              <a:ext cx="1774898" cy="78900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NOvA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CAFAna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 code</a:t>
              </a:r>
            </a:p>
          </p:txBody>
        </p:sp>
        <p:sp>
          <p:nvSpPr>
            <p:cNvPr id="56" name="Round Same Side Corner Rectangle 55"/>
            <p:cNvSpPr/>
            <p:nvPr/>
          </p:nvSpPr>
          <p:spPr>
            <a:xfrm>
              <a:off x="8135383" y="16016090"/>
              <a:ext cx="1351854" cy="659757"/>
            </a:xfrm>
            <a:prstGeom prst="round2SameRect">
              <a:avLst/>
            </a:prstGeom>
            <a:solidFill>
              <a:schemeClr val="accent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Input data</a:t>
              </a:r>
            </a:p>
          </p:txBody>
        </p:sp>
        <p:sp>
          <p:nvSpPr>
            <p:cNvPr id="57" name="Round Same Side Corner Rectangle 56"/>
            <p:cNvSpPr/>
            <p:nvPr/>
          </p:nvSpPr>
          <p:spPr>
            <a:xfrm>
              <a:off x="13077883" y="16016090"/>
              <a:ext cx="1041000" cy="659757"/>
            </a:xfrm>
            <a:prstGeom prst="round2SameRect">
              <a:avLst/>
            </a:prstGeom>
            <a:solidFill>
              <a:schemeClr val="accent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HEPnOS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 Store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690198" y="15958278"/>
              <a:ext cx="411502" cy="17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reads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217569" y="15929995"/>
              <a:ext cx="442273" cy="17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writes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207778" y="15976189"/>
              <a:ext cx="362546" cy="17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uses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92160" y="15939722"/>
              <a:ext cx="411502" cy="17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reads</a:t>
              </a:r>
            </a:p>
          </p:txBody>
        </p:sp>
      </p:grpSp>
      <p:cxnSp>
        <p:nvCxnSpPr>
          <p:cNvPr id="63" name="Straight Arrow Connector 62"/>
          <p:cNvCxnSpPr>
            <a:stCxn id="56" idx="0"/>
            <a:endCxn id="53" idx="1"/>
          </p:cNvCxnSpPr>
          <p:nvPr/>
        </p:nvCxnSpPr>
        <p:spPr>
          <a:xfrm>
            <a:off x="1368979" y="4290338"/>
            <a:ext cx="70076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3"/>
            <a:endCxn id="57" idx="2"/>
          </p:cNvCxnSpPr>
          <p:nvPr/>
        </p:nvCxnSpPr>
        <p:spPr>
          <a:xfrm>
            <a:off x="3197636" y="4290338"/>
            <a:ext cx="66689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0"/>
            <a:endCxn id="54" idx="1"/>
          </p:cNvCxnSpPr>
          <p:nvPr/>
        </p:nvCxnSpPr>
        <p:spPr>
          <a:xfrm>
            <a:off x="4588045" y="4290338"/>
            <a:ext cx="641853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3"/>
            <a:endCxn id="55" idx="1"/>
          </p:cNvCxnSpPr>
          <p:nvPr/>
        </p:nvCxnSpPr>
        <p:spPr>
          <a:xfrm flipV="1">
            <a:off x="6632335" y="4290335"/>
            <a:ext cx="641853" cy="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4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/>
              <a:t>example HEP data analysis workflow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03" y="630885"/>
            <a:ext cx="5078308" cy="40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buNone/>
            </a:pP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hepnos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::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DataStore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datastore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configfile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);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for (auto it =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datastore.begin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(); it !=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datastore.end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(); ++it) 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for (auto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const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&amp; ds : *it) 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for (auto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const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&amp; r :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ds.runs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()) 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for (auto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const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&amp;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sr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: r) 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for (auto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const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&amp; e :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sr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) {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  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std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::vector&lt;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recob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::Hit&gt; hits;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    art::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InputTag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hit_tag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("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gaushit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", "", "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PrimaryReco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");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  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e.load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(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hit_tag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, hits);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    // .. do something with the vector of Hits ..</a:t>
            </a:r>
          </a:p>
          <a:p>
            <a:pPr marL="0" lvl="0" indent="0" defTabSz="457200">
              <a:buNone/>
            </a:pP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        }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85" y="213234"/>
            <a:ext cx="8686800" cy="320908"/>
          </a:xfrm>
        </p:spPr>
        <p:txBody>
          <a:bodyPr/>
          <a:lstStyle/>
          <a:p>
            <a:pPr algn="ctr" defTabSz="457200"/>
            <a:r>
              <a:rPr lang="en-US" dirty="0" smtClean="0"/>
              <a:t>Code example: </a:t>
            </a:r>
            <a:r>
              <a:rPr 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The user </a:t>
            </a:r>
            <a:r>
              <a:rPr lang="en-US" sz="20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interface looks </a:t>
            </a:r>
            <a:r>
              <a:rPr 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a lot like </a:t>
            </a:r>
            <a:r>
              <a:rPr lang="en-US" sz="20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our current </a:t>
            </a:r>
            <a:r>
              <a:rPr 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user </a:t>
            </a:r>
            <a:r>
              <a:rPr lang="en-US" sz="20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Geneva" charset="0"/>
              </a:rPr>
              <a:t>interface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44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HEP and ASCR Collaboration</a:t>
            </a:r>
          </a:p>
          <a:p>
            <a:pPr lvl="1"/>
            <a:r>
              <a:rPr lang="en-US" sz="1600" dirty="0"/>
              <a:t>LHC and neutrino physics: N. Buchanan (CSU, </a:t>
            </a:r>
            <a:r>
              <a:rPr lang="en-US" sz="1600" dirty="0" err="1"/>
              <a:t>NOvA</a:t>
            </a:r>
            <a:r>
              <a:rPr lang="en-US" sz="1600" dirty="0"/>
              <a:t>/DUNE), P. </a:t>
            </a:r>
            <a:r>
              <a:rPr lang="en-US" sz="1600" dirty="0" err="1"/>
              <a:t>Calafiura</a:t>
            </a:r>
            <a:r>
              <a:rPr lang="en-US" sz="1600" dirty="0"/>
              <a:t> (LBNL, LHC-ATLAS), Z. Marshall (LBNL, LHC-ATLAS), S. </a:t>
            </a:r>
            <a:r>
              <a:rPr lang="en-US" sz="1600" dirty="0" err="1"/>
              <a:t>Mrenna</a:t>
            </a:r>
            <a:r>
              <a:rPr lang="en-US" sz="1600" dirty="0"/>
              <a:t> (FNAL, LHC-CMS), A. Norman (FNAL, </a:t>
            </a:r>
            <a:r>
              <a:rPr lang="en-US" sz="1600" dirty="0" err="1"/>
              <a:t>NOvA</a:t>
            </a:r>
            <a:r>
              <a:rPr lang="en-US" sz="1600" dirty="0"/>
              <a:t>/DUNE), A. Sousa (UC, </a:t>
            </a:r>
            <a:r>
              <a:rPr lang="en-US" sz="1600" dirty="0" err="1"/>
              <a:t>NOvA</a:t>
            </a:r>
            <a:r>
              <a:rPr lang="en-US" sz="1600" dirty="0"/>
              <a:t>/DUNE)</a:t>
            </a:r>
          </a:p>
          <a:p>
            <a:pPr lvl="1"/>
            <a:r>
              <a:rPr lang="en-US" sz="1600" dirty="0" err="1"/>
              <a:t>FASTMath</a:t>
            </a:r>
            <a:r>
              <a:rPr lang="en-US" sz="1600" dirty="0"/>
              <a:t> Optimization: S. </a:t>
            </a:r>
            <a:r>
              <a:rPr lang="en-US" sz="1600" dirty="0" err="1"/>
              <a:t>Leyffer</a:t>
            </a:r>
            <a:r>
              <a:rPr lang="en-US" sz="1600" dirty="0"/>
              <a:t> (ANL), J. Mueller (LBNL)</a:t>
            </a:r>
          </a:p>
          <a:p>
            <a:pPr lvl="1"/>
            <a:r>
              <a:rPr lang="en-US" sz="1600" dirty="0"/>
              <a:t>RAPIDS Workflow, Data Modeling: T. </a:t>
            </a:r>
            <a:r>
              <a:rPr lang="en-US" sz="1600" dirty="0" err="1"/>
              <a:t>Peterka</a:t>
            </a:r>
            <a:r>
              <a:rPr lang="en-US" sz="1600" dirty="0"/>
              <a:t> (ANL), R. Ross (ANL)</a:t>
            </a:r>
          </a:p>
          <a:p>
            <a:pPr lvl="1"/>
            <a:r>
              <a:rPr lang="en-US" sz="1600" dirty="0"/>
              <a:t>Data science: M. </a:t>
            </a:r>
            <a:r>
              <a:rPr lang="en-US" sz="1600" dirty="0" err="1"/>
              <a:t>Paterno</a:t>
            </a:r>
            <a:r>
              <a:rPr lang="en-US" sz="1600" dirty="0"/>
              <a:t> (FNAL), H. Schulz (UC), S. Sehrish (FNAL)</a:t>
            </a:r>
          </a:p>
          <a:p>
            <a:pPr lvl="1"/>
            <a:r>
              <a:rPr lang="en-US" sz="1600" dirty="0"/>
              <a:t>J. </a:t>
            </a:r>
            <a:r>
              <a:rPr lang="en-US" sz="1600" dirty="0" err="1"/>
              <a:t>Kowalkowski</a:t>
            </a:r>
            <a:r>
              <a:rPr lang="en-US" sz="1600" dirty="0"/>
              <a:t> – PI (FNAL)</a:t>
            </a:r>
          </a:p>
          <a:p>
            <a:r>
              <a:rPr lang="en-US" sz="1600" dirty="0"/>
              <a:t>Research Associates and Graduate students</a:t>
            </a:r>
          </a:p>
          <a:p>
            <a:pPr lvl="1"/>
            <a:r>
              <a:rPr lang="nl-NL" sz="1600" dirty="0"/>
              <a:t>Steven </a:t>
            </a:r>
            <a:r>
              <a:rPr lang="nl-NL" sz="1600" dirty="0" err="1"/>
              <a:t>Calvez</a:t>
            </a:r>
            <a:r>
              <a:rPr lang="nl-NL" sz="1600" dirty="0"/>
              <a:t> (CSU/PD), </a:t>
            </a:r>
            <a:r>
              <a:rPr lang="nl-NL" sz="1600" dirty="0" err="1"/>
              <a:t>Pengfei</a:t>
            </a:r>
            <a:r>
              <a:rPr lang="nl-NL" sz="1600" dirty="0"/>
              <a:t> Ding (FNAL), Matthieu </a:t>
            </a:r>
            <a:r>
              <a:rPr lang="nl-NL" sz="1600" dirty="0" err="1"/>
              <a:t>Dorier</a:t>
            </a:r>
            <a:r>
              <a:rPr lang="nl-NL" sz="1600" dirty="0"/>
              <a:t> (ANL/PD), Derek Doyle (CSU/GS), </a:t>
            </a:r>
            <a:r>
              <a:rPr lang="sv-SE" sz="1600" dirty="0"/>
              <a:t>Xiangyang Ju (LBNL/PD), </a:t>
            </a:r>
            <a:r>
              <a:rPr lang="nl-NL" sz="1600" dirty="0" err="1"/>
              <a:t>Mohan</a:t>
            </a:r>
            <a:r>
              <a:rPr lang="nl-NL" sz="1600" dirty="0"/>
              <a:t> </a:t>
            </a:r>
            <a:r>
              <a:rPr lang="en-US" sz="1600" dirty="0" err="1"/>
              <a:t>Krishnamoorthy</a:t>
            </a:r>
            <a:r>
              <a:rPr lang="en-US" sz="1600" dirty="0"/>
              <a:t> (ANL/PD), Jacob Todd (UC/PD),</a:t>
            </a:r>
            <a:r>
              <a:rPr lang="nn-NO" sz="1600" dirty="0"/>
              <a:t> </a:t>
            </a:r>
            <a:r>
              <a:rPr lang="nn-NO" sz="1600" dirty="0" err="1"/>
              <a:t>Marianette</a:t>
            </a:r>
            <a:r>
              <a:rPr lang="nn-NO" sz="1600" dirty="0"/>
              <a:t> </a:t>
            </a:r>
            <a:r>
              <a:rPr lang="nn-NO" sz="1600" dirty="0" err="1"/>
              <a:t>Wospakrik</a:t>
            </a:r>
            <a:r>
              <a:rPr lang="nn-NO" sz="1600" dirty="0"/>
              <a:t> (FNAL/PD), </a:t>
            </a:r>
            <a:r>
              <a:rPr lang="nn-NO" sz="1600" dirty="0" err="1"/>
              <a:t>Orçun</a:t>
            </a:r>
            <a:r>
              <a:rPr lang="nn-NO" sz="1600" dirty="0"/>
              <a:t> Yıldız (ANL/PD)</a:t>
            </a:r>
            <a:endParaRPr lang="en-US" sz="1600" dirty="0"/>
          </a:p>
          <a:p>
            <a:r>
              <a:rPr lang="en-US" sz="1600" dirty="0">
                <a:hlinkClick r:id="rId2"/>
              </a:rPr>
              <a:t>http://computing.fnal.gov/hep-on-hpc/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SciDAC</a:t>
            </a:r>
            <a:r>
              <a:rPr lang="en-US" dirty="0"/>
              <a:t> project team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837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of Energy, Office of Science, Office of Advanced Scientific Computing Research, Scientific Discovery through Advanced Computing (</a:t>
            </a:r>
            <a:r>
              <a:rPr lang="en-US" dirty="0" err="1"/>
              <a:t>SciDAC</a:t>
            </a:r>
            <a:r>
              <a:rPr lang="en-US" dirty="0"/>
              <a:t>) program, grant 1013935.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264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computing environment for HEP data processing is mostly batch processing on distributed computing grid farms.</a:t>
            </a:r>
          </a:p>
          <a:p>
            <a:r>
              <a:rPr lang="en-US" dirty="0"/>
              <a:t>The applications are developed around computing constraints. e.g. memory of a grid node, how big of a file can be transferred over network, etc.</a:t>
            </a:r>
          </a:p>
          <a:p>
            <a:pPr lvl="1"/>
            <a:r>
              <a:rPr lang="en-US" dirty="0"/>
              <a:t>Large number of small intermediate files for different steps</a:t>
            </a:r>
          </a:p>
          <a:p>
            <a:r>
              <a:rPr lang="en-US" dirty="0"/>
              <a:t>The processing tasks are sequential and file-based.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HEP </a:t>
            </a:r>
            <a:r>
              <a:rPr lang="en-US" dirty="0"/>
              <a:t>data processing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428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HEP workflow example with current processing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93" y="598279"/>
            <a:ext cx="4556097" cy="40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7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Rethinking both traditional data organization and access is crucial for HEP science to effectively use HPC resources. </a:t>
            </a:r>
          </a:p>
          <a:p>
            <a:r>
              <a:rPr lang="en-US" dirty="0"/>
              <a:t>We are moving from having workflows that are organized based on the requirements of the grid computing infrastructure to ones that are based on the requirements of the scientific domain. </a:t>
            </a:r>
          </a:p>
          <a:p>
            <a:r>
              <a:rPr lang="en-US" dirty="0"/>
              <a:t>We are demonstrating these points using real </a:t>
            </a:r>
            <a:r>
              <a:rPr lang="en-US" dirty="0" smtClean="0"/>
              <a:t>HEP processing applications.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part of our SciDAC4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4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076D1C-D745-EC4D-B4CB-F977248E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Mochi is a set of components</a:t>
            </a:r>
          </a:p>
          <a:p>
            <a:pPr lvl="1"/>
            <a:r>
              <a:rPr lang="en-US" dirty="0"/>
              <a:t>RPC/RDMA (Mercury)</a:t>
            </a:r>
          </a:p>
          <a:p>
            <a:pPr lvl="1"/>
            <a:r>
              <a:rPr lang="en-US" dirty="0"/>
              <a:t>Threading/Tasking (</a:t>
            </a:r>
            <a:r>
              <a:rPr lang="en-US" dirty="0" err="1"/>
              <a:t>Argobots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Database management, storage management, etc.</a:t>
            </a:r>
          </a:p>
          <a:p>
            <a:pPr lvl="1"/>
            <a:endParaRPr lang="en-US" dirty="0"/>
          </a:p>
          <a:p>
            <a:r>
              <a:rPr lang="en-US" dirty="0"/>
              <a:t>Mochi is a methodology</a:t>
            </a:r>
          </a:p>
          <a:p>
            <a:pPr lvl="1"/>
            <a:r>
              <a:rPr lang="en-US" dirty="0"/>
              <a:t>For developing components</a:t>
            </a:r>
          </a:p>
          <a:p>
            <a:pPr lvl="1"/>
            <a:r>
              <a:rPr lang="en-US" dirty="0"/>
              <a:t>For composing them</a:t>
            </a:r>
          </a:p>
          <a:p>
            <a:pPr lvl="1"/>
            <a:r>
              <a:rPr lang="en-US" dirty="0"/>
              <a:t>For working with end-users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6B8D8-0B0D-7F41-A920-C1DD4AEC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Mochi: </a:t>
            </a:r>
            <a:r>
              <a:rPr lang="en-US" sz="2100" dirty="0"/>
              <a:t>a little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3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429DF-FD44-A64D-B924-746F9072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instances of remotely-accessible in-memory databases</a:t>
            </a:r>
          </a:p>
          <a:p>
            <a:r>
              <a:rPr lang="en-US" dirty="0"/>
              <a:t>Stores C++ objects (serialization using Boost)</a:t>
            </a:r>
          </a:p>
          <a:p>
            <a:r>
              <a:rPr lang="en-US" dirty="0"/>
              <a:t>Hierarchical organization (Datasets, Runs, </a:t>
            </a:r>
            <a:r>
              <a:rPr lang="en-US" dirty="0" err="1"/>
              <a:t>Subruns</a:t>
            </a:r>
            <a:r>
              <a:rPr lang="en-US" dirty="0"/>
              <a:t>, Events, Products)</a:t>
            </a:r>
          </a:p>
          <a:p>
            <a:r>
              <a:rPr lang="en-US" dirty="0"/>
              <a:t>Data conversion and ingestion from HDF5</a:t>
            </a:r>
          </a:p>
          <a:p>
            <a:endParaRPr lang="en-US" dirty="0"/>
          </a:p>
          <a:p>
            <a:r>
              <a:rPr lang="en-US" dirty="0"/>
              <a:t>Documentation: </a:t>
            </a:r>
            <a:r>
              <a:rPr lang="en-US" dirty="0">
                <a:hlinkClick r:id="rId2"/>
              </a:rPr>
              <a:t>https://hepnos.readthedocs.io/en/latest/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4F54C-FB54-F04C-BCFB-8BC7DA47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high-energy physics’ new object 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2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87FFE-0D43-5D48-920E-14FFC0C3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 contain other Datasets and Runs</a:t>
            </a:r>
          </a:p>
          <a:p>
            <a:pPr lvl="1"/>
            <a:r>
              <a:rPr lang="en-US" dirty="0"/>
              <a:t>Datasets are identified by a name</a:t>
            </a:r>
          </a:p>
          <a:p>
            <a:r>
              <a:rPr lang="en-US" dirty="0"/>
              <a:t>Runs contain </a:t>
            </a:r>
            <a:r>
              <a:rPr lang="en-US" dirty="0" err="1"/>
              <a:t>Subruns</a:t>
            </a:r>
            <a:endParaRPr lang="en-US" dirty="0"/>
          </a:p>
          <a:p>
            <a:r>
              <a:rPr lang="en-US" dirty="0" err="1"/>
              <a:t>Subruns</a:t>
            </a:r>
            <a:r>
              <a:rPr lang="en-US" dirty="0"/>
              <a:t> contain Events</a:t>
            </a:r>
          </a:p>
          <a:p>
            <a:pPr lvl="1"/>
            <a:r>
              <a:rPr lang="en-US" dirty="0"/>
              <a:t>Runs, </a:t>
            </a:r>
            <a:r>
              <a:rPr lang="en-US" dirty="0" err="1"/>
              <a:t>Subruns</a:t>
            </a:r>
            <a:r>
              <a:rPr lang="en-US" dirty="0"/>
              <a:t>, and Events are identified by a number</a:t>
            </a:r>
          </a:p>
          <a:p>
            <a:r>
              <a:rPr lang="en-US" dirty="0"/>
              <a:t>Containers (Datasets, Runs, </a:t>
            </a:r>
            <a:r>
              <a:rPr lang="en-US" dirty="0" err="1"/>
              <a:t>Subruns</a:t>
            </a:r>
            <a:r>
              <a:rPr lang="en-US" dirty="0"/>
              <a:t>, and Events) can contain Products</a:t>
            </a:r>
          </a:p>
          <a:p>
            <a:r>
              <a:rPr lang="en-US" dirty="0"/>
              <a:t>Products are instances of C++ objects</a:t>
            </a:r>
          </a:p>
          <a:p>
            <a:pPr lvl="1"/>
            <a:r>
              <a:rPr lang="en-US" dirty="0"/>
              <a:t>Products are identified by their C++ type, and a label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17CDF-260D-FD4A-A07B-52E3C72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data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64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61AD-A335-824F-9913-12D89AC9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HEPnOS</a:t>
            </a:r>
            <a:r>
              <a:rPr lang="en-US" dirty="0"/>
              <a:t>: </a:t>
            </a:r>
            <a:r>
              <a:rPr lang="en-US" sz="2100" dirty="0"/>
              <a:t>example 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DCE53A8-C932-9549-A341-2F2EF5BE46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513757"/>
          <a:ext cx="7886700" cy="283845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1304970883"/>
                    </a:ext>
                  </a:extLst>
                </a:gridCol>
              </a:tblGrid>
              <a:tr h="28384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#include &lt;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hepnos.hpp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using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namespace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hepnos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8FA1B3"/>
                          </a:solidFill>
                          <a:effectLst/>
                          <a:latin typeface="Consolas" panose="020B0609020204030204" pitchFamily="49" charset="0"/>
                        </a:rPr>
                        <a:t>main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argc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char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** 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argv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B48EAD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argc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!=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2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cerr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"Usage: 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argv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0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] &lt;&lt; 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" &lt;</a:t>
                      </a:r>
                      <a:r>
                        <a:rPr lang="en-GB" sz="1200" b="0" i="0" u="none" strike="noStrike" dirty="0" err="1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configfile</a:t>
                      </a:r>
                      <a:r>
                        <a:rPr lang="en-GB" sz="1200" b="0" i="0" u="none" strike="noStrike" dirty="0">
                          <a:solidFill>
                            <a:srgbClr val="A3BE8C"/>
                          </a:solidFill>
                          <a:effectLst/>
                          <a:latin typeface="Consolas" panose="020B0609020204030204" pitchFamily="49" charset="0"/>
                        </a:rPr>
                        <a:t>&gt;"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endl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exit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-1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std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8FA1B3"/>
                          </a:solidFill>
                          <a:effectLst/>
                          <a:latin typeface="Consolas" panose="020B0609020204030204" pitchFamily="49" charset="0"/>
                        </a:rPr>
                        <a:t>configFile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b="0" i="0" u="none" strike="noStrike" dirty="0" err="1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argv</a:t>
                      </a:r>
                      <a:r>
                        <a:rPr lang="en-GB" sz="1200" b="0" i="0" u="none" strike="noStrike" dirty="0">
                          <a:solidFill>
                            <a:srgbClr val="D08770"/>
                          </a:solidFill>
                          <a:effectLst/>
                          <a:latin typeface="Consolas" panose="020B0609020204030204" pitchFamily="49" charset="0"/>
                        </a:rPr>
                        <a:t>[1])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DataStore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 datastore = 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DataStore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::connect(</a:t>
                      </a:r>
                      <a:r>
                        <a:rPr lang="en-GB" sz="1200" b="0" i="0" u="none" strike="noStrike" dirty="0" err="1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configFile</a:t>
                      </a: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C0C5CE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GB" sz="120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8532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51D8CB6-F975-F043-AD05-DDB28A4D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1456969"/>
            <a:ext cx="1385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r>
              <a:rPr lang="en-US" altLang="en-US" sz="1350">
                <a:latin typeface="Arial" panose="020B0604020202020204" pitchFamily="34" charset="0"/>
              </a:rPr>
              <a:t/>
            </a: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Sehrish and M. Dorier | CCE 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80774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43645</TotalTime>
  <Words>2315</Words>
  <Application>Microsoft Macintosh PowerPoint</Application>
  <PresentationFormat>On-screen Show (16:9)</PresentationFormat>
  <Paragraphs>267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Arial,Sans-Serif</vt:lpstr>
      <vt:lpstr>Calibri</vt:lpstr>
      <vt:lpstr>Consolas</vt:lpstr>
      <vt:lpstr>Courier</vt:lpstr>
      <vt:lpstr>Geneva</vt:lpstr>
      <vt:lpstr>Helvetica</vt:lpstr>
      <vt:lpstr>Monaco</vt:lpstr>
      <vt:lpstr>ＭＳ Ｐゴシック</vt:lpstr>
      <vt:lpstr>Arial</vt:lpstr>
      <vt:lpstr>Fermilab_PPT_090815</vt:lpstr>
      <vt:lpstr>1_Office Theme</vt:lpstr>
      <vt:lpstr>PowerPoint Presentation</vt:lpstr>
      <vt:lpstr>HEP data processing</vt:lpstr>
      <vt:lpstr>Traditional HEP data processing</vt:lpstr>
      <vt:lpstr>An HEP workflow example with current processing model</vt:lpstr>
      <vt:lpstr>As a part of our SciDAC4 project</vt:lpstr>
      <vt:lpstr>Mochi: a little background</vt:lpstr>
      <vt:lpstr>HEPnOS: high-energy physics’ new object store</vt:lpstr>
      <vt:lpstr>HEPnOS: data organization</vt:lpstr>
      <vt:lpstr>HEPnOS: example programs</vt:lpstr>
      <vt:lpstr>HEPnOS: example programs</vt:lpstr>
      <vt:lpstr>HEPnOS: example programs</vt:lpstr>
      <vt:lpstr>HEPnOS: example programs</vt:lpstr>
      <vt:lpstr>HEPnOS: example programs</vt:lpstr>
      <vt:lpstr>HEPnOS: other interesting features</vt:lpstr>
      <vt:lpstr>HDF2HEPnOS: data ingestion from HDF5 files</vt:lpstr>
      <vt:lpstr>HEP application view of HEPnOS</vt:lpstr>
      <vt:lpstr>HEPnOS and Framework</vt:lpstr>
      <vt:lpstr>HEPnOS example with actual LArSoft data products used by DUNE </vt:lpstr>
      <vt:lpstr>Extending to ICARUS workflow - WIP</vt:lpstr>
      <vt:lpstr>HEPnOS for an analysis application</vt:lpstr>
      <vt:lpstr>Another example HEP data analysis workflow</vt:lpstr>
      <vt:lpstr>Code example: The user interface looks a lot like our current user interface</vt:lpstr>
      <vt:lpstr>SciDAC project team</vt:lpstr>
      <vt:lpstr>Acknowledgement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 Sehrish</dc:creator>
  <cp:lastModifiedBy>Saba Sehrish</cp:lastModifiedBy>
  <cp:revision>159</cp:revision>
  <cp:lastPrinted>2020-04-14T21:35:27Z</cp:lastPrinted>
  <dcterms:created xsi:type="dcterms:W3CDTF">2020-01-15T21:33:23Z</dcterms:created>
  <dcterms:modified xsi:type="dcterms:W3CDTF">2020-04-14T21:39:02Z</dcterms:modified>
</cp:coreProperties>
</file>