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23" r:id="rId2"/>
  </p:sldMasterIdLst>
  <p:notesMasterIdLst>
    <p:notesMasterId r:id="rId25"/>
  </p:notesMasterIdLst>
  <p:handoutMasterIdLst>
    <p:handoutMasterId r:id="rId26"/>
  </p:handoutMasterIdLst>
  <p:sldIdLst>
    <p:sldId id="286" r:id="rId3"/>
    <p:sldId id="370" r:id="rId4"/>
    <p:sldId id="371" r:id="rId5"/>
    <p:sldId id="358" r:id="rId6"/>
    <p:sldId id="368" r:id="rId7"/>
    <p:sldId id="373" r:id="rId8"/>
    <p:sldId id="374" r:id="rId9"/>
    <p:sldId id="375" r:id="rId10"/>
    <p:sldId id="343" r:id="rId11"/>
    <p:sldId id="344" r:id="rId12"/>
    <p:sldId id="345" r:id="rId13"/>
    <p:sldId id="346" r:id="rId14"/>
    <p:sldId id="347" r:id="rId15"/>
    <p:sldId id="354" r:id="rId16"/>
    <p:sldId id="348" r:id="rId17"/>
    <p:sldId id="349" r:id="rId18"/>
    <p:sldId id="355" r:id="rId19"/>
    <p:sldId id="366" r:id="rId20"/>
    <p:sldId id="339" r:id="rId21"/>
    <p:sldId id="352" r:id="rId22"/>
    <p:sldId id="365" r:id="rId23"/>
    <p:sldId id="356"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04040"/>
    <a:srgbClr val="4E4E4E"/>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snapToObjects="1" showGuides="1">
      <p:cViewPr varScale="1">
        <p:scale>
          <a:sx n="57" d="100"/>
          <a:sy n="57" d="100"/>
        </p:scale>
        <p:origin x="945" y="39"/>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3" d="2"/>
        <a:sy n="3" d="2"/>
      </p:scale>
      <p:origin x="0" y="0"/>
    </p:cViewPr>
  </p:notesTextViewPr>
  <p:sorterViewPr>
    <p:cViewPr varScale="1">
      <p:scale>
        <a:sx n="1" d="1"/>
        <a:sy n="1" d="1"/>
      </p:scale>
      <p:origin x="0" y="-384"/>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dirty="0"/>
          </a:p>
        </p:txBody>
      </p:sp>
    </p:spTree>
    <p:extLst>
      <p:ext uri="{BB962C8B-B14F-4D97-AF65-F5344CB8AC3E}">
        <p14:creationId xmlns:p14="http://schemas.microsoft.com/office/powerpoint/2010/main" val="227034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19</a:t>
            </a:fld>
            <a:endParaRPr lang="en-US" dirty="0"/>
          </a:p>
        </p:txBody>
      </p:sp>
    </p:spTree>
    <p:extLst>
      <p:ext uri="{BB962C8B-B14F-4D97-AF65-F5344CB8AC3E}">
        <p14:creationId xmlns:p14="http://schemas.microsoft.com/office/powerpoint/2010/main" val="1402388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6107190" cy="1529241"/>
          </a:xfrm>
          <a:prstGeom prst="rect">
            <a:avLst/>
          </a:prstGeom>
        </p:spPr>
        <p:txBody>
          <a:bodyPr lIns="0" tIns="45720" rIns="0" bIns="45720">
            <a:noAutofit/>
          </a:bodyPr>
          <a:lstStyle>
            <a:lvl1pPr marL="0" indent="0">
              <a:buFontTx/>
              <a:buNone/>
              <a:defRPr sz="2000" baseline="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endParaRPr lang="en-US" dirty="0"/>
          </a:p>
          <a:p>
            <a:pPr lvl="0"/>
            <a:r>
              <a:rPr lang="en-US" dirty="0" err="1"/>
              <a:t>ProtoDune</a:t>
            </a:r>
            <a:r>
              <a:rPr lang="en-US" dirty="0"/>
              <a:t>-SP Installation, Test, and Integration</a:t>
            </a:r>
          </a:p>
          <a:p>
            <a:pPr lvl="0"/>
            <a:r>
              <a:rPr lang="en-US" dirty="0"/>
              <a:t>Linda Bagby, Terri Shaw</a:t>
            </a:r>
          </a:p>
          <a:p>
            <a:pPr lvl="0"/>
            <a:r>
              <a:rPr lang="en-US" dirty="0"/>
              <a:t>January 25, 2017</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hasCustomPrompt="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baseline="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err="1"/>
              <a:t>ProtoDUNE</a:t>
            </a:r>
            <a:r>
              <a:rPr lang="en-US" dirty="0"/>
              <a:t> Grounding and Shielding</a:t>
            </a:r>
          </a:p>
        </p:txBody>
      </p:sp>
      <p:pic>
        <p:nvPicPr>
          <p:cNvPr id="32" name="Picture 31"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33" name="Picture 32"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04.16.20</a:t>
            </a:r>
          </a:p>
        </p:txBody>
      </p:sp>
      <p:sp>
        <p:nvSpPr>
          <p:cNvPr id="5" name="Footer Placeholder 4"/>
          <p:cNvSpPr>
            <a:spLocks noGrp="1"/>
          </p:cNvSpPr>
          <p:nvPr>
            <p:ph type="ftr" sz="quarter" idx="11"/>
          </p:nvPr>
        </p:nvSpPr>
        <p:spPr/>
        <p:txBody>
          <a:bodyPr/>
          <a:lstStyle/>
          <a:p>
            <a:r>
              <a:rPr lang="en-US"/>
              <a:t>Linda Bagby | Electronics Integration</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79529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04.16.20</a:t>
            </a:r>
          </a:p>
        </p:txBody>
      </p:sp>
      <p:sp>
        <p:nvSpPr>
          <p:cNvPr id="5" name="Footer Placeholder 4"/>
          <p:cNvSpPr>
            <a:spLocks noGrp="1"/>
          </p:cNvSpPr>
          <p:nvPr>
            <p:ph type="ftr" sz="quarter" idx="11"/>
          </p:nvPr>
        </p:nvSpPr>
        <p:spPr/>
        <p:txBody>
          <a:bodyPr/>
          <a:lstStyle/>
          <a:p>
            <a:r>
              <a:rPr lang="en-US"/>
              <a:t>Linda Bagby | Electronics Integration</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1198634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04.16.20</a:t>
            </a:r>
          </a:p>
        </p:txBody>
      </p:sp>
      <p:sp>
        <p:nvSpPr>
          <p:cNvPr id="5" name="Footer Placeholder 4"/>
          <p:cNvSpPr>
            <a:spLocks noGrp="1"/>
          </p:cNvSpPr>
          <p:nvPr>
            <p:ph type="ftr" sz="quarter" idx="11"/>
          </p:nvPr>
        </p:nvSpPr>
        <p:spPr/>
        <p:txBody>
          <a:bodyPr/>
          <a:lstStyle/>
          <a:p>
            <a:r>
              <a:rPr lang="en-US"/>
              <a:t>Linda Bagby | Electronics Integration</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389141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04.16.20</a:t>
            </a:r>
          </a:p>
        </p:txBody>
      </p:sp>
      <p:sp>
        <p:nvSpPr>
          <p:cNvPr id="6" name="Footer Placeholder 5"/>
          <p:cNvSpPr>
            <a:spLocks noGrp="1"/>
          </p:cNvSpPr>
          <p:nvPr>
            <p:ph type="ftr" sz="quarter" idx="11"/>
          </p:nvPr>
        </p:nvSpPr>
        <p:spPr/>
        <p:txBody>
          <a:bodyPr/>
          <a:lstStyle/>
          <a:p>
            <a:r>
              <a:rPr lang="en-US"/>
              <a:t>Linda Bagby | Electronics Integration</a:t>
            </a:r>
          </a:p>
        </p:txBody>
      </p:sp>
      <p:sp>
        <p:nvSpPr>
          <p:cNvPr id="7" name="Slide Number Placeholder 6"/>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201472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04.16.20</a:t>
            </a:r>
          </a:p>
        </p:txBody>
      </p:sp>
      <p:sp>
        <p:nvSpPr>
          <p:cNvPr id="8" name="Footer Placeholder 7"/>
          <p:cNvSpPr>
            <a:spLocks noGrp="1"/>
          </p:cNvSpPr>
          <p:nvPr>
            <p:ph type="ftr" sz="quarter" idx="11"/>
          </p:nvPr>
        </p:nvSpPr>
        <p:spPr/>
        <p:txBody>
          <a:bodyPr/>
          <a:lstStyle/>
          <a:p>
            <a:r>
              <a:rPr lang="en-US"/>
              <a:t>Linda Bagby | Electronics Integration</a:t>
            </a:r>
          </a:p>
        </p:txBody>
      </p:sp>
      <p:sp>
        <p:nvSpPr>
          <p:cNvPr id="9" name="Slide Number Placeholder 8"/>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1403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04.16.20</a:t>
            </a:r>
          </a:p>
        </p:txBody>
      </p:sp>
      <p:sp>
        <p:nvSpPr>
          <p:cNvPr id="4" name="Footer Placeholder 3"/>
          <p:cNvSpPr>
            <a:spLocks noGrp="1"/>
          </p:cNvSpPr>
          <p:nvPr>
            <p:ph type="ftr" sz="quarter" idx="11"/>
          </p:nvPr>
        </p:nvSpPr>
        <p:spPr/>
        <p:txBody>
          <a:bodyPr/>
          <a:lstStyle/>
          <a:p>
            <a:r>
              <a:rPr lang="en-US"/>
              <a:t>Linda Bagby | Electronics Integration</a:t>
            </a:r>
          </a:p>
        </p:txBody>
      </p:sp>
      <p:sp>
        <p:nvSpPr>
          <p:cNvPr id="5" name="Slide Number Placeholder 4"/>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19974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a:t>
            </a:r>
          </a:p>
        </p:txBody>
      </p:sp>
      <p:sp>
        <p:nvSpPr>
          <p:cNvPr id="3" name="Footer Placeholder 2"/>
          <p:cNvSpPr>
            <a:spLocks noGrp="1"/>
          </p:cNvSpPr>
          <p:nvPr>
            <p:ph type="ftr" sz="quarter" idx="11"/>
          </p:nvPr>
        </p:nvSpPr>
        <p:spPr/>
        <p:txBody>
          <a:bodyPr/>
          <a:lstStyle/>
          <a:p>
            <a:r>
              <a:rPr lang="en-US"/>
              <a:t>Linda Bagby | Electronics Integration</a:t>
            </a:r>
          </a:p>
        </p:txBody>
      </p:sp>
      <p:sp>
        <p:nvSpPr>
          <p:cNvPr id="4" name="Slide Number Placeholder 3"/>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27406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04.16.20</a:t>
            </a:r>
          </a:p>
        </p:txBody>
      </p:sp>
      <p:sp>
        <p:nvSpPr>
          <p:cNvPr id="6" name="Footer Placeholder 5"/>
          <p:cNvSpPr>
            <a:spLocks noGrp="1"/>
          </p:cNvSpPr>
          <p:nvPr>
            <p:ph type="ftr" sz="quarter" idx="11"/>
          </p:nvPr>
        </p:nvSpPr>
        <p:spPr/>
        <p:txBody>
          <a:bodyPr/>
          <a:lstStyle/>
          <a:p>
            <a:r>
              <a:rPr lang="en-US"/>
              <a:t>Linda Bagby | Electronics Integration</a:t>
            </a:r>
          </a:p>
        </p:txBody>
      </p:sp>
      <p:sp>
        <p:nvSpPr>
          <p:cNvPr id="7" name="Slide Number Placeholder 6"/>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4073245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04.16.20</a:t>
            </a:r>
          </a:p>
        </p:txBody>
      </p:sp>
      <p:sp>
        <p:nvSpPr>
          <p:cNvPr id="6" name="Footer Placeholder 5"/>
          <p:cNvSpPr>
            <a:spLocks noGrp="1"/>
          </p:cNvSpPr>
          <p:nvPr>
            <p:ph type="ftr" sz="quarter" idx="11"/>
          </p:nvPr>
        </p:nvSpPr>
        <p:spPr/>
        <p:txBody>
          <a:bodyPr/>
          <a:lstStyle/>
          <a:p>
            <a:r>
              <a:rPr lang="en-US"/>
              <a:t>Linda Bagby | Electronics Integration</a:t>
            </a:r>
          </a:p>
        </p:txBody>
      </p:sp>
      <p:sp>
        <p:nvSpPr>
          <p:cNvPr id="7" name="Slide Number Placeholder 6"/>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93741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04.16.20</a:t>
            </a:r>
          </a:p>
        </p:txBody>
      </p:sp>
      <p:sp>
        <p:nvSpPr>
          <p:cNvPr id="5" name="Footer Placeholder 4"/>
          <p:cNvSpPr>
            <a:spLocks noGrp="1"/>
          </p:cNvSpPr>
          <p:nvPr>
            <p:ph type="ftr" sz="quarter" idx="11"/>
          </p:nvPr>
        </p:nvSpPr>
        <p:spPr/>
        <p:txBody>
          <a:bodyPr/>
          <a:lstStyle/>
          <a:p>
            <a:r>
              <a:rPr lang="en-US"/>
              <a:t>Linda Bagby | Electronics Integration</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181728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dirty="0"/>
              <a:t>Outline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pPr>
              <a:defRPr/>
            </a:pPr>
            <a:r>
              <a:rPr lang="en-US"/>
              <a:t>04.16.20</a:t>
            </a:r>
            <a:endParaRPr lang="en-US" dirty="0"/>
          </a:p>
        </p:txBody>
      </p:sp>
      <p:sp>
        <p:nvSpPr>
          <p:cNvPr id="5" name="Footer Placeholder 4"/>
          <p:cNvSpPr>
            <a:spLocks noGrp="1"/>
          </p:cNvSpPr>
          <p:nvPr>
            <p:ph type="ftr" sz="quarter" idx="11"/>
          </p:nvPr>
        </p:nvSpPr>
        <p:spPr/>
        <p:txBody>
          <a:bodyPr/>
          <a:lstStyle/>
          <a:p>
            <a:pPr>
              <a:defRPr/>
            </a:pPr>
            <a:r>
              <a:rPr lang="en-US"/>
              <a:t>Linda Bagby | Electronics Integration</a:t>
            </a:r>
            <a:endParaRPr lang="en-US" b="1" dirty="0"/>
          </a:p>
        </p:txBody>
      </p:sp>
      <p:sp>
        <p:nvSpPr>
          <p:cNvPr id="6" name="Slide Number Placeholder 5"/>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837769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04.16.20</a:t>
            </a:r>
          </a:p>
        </p:txBody>
      </p:sp>
      <p:sp>
        <p:nvSpPr>
          <p:cNvPr id="5" name="Footer Placeholder 4"/>
          <p:cNvSpPr>
            <a:spLocks noGrp="1"/>
          </p:cNvSpPr>
          <p:nvPr>
            <p:ph type="ftr" sz="quarter" idx="11"/>
          </p:nvPr>
        </p:nvSpPr>
        <p:spPr/>
        <p:txBody>
          <a:bodyPr/>
          <a:lstStyle/>
          <a:p>
            <a:r>
              <a:rPr lang="en-US"/>
              <a:t>Linda Bagby | Electronics Integration</a:t>
            </a:r>
          </a:p>
        </p:txBody>
      </p:sp>
      <p:sp>
        <p:nvSpPr>
          <p:cNvPr id="6" name="Slide Number Placeholder 5"/>
          <p:cNvSpPr>
            <a:spLocks noGrp="1"/>
          </p:cNvSpPr>
          <p:nvPr>
            <p:ph type="sldNum" sz="quarter" idx="12"/>
          </p:nvPr>
        </p:nvSpPr>
        <p:spPr/>
        <p:txBody>
          <a:bodyPr/>
          <a:lstStyle/>
          <a:p>
            <a:fld id="{A7767BA2-A1A2-4E2F-8C46-C91465D16360}" type="slidenum">
              <a:rPr lang="en-US" smtClean="0"/>
              <a:t>‹#›</a:t>
            </a:fld>
            <a:endParaRPr lang="en-US"/>
          </a:p>
        </p:txBody>
      </p:sp>
    </p:spTree>
    <p:extLst>
      <p:ext uri="{BB962C8B-B14F-4D97-AF65-F5344CB8AC3E}">
        <p14:creationId xmlns:p14="http://schemas.microsoft.com/office/powerpoint/2010/main" val="258523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793774"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04.16.20</a:t>
            </a:r>
            <a:endParaRPr lang="en-US" dirty="0"/>
          </a:p>
        </p:txBody>
      </p:sp>
      <p:sp>
        <p:nvSpPr>
          <p:cNvPr id="18" name="Footer Placeholder 4"/>
          <p:cNvSpPr>
            <a:spLocks noGrp="1"/>
          </p:cNvSpPr>
          <p:nvPr>
            <p:ph type="ftr" sz="quarter" idx="3"/>
          </p:nvPr>
        </p:nvSpPr>
        <p:spPr>
          <a:xfrm>
            <a:off x="2015810"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Linda Bagby | Electronics Integration</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a:t>04.16.20</a:t>
            </a:r>
            <a:endParaRPr lang="en-US" dirty="0"/>
          </a:p>
        </p:txBody>
      </p:sp>
      <p:sp>
        <p:nvSpPr>
          <p:cNvPr id="6" name="Footer Placeholder 4"/>
          <p:cNvSpPr>
            <a:spLocks noGrp="1"/>
          </p:cNvSpPr>
          <p:nvPr>
            <p:ph type="ftr" sz="quarter" idx="17"/>
          </p:nvPr>
        </p:nvSpPr>
        <p:spPr>
          <a:xfrm>
            <a:off x="2015805" y="6495482"/>
            <a:ext cx="5538537" cy="242873"/>
          </a:xfrm>
        </p:spPr>
        <p:txBody>
          <a:bodyPr/>
          <a:lstStyle>
            <a:lvl1pPr>
              <a:defRPr sz="1200" dirty="0" smtClean="0"/>
            </a:lvl1pPr>
          </a:lstStyle>
          <a:p>
            <a:pPr>
              <a:defRPr/>
            </a:pPr>
            <a:r>
              <a:rPr lang="en-US"/>
              <a:t>Linda Bagby | Electronics Integration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a:t>04.16.20</a:t>
            </a:r>
            <a:endParaRPr lang="en-US" dirty="0"/>
          </a:p>
        </p:txBody>
      </p:sp>
      <p:sp>
        <p:nvSpPr>
          <p:cNvPr id="6" name="Footer Placeholder 4"/>
          <p:cNvSpPr>
            <a:spLocks noGrp="1"/>
          </p:cNvSpPr>
          <p:nvPr>
            <p:ph type="ftr" sz="quarter" idx="11"/>
          </p:nvPr>
        </p:nvSpPr>
        <p:spPr>
          <a:xfrm>
            <a:off x="2015804" y="6495482"/>
            <a:ext cx="5538537" cy="242873"/>
          </a:xfrm>
        </p:spPr>
        <p:txBody>
          <a:bodyPr/>
          <a:lstStyle>
            <a:lvl1pPr>
              <a:defRPr sz="1200" dirty="0" smtClean="0"/>
            </a:lvl1pPr>
          </a:lstStyle>
          <a:p>
            <a:pPr>
              <a:defRPr/>
            </a:pPr>
            <a:r>
              <a:rPr lang="en-US"/>
              <a:t>Linda Bagby | Electronics Integration</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04.16.20</a:t>
            </a:r>
            <a:endParaRPr lang="en-US" dirty="0"/>
          </a:p>
        </p:txBody>
      </p:sp>
      <p:sp>
        <p:nvSpPr>
          <p:cNvPr id="4" name="Footer Placeholder 3"/>
          <p:cNvSpPr>
            <a:spLocks noGrp="1"/>
          </p:cNvSpPr>
          <p:nvPr>
            <p:ph type="ftr" sz="quarter" idx="11"/>
          </p:nvPr>
        </p:nvSpPr>
        <p:spPr>
          <a:xfrm>
            <a:off x="2015795" y="6495482"/>
            <a:ext cx="5538537" cy="237285"/>
          </a:xfrm>
        </p:spPr>
        <p:txBody>
          <a:bodyPr/>
          <a:lstStyle/>
          <a:p>
            <a:pPr>
              <a:defRPr/>
            </a:pPr>
            <a:r>
              <a:rPr lang="en-US"/>
              <a:t>Linda Bagby | Electronics Integration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Drag picture to placeholder or click icon to add</a:t>
            </a:r>
            <a:endParaRPr lang="en-US" dirty="0"/>
          </a:p>
        </p:txBody>
      </p:sp>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11" name="Date Placeholder 10"/>
          <p:cNvSpPr>
            <a:spLocks noGrp="1"/>
          </p:cNvSpPr>
          <p:nvPr>
            <p:ph type="dt" sz="half" idx="10"/>
          </p:nvPr>
        </p:nvSpPr>
        <p:spPr/>
        <p:txBody>
          <a:bodyPr/>
          <a:lstStyle/>
          <a:p>
            <a:pPr>
              <a:defRPr/>
            </a:pPr>
            <a:r>
              <a:rPr lang="en-US"/>
              <a:t>04.16.20</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Linda Bagby | Electronics Integration</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Drag picture to placeholder or click icon to add</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04.16.20</a:t>
            </a:r>
            <a:endParaRPr lang="en-US" dirty="0"/>
          </a:p>
        </p:txBody>
      </p:sp>
      <p:sp>
        <p:nvSpPr>
          <p:cNvPr id="3" name="Footer Placeholder 2"/>
          <p:cNvSpPr>
            <a:spLocks noGrp="1"/>
          </p:cNvSpPr>
          <p:nvPr>
            <p:ph type="ftr" sz="quarter" idx="11"/>
          </p:nvPr>
        </p:nvSpPr>
        <p:spPr/>
        <p:txBody>
          <a:bodyPr/>
          <a:lstStyle/>
          <a:p>
            <a:r>
              <a:rPr lang="en-US"/>
              <a:t>Linda Bagby | Electronics Integration</a:t>
            </a:r>
            <a:endParaRPr lang="en-US" dirty="0"/>
          </a:p>
        </p:txBody>
      </p:sp>
      <p:sp>
        <p:nvSpPr>
          <p:cNvPr id="4" name="Slide Number Placeholder 3"/>
          <p:cNvSpPr>
            <a:spLocks noGrp="1"/>
          </p:cNvSpPr>
          <p:nvPr>
            <p:ph type="sldNum" sz="quarter" idx="12"/>
          </p:nvPr>
        </p:nvSpPr>
        <p:spPr/>
        <p:txBody>
          <a:bodyPr/>
          <a:lstStyle/>
          <a:p>
            <a:fld id="{2E6C8CC7-F89C-4B6E-BAFB-786CF2D0A6EA}" type="slidenum">
              <a:rPr lang="en-US" smtClean="0"/>
              <a:pPr/>
              <a:t>‹#›</a:t>
            </a:fld>
            <a:endParaRPr lang="en-US" dirty="0"/>
          </a:p>
        </p:txBody>
      </p:sp>
      <p:sp>
        <p:nvSpPr>
          <p:cNvPr id="7" name="Rectangle 6"/>
          <p:cNvSpPr/>
          <p:nvPr userDrawn="1"/>
        </p:nvSpPr>
        <p:spPr>
          <a:xfrm>
            <a:off x="0" y="577025"/>
            <a:ext cx="9144000" cy="72681"/>
          </a:xfrm>
          <a:prstGeom prst="rect">
            <a:avLst/>
          </a:prstGeom>
          <a:gradFill flip="none" rotWithShape="1">
            <a:gsLst>
              <a:gs pos="15000">
                <a:srgbClr val="1E376D"/>
              </a:gs>
              <a:gs pos="76000">
                <a:srgbClr val="01A1DD"/>
              </a:gs>
              <a:gs pos="100000">
                <a:schemeClr val="bg1">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 Placeholder 15"/>
          <p:cNvSpPr>
            <a:spLocks noGrp="1"/>
          </p:cNvSpPr>
          <p:nvPr>
            <p:ph idx="1" hasCustomPrompt="1"/>
          </p:nvPr>
        </p:nvSpPr>
        <p:spPr>
          <a:xfrm>
            <a:off x="49442" y="1150904"/>
            <a:ext cx="9040102" cy="5221590"/>
          </a:xfrm>
          <a:prstGeom prst="rect">
            <a:avLst/>
          </a:prstGeom>
        </p:spPr>
        <p:txBody>
          <a:bodyPr vert="horz" lIns="91440" tIns="45720" rIns="91440" bIns="45720" rtlCol="0">
            <a:normAutofit/>
          </a:bodyPr>
          <a:lstStyle>
            <a:lvl3pPr>
              <a:defRPr i="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Placeholder 13"/>
          <p:cNvSpPr>
            <a:spLocks noGrp="1"/>
          </p:cNvSpPr>
          <p:nvPr>
            <p:ph type="title"/>
          </p:nvPr>
        </p:nvSpPr>
        <p:spPr>
          <a:xfrm>
            <a:off x="0" y="-1"/>
            <a:ext cx="7984280" cy="642419"/>
          </a:xfrm>
          <a:prstGeom prst="rect">
            <a:avLst/>
          </a:prstGeom>
        </p:spPr>
        <p:txBody>
          <a:bodyPr vert="horz" wrap="none"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2075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dirty="0"/>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04.16.20</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Linda Bagby | Electronics Integration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05456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6" y="6495481"/>
            <a:ext cx="793775" cy="241301"/>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04.16.20</a:t>
            </a:r>
            <a:endParaRPr lang="en-US" dirty="0"/>
          </a:p>
        </p:txBody>
      </p:sp>
      <p:sp>
        <p:nvSpPr>
          <p:cNvPr id="11" name="Footer Placeholder 4"/>
          <p:cNvSpPr>
            <a:spLocks noGrp="1"/>
          </p:cNvSpPr>
          <p:nvPr>
            <p:ph type="ftr" sz="quarter" idx="3"/>
          </p:nvPr>
        </p:nvSpPr>
        <p:spPr>
          <a:xfrm>
            <a:off x="2099773" y="6495483"/>
            <a:ext cx="4989690" cy="241300"/>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Linda Bagby | Electronics Integration</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9DF0C004-0472-412A-B67E-1218691828B6}"/>
              </a:ext>
            </a:extLst>
          </p:cNvPr>
          <p:cNvPicPr>
            <a:picLocks noChangeAspect="1"/>
          </p:cNvPicPr>
          <p:nvPr userDrawn="1"/>
        </p:nvPicPr>
        <p:blipFill>
          <a:blip r:embed="rId12"/>
          <a:stretch>
            <a:fillRect/>
          </a:stretch>
        </p:blipFill>
        <p:spPr>
          <a:xfrm>
            <a:off x="8348451" y="6367565"/>
            <a:ext cx="627358" cy="474166"/>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 id="2147484136" r:id="rId8"/>
    <p:sldLayoutId id="2147484137" r:id="rId9"/>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04.16.20</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Linda Bagby | Electronics Integration</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67BA2-A1A2-4E2F-8C46-C91465D16360}" type="slidenum">
              <a:rPr lang="en-US" smtClean="0"/>
              <a:t>‹#›</a:t>
            </a:fld>
            <a:endParaRPr lang="en-US"/>
          </a:p>
        </p:txBody>
      </p:sp>
    </p:spTree>
    <p:extLst>
      <p:ext uri="{BB962C8B-B14F-4D97-AF65-F5344CB8AC3E}">
        <p14:creationId xmlns:p14="http://schemas.microsoft.com/office/powerpoint/2010/main" val="21044529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programplanning.fnal.gov/tsw_orc/" TargetMode="External"/><Relationship Id="rId2" Type="http://schemas.openxmlformats.org/officeDocument/2006/relationships/hyperlink" Target="http://www-ppd.fnal.gov/ESHBMGOffice/orc.html" TargetMode="External"/><Relationship Id="rId1" Type="http://schemas.openxmlformats.org/officeDocument/2006/relationships/slideLayout" Target="../slideLayouts/slideLayout8.xml"/><Relationship Id="rId4" Type="http://schemas.openxmlformats.org/officeDocument/2006/relationships/hyperlink" Target="http://eshq.fnal.gov/manuals/fesh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pd.fnal.gov/eshbmgOffice/SafetyPDFs/HazardIDChecklist.pdf" TargetMode="External"/><Relationship Id="rId2" Type="http://schemas.openxmlformats.org/officeDocument/2006/relationships/hyperlink" Target="http://www-ppd.fnal.gov/ESHBMGOffice/orc.htm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esh-docdb.fnal.gov/cgi-bin/ShowDocument?docid=3270" TargetMode="External"/><Relationship Id="rId2" Type="http://schemas.openxmlformats.org/officeDocument/2006/relationships/hyperlink" Target="http://www-ppd.fnal.gov/ESHBMGOffice/orc.html" TargetMode="External"/><Relationship Id="rId1" Type="http://schemas.openxmlformats.org/officeDocument/2006/relationships/slideLayout" Target="../slideLayouts/slideLayout8.xml"/><Relationship Id="rId4" Type="http://schemas.openxmlformats.org/officeDocument/2006/relationships/hyperlink" Target="http://esh-docdb.fnal.gov/cgi-bin/ShowDocument?docid=278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hyperlink" Target="https://www.osha.gov/dts/otpca/nrtl/nrtllist.html" TargetMode="External"/><Relationship Id="rId16"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ha.gov/dts/otpca/nrtl/nrtl_faq.html"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sh-docdb.fnal.gov/cgi-bin/ShowDocument?docid=3311"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Linda Bagby</a:t>
            </a:r>
          </a:p>
          <a:p>
            <a:r>
              <a:rPr lang="en-US" dirty="0"/>
              <a:t>Electronics Integration Meeting</a:t>
            </a:r>
          </a:p>
          <a:p>
            <a:r>
              <a:rPr lang="en-US" dirty="0"/>
              <a:t>Power Supply Options</a:t>
            </a:r>
          </a:p>
          <a:p>
            <a:r>
              <a:rPr lang="en-US" dirty="0"/>
              <a:t>April 16, 2020</a:t>
            </a:r>
          </a:p>
        </p:txBody>
      </p:sp>
      <p:sp>
        <p:nvSpPr>
          <p:cNvPr id="5" name="Text Placeholder 4"/>
          <p:cNvSpPr>
            <a:spLocks noGrp="1"/>
          </p:cNvSpPr>
          <p:nvPr>
            <p:ph type="body" sz="quarter" idx="11"/>
          </p:nvPr>
        </p:nvSpPr>
        <p:spPr/>
        <p:txBody>
          <a:bodyPr>
            <a:normAutofit/>
          </a:bodyPr>
          <a:lstStyle/>
          <a:p>
            <a:r>
              <a:rPr lang="en-US" sz="2800" dirty="0"/>
              <a:t>Dune-ND: </a:t>
            </a:r>
            <a:r>
              <a:rPr lang="en-US" sz="2800" dirty="0" err="1"/>
              <a:t>ArgonCube</a:t>
            </a:r>
            <a:r>
              <a:rPr lang="en-US" sz="2800" dirty="0"/>
              <a:t> 2x2</a:t>
            </a:r>
          </a:p>
        </p:txBody>
      </p:sp>
      <p:pic>
        <p:nvPicPr>
          <p:cNvPr id="2" name="Picture 1">
            <a:extLst>
              <a:ext uri="{FF2B5EF4-FFF2-40B4-BE49-F238E27FC236}">
                <a16:creationId xmlns:a16="http://schemas.microsoft.com/office/drawing/2014/main" id="{F53DDA52-70B8-46BB-9A93-FD354B9A7858}"/>
              </a:ext>
            </a:extLst>
          </p:cNvPr>
          <p:cNvPicPr>
            <a:picLocks noChangeAspect="1"/>
          </p:cNvPicPr>
          <p:nvPr/>
        </p:nvPicPr>
        <p:blipFill rotWithShape="1">
          <a:blip r:embed="rId2"/>
          <a:srcRect t="1" b="49952"/>
          <a:stretch/>
        </p:blipFill>
        <p:spPr>
          <a:xfrm>
            <a:off x="5837311" y="6056852"/>
            <a:ext cx="1050050" cy="794294"/>
          </a:xfrm>
          <a:prstGeom prst="rect">
            <a:avLst/>
          </a:prstGeom>
        </p:spPr>
      </p:pic>
      <p:pic>
        <p:nvPicPr>
          <p:cNvPr id="4" name="Picture 3">
            <a:extLst>
              <a:ext uri="{FF2B5EF4-FFF2-40B4-BE49-F238E27FC236}">
                <a16:creationId xmlns:a16="http://schemas.microsoft.com/office/drawing/2014/main" id="{2E9672FB-604F-4AA4-8AB7-8124C167A3E3}"/>
              </a:ext>
            </a:extLst>
          </p:cNvPr>
          <p:cNvPicPr>
            <a:picLocks noChangeAspect="1"/>
          </p:cNvPicPr>
          <p:nvPr/>
        </p:nvPicPr>
        <p:blipFill>
          <a:blip r:embed="rId3"/>
          <a:stretch>
            <a:fillRect/>
          </a:stretch>
        </p:blipFill>
        <p:spPr>
          <a:xfrm>
            <a:off x="7414190" y="6179751"/>
            <a:ext cx="1216749" cy="491877"/>
          </a:xfrm>
          <a:prstGeom prst="rect">
            <a:avLst/>
          </a:prstGeom>
        </p:spPr>
      </p:pic>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F6AB4-485C-4FBE-B47E-678AE29D2FFE}"/>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4C8D8A2C-E953-46DA-8474-2D11AAD8497B}"/>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5A421599-9A71-4D3F-BEE2-FF93B3AFF2D3}"/>
              </a:ext>
            </a:extLst>
          </p:cNvPr>
          <p:cNvSpPr>
            <a:spLocks noGrp="1"/>
          </p:cNvSpPr>
          <p:nvPr>
            <p:ph type="sldNum" sz="quarter" idx="12"/>
          </p:nvPr>
        </p:nvSpPr>
        <p:spPr/>
        <p:txBody>
          <a:bodyPr/>
          <a:lstStyle/>
          <a:p>
            <a:fld id="{2E6C8CC7-F89C-4B6E-BAFB-786CF2D0A6EA}" type="slidenum">
              <a:rPr lang="en-US" smtClean="0"/>
              <a:pPr/>
              <a:t>10</a:t>
            </a:fld>
            <a:endParaRPr lang="en-US" dirty="0"/>
          </a:p>
        </p:txBody>
      </p:sp>
      <p:sp>
        <p:nvSpPr>
          <p:cNvPr id="6" name="Title 5">
            <a:extLst>
              <a:ext uri="{FF2B5EF4-FFF2-40B4-BE49-F238E27FC236}">
                <a16:creationId xmlns:a16="http://schemas.microsoft.com/office/drawing/2014/main" id="{3F968471-9665-4F00-8A26-D2F55BDB60E2}"/>
              </a:ext>
            </a:extLst>
          </p:cNvPr>
          <p:cNvSpPr>
            <a:spLocks noGrp="1"/>
          </p:cNvSpPr>
          <p:nvPr>
            <p:ph type="title"/>
          </p:nvPr>
        </p:nvSpPr>
        <p:spPr>
          <a:xfrm>
            <a:off x="0" y="88899"/>
            <a:ext cx="7984280" cy="642419"/>
          </a:xfrm>
        </p:spPr>
        <p:txBody>
          <a:bodyPr/>
          <a:lstStyle/>
          <a:p>
            <a:r>
              <a:rPr lang="en-US" dirty="0"/>
              <a:t>ORC or NOT????</a:t>
            </a:r>
          </a:p>
        </p:txBody>
      </p:sp>
      <p:sp>
        <p:nvSpPr>
          <p:cNvPr id="7" name="Content Placeholder 5">
            <a:extLst>
              <a:ext uri="{FF2B5EF4-FFF2-40B4-BE49-F238E27FC236}">
                <a16:creationId xmlns:a16="http://schemas.microsoft.com/office/drawing/2014/main" id="{A0268D34-C33E-41CD-A2E8-BCEF4FAD7C69}"/>
              </a:ext>
            </a:extLst>
          </p:cNvPr>
          <p:cNvSpPr>
            <a:spLocks noGrp="1"/>
          </p:cNvSpPr>
          <p:nvPr>
            <p:ph idx="1"/>
          </p:nvPr>
        </p:nvSpPr>
        <p:spPr>
          <a:xfrm>
            <a:off x="49442" y="832918"/>
            <a:ext cx="9040102" cy="5694935"/>
          </a:xfrm>
        </p:spPr>
        <p:txBody>
          <a:bodyPr>
            <a:normAutofit/>
          </a:bodyPr>
          <a:lstStyle/>
          <a:p>
            <a:r>
              <a:rPr lang="en-US" b="1" dirty="0"/>
              <a:t>All</a:t>
            </a:r>
            <a:r>
              <a:rPr lang="en-US" dirty="0"/>
              <a:t> equipment, temporary or ‘production’, requires a review at some level.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r>
              <a:rPr lang="en-US" dirty="0"/>
              <a:t>Angela Aparicio and the responsible engineer for the various disciplines looks at each case to determine the level of the review.</a:t>
            </a:r>
          </a:p>
          <a:p>
            <a:pPr lvl="1"/>
            <a:r>
              <a:rPr lang="en-US" dirty="0"/>
              <a:t>Electrical/Electronics equipment: Linda Bagby</a:t>
            </a:r>
          </a:p>
          <a:p>
            <a:pPr lvl="1"/>
            <a:endParaRPr lang="en-US" dirty="0"/>
          </a:p>
          <a:p>
            <a:pPr marL="342900" lvl="1" indent="0">
              <a:buNone/>
            </a:pPr>
            <a:endParaRPr lang="en-US" dirty="0"/>
          </a:p>
          <a:p>
            <a:endParaRPr lang="en-US" dirty="0"/>
          </a:p>
          <a:p>
            <a:pPr marL="0" indent="0">
              <a:buNone/>
            </a:pPr>
            <a:endParaRPr lang="en-US" dirty="0"/>
          </a:p>
          <a:p>
            <a:endParaRPr lang="en-US" dirty="0"/>
          </a:p>
          <a:p>
            <a:pPr marL="1828800" lvl="4" indent="0">
              <a:buNone/>
            </a:pPr>
            <a:endParaRPr lang="en-US" dirty="0"/>
          </a:p>
        </p:txBody>
      </p:sp>
      <p:pic>
        <p:nvPicPr>
          <p:cNvPr id="5" name="Picture 4">
            <a:extLst>
              <a:ext uri="{FF2B5EF4-FFF2-40B4-BE49-F238E27FC236}">
                <a16:creationId xmlns:a16="http://schemas.microsoft.com/office/drawing/2014/main" id="{338F45EF-3D72-49BA-B2B8-4B6287BB35B4}"/>
              </a:ext>
            </a:extLst>
          </p:cNvPr>
          <p:cNvPicPr>
            <a:picLocks noChangeAspect="1"/>
          </p:cNvPicPr>
          <p:nvPr/>
        </p:nvPicPr>
        <p:blipFill>
          <a:blip r:embed="rId2"/>
          <a:stretch>
            <a:fillRect/>
          </a:stretch>
        </p:blipFill>
        <p:spPr>
          <a:xfrm>
            <a:off x="1213768" y="2223597"/>
            <a:ext cx="6261949" cy="2775326"/>
          </a:xfrm>
          <a:prstGeom prst="rect">
            <a:avLst/>
          </a:prstGeom>
        </p:spPr>
      </p:pic>
      <p:pic>
        <p:nvPicPr>
          <p:cNvPr id="8" name="Picture 7">
            <a:extLst>
              <a:ext uri="{FF2B5EF4-FFF2-40B4-BE49-F238E27FC236}">
                <a16:creationId xmlns:a16="http://schemas.microsoft.com/office/drawing/2014/main" id="{75A533BD-1025-4F58-81FF-1195C6ED0ADD}"/>
              </a:ext>
            </a:extLst>
          </p:cNvPr>
          <p:cNvPicPr>
            <a:picLocks noChangeAspect="1"/>
          </p:cNvPicPr>
          <p:nvPr/>
        </p:nvPicPr>
        <p:blipFill>
          <a:blip r:embed="rId3"/>
          <a:stretch>
            <a:fillRect/>
          </a:stretch>
        </p:blipFill>
        <p:spPr>
          <a:xfrm>
            <a:off x="938287" y="1227370"/>
            <a:ext cx="7262412" cy="700938"/>
          </a:xfrm>
          <a:prstGeom prst="rect">
            <a:avLst/>
          </a:prstGeom>
        </p:spPr>
      </p:pic>
      <p:sp>
        <p:nvSpPr>
          <p:cNvPr id="9" name="Rectangle 8">
            <a:extLst>
              <a:ext uri="{FF2B5EF4-FFF2-40B4-BE49-F238E27FC236}">
                <a16:creationId xmlns:a16="http://schemas.microsoft.com/office/drawing/2014/main" id="{FFF3B737-BBB1-4D29-907E-B51B85C32633}"/>
              </a:ext>
            </a:extLst>
          </p:cNvPr>
          <p:cNvSpPr/>
          <p:nvPr/>
        </p:nvSpPr>
        <p:spPr>
          <a:xfrm>
            <a:off x="938287" y="1227370"/>
            <a:ext cx="7262412" cy="70093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D7A7A9-9594-442B-BDB3-F240DD21B534}"/>
              </a:ext>
            </a:extLst>
          </p:cNvPr>
          <p:cNvSpPr/>
          <p:nvPr/>
        </p:nvSpPr>
        <p:spPr>
          <a:xfrm>
            <a:off x="938287" y="2214543"/>
            <a:ext cx="7262412" cy="280198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27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1F151-404A-488D-AA4F-B5D3811D9C1A}"/>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2001EECE-2454-425A-93DC-BCCC72923573}"/>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99B34C77-0CBD-4966-A4AF-27BE8C9E55D4}"/>
              </a:ext>
            </a:extLst>
          </p:cNvPr>
          <p:cNvSpPr>
            <a:spLocks noGrp="1"/>
          </p:cNvSpPr>
          <p:nvPr>
            <p:ph type="sldNum" sz="quarter" idx="12"/>
          </p:nvPr>
        </p:nvSpPr>
        <p:spPr/>
        <p:txBody>
          <a:bodyPr/>
          <a:lstStyle/>
          <a:p>
            <a:fld id="{2E6C8CC7-F89C-4B6E-BAFB-786CF2D0A6EA}" type="slidenum">
              <a:rPr lang="en-US" smtClean="0"/>
              <a:pPr/>
              <a:t>11</a:t>
            </a:fld>
            <a:endParaRPr lang="en-US" dirty="0"/>
          </a:p>
        </p:txBody>
      </p:sp>
      <p:sp>
        <p:nvSpPr>
          <p:cNvPr id="6" name="Title 5">
            <a:extLst>
              <a:ext uri="{FF2B5EF4-FFF2-40B4-BE49-F238E27FC236}">
                <a16:creationId xmlns:a16="http://schemas.microsoft.com/office/drawing/2014/main" id="{62A08EAD-D0BB-4CA1-B2C7-D3E277C285CA}"/>
              </a:ext>
            </a:extLst>
          </p:cNvPr>
          <p:cNvSpPr>
            <a:spLocks noGrp="1"/>
          </p:cNvSpPr>
          <p:nvPr>
            <p:ph type="title"/>
          </p:nvPr>
        </p:nvSpPr>
        <p:spPr>
          <a:xfrm>
            <a:off x="0" y="88899"/>
            <a:ext cx="7984280" cy="642419"/>
          </a:xfrm>
        </p:spPr>
        <p:txBody>
          <a:bodyPr/>
          <a:lstStyle/>
          <a:p>
            <a:r>
              <a:rPr lang="en-US" dirty="0"/>
              <a:t>Custom vs Commercial Equipment</a:t>
            </a:r>
          </a:p>
        </p:txBody>
      </p:sp>
      <p:sp>
        <p:nvSpPr>
          <p:cNvPr id="7" name="Content Placeholder 5">
            <a:extLst>
              <a:ext uri="{FF2B5EF4-FFF2-40B4-BE49-F238E27FC236}">
                <a16:creationId xmlns:a16="http://schemas.microsoft.com/office/drawing/2014/main" id="{551CFB48-7EB4-4670-B8A5-F98A54243024}"/>
              </a:ext>
            </a:extLst>
          </p:cNvPr>
          <p:cNvSpPr>
            <a:spLocks noGrp="1"/>
          </p:cNvSpPr>
          <p:nvPr>
            <p:ph idx="1"/>
          </p:nvPr>
        </p:nvSpPr>
        <p:spPr/>
        <p:txBody>
          <a:bodyPr>
            <a:normAutofit/>
          </a:bodyPr>
          <a:lstStyle/>
          <a:p>
            <a:r>
              <a:rPr lang="en-US" dirty="0"/>
              <a:t>Custom electrical equipment is defined as electronics that are not commercially available.</a:t>
            </a:r>
          </a:p>
          <a:p>
            <a:pPr lvl="1"/>
            <a:r>
              <a:rPr lang="en-US" dirty="0"/>
              <a:t>Printed circuit boards designed by anyone other than a commercial company (engineer, collaborator, physicist, post doc, grad student).</a:t>
            </a:r>
          </a:p>
          <a:p>
            <a:pPr lvl="1"/>
            <a:r>
              <a:rPr lang="en-US" dirty="0"/>
              <a:t>Chassis containing a collection of commercial parts with internal wiring completed by the user.</a:t>
            </a:r>
          </a:p>
          <a:p>
            <a:pPr lvl="1"/>
            <a:r>
              <a:rPr lang="en-US" dirty="0"/>
              <a:t>Modified commercial equipment.</a:t>
            </a:r>
          </a:p>
          <a:p>
            <a:pPr lvl="2"/>
            <a:r>
              <a:rPr lang="en-US" dirty="0"/>
              <a:t>Extending a power cord.</a:t>
            </a:r>
          </a:p>
          <a:p>
            <a:pPr lvl="1"/>
            <a:r>
              <a:rPr lang="en-US" dirty="0"/>
              <a:t>Equipment that does not contain a Nationally Recognized Testing Laboratory (NRTL) seal.</a:t>
            </a:r>
          </a:p>
          <a:p>
            <a:r>
              <a:rPr lang="en-US" dirty="0"/>
              <a:t>Commercial electrical equipment typically has a NRTL seal.</a:t>
            </a:r>
          </a:p>
          <a:p>
            <a:endParaRPr lang="en-US" dirty="0"/>
          </a:p>
          <a:p>
            <a:pPr lvl="1"/>
            <a:endParaRPr lang="en-US" dirty="0"/>
          </a:p>
          <a:p>
            <a:pPr lvl="1"/>
            <a:endParaRPr lang="en-US" dirty="0"/>
          </a:p>
          <a:p>
            <a:endParaRPr lang="en-US" dirty="0"/>
          </a:p>
          <a:p>
            <a:pPr marL="0" indent="0">
              <a:buNone/>
            </a:pPr>
            <a:endParaRPr lang="en-US" dirty="0"/>
          </a:p>
          <a:p>
            <a:endParaRPr lang="en-US" dirty="0"/>
          </a:p>
          <a:p>
            <a:pPr marL="1828800" lvl="4" indent="0">
              <a:buNone/>
            </a:pPr>
            <a:endParaRPr lang="en-US" dirty="0"/>
          </a:p>
        </p:txBody>
      </p:sp>
    </p:spTree>
    <p:extLst>
      <p:ext uri="{BB962C8B-B14F-4D97-AF65-F5344CB8AC3E}">
        <p14:creationId xmlns:p14="http://schemas.microsoft.com/office/powerpoint/2010/main" val="4068549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945B3-91D3-44F2-B3A4-6DA16196A71C}"/>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8FDFE952-103B-4822-B119-CC187A22AEA2}"/>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D7842AAE-EB6F-46E3-A6AC-4EADEA7271AD}"/>
              </a:ext>
            </a:extLst>
          </p:cNvPr>
          <p:cNvSpPr>
            <a:spLocks noGrp="1"/>
          </p:cNvSpPr>
          <p:nvPr>
            <p:ph type="sldNum" sz="quarter" idx="12"/>
          </p:nvPr>
        </p:nvSpPr>
        <p:spPr/>
        <p:txBody>
          <a:bodyPr/>
          <a:lstStyle/>
          <a:p>
            <a:fld id="{2E6C8CC7-F89C-4B6E-BAFB-786CF2D0A6EA}" type="slidenum">
              <a:rPr lang="en-US" smtClean="0"/>
              <a:pPr/>
              <a:t>12</a:t>
            </a:fld>
            <a:endParaRPr lang="en-US" dirty="0"/>
          </a:p>
        </p:txBody>
      </p:sp>
      <p:sp>
        <p:nvSpPr>
          <p:cNvPr id="6" name="Title 5">
            <a:extLst>
              <a:ext uri="{FF2B5EF4-FFF2-40B4-BE49-F238E27FC236}">
                <a16:creationId xmlns:a16="http://schemas.microsoft.com/office/drawing/2014/main" id="{4061B3BC-BC87-421A-AC68-28C9C353CC65}"/>
              </a:ext>
            </a:extLst>
          </p:cNvPr>
          <p:cNvSpPr>
            <a:spLocks noGrp="1"/>
          </p:cNvSpPr>
          <p:nvPr>
            <p:ph type="title"/>
          </p:nvPr>
        </p:nvSpPr>
        <p:spPr>
          <a:xfrm>
            <a:off x="0" y="88899"/>
            <a:ext cx="7984280" cy="642419"/>
          </a:xfrm>
        </p:spPr>
        <p:txBody>
          <a:bodyPr/>
          <a:lstStyle/>
          <a:p>
            <a:r>
              <a:rPr lang="en-US" dirty="0"/>
              <a:t>Guidance Sources</a:t>
            </a:r>
          </a:p>
        </p:txBody>
      </p:sp>
      <p:sp>
        <p:nvSpPr>
          <p:cNvPr id="7" name="Content Placeholder 5">
            <a:extLst>
              <a:ext uri="{FF2B5EF4-FFF2-40B4-BE49-F238E27FC236}">
                <a16:creationId xmlns:a16="http://schemas.microsoft.com/office/drawing/2014/main" id="{9AD1BF67-D9CF-439C-91F5-F7CC27B42D1C}"/>
              </a:ext>
            </a:extLst>
          </p:cNvPr>
          <p:cNvSpPr>
            <a:spLocks noGrp="1"/>
          </p:cNvSpPr>
          <p:nvPr>
            <p:ph idx="1"/>
          </p:nvPr>
        </p:nvSpPr>
        <p:spPr/>
        <p:txBody>
          <a:bodyPr>
            <a:normAutofit/>
          </a:bodyPr>
          <a:lstStyle/>
          <a:p>
            <a:pPr marL="0" indent="0">
              <a:buNone/>
            </a:pPr>
            <a:r>
              <a:rPr lang="en-US" dirty="0"/>
              <a:t>All experiments within the Neutrino Division (ND) follow the Particle Physics Division (PPD) guidelines for Operational Readiness Clearance (ORC) reviews and utilize the Fermilab Office of Program Planning TSW (Technical Scope of Work) and ORC webpage.</a:t>
            </a:r>
          </a:p>
          <a:p>
            <a:pPr marL="0" indent="0">
              <a:buNone/>
            </a:pPr>
            <a:endParaRPr lang="en-US" dirty="0"/>
          </a:p>
          <a:p>
            <a:r>
              <a:rPr lang="en-US" dirty="0"/>
              <a:t>Link to the Particle Physics Division Operational Readiness Clearance (PPD ORC)</a:t>
            </a:r>
          </a:p>
          <a:p>
            <a:pPr marL="0" indent="0">
              <a:buNone/>
            </a:pPr>
            <a:r>
              <a:rPr lang="en-US" dirty="0">
                <a:hlinkClick r:id="rId2"/>
              </a:rPr>
              <a:t>http://www-ppd.fnal.gov/ESHBMGOffice/orc.html</a:t>
            </a:r>
            <a:endParaRPr lang="en-US" dirty="0"/>
          </a:p>
          <a:p>
            <a:pPr marL="0" indent="0">
              <a:buNone/>
            </a:pPr>
            <a:endParaRPr lang="en-US" dirty="0"/>
          </a:p>
          <a:p>
            <a:pPr>
              <a:buFont typeface="Arial" panose="020B0604020202020204" pitchFamily="34" charset="0"/>
              <a:buChar char="•"/>
            </a:pPr>
            <a:r>
              <a:rPr lang="en-US" dirty="0"/>
              <a:t>Office of Program Planning</a:t>
            </a:r>
          </a:p>
          <a:p>
            <a:pPr marL="0" indent="0">
              <a:buNone/>
            </a:pPr>
            <a:r>
              <a:rPr lang="en-US" dirty="0">
                <a:hlinkClick r:id="rId3"/>
              </a:rPr>
              <a:t>http://programplanning.fnal.gov/tsw_orc/</a:t>
            </a:r>
            <a:endParaRPr lang="en-US" dirty="0"/>
          </a:p>
          <a:p>
            <a:pPr marL="0" indent="0">
              <a:buNone/>
            </a:pPr>
            <a:endParaRPr lang="en-US" dirty="0"/>
          </a:p>
          <a:p>
            <a:r>
              <a:rPr lang="en-US" dirty="0"/>
              <a:t>Link to the Fermilab Environment, Safety and Health Manual (FESHM)</a:t>
            </a:r>
          </a:p>
          <a:p>
            <a:pPr marL="0" indent="0">
              <a:buNone/>
            </a:pPr>
            <a:r>
              <a:rPr lang="en-US" dirty="0">
                <a:hlinkClick r:id="rId4"/>
              </a:rPr>
              <a:t>http://eshq.fnal.gov/manuals/feshm/</a:t>
            </a:r>
            <a:endParaRPr lang="en-US" dirty="0"/>
          </a:p>
          <a:p>
            <a:pPr marL="0" indent="0">
              <a:buNone/>
            </a:pPr>
            <a:endParaRPr lang="en-US" dirty="0"/>
          </a:p>
          <a:p>
            <a:endParaRPr lang="en-US" dirty="0"/>
          </a:p>
          <a:p>
            <a:pPr marL="0" indent="0">
              <a:buNone/>
            </a:pPr>
            <a:endParaRPr lang="en-US" dirty="0"/>
          </a:p>
          <a:p>
            <a:pPr marL="457200" lvl="1" indent="0">
              <a:buNone/>
            </a:pPr>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endParaRPr lang="en-US" dirty="0"/>
          </a:p>
          <a:p>
            <a:pPr marL="1828800" lvl="4" indent="0">
              <a:buNone/>
            </a:pPr>
            <a:endParaRPr lang="en-US" dirty="0"/>
          </a:p>
        </p:txBody>
      </p:sp>
    </p:spTree>
    <p:extLst>
      <p:ext uri="{BB962C8B-B14F-4D97-AF65-F5344CB8AC3E}">
        <p14:creationId xmlns:p14="http://schemas.microsoft.com/office/powerpoint/2010/main" val="121976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7199D-3353-4E86-BB40-D6E079710CC1}"/>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FB4708B4-945F-44C8-AE7C-8E392075448A}"/>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9D4E49A5-A098-4208-8B7D-69B35C154D89}"/>
              </a:ext>
            </a:extLst>
          </p:cNvPr>
          <p:cNvSpPr>
            <a:spLocks noGrp="1"/>
          </p:cNvSpPr>
          <p:nvPr>
            <p:ph type="sldNum" sz="quarter" idx="12"/>
          </p:nvPr>
        </p:nvSpPr>
        <p:spPr/>
        <p:txBody>
          <a:bodyPr/>
          <a:lstStyle/>
          <a:p>
            <a:fld id="{2E6C8CC7-F89C-4B6E-BAFB-786CF2D0A6EA}" type="slidenum">
              <a:rPr lang="en-US" smtClean="0"/>
              <a:pPr/>
              <a:t>13</a:t>
            </a:fld>
            <a:endParaRPr lang="en-US" dirty="0"/>
          </a:p>
        </p:txBody>
      </p:sp>
      <p:sp>
        <p:nvSpPr>
          <p:cNvPr id="6" name="Title 5">
            <a:extLst>
              <a:ext uri="{FF2B5EF4-FFF2-40B4-BE49-F238E27FC236}">
                <a16:creationId xmlns:a16="http://schemas.microsoft.com/office/drawing/2014/main" id="{909CA259-E045-477B-AF4E-136F96366331}"/>
              </a:ext>
            </a:extLst>
          </p:cNvPr>
          <p:cNvSpPr>
            <a:spLocks noGrp="1"/>
          </p:cNvSpPr>
          <p:nvPr>
            <p:ph type="title"/>
          </p:nvPr>
        </p:nvSpPr>
        <p:spPr>
          <a:xfrm>
            <a:off x="0" y="101599"/>
            <a:ext cx="7984280" cy="642419"/>
          </a:xfrm>
        </p:spPr>
        <p:txBody>
          <a:bodyPr/>
          <a:lstStyle/>
          <a:p>
            <a:r>
              <a:rPr lang="en-US" dirty="0"/>
              <a:t>Where does one start??</a:t>
            </a:r>
          </a:p>
        </p:txBody>
      </p:sp>
      <p:sp>
        <p:nvSpPr>
          <p:cNvPr id="7" name="Content Placeholder 5">
            <a:extLst>
              <a:ext uri="{FF2B5EF4-FFF2-40B4-BE49-F238E27FC236}">
                <a16:creationId xmlns:a16="http://schemas.microsoft.com/office/drawing/2014/main" id="{762232F8-C9F2-47E8-BAF6-3707FA0490F8}"/>
              </a:ext>
            </a:extLst>
          </p:cNvPr>
          <p:cNvSpPr>
            <a:spLocks noGrp="1"/>
          </p:cNvSpPr>
          <p:nvPr>
            <p:ph idx="1"/>
          </p:nvPr>
        </p:nvSpPr>
        <p:spPr>
          <a:xfrm>
            <a:off x="49442" y="812800"/>
            <a:ext cx="9040102" cy="5559694"/>
          </a:xfrm>
        </p:spPr>
        <p:txBody>
          <a:bodyPr>
            <a:normAutofit lnSpcReduction="10000"/>
          </a:bodyPr>
          <a:lstStyle/>
          <a:p>
            <a:r>
              <a:rPr lang="en-US" dirty="0"/>
              <a:t>Use the PPD ORC page to determine the hazards for a given subsystem</a:t>
            </a:r>
          </a:p>
          <a:p>
            <a:pPr lvl="1"/>
            <a:r>
              <a:rPr lang="en-US" dirty="0">
                <a:hlinkClick r:id="rId2"/>
              </a:rPr>
              <a:t>http://www-ppd.fnal.gov/ESHBMGOffice/orc.html</a:t>
            </a:r>
            <a:endParaRPr lang="en-US" dirty="0"/>
          </a:p>
          <a:p>
            <a:pPr>
              <a:buFont typeface="Arial" panose="020B0604020202020204" pitchFamily="34" charset="0"/>
              <a:buChar char="•"/>
            </a:pPr>
            <a:r>
              <a:rPr lang="en-US" dirty="0"/>
              <a:t>Hazard Checklist</a:t>
            </a:r>
          </a:p>
          <a:p>
            <a:pPr lvl="1"/>
            <a:r>
              <a:rPr lang="en-US" dirty="0">
                <a:hlinkClick r:id="rId3"/>
              </a:rPr>
              <a:t>http://www-ppd.fnal.gov/eshbmgOffice/SafetyPDFs/HazardIDChecklist.pdf</a:t>
            </a:r>
            <a:endParaRPr lang="en-US" dirty="0"/>
          </a:p>
          <a:p>
            <a:r>
              <a:rPr lang="en-US" dirty="0"/>
              <a:t>Hazards include:</a:t>
            </a:r>
          </a:p>
          <a:p>
            <a:pPr lvl="1"/>
            <a:r>
              <a:rPr lang="en-US" dirty="0"/>
              <a:t>Flammable (Gases or Liquids)</a:t>
            </a:r>
          </a:p>
          <a:p>
            <a:pPr lvl="1"/>
            <a:r>
              <a:rPr lang="en-US" dirty="0"/>
              <a:t>Gases</a:t>
            </a:r>
          </a:p>
          <a:p>
            <a:pPr lvl="1"/>
            <a:r>
              <a:rPr lang="en-US" dirty="0"/>
              <a:t>Chemicals</a:t>
            </a:r>
          </a:p>
          <a:p>
            <a:pPr lvl="1"/>
            <a:r>
              <a:rPr lang="en-US" dirty="0"/>
              <a:t>Radioactive Sources</a:t>
            </a:r>
          </a:p>
          <a:p>
            <a:pPr lvl="1"/>
            <a:r>
              <a:rPr lang="en-US" dirty="0"/>
              <a:t>Target Materials</a:t>
            </a:r>
          </a:p>
          <a:p>
            <a:pPr lvl="1"/>
            <a:r>
              <a:rPr lang="en-US" dirty="0"/>
              <a:t>Nuclear Materials</a:t>
            </a:r>
          </a:p>
          <a:p>
            <a:pPr lvl="1"/>
            <a:r>
              <a:rPr lang="en-US" b="1" dirty="0"/>
              <a:t>Class 3b or Class 4 Lasers</a:t>
            </a:r>
          </a:p>
          <a:p>
            <a:pPr lvl="1"/>
            <a:r>
              <a:rPr lang="en-US" b="1" dirty="0"/>
              <a:t>Electrical Equipment</a:t>
            </a:r>
          </a:p>
          <a:p>
            <a:pPr lvl="1"/>
            <a:r>
              <a:rPr lang="en-US" b="1" dirty="0"/>
              <a:t>Mechanical Structures</a:t>
            </a:r>
          </a:p>
          <a:p>
            <a:pPr lvl="1"/>
            <a:r>
              <a:rPr lang="en-US" b="1" dirty="0"/>
              <a:t>Vacuum Vessels</a:t>
            </a:r>
          </a:p>
          <a:p>
            <a:pPr lvl="1"/>
            <a:r>
              <a:rPr lang="en-US" b="1" dirty="0"/>
              <a:t>Pressure Vessels and Pressure Piping</a:t>
            </a:r>
          </a:p>
          <a:p>
            <a:pPr lvl="1"/>
            <a:r>
              <a:rPr lang="en-US" b="1" dirty="0"/>
              <a:t>Fire and Life Safety</a:t>
            </a:r>
          </a:p>
          <a:p>
            <a:pPr lvl="1"/>
            <a:r>
              <a:rPr lang="en-US" dirty="0"/>
              <a:t>Radiation Safety</a:t>
            </a:r>
          </a:p>
          <a:p>
            <a:pPr lvl="1"/>
            <a:r>
              <a:rPr lang="en-US" b="1" dirty="0"/>
              <a:t>Trip, Fall, and Strain relief considerations</a:t>
            </a:r>
          </a:p>
          <a:p>
            <a:pPr lvl="1"/>
            <a:endParaRPr lang="en-US" dirty="0"/>
          </a:p>
          <a:p>
            <a:pPr lvl="1"/>
            <a:endParaRPr lang="en-US" dirty="0"/>
          </a:p>
          <a:p>
            <a:endParaRPr lang="en-US" dirty="0"/>
          </a:p>
          <a:p>
            <a:pPr marL="0" indent="0">
              <a:buNone/>
            </a:pPr>
            <a:endParaRPr lang="en-US" dirty="0"/>
          </a:p>
          <a:p>
            <a:endParaRPr lang="en-US" dirty="0"/>
          </a:p>
          <a:p>
            <a:pPr marL="1828800" lvl="4" indent="0">
              <a:buNone/>
            </a:pPr>
            <a:endParaRPr lang="en-US" dirty="0"/>
          </a:p>
        </p:txBody>
      </p:sp>
    </p:spTree>
    <p:extLst>
      <p:ext uri="{BB962C8B-B14F-4D97-AF65-F5344CB8AC3E}">
        <p14:creationId xmlns:p14="http://schemas.microsoft.com/office/powerpoint/2010/main" val="389868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98F5E-9B6B-40F2-BF57-25D549D5EE82}"/>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54468886-D914-4150-9338-A629C3D5D705}"/>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2A6BB28D-40F7-4B03-89BE-BE095A738B43}"/>
              </a:ext>
            </a:extLst>
          </p:cNvPr>
          <p:cNvSpPr>
            <a:spLocks noGrp="1"/>
          </p:cNvSpPr>
          <p:nvPr>
            <p:ph type="sldNum" sz="quarter" idx="12"/>
          </p:nvPr>
        </p:nvSpPr>
        <p:spPr/>
        <p:txBody>
          <a:bodyPr/>
          <a:lstStyle/>
          <a:p>
            <a:fld id="{2E6C8CC7-F89C-4B6E-BAFB-786CF2D0A6EA}" type="slidenum">
              <a:rPr lang="en-US" smtClean="0"/>
              <a:pPr/>
              <a:t>14</a:t>
            </a:fld>
            <a:endParaRPr lang="en-US" dirty="0"/>
          </a:p>
        </p:txBody>
      </p:sp>
      <p:sp>
        <p:nvSpPr>
          <p:cNvPr id="6" name="Title 5">
            <a:extLst>
              <a:ext uri="{FF2B5EF4-FFF2-40B4-BE49-F238E27FC236}">
                <a16:creationId xmlns:a16="http://schemas.microsoft.com/office/drawing/2014/main" id="{57A14E3B-20DC-4C67-A1D2-95FDC472F66B}"/>
              </a:ext>
            </a:extLst>
          </p:cNvPr>
          <p:cNvSpPr>
            <a:spLocks noGrp="1"/>
          </p:cNvSpPr>
          <p:nvPr>
            <p:ph type="title"/>
          </p:nvPr>
        </p:nvSpPr>
        <p:spPr>
          <a:xfrm>
            <a:off x="0" y="88899"/>
            <a:ext cx="7984280" cy="642419"/>
          </a:xfrm>
        </p:spPr>
        <p:txBody>
          <a:bodyPr/>
          <a:lstStyle/>
          <a:p>
            <a:r>
              <a:rPr lang="en-US" dirty="0"/>
              <a:t>3 Step Process: Step 1</a:t>
            </a:r>
          </a:p>
        </p:txBody>
      </p:sp>
      <p:sp>
        <p:nvSpPr>
          <p:cNvPr id="7" name="Content Placeholder 5">
            <a:extLst>
              <a:ext uri="{FF2B5EF4-FFF2-40B4-BE49-F238E27FC236}">
                <a16:creationId xmlns:a16="http://schemas.microsoft.com/office/drawing/2014/main" id="{BF8AC579-660A-44DC-8F99-12AE27BF413D}"/>
              </a:ext>
            </a:extLst>
          </p:cNvPr>
          <p:cNvSpPr>
            <a:spLocks noGrp="1"/>
          </p:cNvSpPr>
          <p:nvPr>
            <p:ph idx="1"/>
          </p:nvPr>
        </p:nvSpPr>
        <p:spPr>
          <a:xfrm>
            <a:off x="49442" y="818205"/>
            <a:ext cx="9040102" cy="5221590"/>
          </a:xfrm>
        </p:spPr>
        <p:txBody>
          <a:bodyPr>
            <a:normAutofit/>
          </a:bodyPr>
          <a:lstStyle/>
          <a:p>
            <a:pPr>
              <a:buFont typeface="Arial" panose="020B0604020202020204" pitchFamily="34" charset="0"/>
              <a:buChar char="•"/>
            </a:pPr>
            <a:r>
              <a:rPr lang="en-US" dirty="0"/>
              <a:t>Safety Engineering Design Review (SEDR)</a:t>
            </a:r>
          </a:p>
          <a:p>
            <a:pPr lvl="1">
              <a:buFont typeface="Arial" panose="020B0604020202020204" pitchFamily="34" charset="0"/>
              <a:buChar char="•"/>
            </a:pPr>
            <a:r>
              <a:rPr lang="en-US" dirty="0"/>
              <a:t>Performed on custom designed or modified commercial equipment.</a:t>
            </a:r>
          </a:p>
          <a:p>
            <a:pPr lvl="1">
              <a:buFont typeface="Arial" panose="020B0604020202020204" pitchFamily="34" charset="0"/>
              <a:buChar char="•"/>
            </a:pPr>
            <a:r>
              <a:rPr lang="en-US" dirty="0"/>
              <a:t>Requirements (chassis level)</a:t>
            </a:r>
          </a:p>
          <a:p>
            <a:pPr lvl="2">
              <a:buFont typeface="Arial" panose="020B0604020202020204" pitchFamily="34" charset="0"/>
              <a:buChar char="•"/>
            </a:pPr>
            <a:r>
              <a:rPr lang="en-US" sz="1800" dirty="0">
                <a:solidFill>
                  <a:schemeClr val="accent6">
                    <a:lumMod val="50000"/>
                  </a:schemeClr>
                </a:solidFill>
              </a:rPr>
              <a:t>A SEDR Request document containing:</a:t>
            </a:r>
            <a:endParaRPr lang="en-US" dirty="0"/>
          </a:p>
          <a:p>
            <a:pPr lvl="3"/>
            <a:r>
              <a:rPr lang="en-US" sz="1800" dirty="0">
                <a:solidFill>
                  <a:srgbClr val="FF0000"/>
                </a:solidFill>
              </a:rPr>
              <a:t>General description of the chassis.</a:t>
            </a:r>
          </a:p>
          <a:p>
            <a:pPr lvl="3"/>
            <a:r>
              <a:rPr lang="en-US" sz="1800" dirty="0">
                <a:solidFill>
                  <a:srgbClr val="FF0000"/>
                </a:solidFill>
              </a:rPr>
              <a:t>Simplified (block) electrical diagram of the chassis, including commercial components, with special emphasis on power handling issues. These must be of sufficient detail that reviewers can verify the experimenters have observed good systems engineering practices and have used proper fusing, wire sizes, insulation, termination, etc.</a:t>
            </a:r>
          </a:p>
          <a:p>
            <a:pPr lvl="3"/>
            <a:r>
              <a:rPr lang="en-US" sz="1800" dirty="0">
                <a:solidFill>
                  <a:srgbClr val="FF0000"/>
                </a:solidFill>
              </a:rPr>
              <a:t>Schematics, Artwork, Bill of Materials, of custom manufactured circuitry or modifications of commercial components of similar detail.</a:t>
            </a:r>
          </a:p>
          <a:p>
            <a:pPr lvl="3"/>
            <a:r>
              <a:rPr lang="en-US" sz="1800" dirty="0">
                <a:solidFill>
                  <a:srgbClr val="FF0000"/>
                </a:solidFill>
              </a:rPr>
              <a:t>Sample of the equipment to be reviewed.</a:t>
            </a:r>
          </a:p>
          <a:p>
            <a:pPr lvl="3"/>
            <a:r>
              <a:rPr lang="en-US" sz="1800" dirty="0">
                <a:solidFill>
                  <a:srgbClr val="FF0000"/>
                </a:solidFill>
              </a:rPr>
              <a:t>An Engineering Note is useful.</a:t>
            </a:r>
          </a:p>
          <a:p>
            <a:pPr lvl="3"/>
            <a:endParaRPr lang="en-US" sz="1800" dirty="0">
              <a:solidFill>
                <a:srgbClr val="FF0000"/>
              </a:solidFill>
            </a:endParaRPr>
          </a:p>
          <a:p>
            <a:pPr lvl="1">
              <a:buFont typeface="Arial" panose="020B0604020202020204" pitchFamily="34" charset="0"/>
              <a:buChar char="•"/>
            </a:pPr>
            <a:r>
              <a:rPr lang="en-US" dirty="0"/>
              <a:t>Should be done during the </a:t>
            </a:r>
            <a:r>
              <a:rPr lang="en-US" dirty="0">
                <a:solidFill>
                  <a:srgbClr val="FF0000"/>
                </a:solidFill>
              </a:rPr>
              <a:t>PRE-PRODUCTION</a:t>
            </a:r>
            <a:r>
              <a:rPr lang="en-US" dirty="0"/>
              <a:t> phase of a design to allow time to complete any ‘required’ findings before going into production.</a:t>
            </a:r>
          </a:p>
          <a:p>
            <a:pPr marL="457200" lvl="1" indent="0">
              <a:buNone/>
            </a:pPr>
            <a:endParaRPr lang="en-US" dirty="0"/>
          </a:p>
          <a:p>
            <a:pPr lvl="1"/>
            <a:endParaRPr lang="en-US" dirty="0"/>
          </a:p>
          <a:p>
            <a:pPr lvl="1">
              <a:buFont typeface="Arial" panose="020B0604020202020204" pitchFamily="34" charset="0"/>
              <a:buChar char="•"/>
            </a:pPr>
            <a:endParaRPr lang="en-US" dirty="0"/>
          </a:p>
          <a:p>
            <a:pPr lvl="1"/>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marL="0" indent="0">
              <a:buNone/>
            </a:pPr>
            <a:endParaRPr lang="en-US" dirty="0"/>
          </a:p>
          <a:p>
            <a:pPr marL="457200" lvl="1" indent="0">
              <a:buNone/>
            </a:pPr>
            <a:endParaRPr lang="en-US" dirty="0"/>
          </a:p>
          <a:p>
            <a:pPr lvl="1"/>
            <a:endParaRPr lang="en-US" dirty="0"/>
          </a:p>
          <a:p>
            <a:endParaRPr lang="en-US" dirty="0"/>
          </a:p>
          <a:p>
            <a:pPr marL="0" indent="0">
              <a:buNone/>
            </a:pPr>
            <a:endParaRPr lang="en-US" dirty="0"/>
          </a:p>
          <a:p>
            <a:endParaRPr lang="en-US" dirty="0"/>
          </a:p>
          <a:p>
            <a:pPr marL="1828800" lvl="4" indent="0">
              <a:buNone/>
            </a:pPr>
            <a:endParaRPr lang="en-US" dirty="0"/>
          </a:p>
        </p:txBody>
      </p:sp>
    </p:spTree>
    <p:extLst>
      <p:ext uri="{BB962C8B-B14F-4D97-AF65-F5344CB8AC3E}">
        <p14:creationId xmlns:p14="http://schemas.microsoft.com/office/powerpoint/2010/main" val="255565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5BAEF-A287-47FD-84C2-4A2D9C5E3AB7}"/>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74EBBDA5-C7F6-4637-B1FE-7267DB562E35}"/>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F7BC53B0-AF6C-4A17-BA78-A30F371E3A22}"/>
              </a:ext>
            </a:extLst>
          </p:cNvPr>
          <p:cNvSpPr>
            <a:spLocks noGrp="1"/>
          </p:cNvSpPr>
          <p:nvPr>
            <p:ph type="sldNum" sz="quarter" idx="12"/>
          </p:nvPr>
        </p:nvSpPr>
        <p:spPr/>
        <p:txBody>
          <a:bodyPr/>
          <a:lstStyle/>
          <a:p>
            <a:fld id="{2E6C8CC7-F89C-4B6E-BAFB-786CF2D0A6EA}" type="slidenum">
              <a:rPr lang="en-US" smtClean="0"/>
              <a:pPr/>
              <a:t>15</a:t>
            </a:fld>
            <a:endParaRPr lang="en-US" dirty="0"/>
          </a:p>
        </p:txBody>
      </p:sp>
      <p:sp>
        <p:nvSpPr>
          <p:cNvPr id="6" name="Title 5">
            <a:extLst>
              <a:ext uri="{FF2B5EF4-FFF2-40B4-BE49-F238E27FC236}">
                <a16:creationId xmlns:a16="http://schemas.microsoft.com/office/drawing/2014/main" id="{E3C7D401-7EC0-4827-A293-F5F278BC8C27}"/>
              </a:ext>
            </a:extLst>
          </p:cNvPr>
          <p:cNvSpPr>
            <a:spLocks noGrp="1"/>
          </p:cNvSpPr>
          <p:nvPr>
            <p:ph type="title"/>
          </p:nvPr>
        </p:nvSpPr>
        <p:spPr>
          <a:xfrm>
            <a:off x="0" y="88899"/>
            <a:ext cx="7984280" cy="642419"/>
          </a:xfrm>
        </p:spPr>
        <p:txBody>
          <a:bodyPr/>
          <a:lstStyle/>
          <a:p>
            <a:r>
              <a:rPr lang="en-US" dirty="0"/>
              <a:t>3 Step Process: Step 2</a:t>
            </a:r>
          </a:p>
        </p:txBody>
      </p:sp>
      <p:sp>
        <p:nvSpPr>
          <p:cNvPr id="7" name="Content Placeholder 5">
            <a:extLst>
              <a:ext uri="{FF2B5EF4-FFF2-40B4-BE49-F238E27FC236}">
                <a16:creationId xmlns:a16="http://schemas.microsoft.com/office/drawing/2014/main" id="{FB90F417-6F88-43B4-A54F-82C910CAEC14}"/>
              </a:ext>
            </a:extLst>
          </p:cNvPr>
          <p:cNvSpPr>
            <a:spLocks noGrp="1"/>
          </p:cNvSpPr>
          <p:nvPr>
            <p:ph idx="1"/>
          </p:nvPr>
        </p:nvSpPr>
        <p:spPr>
          <a:xfrm>
            <a:off x="49442" y="795867"/>
            <a:ext cx="9040102" cy="5576627"/>
          </a:xfrm>
        </p:spPr>
        <p:txBody>
          <a:bodyPr>
            <a:normAutofit/>
          </a:bodyPr>
          <a:lstStyle/>
          <a:p>
            <a:pPr>
              <a:buFont typeface="Arial" panose="020B0604020202020204" pitchFamily="34" charset="0"/>
              <a:buChar char="•"/>
            </a:pPr>
            <a:r>
              <a:rPr lang="en-US" dirty="0"/>
              <a:t>partial Operational Readiness Clearance (</a:t>
            </a:r>
            <a:r>
              <a:rPr lang="en-US" dirty="0" err="1"/>
              <a:t>pORC</a:t>
            </a:r>
            <a:r>
              <a:rPr lang="en-US" dirty="0"/>
              <a:t>)</a:t>
            </a:r>
          </a:p>
          <a:p>
            <a:pPr lvl="1">
              <a:buFont typeface="Arial" panose="020B0604020202020204" pitchFamily="34" charset="0"/>
              <a:buChar char="•"/>
            </a:pPr>
            <a:r>
              <a:rPr lang="en-US" dirty="0"/>
              <a:t>A mechanism for powering up one subsystem while others are being installed or assembled.</a:t>
            </a:r>
          </a:p>
          <a:p>
            <a:pPr lvl="1">
              <a:buFont typeface="Arial" panose="020B0604020202020204" pitchFamily="34" charset="0"/>
              <a:buChar char="•"/>
            </a:pPr>
            <a:r>
              <a:rPr lang="en-US" dirty="0"/>
              <a:t>Performed on a subsystem’s fully populated electronics racks or a subsystem’s collection of equipment which will be operated at a test stand, experimental building, or in a beamline enclosure.</a:t>
            </a:r>
          </a:p>
          <a:p>
            <a:pPr lvl="1">
              <a:buFont typeface="Arial" panose="020B0604020202020204" pitchFamily="34" charset="0"/>
              <a:buChar char="•"/>
            </a:pPr>
            <a:r>
              <a:rPr lang="en-US" dirty="0"/>
              <a:t>Includes all intra AND inter rack connections, including external AC Distribution.</a:t>
            </a:r>
          </a:p>
          <a:p>
            <a:pPr lvl="1">
              <a:buFont typeface="Arial" panose="020B0604020202020204" pitchFamily="34" charset="0"/>
              <a:buChar char="•"/>
            </a:pPr>
            <a:r>
              <a:rPr lang="en-US" dirty="0"/>
              <a:t>Requirements (rack or subsystem level)</a:t>
            </a:r>
          </a:p>
          <a:p>
            <a:pPr lvl="3"/>
            <a:r>
              <a:rPr lang="en-US" dirty="0"/>
              <a:t>Simplified (block) electrical diagram of entire installation, including commercial components, with special emphasis on power handling issues. These must be of sufficient detail that reviewers can verify the experimenters have observed good systems engineering practices and have used proper fusing, wire sizes, insulation, termination, etc.</a:t>
            </a:r>
          </a:p>
          <a:p>
            <a:pPr lvl="3"/>
            <a:r>
              <a:rPr lang="en-US" dirty="0"/>
              <a:t>Line diagrams of custom manufactured circuitry or modifications of commercial components of similar detail.</a:t>
            </a:r>
          </a:p>
          <a:p>
            <a:pPr lvl="3"/>
            <a:r>
              <a:rPr lang="en-US" dirty="0"/>
              <a:t>Fully populated rack.</a:t>
            </a:r>
          </a:p>
          <a:p>
            <a:pPr lvl="1">
              <a:buFont typeface="Arial" panose="020B0604020202020204" pitchFamily="34" charset="0"/>
              <a:buChar char="•"/>
            </a:pPr>
            <a:r>
              <a:rPr lang="en-US" dirty="0"/>
              <a:t>Can be done at experiment’s enclosure or other site before racks are moved to enclosure.</a:t>
            </a:r>
          </a:p>
          <a:p>
            <a:pPr lvl="1">
              <a:buFont typeface="Arial" panose="020B0604020202020204" pitchFamily="34" charset="0"/>
              <a:buChar char="•"/>
            </a:pPr>
            <a:r>
              <a:rPr lang="en-US" dirty="0"/>
              <a:t>Includes SEDR Findings report, subsequent actions, and final approval.</a:t>
            </a:r>
          </a:p>
          <a:p>
            <a:pPr lvl="1">
              <a:buFont typeface="Arial" panose="020B0604020202020204" pitchFamily="34" charset="0"/>
              <a:buChar char="•"/>
            </a:pPr>
            <a:endParaRPr lang="en-US" dirty="0"/>
          </a:p>
          <a:p>
            <a:pPr lvl="1"/>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marL="0" indent="0">
              <a:buNone/>
            </a:pPr>
            <a:endParaRPr lang="en-US" dirty="0"/>
          </a:p>
          <a:p>
            <a:pPr marL="457200" lvl="1" indent="0">
              <a:buNone/>
            </a:pPr>
            <a:endParaRPr lang="en-US" dirty="0"/>
          </a:p>
          <a:p>
            <a:pPr lvl="1"/>
            <a:endParaRPr lang="en-US" dirty="0"/>
          </a:p>
          <a:p>
            <a:endParaRPr lang="en-US" dirty="0"/>
          </a:p>
          <a:p>
            <a:pPr marL="0" indent="0">
              <a:buNone/>
            </a:pPr>
            <a:endParaRPr lang="en-US" dirty="0"/>
          </a:p>
          <a:p>
            <a:endParaRPr lang="en-US" dirty="0"/>
          </a:p>
          <a:p>
            <a:pPr marL="1828800" lvl="4" indent="0">
              <a:buNone/>
            </a:pPr>
            <a:endParaRPr lang="en-US" dirty="0"/>
          </a:p>
        </p:txBody>
      </p:sp>
    </p:spTree>
    <p:extLst>
      <p:ext uri="{BB962C8B-B14F-4D97-AF65-F5344CB8AC3E}">
        <p14:creationId xmlns:p14="http://schemas.microsoft.com/office/powerpoint/2010/main" val="359210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2A7D6-9243-43BE-8C08-1FC5CF78B3E9}"/>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6C5D7EE5-DEBE-4953-B60D-F11277927CAE}"/>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723DF831-AF11-496E-A3E6-9BCAFBDEC17F}"/>
              </a:ext>
            </a:extLst>
          </p:cNvPr>
          <p:cNvSpPr>
            <a:spLocks noGrp="1"/>
          </p:cNvSpPr>
          <p:nvPr>
            <p:ph type="sldNum" sz="quarter" idx="12"/>
          </p:nvPr>
        </p:nvSpPr>
        <p:spPr/>
        <p:txBody>
          <a:bodyPr/>
          <a:lstStyle/>
          <a:p>
            <a:fld id="{2E6C8CC7-F89C-4B6E-BAFB-786CF2D0A6EA}" type="slidenum">
              <a:rPr lang="en-US" smtClean="0"/>
              <a:pPr/>
              <a:t>16</a:t>
            </a:fld>
            <a:endParaRPr lang="en-US" dirty="0"/>
          </a:p>
        </p:txBody>
      </p:sp>
      <p:sp>
        <p:nvSpPr>
          <p:cNvPr id="6" name="Title 5">
            <a:extLst>
              <a:ext uri="{FF2B5EF4-FFF2-40B4-BE49-F238E27FC236}">
                <a16:creationId xmlns:a16="http://schemas.microsoft.com/office/drawing/2014/main" id="{A1EECAE6-4204-4F89-ACE6-A20CBFEB371D}"/>
              </a:ext>
            </a:extLst>
          </p:cNvPr>
          <p:cNvSpPr>
            <a:spLocks noGrp="1"/>
          </p:cNvSpPr>
          <p:nvPr>
            <p:ph type="title"/>
          </p:nvPr>
        </p:nvSpPr>
        <p:spPr>
          <a:xfrm>
            <a:off x="0" y="88899"/>
            <a:ext cx="7984280" cy="642419"/>
          </a:xfrm>
        </p:spPr>
        <p:txBody>
          <a:bodyPr/>
          <a:lstStyle/>
          <a:p>
            <a:r>
              <a:rPr lang="en-US" dirty="0"/>
              <a:t>3 Step Process: Step 3</a:t>
            </a:r>
          </a:p>
        </p:txBody>
      </p:sp>
      <p:sp>
        <p:nvSpPr>
          <p:cNvPr id="7" name="Content Placeholder 5">
            <a:extLst>
              <a:ext uri="{FF2B5EF4-FFF2-40B4-BE49-F238E27FC236}">
                <a16:creationId xmlns:a16="http://schemas.microsoft.com/office/drawing/2014/main" id="{E0EA1E9E-D4D2-435D-BD01-7CEF4FE8A85C}"/>
              </a:ext>
            </a:extLst>
          </p:cNvPr>
          <p:cNvSpPr>
            <a:spLocks noGrp="1"/>
          </p:cNvSpPr>
          <p:nvPr>
            <p:ph idx="1"/>
          </p:nvPr>
        </p:nvSpPr>
        <p:spPr/>
        <p:txBody>
          <a:bodyPr>
            <a:normAutofit/>
          </a:bodyPr>
          <a:lstStyle/>
          <a:p>
            <a:pPr>
              <a:buFont typeface="Arial" panose="020B0604020202020204" pitchFamily="34" charset="0"/>
              <a:buChar char="•"/>
            </a:pPr>
            <a:r>
              <a:rPr lang="en-US" dirty="0"/>
              <a:t>Final Operational Readiness Clearance Walkthrough (ORC)</a:t>
            </a:r>
          </a:p>
          <a:p>
            <a:pPr lvl="1">
              <a:buFont typeface="Arial" panose="020B0604020202020204" pitchFamily="34" charset="0"/>
              <a:buChar char="•"/>
            </a:pPr>
            <a:r>
              <a:rPr lang="en-US" dirty="0"/>
              <a:t>Documentation consists of a ‘wrapper’ around all of the subsystem partial Operational Readiness Clearance review findings and responses.</a:t>
            </a:r>
          </a:p>
          <a:p>
            <a:pPr lvl="1">
              <a:buFont typeface="Arial" panose="020B0604020202020204" pitchFamily="34" charset="0"/>
              <a:buChar char="•"/>
            </a:pPr>
            <a:r>
              <a:rPr lang="en-US" dirty="0"/>
              <a:t>This is a final walkthrough by safety to insure the installation is complete and ready to go.</a:t>
            </a:r>
          </a:p>
          <a:p>
            <a:pPr marL="457200" lvl="1" indent="0">
              <a:buNone/>
            </a:pPr>
            <a:endParaRPr lang="en-US" dirty="0"/>
          </a:p>
          <a:p>
            <a:pPr lvl="1"/>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marL="0" indent="0">
              <a:buNone/>
            </a:pPr>
            <a:endParaRPr lang="en-US" dirty="0"/>
          </a:p>
          <a:p>
            <a:pPr marL="457200" lvl="1" indent="0">
              <a:buNone/>
            </a:pPr>
            <a:endParaRPr lang="en-US" dirty="0"/>
          </a:p>
          <a:p>
            <a:pPr lvl="1"/>
            <a:endParaRPr lang="en-US" dirty="0"/>
          </a:p>
          <a:p>
            <a:endParaRPr lang="en-US" dirty="0"/>
          </a:p>
          <a:p>
            <a:pPr marL="0" indent="0">
              <a:buNone/>
            </a:pPr>
            <a:endParaRPr lang="en-US" dirty="0"/>
          </a:p>
          <a:p>
            <a:endParaRPr lang="en-US" dirty="0"/>
          </a:p>
          <a:p>
            <a:pPr marL="1828800" lvl="4" indent="0">
              <a:buNone/>
            </a:pPr>
            <a:endParaRPr lang="en-US" dirty="0"/>
          </a:p>
        </p:txBody>
      </p:sp>
    </p:spTree>
    <p:extLst>
      <p:ext uri="{BB962C8B-B14F-4D97-AF65-F5344CB8AC3E}">
        <p14:creationId xmlns:p14="http://schemas.microsoft.com/office/powerpoint/2010/main" val="32646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75E49-066E-4CAF-AF8A-6C3DF76CF8E6}"/>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A45D9B58-C040-4FF3-8FE2-8B8DABB6D942}"/>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FD2E2606-0DD1-4E60-8ACA-AA738E58B0FE}"/>
              </a:ext>
            </a:extLst>
          </p:cNvPr>
          <p:cNvSpPr>
            <a:spLocks noGrp="1"/>
          </p:cNvSpPr>
          <p:nvPr>
            <p:ph type="sldNum" sz="quarter" idx="12"/>
          </p:nvPr>
        </p:nvSpPr>
        <p:spPr/>
        <p:txBody>
          <a:bodyPr/>
          <a:lstStyle/>
          <a:p>
            <a:fld id="{2E6C8CC7-F89C-4B6E-BAFB-786CF2D0A6EA}" type="slidenum">
              <a:rPr lang="en-US" smtClean="0"/>
              <a:pPr/>
              <a:t>17</a:t>
            </a:fld>
            <a:endParaRPr lang="en-US" dirty="0"/>
          </a:p>
        </p:txBody>
      </p:sp>
      <p:sp>
        <p:nvSpPr>
          <p:cNvPr id="5" name="Content Placeholder 4">
            <a:extLst>
              <a:ext uri="{FF2B5EF4-FFF2-40B4-BE49-F238E27FC236}">
                <a16:creationId xmlns:a16="http://schemas.microsoft.com/office/drawing/2014/main" id="{242CFC03-CD46-4D37-B8A4-9F2D5A221B22}"/>
              </a:ext>
            </a:extLst>
          </p:cNvPr>
          <p:cNvSpPr>
            <a:spLocks noGrp="1"/>
          </p:cNvSpPr>
          <p:nvPr>
            <p:ph idx="1"/>
          </p:nvPr>
        </p:nvSpPr>
        <p:spPr>
          <a:xfrm>
            <a:off x="49442" y="1049867"/>
            <a:ext cx="9040102" cy="5751943"/>
          </a:xfrm>
        </p:spPr>
        <p:txBody>
          <a:bodyPr>
            <a:normAutofit/>
          </a:bodyPr>
          <a:lstStyle/>
          <a:p>
            <a:pPr marL="0" indent="0">
              <a:buNone/>
            </a:pPr>
            <a:r>
              <a:rPr lang="en-US" dirty="0"/>
              <a:t>On the Particle Physics Division Operational Readiness Clearance webpage, under Electrical Equipment, there are 2 useful links to use as guidance.</a:t>
            </a:r>
          </a:p>
          <a:p>
            <a:pPr lvl="1"/>
            <a:r>
              <a:rPr lang="en-US" dirty="0">
                <a:hlinkClick r:id="rId2"/>
              </a:rPr>
              <a:t>http://www-ppd.fnal.gov/ESHBMGOffice/orc.html</a:t>
            </a:r>
            <a:endParaRPr lang="en-US" dirty="0"/>
          </a:p>
          <a:p>
            <a:r>
              <a:rPr lang="en-US" dirty="0"/>
              <a:t>Electrical Safety ORC Review Guidelines</a:t>
            </a:r>
          </a:p>
          <a:p>
            <a:pPr lvl="1"/>
            <a:r>
              <a:rPr lang="en-US" dirty="0">
                <a:hlinkClick r:id="rId3"/>
              </a:rPr>
              <a:t>http://esh-docdb.fnal.gov/cgi-bin/ShowDocument?docid=3270</a:t>
            </a:r>
            <a:endParaRPr lang="en-US" dirty="0"/>
          </a:p>
          <a:p>
            <a:r>
              <a:rPr lang="en-US" dirty="0"/>
              <a:t>Electrical Design Standards</a:t>
            </a:r>
          </a:p>
          <a:p>
            <a:pPr lvl="1"/>
            <a:r>
              <a:rPr lang="en-US" dirty="0">
                <a:hlinkClick r:id="rId4"/>
              </a:rPr>
              <a:t>http://esh-docdb.fnal.gov/cgi-bin/ShowDocument?docid=2781</a:t>
            </a:r>
            <a:endParaRPr lang="en-US" dirty="0"/>
          </a:p>
          <a:p>
            <a:pPr marL="1028700" lvl="3" indent="0">
              <a:buNone/>
            </a:pPr>
            <a:endParaRPr lang="en-US" dirty="0"/>
          </a:p>
          <a:p>
            <a:pPr marL="0" indent="0">
              <a:buNone/>
            </a:pPr>
            <a:r>
              <a:rPr lang="en-US" dirty="0"/>
              <a:t>To assist in the preparation of electronics rack builds and a method of organizing documentation for reviews, operations, and maintenance.</a:t>
            </a:r>
          </a:p>
          <a:p>
            <a:pPr marL="0" indent="0">
              <a:buNone/>
            </a:pPr>
            <a:endParaRPr lang="en-US" dirty="0"/>
          </a:p>
          <a:p>
            <a:r>
              <a:rPr lang="en-US" dirty="0"/>
              <a:t>Rack Build tool</a:t>
            </a:r>
          </a:p>
          <a:p>
            <a:pPr marL="685800" lvl="2" indent="0">
              <a:buNone/>
            </a:pPr>
            <a:endParaRPr lang="en-US" dirty="0"/>
          </a:p>
          <a:p>
            <a:r>
              <a:rPr lang="en-US" dirty="0"/>
              <a:t>Electronics Documentation Links</a:t>
            </a:r>
          </a:p>
          <a:p>
            <a:pPr marL="342900" lvl="1" indent="0">
              <a:buNone/>
            </a:pPr>
            <a:endParaRPr lang="en-US" dirty="0"/>
          </a:p>
          <a:p>
            <a:pPr lvl="1"/>
            <a:endParaRPr lang="en-US" dirty="0"/>
          </a:p>
          <a:p>
            <a:pPr lvl="1"/>
            <a:endParaRPr lang="en-US" dirty="0"/>
          </a:p>
          <a:p>
            <a:pPr lvl="1"/>
            <a:endParaRPr lang="en-US" dirty="0"/>
          </a:p>
          <a:p>
            <a:pPr lvl="2"/>
            <a:endParaRPr lang="en-US" dirty="0"/>
          </a:p>
        </p:txBody>
      </p:sp>
      <p:sp>
        <p:nvSpPr>
          <p:cNvPr id="6" name="Title 5">
            <a:extLst>
              <a:ext uri="{FF2B5EF4-FFF2-40B4-BE49-F238E27FC236}">
                <a16:creationId xmlns:a16="http://schemas.microsoft.com/office/drawing/2014/main" id="{77178319-B625-4B13-AF58-520DACEC5B09}"/>
              </a:ext>
            </a:extLst>
          </p:cNvPr>
          <p:cNvSpPr>
            <a:spLocks noGrp="1"/>
          </p:cNvSpPr>
          <p:nvPr>
            <p:ph type="title"/>
          </p:nvPr>
        </p:nvSpPr>
        <p:spPr>
          <a:xfrm>
            <a:off x="0" y="101599"/>
            <a:ext cx="7984280" cy="642419"/>
          </a:xfrm>
        </p:spPr>
        <p:txBody>
          <a:bodyPr/>
          <a:lstStyle/>
          <a:p>
            <a:r>
              <a:rPr lang="en-US" dirty="0"/>
              <a:t>Electrical Equipment Support</a:t>
            </a:r>
          </a:p>
        </p:txBody>
      </p:sp>
    </p:spTree>
    <p:extLst>
      <p:ext uri="{BB962C8B-B14F-4D97-AF65-F5344CB8AC3E}">
        <p14:creationId xmlns:p14="http://schemas.microsoft.com/office/powerpoint/2010/main" val="145270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E0EF7-801F-4BFB-BB78-FCA679250A89}"/>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A6108E4A-FBD2-41F1-91C1-2A4F635A9E89}"/>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B7EE0E2C-3828-4B1F-B1F9-E9C8EA3F54D1}"/>
              </a:ext>
            </a:extLst>
          </p:cNvPr>
          <p:cNvSpPr>
            <a:spLocks noGrp="1"/>
          </p:cNvSpPr>
          <p:nvPr>
            <p:ph type="sldNum" sz="quarter" idx="12"/>
          </p:nvPr>
        </p:nvSpPr>
        <p:spPr/>
        <p:txBody>
          <a:bodyPr/>
          <a:lstStyle/>
          <a:p>
            <a:fld id="{2E6C8CC7-F89C-4B6E-BAFB-786CF2D0A6EA}" type="slidenum">
              <a:rPr lang="en-US" smtClean="0"/>
              <a:pPr/>
              <a:t>18</a:t>
            </a:fld>
            <a:endParaRPr lang="en-US" dirty="0"/>
          </a:p>
        </p:txBody>
      </p:sp>
      <p:sp>
        <p:nvSpPr>
          <p:cNvPr id="5" name="Content Placeholder 4">
            <a:extLst>
              <a:ext uri="{FF2B5EF4-FFF2-40B4-BE49-F238E27FC236}">
                <a16:creationId xmlns:a16="http://schemas.microsoft.com/office/drawing/2014/main" id="{389AB4D1-9F5F-4657-9164-580ED1B01F5F}"/>
              </a:ext>
            </a:extLst>
          </p:cNvPr>
          <p:cNvSpPr>
            <a:spLocks noGrp="1"/>
          </p:cNvSpPr>
          <p:nvPr>
            <p:ph idx="1"/>
          </p:nvPr>
        </p:nvSpPr>
        <p:spPr/>
        <p:txBody>
          <a:bodyPr/>
          <a:lstStyle/>
          <a:p>
            <a:r>
              <a:rPr lang="en-US" dirty="0"/>
              <a:t>List all rack equipment</a:t>
            </a:r>
          </a:p>
          <a:p>
            <a:r>
              <a:rPr lang="en-US" dirty="0"/>
              <a:t>Useful to have a system block diagram</a:t>
            </a:r>
          </a:p>
        </p:txBody>
      </p:sp>
      <p:sp>
        <p:nvSpPr>
          <p:cNvPr id="6" name="Title 5">
            <a:extLst>
              <a:ext uri="{FF2B5EF4-FFF2-40B4-BE49-F238E27FC236}">
                <a16:creationId xmlns:a16="http://schemas.microsoft.com/office/drawing/2014/main" id="{9CC6B1A4-13CD-403E-ABC4-6C2FA4070276}"/>
              </a:ext>
            </a:extLst>
          </p:cNvPr>
          <p:cNvSpPr>
            <a:spLocks noGrp="1"/>
          </p:cNvSpPr>
          <p:nvPr>
            <p:ph type="title"/>
          </p:nvPr>
        </p:nvSpPr>
        <p:spPr>
          <a:xfrm>
            <a:off x="0" y="88899"/>
            <a:ext cx="7984280" cy="642419"/>
          </a:xfrm>
        </p:spPr>
        <p:txBody>
          <a:bodyPr/>
          <a:lstStyle/>
          <a:p>
            <a:r>
              <a:rPr lang="en-US" dirty="0"/>
              <a:t>Rack Build Example</a:t>
            </a:r>
          </a:p>
        </p:txBody>
      </p:sp>
      <p:pic>
        <p:nvPicPr>
          <p:cNvPr id="7" name="Picture 6">
            <a:extLst>
              <a:ext uri="{FF2B5EF4-FFF2-40B4-BE49-F238E27FC236}">
                <a16:creationId xmlns:a16="http://schemas.microsoft.com/office/drawing/2014/main" id="{AFDD69E4-56EE-4880-B5BB-079AA84E6FE2}"/>
              </a:ext>
            </a:extLst>
          </p:cNvPr>
          <p:cNvPicPr>
            <a:picLocks noChangeAspect="1"/>
          </p:cNvPicPr>
          <p:nvPr/>
        </p:nvPicPr>
        <p:blipFill>
          <a:blip r:embed="rId2"/>
          <a:stretch>
            <a:fillRect/>
          </a:stretch>
        </p:blipFill>
        <p:spPr>
          <a:xfrm>
            <a:off x="222250" y="2044700"/>
            <a:ext cx="8660189" cy="3251200"/>
          </a:xfrm>
          <a:prstGeom prst="rect">
            <a:avLst/>
          </a:prstGeom>
        </p:spPr>
      </p:pic>
    </p:spTree>
    <p:extLst>
      <p:ext uri="{BB962C8B-B14F-4D97-AF65-F5344CB8AC3E}">
        <p14:creationId xmlns:p14="http://schemas.microsoft.com/office/powerpoint/2010/main" val="3979241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idx="1"/>
          </p:nvPr>
        </p:nvSpPr>
        <p:spPr/>
        <p:txBody>
          <a:bodyPr>
            <a:normAutofit/>
          </a:bodyPr>
          <a:lstStyle/>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457200" lvl="1" indent="0">
              <a:buNone/>
            </a:pPr>
            <a:endParaRPr lang="en-US" dirty="0"/>
          </a:p>
          <a:p>
            <a:pPr lvl="1"/>
            <a:endParaRPr lang="en-US" dirty="0"/>
          </a:p>
          <a:p>
            <a:pPr marL="1828800" lvl="4" indent="0">
              <a:buNone/>
            </a:pPr>
            <a:endParaRPr lang="en-US" dirty="0"/>
          </a:p>
        </p:txBody>
      </p:sp>
      <p:sp>
        <p:nvSpPr>
          <p:cNvPr id="7" name="Title 6"/>
          <p:cNvSpPr>
            <a:spLocks noGrp="1"/>
          </p:cNvSpPr>
          <p:nvPr>
            <p:ph type="title"/>
          </p:nvPr>
        </p:nvSpPr>
        <p:spPr/>
        <p:txBody>
          <a:bodyPr/>
          <a:lstStyle/>
          <a:p>
            <a:r>
              <a:rPr lang="en-US" dirty="0"/>
              <a:t>NRTL Seal and CE Mark</a:t>
            </a:r>
          </a:p>
        </p:txBody>
      </p:sp>
      <p:sp>
        <p:nvSpPr>
          <p:cNvPr id="3" name="Date Placeholder 2"/>
          <p:cNvSpPr>
            <a:spLocks noGrp="1"/>
          </p:cNvSpPr>
          <p:nvPr>
            <p:ph type="dt" sz="half" idx="2"/>
          </p:nvPr>
        </p:nvSpPr>
        <p:spPr/>
        <p:txBody>
          <a:bodyPr/>
          <a:lstStyle/>
          <a:p>
            <a:pPr>
              <a:defRPr/>
            </a:pPr>
            <a:r>
              <a:rPr lang="en-US"/>
              <a:t>04.16.20</a:t>
            </a:r>
            <a:endParaRPr lang="en-US" dirty="0"/>
          </a:p>
        </p:txBody>
      </p:sp>
      <p:sp>
        <p:nvSpPr>
          <p:cNvPr id="4" name="Footer Placeholder 3"/>
          <p:cNvSpPr>
            <a:spLocks noGrp="1"/>
          </p:cNvSpPr>
          <p:nvPr>
            <p:ph type="ftr" sz="quarter" idx="3"/>
          </p:nvPr>
        </p:nvSpPr>
        <p:spPr/>
        <p:txBody>
          <a:bodyPr/>
          <a:lstStyle/>
          <a:p>
            <a:pPr>
              <a:defRPr/>
            </a:pPr>
            <a:r>
              <a:rPr lang="en-US"/>
              <a:t>Linda Bagby | Electronics Integration</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283651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75DF18-A314-4554-9B3B-5CCB9C9D440E}"/>
              </a:ext>
            </a:extLst>
          </p:cNvPr>
          <p:cNvPicPr>
            <a:picLocks noChangeAspect="1"/>
          </p:cNvPicPr>
          <p:nvPr/>
        </p:nvPicPr>
        <p:blipFill>
          <a:blip r:embed="rId2"/>
          <a:stretch>
            <a:fillRect/>
          </a:stretch>
        </p:blipFill>
        <p:spPr>
          <a:xfrm>
            <a:off x="83890" y="1465918"/>
            <a:ext cx="5364945" cy="3926164"/>
          </a:xfrm>
          <a:prstGeom prst="rect">
            <a:avLst/>
          </a:prstGeom>
        </p:spPr>
      </p:pic>
      <p:sp>
        <p:nvSpPr>
          <p:cNvPr id="2" name="Title 1">
            <a:extLst>
              <a:ext uri="{FF2B5EF4-FFF2-40B4-BE49-F238E27FC236}">
                <a16:creationId xmlns:a16="http://schemas.microsoft.com/office/drawing/2014/main" id="{2A1AF93D-0A1C-4CB6-86C2-B9F549B496D5}"/>
              </a:ext>
            </a:extLst>
          </p:cNvPr>
          <p:cNvSpPr>
            <a:spLocks noGrp="1"/>
          </p:cNvSpPr>
          <p:nvPr>
            <p:ph type="title"/>
          </p:nvPr>
        </p:nvSpPr>
        <p:spPr/>
        <p:txBody>
          <a:bodyPr/>
          <a:lstStyle/>
          <a:p>
            <a:r>
              <a:rPr lang="en-US" dirty="0"/>
              <a:t>Light Readout Concept Requirements</a:t>
            </a:r>
          </a:p>
        </p:txBody>
      </p:sp>
      <p:sp>
        <p:nvSpPr>
          <p:cNvPr id="3" name="Content Placeholder 2">
            <a:extLst>
              <a:ext uri="{FF2B5EF4-FFF2-40B4-BE49-F238E27FC236}">
                <a16:creationId xmlns:a16="http://schemas.microsoft.com/office/drawing/2014/main" id="{CFF1872D-17E8-4CAF-868B-C26D77EACDBC}"/>
              </a:ext>
            </a:extLst>
          </p:cNvPr>
          <p:cNvSpPr>
            <a:spLocks noGrp="1"/>
          </p:cNvSpPr>
          <p:nvPr>
            <p:ph idx="1"/>
          </p:nvPr>
        </p:nvSpPr>
        <p:spPr>
          <a:xfrm>
            <a:off x="5522054" y="946549"/>
            <a:ext cx="3621946" cy="5388499"/>
          </a:xfrm>
        </p:spPr>
        <p:txBody>
          <a:bodyPr>
            <a:normAutofit fontScale="92500" lnSpcReduction="10000"/>
          </a:bodyPr>
          <a:lstStyle/>
          <a:p>
            <a:r>
              <a:rPr lang="en-US" dirty="0"/>
              <a:t>LV ASIC Bias </a:t>
            </a:r>
            <a:r>
              <a:rPr lang="en-US" sz="1400" dirty="0"/>
              <a:t>(LMH6624)</a:t>
            </a:r>
          </a:p>
          <a:p>
            <a:pPr lvl="1"/>
            <a:r>
              <a:rPr lang="en-US" dirty="0"/>
              <a:t>+/-5V, 4A </a:t>
            </a:r>
          </a:p>
          <a:p>
            <a:pPr lvl="1"/>
            <a:r>
              <a:rPr lang="en-US" dirty="0"/>
              <a:t>or +5 to +12V, ?A</a:t>
            </a:r>
          </a:p>
          <a:p>
            <a:r>
              <a:rPr lang="en-US" dirty="0"/>
              <a:t>LV ASIC Bias Splitter</a:t>
            </a:r>
          </a:p>
          <a:p>
            <a:pPr lvl="1"/>
            <a:r>
              <a:rPr lang="en-US" dirty="0"/>
              <a:t>passive (1</a:t>
            </a:r>
            <a:r>
              <a:rPr lang="en-US" dirty="0">
                <a:sym typeface="Wingdings" panose="05000000000000000000" pitchFamily="2" charset="2"/>
              </a:rPr>
              <a:t>402 </a:t>
            </a:r>
            <a:r>
              <a:rPr lang="en-US" dirty="0" err="1">
                <a:sym typeface="Wingdings" panose="05000000000000000000" pitchFamily="2" charset="2"/>
              </a:rPr>
              <a:t>ch</a:t>
            </a:r>
            <a:r>
              <a:rPr lang="en-US" dirty="0">
                <a:sym typeface="Wingdings" panose="05000000000000000000" pitchFamily="2" charset="2"/>
              </a:rPr>
              <a:t>)</a:t>
            </a:r>
          </a:p>
          <a:p>
            <a:r>
              <a:rPr lang="en-US" dirty="0">
                <a:sym typeface="Wingdings" panose="05000000000000000000" pitchFamily="2" charset="2"/>
              </a:rPr>
              <a:t>PGA (VGA) LV PS</a:t>
            </a:r>
          </a:p>
          <a:p>
            <a:pPr lvl="1"/>
            <a:r>
              <a:rPr lang="en-US" dirty="0">
                <a:sym typeface="Wingdings" panose="05000000000000000000" pitchFamily="2" charset="2"/>
              </a:rPr>
              <a:t>2 options I/P</a:t>
            </a:r>
          </a:p>
          <a:p>
            <a:pPr lvl="2"/>
            <a:r>
              <a:rPr lang="en-US" dirty="0">
                <a:sym typeface="Wingdings" panose="05000000000000000000" pitchFamily="2" charset="2"/>
              </a:rPr>
              <a:t>+5V/90A</a:t>
            </a:r>
          </a:p>
          <a:p>
            <a:pPr lvl="2"/>
            <a:r>
              <a:rPr lang="en-US" dirty="0">
                <a:sym typeface="Wingdings" panose="05000000000000000000" pitchFamily="2" charset="2"/>
              </a:rPr>
              <a:t>+/-5V/45A</a:t>
            </a:r>
          </a:p>
          <a:p>
            <a:r>
              <a:rPr lang="en-US" dirty="0">
                <a:sym typeface="Wingdings" panose="05000000000000000000" pitchFamily="2" charset="2"/>
              </a:rPr>
              <a:t>LV </a:t>
            </a:r>
            <a:r>
              <a:rPr lang="en-US" dirty="0" err="1">
                <a:sym typeface="Wingdings" panose="05000000000000000000" pitchFamily="2" charset="2"/>
              </a:rPr>
              <a:t>SiPM</a:t>
            </a:r>
            <a:r>
              <a:rPr lang="en-US" dirty="0">
                <a:sym typeface="Wingdings" panose="05000000000000000000" pitchFamily="2" charset="2"/>
              </a:rPr>
              <a:t> Bias</a:t>
            </a:r>
          </a:p>
          <a:p>
            <a:pPr lvl="1"/>
            <a:r>
              <a:rPr lang="en-US" dirty="0">
                <a:sym typeface="Wingdings" panose="05000000000000000000" pitchFamily="2" charset="2"/>
              </a:rPr>
              <a:t>20V/?A</a:t>
            </a:r>
          </a:p>
          <a:p>
            <a:r>
              <a:rPr lang="en-US" dirty="0" err="1">
                <a:sym typeface="Wingdings" panose="05000000000000000000" pitchFamily="2" charset="2"/>
              </a:rPr>
              <a:t>SiPM</a:t>
            </a:r>
            <a:r>
              <a:rPr lang="en-US" dirty="0">
                <a:sym typeface="Wingdings" panose="05000000000000000000" pitchFamily="2" charset="2"/>
              </a:rPr>
              <a:t> Common Bias</a:t>
            </a:r>
          </a:p>
          <a:p>
            <a:pPr lvl="1"/>
            <a:r>
              <a:rPr lang="en-US" dirty="0">
                <a:sym typeface="Wingdings" panose="05000000000000000000" pitchFamily="2" charset="2"/>
              </a:rPr>
              <a:t>-40 to 57V/?A</a:t>
            </a:r>
          </a:p>
          <a:p>
            <a:r>
              <a:rPr lang="en-US" dirty="0" err="1">
                <a:sym typeface="Wingdings" panose="05000000000000000000" pitchFamily="2" charset="2"/>
              </a:rPr>
              <a:t>SiPM</a:t>
            </a:r>
            <a:r>
              <a:rPr lang="en-US" dirty="0">
                <a:sym typeface="Wingdings" panose="05000000000000000000" pitchFamily="2" charset="2"/>
              </a:rPr>
              <a:t> Com Bias Splitter</a:t>
            </a:r>
          </a:p>
          <a:p>
            <a:pPr lvl="1"/>
            <a:r>
              <a:rPr lang="en-US" dirty="0">
                <a:sym typeface="Wingdings" panose="05000000000000000000" pitchFamily="2" charset="2"/>
              </a:rPr>
              <a:t>Passive (1134 </a:t>
            </a:r>
            <a:r>
              <a:rPr lang="en-US" dirty="0" err="1">
                <a:sym typeface="Wingdings" panose="05000000000000000000" pitchFamily="2" charset="2"/>
              </a:rPr>
              <a:t>ch</a:t>
            </a:r>
            <a:r>
              <a:rPr lang="en-US" dirty="0">
                <a:sym typeface="Wingdings" panose="05000000000000000000" pitchFamily="2" charset="2"/>
              </a:rPr>
              <a:t>)</a:t>
            </a:r>
          </a:p>
          <a:p>
            <a:pPr marL="457200" lvl="1" indent="0">
              <a:buNone/>
            </a:pPr>
            <a:endParaRPr lang="en-US" dirty="0">
              <a:sym typeface="Wingdings" panose="05000000000000000000" pitchFamily="2" charset="2"/>
            </a:endParaRPr>
          </a:p>
        </p:txBody>
      </p:sp>
      <p:sp>
        <p:nvSpPr>
          <p:cNvPr id="4" name="Date Placeholder 3">
            <a:extLst>
              <a:ext uri="{FF2B5EF4-FFF2-40B4-BE49-F238E27FC236}">
                <a16:creationId xmlns:a16="http://schemas.microsoft.com/office/drawing/2014/main" id="{112C7193-A671-494C-85A0-4677BA0AF850}"/>
              </a:ext>
            </a:extLst>
          </p:cNvPr>
          <p:cNvSpPr>
            <a:spLocks noGrp="1"/>
          </p:cNvSpPr>
          <p:nvPr>
            <p:ph type="dt" sz="half" idx="10"/>
          </p:nvPr>
        </p:nvSpPr>
        <p:spPr/>
        <p:txBody>
          <a:bodyPr/>
          <a:lstStyle/>
          <a:p>
            <a:pPr>
              <a:defRPr/>
            </a:pPr>
            <a:r>
              <a:rPr lang="en-US"/>
              <a:t>04.16.20</a:t>
            </a:r>
            <a:endParaRPr lang="en-US" dirty="0"/>
          </a:p>
        </p:txBody>
      </p:sp>
      <p:sp>
        <p:nvSpPr>
          <p:cNvPr id="5" name="Footer Placeholder 4">
            <a:extLst>
              <a:ext uri="{FF2B5EF4-FFF2-40B4-BE49-F238E27FC236}">
                <a16:creationId xmlns:a16="http://schemas.microsoft.com/office/drawing/2014/main" id="{9AA53070-D728-4C60-BF5E-15B3F2B894CC}"/>
              </a:ext>
            </a:extLst>
          </p:cNvPr>
          <p:cNvSpPr>
            <a:spLocks noGrp="1"/>
          </p:cNvSpPr>
          <p:nvPr>
            <p:ph type="ftr" sz="quarter" idx="11"/>
          </p:nvPr>
        </p:nvSpPr>
        <p:spPr>
          <a:xfrm>
            <a:off x="2099773" y="6454956"/>
            <a:ext cx="4989690" cy="241300"/>
          </a:xfrm>
        </p:spPr>
        <p:txBody>
          <a:bodyPr/>
          <a:lstStyle/>
          <a:p>
            <a:pPr>
              <a:defRPr/>
            </a:pPr>
            <a:r>
              <a:rPr lang="en-US"/>
              <a:t>Linda Bagby | Electronics Integration</a:t>
            </a:r>
            <a:endParaRPr lang="en-US" b="1" dirty="0"/>
          </a:p>
        </p:txBody>
      </p:sp>
      <p:sp>
        <p:nvSpPr>
          <p:cNvPr id="6" name="Slide Number Placeholder 5">
            <a:extLst>
              <a:ext uri="{FF2B5EF4-FFF2-40B4-BE49-F238E27FC236}">
                <a16:creationId xmlns:a16="http://schemas.microsoft.com/office/drawing/2014/main" id="{F5F0BF22-2208-4BDE-8A29-127F3E3868AC}"/>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
        <p:nvSpPr>
          <p:cNvPr id="9" name="TextBox 8">
            <a:extLst>
              <a:ext uri="{FF2B5EF4-FFF2-40B4-BE49-F238E27FC236}">
                <a16:creationId xmlns:a16="http://schemas.microsoft.com/office/drawing/2014/main" id="{D4D99813-FDAC-4D83-B0C7-CCA8E2D3FD6B}"/>
              </a:ext>
            </a:extLst>
          </p:cNvPr>
          <p:cNvSpPr txBox="1"/>
          <p:nvPr/>
        </p:nvSpPr>
        <p:spPr>
          <a:xfrm>
            <a:off x="58723" y="1812022"/>
            <a:ext cx="906011" cy="707886"/>
          </a:xfrm>
          <a:prstGeom prst="rect">
            <a:avLst/>
          </a:prstGeom>
          <a:solidFill>
            <a:schemeClr val="bg1"/>
          </a:solidFill>
          <a:ln>
            <a:solidFill>
              <a:schemeClr val="accent6"/>
            </a:solidFill>
          </a:ln>
        </p:spPr>
        <p:txBody>
          <a:bodyPr wrap="square" rtlCol="0">
            <a:spAutoFit/>
          </a:bodyPr>
          <a:lstStyle/>
          <a:p>
            <a:r>
              <a:rPr lang="en-US" sz="1000" b="1" dirty="0">
                <a:solidFill>
                  <a:schemeClr val="accent6"/>
                </a:solidFill>
              </a:rPr>
              <a:t>LV ASIC BIAS</a:t>
            </a:r>
          </a:p>
          <a:p>
            <a:r>
              <a:rPr lang="en-US" sz="1000" b="1" dirty="0">
                <a:solidFill>
                  <a:schemeClr val="accent6"/>
                </a:solidFill>
              </a:rPr>
              <a:t>     +/- 5V</a:t>
            </a:r>
          </a:p>
          <a:p>
            <a:r>
              <a:rPr lang="en-US" sz="1000" b="1" dirty="0">
                <a:solidFill>
                  <a:schemeClr val="accent6"/>
                </a:solidFill>
              </a:rPr>
              <a:t>         4A</a:t>
            </a:r>
          </a:p>
          <a:p>
            <a:endParaRPr lang="en-US" sz="1000" b="1" dirty="0">
              <a:solidFill>
                <a:schemeClr val="accent6"/>
              </a:solidFill>
            </a:endParaRPr>
          </a:p>
        </p:txBody>
      </p:sp>
      <p:sp>
        <p:nvSpPr>
          <p:cNvPr id="10" name="TextBox 9">
            <a:extLst>
              <a:ext uri="{FF2B5EF4-FFF2-40B4-BE49-F238E27FC236}">
                <a16:creationId xmlns:a16="http://schemas.microsoft.com/office/drawing/2014/main" id="{F5EC6119-7620-4894-AC75-C98CE0311EC2}"/>
              </a:ext>
            </a:extLst>
          </p:cNvPr>
          <p:cNvSpPr txBox="1"/>
          <p:nvPr/>
        </p:nvSpPr>
        <p:spPr>
          <a:xfrm>
            <a:off x="58723" y="2635541"/>
            <a:ext cx="906011" cy="707886"/>
          </a:xfrm>
          <a:prstGeom prst="rect">
            <a:avLst/>
          </a:prstGeom>
          <a:solidFill>
            <a:schemeClr val="bg1"/>
          </a:solidFill>
          <a:ln>
            <a:solidFill>
              <a:schemeClr val="accent6"/>
            </a:solidFill>
          </a:ln>
        </p:spPr>
        <p:txBody>
          <a:bodyPr wrap="square" rtlCol="0">
            <a:spAutoFit/>
          </a:bodyPr>
          <a:lstStyle/>
          <a:p>
            <a:r>
              <a:rPr lang="en-US" sz="1000" b="1" dirty="0">
                <a:solidFill>
                  <a:schemeClr val="accent6"/>
                </a:solidFill>
              </a:rPr>
              <a:t>LV PGA BIAS</a:t>
            </a:r>
          </a:p>
          <a:p>
            <a:r>
              <a:rPr lang="en-US" sz="1000" b="1" dirty="0">
                <a:solidFill>
                  <a:schemeClr val="accent6"/>
                </a:solidFill>
              </a:rPr>
              <a:t>     +5V/90A</a:t>
            </a:r>
          </a:p>
          <a:p>
            <a:r>
              <a:rPr lang="en-US" sz="1000" b="1" dirty="0">
                <a:solidFill>
                  <a:schemeClr val="accent6"/>
                </a:solidFill>
              </a:rPr>
              <a:t>         OR</a:t>
            </a:r>
          </a:p>
          <a:p>
            <a:r>
              <a:rPr lang="en-US" sz="1000" b="1" dirty="0">
                <a:solidFill>
                  <a:schemeClr val="accent6"/>
                </a:solidFill>
              </a:rPr>
              <a:t> +/-5V / 45A</a:t>
            </a:r>
          </a:p>
        </p:txBody>
      </p:sp>
      <p:sp>
        <p:nvSpPr>
          <p:cNvPr id="11" name="TextBox 10">
            <a:extLst>
              <a:ext uri="{FF2B5EF4-FFF2-40B4-BE49-F238E27FC236}">
                <a16:creationId xmlns:a16="http://schemas.microsoft.com/office/drawing/2014/main" id="{074FE173-FEF7-4A2D-8DEB-36AF60A872B5}"/>
              </a:ext>
            </a:extLst>
          </p:cNvPr>
          <p:cNvSpPr txBox="1"/>
          <p:nvPr/>
        </p:nvSpPr>
        <p:spPr>
          <a:xfrm>
            <a:off x="83890" y="5712948"/>
            <a:ext cx="5246886" cy="461665"/>
          </a:xfrm>
          <a:prstGeom prst="rect">
            <a:avLst/>
          </a:prstGeom>
          <a:noFill/>
        </p:spPr>
        <p:txBody>
          <a:bodyPr wrap="none" rtlCol="0">
            <a:spAutoFit/>
          </a:bodyPr>
          <a:lstStyle/>
          <a:p>
            <a:r>
              <a:rPr lang="en-US" dirty="0">
                <a:solidFill>
                  <a:srgbClr val="FF0000"/>
                </a:solidFill>
              </a:rPr>
              <a:t>Is this for all 4 modules or each module?</a:t>
            </a:r>
          </a:p>
        </p:txBody>
      </p:sp>
      <p:sp>
        <p:nvSpPr>
          <p:cNvPr id="12" name="Oval 11">
            <a:extLst>
              <a:ext uri="{FF2B5EF4-FFF2-40B4-BE49-F238E27FC236}">
                <a16:creationId xmlns:a16="http://schemas.microsoft.com/office/drawing/2014/main" id="{6888378F-E459-40FF-B817-D44C99DDD0B8}"/>
              </a:ext>
            </a:extLst>
          </p:cNvPr>
          <p:cNvSpPr/>
          <p:nvPr/>
        </p:nvSpPr>
        <p:spPr>
          <a:xfrm>
            <a:off x="58723" y="3428996"/>
            <a:ext cx="906011" cy="1963078"/>
          </a:xfrm>
          <a:prstGeom prst="ellipse">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1C0FBC-0957-4F18-A907-24B1E9E4B6B9}"/>
              </a:ext>
            </a:extLst>
          </p:cNvPr>
          <p:cNvSpPr txBox="1"/>
          <p:nvPr/>
        </p:nvSpPr>
        <p:spPr>
          <a:xfrm>
            <a:off x="511728" y="5272585"/>
            <a:ext cx="1221809" cy="461665"/>
          </a:xfrm>
          <a:prstGeom prst="rect">
            <a:avLst/>
          </a:prstGeom>
          <a:noFill/>
        </p:spPr>
        <p:txBody>
          <a:bodyPr wrap="none" rtlCol="0">
            <a:spAutoFit/>
          </a:bodyPr>
          <a:lstStyle/>
          <a:p>
            <a:r>
              <a:rPr lang="en-US" dirty="0">
                <a:solidFill>
                  <a:schemeClr val="tx2"/>
                </a:solidFill>
              </a:rPr>
              <a:t>Need PS</a:t>
            </a:r>
          </a:p>
        </p:txBody>
      </p:sp>
    </p:spTree>
    <p:extLst>
      <p:ext uri="{BB962C8B-B14F-4D97-AF65-F5344CB8AC3E}">
        <p14:creationId xmlns:p14="http://schemas.microsoft.com/office/powerpoint/2010/main" val="229311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E4E91-4E8E-4FF4-B6A6-78FFEDE57B45}"/>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B3445950-B5F2-4D38-901E-9A64CCCA540A}"/>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65D95510-6C5F-470D-A703-767E0D85FD80}"/>
              </a:ext>
            </a:extLst>
          </p:cNvPr>
          <p:cNvSpPr>
            <a:spLocks noGrp="1"/>
          </p:cNvSpPr>
          <p:nvPr>
            <p:ph type="sldNum" sz="quarter" idx="12"/>
          </p:nvPr>
        </p:nvSpPr>
        <p:spPr/>
        <p:txBody>
          <a:bodyPr/>
          <a:lstStyle/>
          <a:p>
            <a:fld id="{2E6C8CC7-F89C-4B6E-BAFB-786CF2D0A6EA}" type="slidenum">
              <a:rPr lang="en-US" smtClean="0"/>
              <a:pPr/>
              <a:t>20</a:t>
            </a:fld>
            <a:endParaRPr lang="en-US" dirty="0"/>
          </a:p>
        </p:txBody>
      </p:sp>
      <p:sp>
        <p:nvSpPr>
          <p:cNvPr id="6" name="Title 5">
            <a:extLst>
              <a:ext uri="{FF2B5EF4-FFF2-40B4-BE49-F238E27FC236}">
                <a16:creationId xmlns:a16="http://schemas.microsoft.com/office/drawing/2014/main" id="{5BD782DE-6BBE-4391-B4F2-9978FE62157C}"/>
              </a:ext>
            </a:extLst>
          </p:cNvPr>
          <p:cNvSpPr>
            <a:spLocks noGrp="1"/>
          </p:cNvSpPr>
          <p:nvPr>
            <p:ph type="title"/>
          </p:nvPr>
        </p:nvSpPr>
        <p:spPr>
          <a:xfrm>
            <a:off x="0" y="88899"/>
            <a:ext cx="7984280" cy="642419"/>
          </a:xfrm>
        </p:spPr>
        <p:txBody>
          <a:bodyPr/>
          <a:lstStyle/>
          <a:p>
            <a:r>
              <a:rPr lang="en-US" dirty="0"/>
              <a:t>Electrical Equipment Approvals</a:t>
            </a:r>
          </a:p>
        </p:txBody>
      </p:sp>
      <p:sp>
        <p:nvSpPr>
          <p:cNvPr id="8" name="Content Placeholder 5">
            <a:extLst>
              <a:ext uri="{FF2B5EF4-FFF2-40B4-BE49-F238E27FC236}">
                <a16:creationId xmlns:a16="http://schemas.microsoft.com/office/drawing/2014/main" id="{82ABC763-432E-4782-B55F-855368D5FA1A}"/>
              </a:ext>
            </a:extLst>
          </p:cNvPr>
          <p:cNvSpPr>
            <a:spLocks noGrp="1"/>
          </p:cNvSpPr>
          <p:nvPr>
            <p:ph idx="1"/>
          </p:nvPr>
        </p:nvSpPr>
        <p:spPr>
          <a:xfrm>
            <a:off x="49441" y="1150903"/>
            <a:ext cx="8772825" cy="3556564"/>
          </a:xfrm>
        </p:spPr>
        <p:txBody>
          <a:bodyPr>
            <a:normAutofit/>
          </a:bodyPr>
          <a:lstStyle/>
          <a:p>
            <a:pPr>
              <a:buFont typeface="Arial" panose="020B0604020202020204" pitchFamily="34" charset="0"/>
              <a:buChar char="•"/>
            </a:pPr>
            <a:r>
              <a:rPr lang="en-US" dirty="0"/>
              <a:t>Per the Department of Energy’s prime directive to Fermilab, Fermilab is required to follow the National Electrical Codes (NEC) and Occupational Health and Safety Administration (OSHA) guidelines.</a:t>
            </a:r>
          </a:p>
          <a:p>
            <a:pPr>
              <a:buFont typeface="Arial" panose="020B0604020202020204" pitchFamily="34" charset="0"/>
              <a:buChar char="•"/>
            </a:pPr>
            <a:r>
              <a:rPr lang="en-US" dirty="0"/>
              <a:t>OSHA requires all commercial equipment to be approved by the electrical Authority Having Jurisdiction (AHJ).</a:t>
            </a:r>
          </a:p>
          <a:p>
            <a:pPr lvl="1">
              <a:buFont typeface="Arial" panose="020B0604020202020204" pitchFamily="34" charset="0"/>
              <a:buChar char="•"/>
            </a:pPr>
            <a:r>
              <a:rPr lang="en-US" dirty="0"/>
              <a:t>The AHJ for Fermilab is David Mertz.</a:t>
            </a:r>
          </a:p>
          <a:p>
            <a:pPr>
              <a:buFont typeface="Arial" panose="020B0604020202020204" pitchFamily="34" charset="0"/>
              <a:buChar char="•"/>
            </a:pPr>
            <a:r>
              <a:rPr lang="en-US" dirty="0"/>
              <a:t>Nationally Recognized Testing Laboratories list:</a:t>
            </a:r>
          </a:p>
          <a:p>
            <a:pPr marL="0" indent="0">
              <a:buNone/>
            </a:pPr>
            <a:r>
              <a:rPr lang="en-US" dirty="0">
                <a:hlinkClick r:id="rId2"/>
              </a:rPr>
              <a:t>https://www.osha.gov/dts/otpca/nrtl/nrtllist.html</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a:p>
            <a:pPr marL="457200" lvl="1" indent="0">
              <a:buNone/>
            </a:pPr>
            <a:endParaRPr lang="en-US" dirty="0"/>
          </a:p>
          <a:p>
            <a:pPr lvl="1"/>
            <a:endParaRPr lang="en-US" dirty="0"/>
          </a:p>
          <a:p>
            <a:pPr marL="0" indent="0">
              <a:buNone/>
            </a:pPr>
            <a:endParaRPr lang="en-US" dirty="0"/>
          </a:p>
          <a:p>
            <a:pPr marL="0" indent="0">
              <a:buNone/>
            </a:pPr>
            <a:endParaRPr lang="en-US" dirty="0"/>
          </a:p>
          <a:p>
            <a:endParaRPr lang="en-US" dirty="0"/>
          </a:p>
          <a:p>
            <a:pPr marL="1828800" lvl="4" indent="0">
              <a:buNone/>
            </a:pPr>
            <a:endParaRPr lang="en-US" dirty="0"/>
          </a:p>
        </p:txBody>
      </p:sp>
      <p:pic>
        <p:nvPicPr>
          <p:cNvPr id="9" name="Picture 6" descr="TUV America Inc">
            <a:extLst>
              <a:ext uri="{FF2B5EF4-FFF2-40B4-BE49-F238E27FC236}">
                <a16:creationId xmlns:a16="http://schemas.microsoft.com/office/drawing/2014/main" id="{70188A3D-4481-4B5D-A03F-13CFA602B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934" y="5241816"/>
            <a:ext cx="9525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appmark">
            <a:extLst>
              <a:ext uri="{FF2B5EF4-FFF2-40B4-BE49-F238E27FC236}">
                <a16:creationId xmlns:a16="http://schemas.microsoft.com/office/drawing/2014/main" id="{41C7ED25-B3C9-4675-B1BF-BEE98D5E6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6" y="4288933"/>
            <a:ext cx="1238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l_llog1">
            <a:extLst>
              <a:ext uri="{FF2B5EF4-FFF2-40B4-BE49-F238E27FC236}">
                <a16:creationId xmlns:a16="http://schemas.microsoft.com/office/drawing/2014/main" id="{BF7E96ED-C534-4A72-8CA7-8D9FA1D8B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923" y="5220128"/>
            <a:ext cx="13239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CSL_US">
            <a:extLst>
              <a:ext uri="{FF2B5EF4-FFF2-40B4-BE49-F238E27FC236}">
                <a16:creationId xmlns:a16="http://schemas.microsoft.com/office/drawing/2014/main" id="{E4C911D4-6358-40F1-BFBE-637B3C3DA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546" y="4092984"/>
            <a:ext cx="771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1AAF822B-593C-4EB4-A4B2-9B70EFD492F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597" y="2617692"/>
            <a:ext cx="936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52208E4A-50E0-4E41-86DE-2CB2706E175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84236" y="4105229"/>
            <a:ext cx="9715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66457366-5A5F-416B-9936-17050BA36B8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21499" y="4071604"/>
            <a:ext cx="8667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2A266D62-10C2-435A-AA8A-765619BCF6D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46379" y="5370154"/>
            <a:ext cx="7747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a:extLst>
              <a:ext uri="{FF2B5EF4-FFF2-40B4-BE49-F238E27FC236}">
                <a16:creationId xmlns:a16="http://schemas.microsoft.com/office/drawing/2014/main" id="{47F19C6D-B7E7-4FA7-8C81-32440FC1A28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9062" y="5170834"/>
            <a:ext cx="11144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B21EE8A1-A567-47CC-85A0-950DE7358F0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19387" y="5341571"/>
            <a:ext cx="825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Underwriters Laboratories Inc">
            <a:extLst>
              <a:ext uri="{FF2B5EF4-FFF2-40B4-BE49-F238E27FC236}">
                <a16:creationId xmlns:a16="http://schemas.microsoft.com/office/drawing/2014/main" id="{8C77E708-E87C-4D97-AE08-383D96FECE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446" y="4133176"/>
            <a:ext cx="6667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81410F4B-683F-4957-88EF-53B2472F710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278783" y="3714050"/>
            <a:ext cx="17049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a:extLst>
              <a:ext uri="{FF2B5EF4-FFF2-40B4-BE49-F238E27FC236}">
                <a16:creationId xmlns:a16="http://schemas.microsoft.com/office/drawing/2014/main" id="{E55B739A-7BE1-4E5F-9320-C3777B51A78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68706" y="4229749"/>
            <a:ext cx="936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a:extLst>
              <a:ext uri="{FF2B5EF4-FFF2-40B4-BE49-F238E27FC236}">
                <a16:creationId xmlns:a16="http://schemas.microsoft.com/office/drawing/2014/main" id="{927F01E4-183B-4176-B965-2B23F314112F}"/>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28904" y="4092984"/>
            <a:ext cx="10096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Canadian Standards Association - NRTL">
            <a:extLst>
              <a:ext uri="{FF2B5EF4-FFF2-40B4-BE49-F238E27FC236}">
                <a16:creationId xmlns:a16="http://schemas.microsoft.com/office/drawing/2014/main" id="{EF1B6F2D-3D1B-49E8-A40B-84D7C459614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6663" y="5099927"/>
            <a:ext cx="1285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236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62F60-B13F-4BA8-8DD3-740A6085B295}"/>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15F476DF-0371-4200-BA7D-E39C97117ED3}"/>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8656EE97-5CCE-4AC2-A932-7020A8C37934}"/>
              </a:ext>
            </a:extLst>
          </p:cNvPr>
          <p:cNvSpPr>
            <a:spLocks noGrp="1"/>
          </p:cNvSpPr>
          <p:nvPr>
            <p:ph type="sldNum" sz="quarter" idx="12"/>
          </p:nvPr>
        </p:nvSpPr>
        <p:spPr/>
        <p:txBody>
          <a:bodyPr/>
          <a:lstStyle/>
          <a:p>
            <a:fld id="{2E6C8CC7-F89C-4B6E-BAFB-786CF2D0A6EA}" type="slidenum">
              <a:rPr lang="en-US" smtClean="0"/>
              <a:pPr/>
              <a:t>21</a:t>
            </a:fld>
            <a:endParaRPr lang="en-US" dirty="0"/>
          </a:p>
        </p:txBody>
      </p:sp>
      <p:sp>
        <p:nvSpPr>
          <p:cNvPr id="6" name="Title 5">
            <a:extLst>
              <a:ext uri="{FF2B5EF4-FFF2-40B4-BE49-F238E27FC236}">
                <a16:creationId xmlns:a16="http://schemas.microsoft.com/office/drawing/2014/main" id="{86BB7288-5456-4B0A-BC72-276AF54521CE}"/>
              </a:ext>
            </a:extLst>
          </p:cNvPr>
          <p:cNvSpPr>
            <a:spLocks noGrp="1"/>
          </p:cNvSpPr>
          <p:nvPr>
            <p:ph type="title"/>
          </p:nvPr>
        </p:nvSpPr>
        <p:spPr>
          <a:xfrm>
            <a:off x="0" y="88899"/>
            <a:ext cx="7984280" cy="642419"/>
          </a:xfrm>
        </p:spPr>
        <p:txBody>
          <a:bodyPr/>
          <a:lstStyle/>
          <a:p>
            <a:r>
              <a:rPr lang="en-US" dirty="0"/>
              <a:t>CE Mark</a:t>
            </a:r>
          </a:p>
        </p:txBody>
      </p:sp>
      <p:sp>
        <p:nvSpPr>
          <p:cNvPr id="7" name="Content Placeholder 5">
            <a:extLst>
              <a:ext uri="{FF2B5EF4-FFF2-40B4-BE49-F238E27FC236}">
                <a16:creationId xmlns:a16="http://schemas.microsoft.com/office/drawing/2014/main" id="{E8DF5DEB-120D-4B5E-ACA3-2706AB147264}"/>
              </a:ext>
            </a:extLst>
          </p:cNvPr>
          <p:cNvSpPr>
            <a:spLocks noGrp="1"/>
          </p:cNvSpPr>
          <p:nvPr>
            <p:ph idx="1"/>
          </p:nvPr>
        </p:nvSpPr>
        <p:spPr/>
        <p:txBody>
          <a:bodyPr>
            <a:normAutofit/>
          </a:bodyPr>
          <a:lstStyle/>
          <a:p>
            <a:pPr>
              <a:buFont typeface="Arial" panose="020B0604020202020204" pitchFamily="34" charset="0"/>
              <a:buChar char="•"/>
            </a:pPr>
            <a:r>
              <a:rPr lang="en-US" dirty="0"/>
              <a:t>OSHA requires Nationally Recognized Testing Laboratories (NRTLs) to be independent from the manufacturer. </a:t>
            </a:r>
          </a:p>
          <a:p>
            <a:pPr>
              <a:buFont typeface="Arial" panose="020B0604020202020204" pitchFamily="34" charset="0"/>
              <a:buChar char="•"/>
            </a:pPr>
            <a:r>
              <a:rPr lang="en-US" dirty="0"/>
              <a:t>The CE mark is a manufacturer’s self-certification, therefore, the mark does not meet OSHA requirements.</a:t>
            </a:r>
          </a:p>
          <a:p>
            <a:pPr>
              <a:buFont typeface="Arial" panose="020B0604020202020204" pitchFamily="34" charset="0"/>
              <a:buChar char="•"/>
            </a:pPr>
            <a:r>
              <a:rPr lang="en-US" dirty="0">
                <a:hlinkClick r:id="rId2"/>
              </a:rPr>
              <a:t>https://www.osha.gov/dts/otpca/nrtl/nrtl_faq.html</a:t>
            </a:r>
            <a:endParaRPr lang="en-US" dirty="0"/>
          </a:p>
          <a:p>
            <a:pPr marL="0" indent="0">
              <a:buNone/>
            </a:pPr>
            <a:endParaRPr lang="en-US" dirty="0"/>
          </a:p>
          <a:p>
            <a:pPr marL="0" indent="0">
              <a:buNone/>
            </a:pPr>
            <a:endParaRPr lang="en-US" dirty="0"/>
          </a:p>
          <a:p>
            <a:pPr marL="0" indent="0">
              <a:buNone/>
            </a:pPr>
            <a:endParaRPr lang="en-US" dirty="0"/>
          </a:p>
          <a:p>
            <a:pPr marL="457200" lvl="1" indent="0">
              <a:buNone/>
            </a:pPr>
            <a:endParaRPr lang="en-US" dirty="0"/>
          </a:p>
          <a:p>
            <a:pPr marL="0" indent="0">
              <a:buNone/>
            </a:pPr>
            <a:endParaRPr lang="en-US" dirty="0"/>
          </a:p>
          <a:p>
            <a:r>
              <a:rPr lang="en-US" dirty="0"/>
              <a:t>For custom designs or CE marked equipment, there are 3 solutions:</a:t>
            </a:r>
          </a:p>
          <a:p>
            <a:pPr lvl="1"/>
            <a:r>
              <a:rPr lang="en-US" dirty="0"/>
              <a:t>Safety Engineering Design Review (SEDR).</a:t>
            </a:r>
          </a:p>
          <a:p>
            <a:pPr lvl="1"/>
            <a:r>
              <a:rPr lang="en-US" dirty="0"/>
              <a:t>Have vendor obtain a Nationally Recognized Testing Laboratory (NRTL) listing so the equipment bears a NRTL seal.</a:t>
            </a:r>
          </a:p>
          <a:p>
            <a:pPr lvl="1"/>
            <a:r>
              <a:rPr lang="en-US" dirty="0"/>
              <a:t>Have a Nationally Recognized Testing Laboratory (NRTL) representative perform a field inspection of the equipment on site.</a:t>
            </a:r>
          </a:p>
          <a:p>
            <a:pPr marL="1828800" lvl="4" indent="0">
              <a:buNone/>
            </a:pPr>
            <a:endParaRPr lang="en-US" dirty="0"/>
          </a:p>
        </p:txBody>
      </p:sp>
      <p:pic>
        <p:nvPicPr>
          <p:cNvPr id="9" name="Picture 8">
            <a:extLst>
              <a:ext uri="{FF2B5EF4-FFF2-40B4-BE49-F238E27FC236}">
                <a16:creationId xmlns:a16="http://schemas.microsoft.com/office/drawing/2014/main" id="{3706A26E-42B6-47B3-A3C6-F554221E4B78}"/>
              </a:ext>
            </a:extLst>
          </p:cNvPr>
          <p:cNvPicPr>
            <a:picLocks noChangeAspect="1"/>
          </p:cNvPicPr>
          <p:nvPr/>
        </p:nvPicPr>
        <p:blipFill>
          <a:blip r:embed="rId3"/>
          <a:stretch>
            <a:fillRect/>
          </a:stretch>
        </p:blipFill>
        <p:spPr>
          <a:xfrm>
            <a:off x="78641" y="3019944"/>
            <a:ext cx="8986279" cy="976313"/>
          </a:xfrm>
          <a:prstGeom prst="rect">
            <a:avLst/>
          </a:prstGeom>
        </p:spPr>
      </p:pic>
    </p:spTree>
    <p:extLst>
      <p:ext uri="{BB962C8B-B14F-4D97-AF65-F5344CB8AC3E}">
        <p14:creationId xmlns:p14="http://schemas.microsoft.com/office/powerpoint/2010/main" val="428305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E50CC7-F7D1-4DC3-BD82-6ED1BDE9BA1E}"/>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72E65CB5-07DA-44EE-B6E8-30AB8C6FEC91}"/>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7A1B47F0-B89C-43B0-B029-DF9929FDF03B}"/>
              </a:ext>
            </a:extLst>
          </p:cNvPr>
          <p:cNvSpPr>
            <a:spLocks noGrp="1"/>
          </p:cNvSpPr>
          <p:nvPr>
            <p:ph type="sldNum" sz="quarter" idx="12"/>
          </p:nvPr>
        </p:nvSpPr>
        <p:spPr/>
        <p:txBody>
          <a:bodyPr/>
          <a:lstStyle/>
          <a:p>
            <a:fld id="{2E6C8CC7-F89C-4B6E-BAFB-786CF2D0A6EA}" type="slidenum">
              <a:rPr lang="en-US" smtClean="0"/>
              <a:pPr/>
              <a:t>22</a:t>
            </a:fld>
            <a:endParaRPr lang="en-US" dirty="0"/>
          </a:p>
        </p:txBody>
      </p:sp>
      <p:sp>
        <p:nvSpPr>
          <p:cNvPr id="5" name="Content Placeholder 4">
            <a:extLst>
              <a:ext uri="{FF2B5EF4-FFF2-40B4-BE49-F238E27FC236}">
                <a16:creationId xmlns:a16="http://schemas.microsoft.com/office/drawing/2014/main" id="{152889F6-3A7C-4BA5-8972-E6EAFFAFB716}"/>
              </a:ext>
            </a:extLst>
          </p:cNvPr>
          <p:cNvSpPr>
            <a:spLocks noGrp="1"/>
          </p:cNvSpPr>
          <p:nvPr>
            <p:ph idx="1"/>
          </p:nvPr>
        </p:nvSpPr>
        <p:spPr/>
        <p:txBody>
          <a:bodyPr>
            <a:normAutofit/>
          </a:bodyPr>
          <a:lstStyle/>
          <a:p>
            <a:r>
              <a:rPr lang="en-US" dirty="0"/>
              <a:t>A ‘low noise’ AC Distribution system will be used at Fermilab.</a:t>
            </a:r>
          </a:p>
          <a:p>
            <a:r>
              <a:rPr lang="en-US" dirty="0"/>
              <a:t>Equipment must operate at voltages/frequency readily available on the US power grid.</a:t>
            </a:r>
          </a:p>
          <a:p>
            <a:r>
              <a:rPr lang="en-US" dirty="0"/>
              <a:t>All set-ups must have a safety review. Level of the review is based on hazards.</a:t>
            </a:r>
          </a:p>
          <a:p>
            <a:r>
              <a:rPr lang="en-US" dirty="0"/>
              <a:t>Generate block diagrams of all systems.</a:t>
            </a:r>
          </a:p>
          <a:p>
            <a:r>
              <a:rPr lang="en-US" dirty="0"/>
              <a:t>Power requirements (voltage/current) must be provided for all equipment.</a:t>
            </a:r>
          </a:p>
          <a:p>
            <a:pPr lvl="1"/>
            <a:r>
              <a:rPr lang="en-US" dirty="0"/>
              <a:t>Identify building or detector power.</a:t>
            </a:r>
          </a:p>
          <a:p>
            <a:pPr lvl="1"/>
            <a:r>
              <a:rPr lang="en-US" dirty="0"/>
              <a:t>Use the Rack Build tool to itemize equipment.</a:t>
            </a:r>
          </a:p>
          <a:p>
            <a:endParaRPr lang="en-US" dirty="0"/>
          </a:p>
          <a:p>
            <a:pPr marL="342900" lvl="1" indent="0">
              <a:buNone/>
            </a:pPr>
            <a:endParaRPr lang="en-US" dirty="0"/>
          </a:p>
          <a:p>
            <a:pPr marL="342900" lvl="1" indent="0">
              <a:buNone/>
            </a:pPr>
            <a:endParaRPr lang="en-US" dirty="0"/>
          </a:p>
          <a:p>
            <a:endParaRPr lang="en-US" dirty="0"/>
          </a:p>
        </p:txBody>
      </p:sp>
      <p:sp>
        <p:nvSpPr>
          <p:cNvPr id="6" name="Title 5">
            <a:extLst>
              <a:ext uri="{FF2B5EF4-FFF2-40B4-BE49-F238E27FC236}">
                <a16:creationId xmlns:a16="http://schemas.microsoft.com/office/drawing/2014/main" id="{12803C5D-9C7E-42F1-B376-ABC190429FC3}"/>
              </a:ext>
            </a:extLst>
          </p:cNvPr>
          <p:cNvSpPr>
            <a:spLocks noGrp="1"/>
          </p:cNvSpPr>
          <p:nvPr>
            <p:ph type="title"/>
          </p:nvPr>
        </p:nvSpPr>
        <p:spPr>
          <a:xfrm>
            <a:off x="0" y="88899"/>
            <a:ext cx="7984280" cy="642419"/>
          </a:xfrm>
        </p:spPr>
        <p:txBody>
          <a:bodyPr/>
          <a:lstStyle/>
          <a:p>
            <a:r>
              <a:rPr lang="en-US" dirty="0"/>
              <a:t>Summary</a:t>
            </a:r>
          </a:p>
        </p:txBody>
      </p:sp>
    </p:spTree>
    <p:extLst>
      <p:ext uri="{BB962C8B-B14F-4D97-AF65-F5344CB8AC3E}">
        <p14:creationId xmlns:p14="http://schemas.microsoft.com/office/powerpoint/2010/main" val="16862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BC2391-0A60-4645-8CD2-CE5F0B532F1C}"/>
              </a:ext>
            </a:extLst>
          </p:cNvPr>
          <p:cNvPicPr>
            <a:picLocks noChangeAspect="1"/>
          </p:cNvPicPr>
          <p:nvPr/>
        </p:nvPicPr>
        <p:blipFill>
          <a:blip r:embed="rId2"/>
          <a:stretch>
            <a:fillRect/>
          </a:stretch>
        </p:blipFill>
        <p:spPr>
          <a:xfrm>
            <a:off x="736826" y="1385590"/>
            <a:ext cx="8296331" cy="5168614"/>
          </a:xfrm>
          <a:prstGeom prst="rect">
            <a:avLst/>
          </a:prstGeom>
        </p:spPr>
      </p:pic>
      <p:sp>
        <p:nvSpPr>
          <p:cNvPr id="2" name="Title 1">
            <a:extLst>
              <a:ext uri="{FF2B5EF4-FFF2-40B4-BE49-F238E27FC236}">
                <a16:creationId xmlns:a16="http://schemas.microsoft.com/office/drawing/2014/main" id="{2A1AF93D-0A1C-4CB6-86C2-B9F549B496D5}"/>
              </a:ext>
            </a:extLst>
          </p:cNvPr>
          <p:cNvSpPr>
            <a:spLocks noGrp="1"/>
          </p:cNvSpPr>
          <p:nvPr>
            <p:ph type="title"/>
          </p:nvPr>
        </p:nvSpPr>
        <p:spPr/>
        <p:txBody>
          <a:bodyPr/>
          <a:lstStyle/>
          <a:p>
            <a:r>
              <a:rPr lang="en-US" dirty="0" err="1"/>
              <a:t>Connectorization</a:t>
            </a:r>
            <a:r>
              <a:rPr lang="en-US" dirty="0"/>
              <a:t>—What we have…</a:t>
            </a:r>
          </a:p>
        </p:txBody>
      </p:sp>
      <p:sp>
        <p:nvSpPr>
          <p:cNvPr id="4" name="Date Placeholder 3">
            <a:extLst>
              <a:ext uri="{FF2B5EF4-FFF2-40B4-BE49-F238E27FC236}">
                <a16:creationId xmlns:a16="http://schemas.microsoft.com/office/drawing/2014/main" id="{112C7193-A671-494C-85A0-4677BA0AF850}"/>
              </a:ext>
            </a:extLst>
          </p:cNvPr>
          <p:cNvSpPr>
            <a:spLocks noGrp="1"/>
          </p:cNvSpPr>
          <p:nvPr>
            <p:ph type="dt" sz="half" idx="10"/>
          </p:nvPr>
        </p:nvSpPr>
        <p:spPr/>
        <p:txBody>
          <a:bodyPr/>
          <a:lstStyle/>
          <a:p>
            <a:pPr>
              <a:defRPr/>
            </a:pPr>
            <a:r>
              <a:rPr lang="en-US"/>
              <a:t>04.16.20</a:t>
            </a:r>
            <a:endParaRPr lang="en-US" dirty="0"/>
          </a:p>
        </p:txBody>
      </p:sp>
      <p:sp>
        <p:nvSpPr>
          <p:cNvPr id="5" name="Footer Placeholder 4">
            <a:extLst>
              <a:ext uri="{FF2B5EF4-FFF2-40B4-BE49-F238E27FC236}">
                <a16:creationId xmlns:a16="http://schemas.microsoft.com/office/drawing/2014/main" id="{9AA53070-D728-4C60-BF5E-15B3F2B894CC}"/>
              </a:ext>
            </a:extLst>
          </p:cNvPr>
          <p:cNvSpPr>
            <a:spLocks noGrp="1"/>
          </p:cNvSpPr>
          <p:nvPr>
            <p:ph type="ftr" sz="quarter" idx="11"/>
          </p:nvPr>
        </p:nvSpPr>
        <p:spPr/>
        <p:txBody>
          <a:bodyPr/>
          <a:lstStyle/>
          <a:p>
            <a:pPr>
              <a:defRPr/>
            </a:pPr>
            <a:r>
              <a:rPr lang="en-US"/>
              <a:t>Linda Bagby | Electronics Integration</a:t>
            </a:r>
            <a:endParaRPr lang="en-US" b="1" dirty="0"/>
          </a:p>
        </p:txBody>
      </p:sp>
      <p:sp>
        <p:nvSpPr>
          <p:cNvPr id="6" name="Slide Number Placeholder 5">
            <a:extLst>
              <a:ext uri="{FF2B5EF4-FFF2-40B4-BE49-F238E27FC236}">
                <a16:creationId xmlns:a16="http://schemas.microsoft.com/office/drawing/2014/main" id="{F5F0BF22-2208-4BDE-8A29-127F3E3868AC}"/>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sp>
        <p:nvSpPr>
          <p:cNvPr id="12" name="Content Placeholder 11">
            <a:extLst>
              <a:ext uri="{FF2B5EF4-FFF2-40B4-BE49-F238E27FC236}">
                <a16:creationId xmlns:a16="http://schemas.microsoft.com/office/drawing/2014/main" id="{3F80CD19-E52B-4051-B73D-54C47CDA3777}"/>
              </a:ext>
            </a:extLst>
          </p:cNvPr>
          <p:cNvSpPr>
            <a:spLocks noGrp="1"/>
          </p:cNvSpPr>
          <p:nvPr>
            <p:ph idx="1"/>
          </p:nvPr>
        </p:nvSpPr>
        <p:spPr>
          <a:xfrm>
            <a:off x="155313" y="1027792"/>
            <a:ext cx="2506211" cy="1188425"/>
          </a:xfrm>
        </p:spPr>
        <p:txBody>
          <a:bodyPr/>
          <a:lstStyle/>
          <a:p>
            <a:r>
              <a:rPr lang="en-US" dirty="0"/>
              <a:t>Connector and cable part number?</a:t>
            </a:r>
          </a:p>
          <a:p>
            <a:r>
              <a:rPr lang="en-US" dirty="0"/>
              <a:t>Where is the coax shield connected?</a:t>
            </a:r>
          </a:p>
          <a:p>
            <a:pPr marL="0" indent="0">
              <a:buNone/>
            </a:pPr>
            <a:endParaRPr lang="en-US" dirty="0"/>
          </a:p>
          <a:p>
            <a:pPr marL="0" indent="0">
              <a:buNone/>
            </a:pPr>
            <a:endParaRPr lang="en-US" dirty="0"/>
          </a:p>
          <a:p>
            <a:pPr marL="0" indent="0">
              <a:buNone/>
            </a:pPr>
            <a:endParaRPr lang="en-US" dirty="0"/>
          </a:p>
          <a:p>
            <a:r>
              <a:rPr lang="en-US" dirty="0"/>
              <a:t>16 connectors per module</a:t>
            </a:r>
          </a:p>
        </p:txBody>
      </p:sp>
    </p:spTree>
    <p:extLst>
      <p:ext uri="{BB962C8B-B14F-4D97-AF65-F5344CB8AC3E}">
        <p14:creationId xmlns:p14="http://schemas.microsoft.com/office/powerpoint/2010/main" val="50935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6826" y="6495482"/>
            <a:ext cx="906237" cy="241300"/>
          </a:xfrm>
        </p:spPr>
        <p:txBody>
          <a:bodyPr/>
          <a:lstStyle/>
          <a:p>
            <a:pPr>
              <a:defRPr/>
            </a:pPr>
            <a:r>
              <a:rPr lang="en-US"/>
              <a:t>04.16.20</a:t>
            </a:r>
            <a:endParaRPr lang="en-US" dirty="0"/>
          </a:p>
        </p:txBody>
      </p:sp>
      <p:sp>
        <p:nvSpPr>
          <p:cNvPr id="5" name="Footer Placeholder 4"/>
          <p:cNvSpPr>
            <a:spLocks noGrp="1"/>
          </p:cNvSpPr>
          <p:nvPr>
            <p:ph type="ftr" sz="quarter" idx="11"/>
          </p:nvPr>
        </p:nvSpPr>
        <p:spPr>
          <a:xfrm>
            <a:off x="3022651" y="6495482"/>
            <a:ext cx="5327405" cy="241300"/>
          </a:xfrm>
        </p:spPr>
        <p:txBody>
          <a:bodyPr/>
          <a:lstStyle/>
          <a:p>
            <a:pPr>
              <a:defRPr/>
            </a:pPr>
            <a:r>
              <a:rPr lang="en-US"/>
              <a:t>Linda Bagby | Electronics Integration</a:t>
            </a:r>
            <a:endParaRPr lang="en-US" b="1" dirty="0"/>
          </a:p>
        </p:txBody>
      </p:sp>
      <p:sp>
        <p:nvSpPr>
          <p:cNvPr id="6" name="Slide Number Placeholder 5"/>
          <p:cNvSpPr>
            <a:spLocks noGrp="1"/>
          </p:cNvSpPr>
          <p:nvPr>
            <p:ph type="sldNum" sz="quarter" idx="12"/>
          </p:nvPr>
        </p:nvSpPr>
        <p:spPr>
          <a:xfrm>
            <a:off x="222250" y="6495482"/>
            <a:ext cx="414338" cy="237285"/>
          </a:xfrm>
        </p:spPr>
        <p:txBody>
          <a:bodyPr/>
          <a:lstStyle/>
          <a:p>
            <a:pPr>
              <a:defRPr/>
            </a:pPr>
            <a:fld id="{148C009B-CB69-E04A-B9B3-34B26D69E9CF}" type="slidenum">
              <a:rPr lang="en-US" smtClean="0"/>
              <a:pPr>
                <a:defRPr/>
              </a:pPr>
              <a:t>4</a:t>
            </a:fld>
            <a:endParaRPr lang="en-US" dirty="0"/>
          </a:p>
        </p:txBody>
      </p:sp>
      <p:pic>
        <p:nvPicPr>
          <p:cNvPr id="9" name="Picture 8">
            <a:extLst>
              <a:ext uri="{FF2B5EF4-FFF2-40B4-BE49-F238E27FC236}">
                <a16:creationId xmlns:a16="http://schemas.microsoft.com/office/drawing/2014/main" id="{EABA5AFA-7A28-447A-AED9-69183E9EF4D4}"/>
              </a:ext>
            </a:extLst>
          </p:cNvPr>
          <p:cNvPicPr>
            <a:picLocks noChangeAspect="1"/>
          </p:cNvPicPr>
          <p:nvPr/>
        </p:nvPicPr>
        <p:blipFill>
          <a:blip r:embed="rId2"/>
          <a:stretch>
            <a:fillRect/>
          </a:stretch>
        </p:blipFill>
        <p:spPr>
          <a:xfrm>
            <a:off x="1851956" y="400386"/>
            <a:ext cx="7292044" cy="5498741"/>
          </a:xfrm>
          <a:prstGeom prst="rect">
            <a:avLst/>
          </a:prstGeom>
        </p:spPr>
      </p:pic>
      <p:sp>
        <p:nvSpPr>
          <p:cNvPr id="11" name="Content Placeholder 2">
            <a:extLst>
              <a:ext uri="{FF2B5EF4-FFF2-40B4-BE49-F238E27FC236}">
                <a16:creationId xmlns:a16="http://schemas.microsoft.com/office/drawing/2014/main" id="{9F1900E4-3315-4850-832C-78929CF0C910}"/>
              </a:ext>
            </a:extLst>
          </p:cNvPr>
          <p:cNvSpPr>
            <a:spLocks noGrp="1"/>
          </p:cNvSpPr>
          <p:nvPr>
            <p:ph idx="1"/>
          </p:nvPr>
        </p:nvSpPr>
        <p:spPr>
          <a:xfrm>
            <a:off x="57252" y="1850465"/>
            <a:ext cx="2431513" cy="3157070"/>
          </a:xfrm>
          <a:solidFill>
            <a:schemeClr val="bg1"/>
          </a:solidFill>
          <a:ln>
            <a:solidFill>
              <a:schemeClr val="accent6"/>
            </a:solidFill>
          </a:ln>
        </p:spPr>
        <p:txBody>
          <a:bodyPr>
            <a:normAutofit/>
          </a:bodyPr>
          <a:lstStyle/>
          <a:p>
            <a:r>
              <a:rPr lang="en-US" dirty="0"/>
              <a:t>LV ASIC Bias </a:t>
            </a:r>
            <a:r>
              <a:rPr lang="en-US" sz="1400" dirty="0"/>
              <a:t>(LMH6624)</a:t>
            </a:r>
          </a:p>
          <a:p>
            <a:pPr lvl="1"/>
            <a:r>
              <a:rPr lang="en-US" dirty="0">
                <a:solidFill>
                  <a:srgbClr val="FF0000"/>
                </a:solidFill>
              </a:rPr>
              <a:t>+/-5V, 4A </a:t>
            </a:r>
          </a:p>
          <a:p>
            <a:r>
              <a:rPr lang="en-US" dirty="0">
                <a:sym typeface="Wingdings" panose="05000000000000000000" pitchFamily="2" charset="2"/>
              </a:rPr>
              <a:t>PGA (VGA) LV PS</a:t>
            </a:r>
          </a:p>
          <a:p>
            <a:pPr lvl="1"/>
            <a:r>
              <a:rPr lang="en-US" dirty="0">
                <a:sym typeface="Wingdings" panose="05000000000000000000" pitchFamily="2" charset="2"/>
              </a:rPr>
              <a:t>2 options I/P</a:t>
            </a:r>
          </a:p>
          <a:p>
            <a:pPr lvl="2"/>
            <a:r>
              <a:rPr lang="en-US" dirty="0">
                <a:solidFill>
                  <a:schemeClr val="accent5">
                    <a:lumMod val="60000"/>
                    <a:lumOff val="40000"/>
                  </a:schemeClr>
                </a:solidFill>
                <a:sym typeface="Wingdings" panose="05000000000000000000" pitchFamily="2" charset="2"/>
              </a:rPr>
              <a:t>+5V/90A</a:t>
            </a:r>
          </a:p>
          <a:p>
            <a:pPr lvl="2"/>
            <a:r>
              <a:rPr lang="en-US" dirty="0">
                <a:solidFill>
                  <a:srgbClr val="7030A0"/>
                </a:solidFill>
                <a:sym typeface="Wingdings" panose="05000000000000000000" pitchFamily="2" charset="2"/>
              </a:rPr>
              <a:t>+/-5V/45A</a:t>
            </a:r>
          </a:p>
          <a:p>
            <a:pPr marL="457200" lvl="1" indent="0">
              <a:buNone/>
            </a:pPr>
            <a:endParaRPr lang="en-US" dirty="0">
              <a:sym typeface="Wingdings" panose="05000000000000000000" pitchFamily="2" charset="2"/>
            </a:endParaRPr>
          </a:p>
        </p:txBody>
      </p:sp>
      <p:sp>
        <p:nvSpPr>
          <p:cNvPr id="12" name="Oval 11">
            <a:extLst>
              <a:ext uri="{FF2B5EF4-FFF2-40B4-BE49-F238E27FC236}">
                <a16:creationId xmlns:a16="http://schemas.microsoft.com/office/drawing/2014/main" id="{B6E20F89-6FB5-437E-BA13-6DB902E25538}"/>
              </a:ext>
            </a:extLst>
          </p:cNvPr>
          <p:cNvSpPr/>
          <p:nvPr/>
        </p:nvSpPr>
        <p:spPr>
          <a:xfrm>
            <a:off x="2552373" y="4102074"/>
            <a:ext cx="842838" cy="1367625"/>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28811" y="739184"/>
            <a:ext cx="2538454" cy="427878"/>
          </a:xfrm>
        </p:spPr>
        <p:txBody>
          <a:bodyPr/>
          <a:lstStyle/>
          <a:p>
            <a:r>
              <a:rPr lang="en-US" dirty="0"/>
              <a:t>MINOS</a:t>
            </a:r>
            <a:br>
              <a:rPr lang="en-US" dirty="0"/>
            </a:br>
            <a:r>
              <a:rPr lang="en-US" dirty="0"/>
              <a:t>Minder</a:t>
            </a:r>
          </a:p>
        </p:txBody>
      </p:sp>
      <p:sp>
        <p:nvSpPr>
          <p:cNvPr id="15" name="Oval 14">
            <a:extLst>
              <a:ext uri="{FF2B5EF4-FFF2-40B4-BE49-F238E27FC236}">
                <a16:creationId xmlns:a16="http://schemas.microsoft.com/office/drawing/2014/main" id="{ED145C89-9815-421C-B6C1-BC5EDD88BF07}"/>
              </a:ext>
            </a:extLst>
          </p:cNvPr>
          <p:cNvSpPr/>
          <p:nvPr/>
        </p:nvSpPr>
        <p:spPr>
          <a:xfrm>
            <a:off x="2520572" y="774102"/>
            <a:ext cx="842838" cy="816156"/>
          </a:xfrm>
          <a:prstGeom prst="ellipse">
            <a:avLst/>
          </a:prstGeom>
          <a:noFill/>
          <a:ln w="317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004FA14-18EC-463A-BE10-A9A86F95A4AB}"/>
              </a:ext>
            </a:extLst>
          </p:cNvPr>
          <p:cNvSpPr/>
          <p:nvPr/>
        </p:nvSpPr>
        <p:spPr>
          <a:xfrm>
            <a:off x="2544425" y="2554122"/>
            <a:ext cx="842838" cy="1367625"/>
          </a:xfrm>
          <a:prstGeom prst="ellipse">
            <a:avLst/>
          </a:prstGeom>
          <a:no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BC81EF-F5A8-4D48-B3E0-7BD0F8FB83AF}"/>
              </a:ext>
            </a:extLst>
          </p:cNvPr>
          <p:cNvPicPr>
            <a:picLocks noChangeAspect="1"/>
          </p:cNvPicPr>
          <p:nvPr/>
        </p:nvPicPr>
        <p:blipFill>
          <a:blip r:embed="rId3"/>
          <a:stretch>
            <a:fillRect/>
          </a:stretch>
        </p:blipFill>
        <p:spPr>
          <a:xfrm>
            <a:off x="4229185" y="5205082"/>
            <a:ext cx="4890962" cy="1236428"/>
          </a:xfrm>
          <a:prstGeom prst="rect">
            <a:avLst/>
          </a:prstGeom>
        </p:spPr>
      </p:pic>
    </p:spTree>
    <p:extLst>
      <p:ext uri="{BB962C8B-B14F-4D97-AF65-F5344CB8AC3E}">
        <p14:creationId xmlns:p14="http://schemas.microsoft.com/office/powerpoint/2010/main" val="415193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r>
              <a:rPr lang="en-US" dirty="0"/>
              <a:t>MINOS Master</a:t>
            </a:r>
          </a:p>
        </p:txBody>
      </p:sp>
      <p:sp>
        <p:nvSpPr>
          <p:cNvPr id="3" name="Date Placeholder 2"/>
          <p:cNvSpPr>
            <a:spLocks noGrp="1"/>
          </p:cNvSpPr>
          <p:nvPr>
            <p:ph type="dt" sz="half" idx="2"/>
          </p:nvPr>
        </p:nvSpPr>
        <p:spPr/>
        <p:txBody>
          <a:bodyPr/>
          <a:lstStyle/>
          <a:p>
            <a:pPr>
              <a:defRPr/>
            </a:pPr>
            <a:r>
              <a:rPr lang="en-US"/>
              <a:t>04.16.20</a:t>
            </a:r>
            <a:endParaRPr lang="en-US" dirty="0"/>
          </a:p>
        </p:txBody>
      </p:sp>
      <p:sp>
        <p:nvSpPr>
          <p:cNvPr id="4" name="Footer Placeholder 3"/>
          <p:cNvSpPr>
            <a:spLocks noGrp="1"/>
          </p:cNvSpPr>
          <p:nvPr>
            <p:ph type="ftr" sz="quarter" idx="3"/>
          </p:nvPr>
        </p:nvSpPr>
        <p:spPr/>
        <p:txBody>
          <a:bodyPr/>
          <a:lstStyle/>
          <a:p>
            <a:pPr>
              <a:defRPr/>
            </a:pPr>
            <a:r>
              <a:rPr lang="en-US"/>
              <a:t>Linda Bagby | Electronics Integration</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8" name="Picture 7">
            <a:extLst>
              <a:ext uri="{FF2B5EF4-FFF2-40B4-BE49-F238E27FC236}">
                <a16:creationId xmlns:a16="http://schemas.microsoft.com/office/drawing/2014/main" id="{6FBDFB14-013F-4B27-B4DE-39874A7E8FAC}"/>
              </a:ext>
            </a:extLst>
          </p:cNvPr>
          <p:cNvPicPr>
            <a:picLocks noChangeAspect="1"/>
          </p:cNvPicPr>
          <p:nvPr/>
        </p:nvPicPr>
        <p:blipFill>
          <a:blip r:embed="rId3"/>
          <a:stretch>
            <a:fillRect/>
          </a:stretch>
        </p:blipFill>
        <p:spPr>
          <a:xfrm>
            <a:off x="874685" y="971550"/>
            <a:ext cx="8210334" cy="5271709"/>
          </a:xfrm>
          <a:prstGeom prst="rect">
            <a:avLst/>
          </a:prstGeom>
          <a:ln>
            <a:solidFill>
              <a:schemeClr val="accent6"/>
            </a:solidFill>
          </a:ln>
        </p:spPr>
      </p:pic>
      <p:sp>
        <p:nvSpPr>
          <p:cNvPr id="10" name="Content Placeholder 2">
            <a:extLst>
              <a:ext uri="{FF2B5EF4-FFF2-40B4-BE49-F238E27FC236}">
                <a16:creationId xmlns:a16="http://schemas.microsoft.com/office/drawing/2014/main" id="{5A85B190-641D-4EE5-B0E2-FD1B2916D18D}"/>
              </a:ext>
            </a:extLst>
          </p:cNvPr>
          <p:cNvSpPr>
            <a:spLocks noGrp="1"/>
          </p:cNvSpPr>
          <p:nvPr>
            <p:ph idx="1"/>
          </p:nvPr>
        </p:nvSpPr>
        <p:spPr>
          <a:xfrm>
            <a:off x="107181" y="1898965"/>
            <a:ext cx="2596261" cy="2771721"/>
          </a:xfrm>
          <a:solidFill>
            <a:schemeClr val="bg1"/>
          </a:solidFill>
          <a:ln>
            <a:solidFill>
              <a:schemeClr val="accent6"/>
            </a:solidFill>
          </a:ln>
          <a:effectLst/>
        </p:spPr>
        <p:txBody>
          <a:bodyPr>
            <a:normAutofit lnSpcReduction="10000"/>
          </a:bodyPr>
          <a:lstStyle/>
          <a:p>
            <a:r>
              <a:rPr lang="en-US" dirty="0"/>
              <a:t>LV ASIC Bias </a:t>
            </a:r>
            <a:r>
              <a:rPr lang="en-US" sz="1400" dirty="0"/>
              <a:t>(LMH6624)</a:t>
            </a:r>
          </a:p>
          <a:p>
            <a:pPr lvl="1"/>
            <a:r>
              <a:rPr lang="en-US" dirty="0"/>
              <a:t>+/-5V, 4A </a:t>
            </a:r>
          </a:p>
          <a:p>
            <a:r>
              <a:rPr lang="en-US" dirty="0">
                <a:sym typeface="Wingdings" panose="05000000000000000000" pitchFamily="2" charset="2"/>
              </a:rPr>
              <a:t>PGA (VGA) LV PS</a:t>
            </a:r>
          </a:p>
          <a:p>
            <a:pPr lvl="1"/>
            <a:r>
              <a:rPr lang="en-US" dirty="0">
                <a:sym typeface="Wingdings" panose="05000000000000000000" pitchFamily="2" charset="2"/>
              </a:rPr>
              <a:t>2 options I/P</a:t>
            </a:r>
          </a:p>
          <a:p>
            <a:pPr lvl="2"/>
            <a:r>
              <a:rPr lang="en-US" dirty="0">
                <a:solidFill>
                  <a:schemeClr val="accent3"/>
                </a:solidFill>
                <a:sym typeface="Wingdings" panose="05000000000000000000" pitchFamily="2" charset="2"/>
              </a:rPr>
              <a:t>+5V/90A</a:t>
            </a:r>
          </a:p>
          <a:p>
            <a:pPr lvl="2"/>
            <a:r>
              <a:rPr lang="en-US" dirty="0">
                <a:solidFill>
                  <a:schemeClr val="accent2"/>
                </a:solidFill>
                <a:sym typeface="Wingdings" panose="05000000000000000000" pitchFamily="2" charset="2"/>
              </a:rPr>
              <a:t>+/-5V/45A</a:t>
            </a:r>
          </a:p>
          <a:p>
            <a:pPr marL="0" indent="0">
              <a:buNone/>
            </a:pPr>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
        <p:nvSpPr>
          <p:cNvPr id="11" name="Oval 10">
            <a:extLst>
              <a:ext uri="{FF2B5EF4-FFF2-40B4-BE49-F238E27FC236}">
                <a16:creationId xmlns:a16="http://schemas.microsoft.com/office/drawing/2014/main" id="{57A58FF1-DC31-42B5-BD20-5AC324706F8E}"/>
              </a:ext>
            </a:extLst>
          </p:cNvPr>
          <p:cNvSpPr/>
          <p:nvPr/>
        </p:nvSpPr>
        <p:spPr>
          <a:xfrm>
            <a:off x="2775009" y="3408416"/>
            <a:ext cx="842838" cy="1367625"/>
          </a:xfrm>
          <a:prstGeom prst="ellipse">
            <a:avLst/>
          </a:prstGeom>
          <a:no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2F8D73E-D822-4279-9371-5A9F4C86CC16}"/>
              </a:ext>
            </a:extLst>
          </p:cNvPr>
          <p:cNvSpPr/>
          <p:nvPr/>
        </p:nvSpPr>
        <p:spPr>
          <a:xfrm>
            <a:off x="2752483" y="1636608"/>
            <a:ext cx="842838" cy="844199"/>
          </a:xfrm>
          <a:prstGeom prst="ellipse">
            <a:avLst/>
          </a:prstGeom>
          <a:no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06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F93D-0A1C-4CB6-86C2-B9F549B496D5}"/>
              </a:ext>
            </a:extLst>
          </p:cNvPr>
          <p:cNvSpPr>
            <a:spLocks noGrp="1"/>
          </p:cNvSpPr>
          <p:nvPr>
            <p:ph type="title"/>
          </p:nvPr>
        </p:nvSpPr>
        <p:spPr/>
        <p:txBody>
          <a:bodyPr/>
          <a:lstStyle/>
          <a:p>
            <a:r>
              <a:rPr lang="en-US" dirty="0"/>
              <a:t>System distribution example</a:t>
            </a:r>
          </a:p>
        </p:txBody>
      </p:sp>
      <p:sp>
        <p:nvSpPr>
          <p:cNvPr id="4" name="Date Placeholder 3">
            <a:extLst>
              <a:ext uri="{FF2B5EF4-FFF2-40B4-BE49-F238E27FC236}">
                <a16:creationId xmlns:a16="http://schemas.microsoft.com/office/drawing/2014/main" id="{112C7193-A671-494C-85A0-4677BA0AF850}"/>
              </a:ext>
            </a:extLst>
          </p:cNvPr>
          <p:cNvSpPr>
            <a:spLocks noGrp="1"/>
          </p:cNvSpPr>
          <p:nvPr>
            <p:ph type="dt" sz="half" idx="10"/>
          </p:nvPr>
        </p:nvSpPr>
        <p:spPr/>
        <p:txBody>
          <a:bodyPr/>
          <a:lstStyle/>
          <a:p>
            <a:pPr>
              <a:defRPr/>
            </a:pPr>
            <a:r>
              <a:rPr lang="en-US"/>
              <a:t>04.16.20</a:t>
            </a:r>
            <a:endParaRPr lang="en-US" dirty="0"/>
          </a:p>
        </p:txBody>
      </p:sp>
      <p:sp>
        <p:nvSpPr>
          <p:cNvPr id="5" name="Footer Placeholder 4">
            <a:extLst>
              <a:ext uri="{FF2B5EF4-FFF2-40B4-BE49-F238E27FC236}">
                <a16:creationId xmlns:a16="http://schemas.microsoft.com/office/drawing/2014/main" id="{9AA53070-D728-4C60-BF5E-15B3F2B894CC}"/>
              </a:ext>
            </a:extLst>
          </p:cNvPr>
          <p:cNvSpPr>
            <a:spLocks noGrp="1"/>
          </p:cNvSpPr>
          <p:nvPr>
            <p:ph type="ftr" sz="quarter" idx="11"/>
          </p:nvPr>
        </p:nvSpPr>
        <p:spPr/>
        <p:txBody>
          <a:bodyPr/>
          <a:lstStyle/>
          <a:p>
            <a:pPr>
              <a:defRPr/>
            </a:pPr>
            <a:r>
              <a:rPr lang="en-US"/>
              <a:t>Linda Bagby | Electronics Integration</a:t>
            </a:r>
            <a:endParaRPr lang="en-US" b="1" dirty="0"/>
          </a:p>
        </p:txBody>
      </p:sp>
      <p:sp>
        <p:nvSpPr>
          <p:cNvPr id="6" name="Slide Number Placeholder 5">
            <a:extLst>
              <a:ext uri="{FF2B5EF4-FFF2-40B4-BE49-F238E27FC236}">
                <a16:creationId xmlns:a16="http://schemas.microsoft.com/office/drawing/2014/main" id="{F5F0BF22-2208-4BDE-8A29-127F3E3868AC}"/>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pic>
        <p:nvPicPr>
          <p:cNvPr id="3" name="Picture 2">
            <a:extLst>
              <a:ext uri="{FF2B5EF4-FFF2-40B4-BE49-F238E27FC236}">
                <a16:creationId xmlns:a16="http://schemas.microsoft.com/office/drawing/2014/main" id="{203D7640-7761-40A7-8755-E511217A1DE9}"/>
              </a:ext>
            </a:extLst>
          </p:cNvPr>
          <p:cNvPicPr>
            <a:picLocks noChangeAspect="1"/>
          </p:cNvPicPr>
          <p:nvPr/>
        </p:nvPicPr>
        <p:blipFill>
          <a:blip r:embed="rId2"/>
          <a:stretch>
            <a:fillRect/>
          </a:stretch>
        </p:blipFill>
        <p:spPr>
          <a:xfrm>
            <a:off x="0" y="875501"/>
            <a:ext cx="9144000" cy="5516808"/>
          </a:xfrm>
          <a:prstGeom prst="rect">
            <a:avLst/>
          </a:prstGeom>
        </p:spPr>
      </p:pic>
    </p:spTree>
    <p:extLst>
      <p:ext uri="{BB962C8B-B14F-4D97-AF65-F5344CB8AC3E}">
        <p14:creationId xmlns:p14="http://schemas.microsoft.com/office/powerpoint/2010/main" val="273668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F93D-0A1C-4CB6-86C2-B9F549B496D5}"/>
              </a:ext>
            </a:extLst>
          </p:cNvPr>
          <p:cNvSpPr>
            <a:spLocks noGrp="1"/>
          </p:cNvSpPr>
          <p:nvPr>
            <p:ph type="title"/>
          </p:nvPr>
        </p:nvSpPr>
        <p:spPr/>
        <p:txBody>
          <a:bodyPr/>
          <a:lstStyle/>
          <a:p>
            <a:r>
              <a:rPr lang="en-US" dirty="0" err="1"/>
              <a:t>Connectorization</a:t>
            </a:r>
            <a:r>
              <a:rPr lang="en-US" dirty="0"/>
              <a:t>—Details we need...</a:t>
            </a:r>
          </a:p>
        </p:txBody>
      </p:sp>
      <p:sp>
        <p:nvSpPr>
          <p:cNvPr id="4" name="Date Placeholder 3">
            <a:extLst>
              <a:ext uri="{FF2B5EF4-FFF2-40B4-BE49-F238E27FC236}">
                <a16:creationId xmlns:a16="http://schemas.microsoft.com/office/drawing/2014/main" id="{112C7193-A671-494C-85A0-4677BA0AF850}"/>
              </a:ext>
            </a:extLst>
          </p:cNvPr>
          <p:cNvSpPr>
            <a:spLocks noGrp="1"/>
          </p:cNvSpPr>
          <p:nvPr>
            <p:ph type="dt" sz="half" idx="10"/>
          </p:nvPr>
        </p:nvSpPr>
        <p:spPr/>
        <p:txBody>
          <a:bodyPr/>
          <a:lstStyle/>
          <a:p>
            <a:pPr>
              <a:defRPr/>
            </a:pPr>
            <a:r>
              <a:rPr lang="en-US"/>
              <a:t>04.16.20</a:t>
            </a:r>
            <a:endParaRPr lang="en-US" dirty="0"/>
          </a:p>
        </p:txBody>
      </p:sp>
      <p:sp>
        <p:nvSpPr>
          <p:cNvPr id="5" name="Footer Placeholder 4">
            <a:extLst>
              <a:ext uri="{FF2B5EF4-FFF2-40B4-BE49-F238E27FC236}">
                <a16:creationId xmlns:a16="http://schemas.microsoft.com/office/drawing/2014/main" id="{9AA53070-D728-4C60-BF5E-15B3F2B894CC}"/>
              </a:ext>
            </a:extLst>
          </p:cNvPr>
          <p:cNvSpPr>
            <a:spLocks noGrp="1"/>
          </p:cNvSpPr>
          <p:nvPr>
            <p:ph type="ftr" sz="quarter" idx="11"/>
          </p:nvPr>
        </p:nvSpPr>
        <p:spPr/>
        <p:txBody>
          <a:bodyPr/>
          <a:lstStyle/>
          <a:p>
            <a:pPr>
              <a:defRPr/>
            </a:pPr>
            <a:r>
              <a:rPr lang="en-US"/>
              <a:t>Linda Bagby | Electronics Integration</a:t>
            </a:r>
            <a:endParaRPr lang="en-US" b="1" dirty="0"/>
          </a:p>
        </p:txBody>
      </p:sp>
      <p:sp>
        <p:nvSpPr>
          <p:cNvPr id="6" name="Slide Number Placeholder 5">
            <a:extLst>
              <a:ext uri="{FF2B5EF4-FFF2-40B4-BE49-F238E27FC236}">
                <a16:creationId xmlns:a16="http://schemas.microsoft.com/office/drawing/2014/main" id="{F5F0BF22-2208-4BDE-8A29-127F3E3868AC}"/>
              </a:ext>
            </a:extLst>
          </p:cNvPr>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pic>
        <p:nvPicPr>
          <p:cNvPr id="3" name="Picture 2">
            <a:extLst>
              <a:ext uri="{FF2B5EF4-FFF2-40B4-BE49-F238E27FC236}">
                <a16:creationId xmlns:a16="http://schemas.microsoft.com/office/drawing/2014/main" id="{858BE2D7-2122-41E9-AB3D-2107EF11522B}"/>
              </a:ext>
            </a:extLst>
          </p:cNvPr>
          <p:cNvPicPr>
            <a:picLocks noChangeAspect="1"/>
          </p:cNvPicPr>
          <p:nvPr/>
        </p:nvPicPr>
        <p:blipFill>
          <a:blip r:embed="rId2"/>
          <a:stretch>
            <a:fillRect/>
          </a:stretch>
        </p:blipFill>
        <p:spPr>
          <a:xfrm>
            <a:off x="0" y="1066155"/>
            <a:ext cx="9144000" cy="3532571"/>
          </a:xfrm>
          <a:prstGeom prst="rect">
            <a:avLst/>
          </a:prstGeom>
        </p:spPr>
      </p:pic>
      <p:sp>
        <p:nvSpPr>
          <p:cNvPr id="8" name="Rectangle 7">
            <a:extLst>
              <a:ext uri="{FF2B5EF4-FFF2-40B4-BE49-F238E27FC236}">
                <a16:creationId xmlns:a16="http://schemas.microsoft.com/office/drawing/2014/main" id="{AF8FBE98-5A43-4C8A-B986-CC9EFE051DA0}"/>
              </a:ext>
            </a:extLst>
          </p:cNvPr>
          <p:cNvSpPr/>
          <p:nvPr/>
        </p:nvSpPr>
        <p:spPr>
          <a:xfrm>
            <a:off x="222250" y="4102217"/>
            <a:ext cx="5121537" cy="7550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3F80CD19-E52B-4051-B73D-54C47CDA3777}"/>
              </a:ext>
            </a:extLst>
          </p:cNvPr>
          <p:cNvSpPr>
            <a:spLocks noGrp="1"/>
          </p:cNvSpPr>
          <p:nvPr>
            <p:ph idx="1"/>
          </p:nvPr>
        </p:nvSpPr>
        <p:spPr>
          <a:xfrm>
            <a:off x="222251" y="4455996"/>
            <a:ext cx="4349750" cy="1918562"/>
          </a:xfrm>
        </p:spPr>
        <p:txBody>
          <a:bodyPr>
            <a:normAutofit fontScale="85000" lnSpcReduction="20000"/>
          </a:bodyPr>
          <a:lstStyle/>
          <a:p>
            <a:r>
              <a:rPr lang="en-US" dirty="0"/>
              <a:t>Connector and cable part number</a:t>
            </a:r>
          </a:p>
          <a:p>
            <a:r>
              <a:rPr lang="en-US" dirty="0"/>
              <a:t>Signal name</a:t>
            </a:r>
          </a:p>
          <a:p>
            <a:r>
              <a:rPr lang="en-US" dirty="0"/>
              <a:t>Polarity</a:t>
            </a:r>
          </a:p>
          <a:p>
            <a:r>
              <a:rPr lang="en-US" dirty="0"/>
              <a:t>Pin designation</a:t>
            </a:r>
          </a:p>
          <a:p>
            <a:r>
              <a:rPr lang="en-US" dirty="0"/>
              <a:t>Conductor color</a:t>
            </a:r>
          </a:p>
          <a:p>
            <a:r>
              <a:rPr lang="en-US" dirty="0"/>
              <a:t>Shield termination location</a:t>
            </a:r>
          </a:p>
        </p:txBody>
      </p:sp>
    </p:spTree>
    <p:extLst>
      <p:ext uri="{BB962C8B-B14F-4D97-AF65-F5344CB8AC3E}">
        <p14:creationId xmlns:p14="http://schemas.microsoft.com/office/powerpoint/2010/main" val="283013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6B93-EBC5-42A7-8B58-4F5CB9C96D13}"/>
              </a:ext>
            </a:extLst>
          </p:cNvPr>
          <p:cNvSpPr>
            <a:spLocks noGrp="1"/>
          </p:cNvSpPr>
          <p:nvPr>
            <p:ph type="title"/>
          </p:nvPr>
        </p:nvSpPr>
        <p:spPr/>
        <p:txBody>
          <a:bodyPr/>
          <a:lstStyle/>
          <a:p>
            <a:r>
              <a:rPr lang="en-US" dirty="0"/>
              <a:t>SEDR and ORC Information</a:t>
            </a:r>
          </a:p>
        </p:txBody>
      </p:sp>
      <p:sp>
        <p:nvSpPr>
          <p:cNvPr id="4" name="Date Placeholder 3">
            <a:extLst>
              <a:ext uri="{FF2B5EF4-FFF2-40B4-BE49-F238E27FC236}">
                <a16:creationId xmlns:a16="http://schemas.microsoft.com/office/drawing/2014/main" id="{75BB3BD8-33C7-40CA-BE87-A0B159C37DBD}"/>
              </a:ext>
            </a:extLst>
          </p:cNvPr>
          <p:cNvSpPr>
            <a:spLocks noGrp="1"/>
          </p:cNvSpPr>
          <p:nvPr>
            <p:ph type="dt" sz="half" idx="10"/>
          </p:nvPr>
        </p:nvSpPr>
        <p:spPr/>
        <p:txBody>
          <a:bodyPr/>
          <a:lstStyle/>
          <a:p>
            <a:pPr>
              <a:defRPr/>
            </a:pPr>
            <a:r>
              <a:rPr lang="en-US"/>
              <a:t>04.16.20</a:t>
            </a:r>
            <a:endParaRPr lang="en-US" dirty="0"/>
          </a:p>
        </p:txBody>
      </p:sp>
      <p:sp>
        <p:nvSpPr>
          <p:cNvPr id="5" name="Footer Placeholder 4">
            <a:extLst>
              <a:ext uri="{FF2B5EF4-FFF2-40B4-BE49-F238E27FC236}">
                <a16:creationId xmlns:a16="http://schemas.microsoft.com/office/drawing/2014/main" id="{33D8D4DB-D51A-422D-920D-9327FEF322C3}"/>
              </a:ext>
            </a:extLst>
          </p:cNvPr>
          <p:cNvSpPr>
            <a:spLocks noGrp="1"/>
          </p:cNvSpPr>
          <p:nvPr>
            <p:ph type="ftr" sz="quarter" idx="11"/>
          </p:nvPr>
        </p:nvSpPr>
        <p:spPr/>
        <p:txBody>
          <a:bodyPr/>
          <a:lstStyle/>
          <a:p>
            <a:pPr>
              <a:defRPr/>
            </a:pPr>
            <a:r>
              <a:rPr lang="en-US"/>
              <a:t>Linda Bagby | Electronics Integration</a:t>
            </a:r>
            <a:endParaRPr lang="en-US" b="1" dirty="0"/>
          </a:p>
        </p:txBody>
      </p:sp>
      <p:sp>
        <p:nvSpPr>
          <p:cNvPr id="6" name="Slide Number Placeholder 5">
            <a:extLst>
              <a:ext uri="{FF2B5EF4-FFF2-40B4-BE49-F238E27FC236}">
                <a16:creationId xmlns:a16="http://schemas.microsoft.com/office/drawing/2014/main" id="{23BE0EBF-1FA4-4BA9-97F4-708DB8FA7977}"/>
              </a:ext>
            </a:extLst>
          </p:cNvPr>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7134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9BA12-BF48-4244-A0FD-56D2BDBE3FDE}"/>
              </a:ext>
            </a:extLst>
          </p:cNvPr>
          <p:cNvSpPr>
            <a:spLocks noGrp="1"/>
          </p:cNvSpPr>
          <p:nvPr>
            <p:ph type="dt" sz="half" idx="10"/>
          </p:nvPr>
        </p:nvSpPr>
        <p:spPr/>
        <p:txBody>
          <a:bodyPr/>
          <a:lstStyle/>
          <a:p>
            <a:r>
              <a:rPr lang="en-US"/>
              <a:t>04.16.20</a:t>
            </a:r>
            <a:endParaRPr lang="en-US" dirty="0"/>
          </a:p>
        </p:txBody>
      </p:sp>
      <p:sp>
        <p:nvSpPr>
          <p:cNvPr id="3" name="Footer Placeholder 2">
            <a:extLst>
              <a:ext uri="{FF2B5EF4-FFF2-40B4-BE49-F238E27FC236}">
                <a16:creationId xmlns:a16="http://schemas.microsoft.com/office/drawing/2014/main" id="{1BF793E1-2ADD-4AE6-8A35-038578A3374C}"/>
              </a:ext>
            </a:extLst>
          </p:cNvPr>
          <p:cNvSpPr>
            <a:spLocks noGrp="1"/>
          </p:cNvSpPr>
          <p:nvPr>
            <p:ph type="ftr" sz="quarter" idx="11"/>
          </p:nvPr>
        </p:nvSpPr>
        <p:spPr/>
        <p:txBody>
          <a:bodyPr/>
          <a:lstStyle/>
          <a:p>
            <a:r>
              <a:rPr lang="en-US"/>
              <a:t>Linda Bagby | Electronics Integration</a:t>
            </a:r>
            <a:endParaRPr lang="en-US" dirty="0"/>
          </a:p>
        </p:txBody>
      </p:sp>
      <p:sp>
        <p:nvSpPr>
          <p:cNvPr id="4" name="Slide Number Placeholder 3">
            <a:extLst>
              <a:ext uri="{FF2B5EF4-FFF2-40B4-BE49-F238E27FC236}">
                <a16:creationId xmlns:a16="http://schemas.microsoft.com/office/drawing/2014/main" id="{CE9422C5-9DD4-4CAC-9B7D-1D1294DA91F6}"/>
              </a:ext>
            </a:extLst>
          </p:cNvPr>
          <p:cNvSpPr>
            <a:spLocks noGrp="1"/>
          </p:cNvSpPr>
          <p:nvPr>
            <p:ph type="sldNum" sz="quarter" idx="12"/>
          </p:nvPr>
        </p:nvSpPr>
        <p:spPr/>
        <p:txBody>
          <a:bodyPr/>
          <a:lstStyle/>
          <a:p>
            <a:fld id="{2E6C8CC7-F89C-4B6E-BAFB-786CF2D0A6EA}" type="slidenum">
              <a:rPr lang="en-US" smtClean="0"/>
              <a:pPr/>
              <a:t>9</a:t>
            </a:fld>
            <a:endParaRPr lang="en-US" dirty="0"/>
          </a:p>
        </p:txBody>
      </p:sp>
      <p:sp>
        <p:nvSpPr>
          <p:cNvPr id="6" name="Title 5">
            <a:extLst>
              <a:ext uri="{FF2B5EF4-FFF2-40B4-BE49-F238E27FC236}">
                <a16:creationId xmlns:a16="http://schemas.microsoft.com/office/drawing/2014/main" id="{A5A8E9E6-5F5B-4625-8F73-367A8ED0B088}"/>
              </a:ext>
            </a:extLst>
          </p:cNvPr>
          <p:cNvSpPr>
            <a:spLocks noGrp="1"/>
          </p:cNvSpPr>
          <p:nvPr>
            <p:ph type="title"/>
          </p:nvPr>
        </p:nvSpPr>
        <p:spPr>
          <a:xfrm>
            <a:off x="0" y="88899"/>
            <a:ext cx="7984280" cy="642419"/>
          </a:xfrm>
        </p:spPr>
        <p:txBody>
          <a:bodyPr/>
          <a:lstStyle/>
          <a:p>
            <a:r>
              <a:rPr lang="en-US" dirty="0"/>
              <a:t>What is an ORC Review?</a:t>
            </a:r>
          </a:p>
        </p:txBody>
      </p:sp>
      <p:sp>
        <p:nvSpPr>
          <p:cNvPr id="7" name="Content Placeholder 5">
            <a:extLst>
              <a:ext uri="{FF2B5EF4-FFF2-40B4-BE49-F238E27FC236}">
                <a16:creationId xmlns:a16="http://schemas.microsoft.com/office/drawing/2014/main" id="{D0755604-558F-4C8B-9122-42E13FC5C8C7}"/>
              </a:ext>
            </a:extLst>
          </p:cNvPr>
          <p:cNvSpPr>
            <a:spLocks noGrp="1"/>
          </p:cNvSpPr>
          <p:nvPr>
            <p:ph idx="1"/>
          </p:nvPr>
        </p:nvSpPr>
        <p:spPr/>
        <p:txBody>
          <a:bodyPr>
            <a:normAutofit/>
          </a:bodyPr>
          <a:lstStyle/>
          <a:p>
            <a:r>
              <a:rPr lang="en-US" dirty="0"/>
              <a:t>Prior to operation, experiments, projects, and R&amp;D (Research and Development) efforts may require an ES&amp;H (Environment, Safety, and Health) review depending on the hazards or risks involved. The ES&amp;H review may consist of multiple reviews by subject matter experts (SME’s) from a variety of committees depending upon the hazards involved. The ES&amp;H review procedure is designed to review these projects and to ensure proper documentation and reviews have been conducted. The </a:t>
            </a:r>
            <a:r>
              <a:rPr lang="en-US" b="1" dirty="0"/>
              <a:t>Operational Readiness Clearance </a:t>
            </a:r>
            <a:r>
              <a:rPr lang="en-US" dirty="0"/>
              <a:t>(ORC) process is used to capture the recommendations, findings, and ultimate recommendation to operate from these various committees. </a:t>
            </a:r>
          </a:p>
          <a:p>
            <a:pPr marL="0" indent="0">
              <a:buNone/>
            </a:pPr>
            <a:r>
              <a:rPr lang="en-US" dirty="0">
                <a:hlinkClick r:id="rId2"/>
              </a:rPr>
              <a:t>http://esh-docdb.fnal.gov/cgi-bin/ShowDocument?docid=3311</a:t>
            </a:r>
            <a:endParaRPr lang="en-US" dirty="0"/>
          </a:p>
          <a:p>
            <a:pPr marL="0" indent="0">
              <a:buNone/>
            </a:pPr>
            <a:endParaRPr lang="en-US" dirty="0"/>
          </a:p>
          <a:p>
            <a:pPr marL="0" indent="0">
              <a:buNone/>
            </a:pPr>
            <a:endParaRPr lang="en-US" dirty="0"/>
          </a:p>
          <a:p>
            <a:pPr marL="0" indent="0">
              <a:buNone/>
            </a:pPr>
            <a:endParaRPr lang="en-US" dirty="0"/>
          </a:p>
          <a:p>
            <a:endParaRPr lang="en-US" dirty="0"/>
          </a:p>
          <a:p>
            <a:pPr marL="1828800" lvl="4" indent="0">
              <a:buNone/>
            </a:pPr>
            <a:endParaRPr lang="en-US" dirty="0"/>
          </a:p>
        </p:txBody>
      </p:sp>
    </p:spTree>
    <p:extLst>
      <p:ext uri="{BB962C8B-B14F-4D97-AF65-F5344CB8AC3E}">
        <p14:creationId xmlns:p14="http://schemas.microsoft.com/office/powerpoint/2010/main" val="463795137"/>
      </p:ext>
    </p:extLst>
  </p:cSld>
  <p:clrMapOvr>
    <a:masterClrMapping/>
  </p:clrMapOvr>
</p:sld>
</file>

<file path=ppt/theme/theme1.xml><?xml version="1.0" encoding="utf-8"?>
<a:theme xmlns:a="http://schemas.openxmlformats.org/drawingml/2006/main" name="FermilabPartners_PowerPoint_Template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9108</TotalTime>
  <Words>1675</Words>
  <Application>Microsoft Office PowerPoint</Application>
  <PresentationFormat>On-screen Show (4:3)</PresentationFormat>
  <Paragraphs>327</Paragraphs>
  <Slides>22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Helvetica</vt:lpstr>
      <vt:lpstr>FermilabPartners_PowerPoint_Template_090915</vt:lpstr>
      <vt:lpstr>Custom Design</vt:lpstr>
      <vt:lpstr>PowerPoint Presentation</vt:lpstr>
      <vt:lpstr>Light Readout Concept Requirements</vt:lpstr>
      <vt:lpstr>Connectorization—What we have…</vt:lpstr>
      <vt:lpstr>MINOS Minder</vt:lpstr>
      <vt:lpstr>MINOS Master</vt:lpstr>
      <vt:lpstr>System distribution example</vt:lpstr>
      <vt:lpstr>Connectorization—Details we need...</vt:lpstr>
      <vt:lpstr>SEDR and ORC Information</vt:lpstr>
      <vt:lpstr>What is an ORC Review?</vt:lpstr>
      <vt:lpstr>ORC or NOT????</vt:lpstr>
      <vt:lpstr>Custom vs Commercial Equipment</vt:lpstr>
      <vt:lpstr>Guidance Sources</vt:lpstr>
      <vt:lpstr>Where does one start??</vt:lpstr>
      <vt:lpstr>3 Step Process: Step 1</vt:lpstr>
      <vt:lpstr>3 Step Process: Step 2</vt:lpstr>
      <vt:lpstr>3 Step Process: Step 3</vt:lpstr>
      <vt:lpstr>Electrical Equipment Support</vt:lpstr>
      <vt:lpstr>Rack Build Example</vt:lpstr>
      <vt:lpstr>NRTL Seal and CE Mark</vt:lpstr>
      <vt:lpstr>Electrical Equipment Approvals</vt:lpstr>
      <vt:lpstr>CE Mark</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Linda F Bagby</cp:lastModifiedBy>
  <cp:revision>621</cp:revision>
  <cp:lastPrinted>2014-01-20T19:40:21Z</cp:lastPrinted>
  <dcterms:created xsi:type="dcterms:W3CDTF">2014-01-03T20:18:13Z</dcterms:created>
  <dcterms:modified xsi:type="dcterms:W3CDTF">2020-04-15T22:08:21Z</dcterms:modified>
</cp:coreProperties>
</file>