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58" r:id="rId5"/>
    <p:sldId id="271" r:id="rId6"/>
    <p:sldId id="259" r:id="rId7"/>
    <p:sldId id="272" r:id="rId8"/>
    <p:sldId id="273" r:id="rId9"/>
    <p:sldId id="275" r:id="rId10"/>
    <p:sldId id="313" r:id="rId11"/>
    <p:sldId id="263" r:id="rId12"/>
    <p:sldId id="266" r:id="rId13"/>
    <p:sldId id="261" r:id="rId14"/>
    <p:sldId id="274" r:id="rId15"/>
    <p:sldId id="260" r:id="rId16"/>
    <p:sldId id="268" r:id="rId17"/>
    <p:sldId id="269" r:id="rId18"/>
    <p:sldId id="278" r:id="rId19"/>
    <p:sldId id="276" r:id="rId20"/>
    <p:sldId id="270" r:id="rId21"/>
    <p:sldId id="277" r:id="rId22"/>
    <p:sldId id="315" r:id="rId23"/>
    <p:sldId id="265" r:id="rId24"/>
    <p:sldId id="314" r:id="rId25"/>
    <p:sldId id="316" r:id="rId26"/>
    <p:sldId id="312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0" autoAdjust="0"/>
    <p:restoredTop sz="96291"/>
  </p:normalViewPr>
  <p:slideViewPr>
    <p:cSldViewPr snapToGrid="0" snapToObjects="1">
      <p:cViewPr varScale="1">
        <p:scale>
          <a:sx n="127" d="100"/>
          <a:sy n="127" d="100"/>
        </p:scale>
        <p:origin x="1208" y="184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5/27/20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5/27/20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813979" y="5940101"/>
            <a:ext cx="2099715" cy="634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</a:t>
            </a:r>
            <a:r>
              <a:rPr lang="en-US" dirty="0" err="1"/>
              <a:t>Inst</a:t>
            </a:r>
            <a:r>
              <a:rPr lang="en-US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/>
              <a:t>Presenter Name | Presentation Title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462518"/>
            <a:ext cx="82296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879219" y="6549548"/>
            <a:ext cx="9987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951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1877785" y="6549548"/>
            <a:ext cx="43494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54026" y="6549548"/>
            <a:ext cx="4251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E9512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454026" y="1207770"/>
            <a:ext cx="3990900" cy="5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1800"/>
              <a:buFont typeface="Merriweather Sans"/>
              <a:buChar char="-"/>
              <a:defRPr sz="20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18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1584"/>
              <a:buFont typeface="Arial"/>
              <a:buChar char="•"/>
              <a:defRPr sz="18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1440"/>
              <a:buFont typeface="Merriweather Sans"/>
              <a:buChar char="-"/>
              <a:defRPr sz="16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683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1232"/>
              <a:buFont typeface="Arial"/>
              <a:buChar char="•"/>
              <a:defRPr sz="14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2"/>
          </p:nvPr>
        </p:nvSpPr>
        <p:spPr>
          <a:xfrm>
            <a:off x="4696050" y="1215721"/>
            <a:ext cx="3990900" cy="5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1800"/>
              <a:buFont typeface="Merriweather Sans"/>
              <a:buChar char="-"/>
              <a:defRPr sz="20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18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1584"/>
              <a:buFont typeface="Arial"/>
              <a:buChar char="•"/>
              <a:defRPr sz="18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1440"/>
              <a:buFont typeface="Merriweather Sans"/>
              <a:buChar char="-"/>
              <a:defRPr sz="16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683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C5A77"/>
              </a:buClr>
              <a:buSzPts val="1232"/>
              <a:buFont typeface="Arial"/>
              <a:buChar char="•"/>
              <a:defRPr sz="1400" b="0" i="0" u="none" strike="noStrike" cap="none">
                <a:solidFill>
                  <a:srgbClr val="3C5A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26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/>
              <a:t>Presenter Name | Presentation Title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62481" y="6499786"/>
            <a:ext cx="1101070" cy="220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You </a:t>
            </a:r>
            <a:r>
              <a:rPr lang="en-US" sz="1100" dirty="0" err="1"/>
              <a:t>Inst</a:t>
            </a:r>
            <a:r>
              <a:rPr lang="en-US" sz="1100" dirty="0"/>
              <a:t> Logo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Low Energy Calibration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Robert Svoboda</a:t>
            </a:r>
            <a:endParaRPr lang="en-GB" dirty="0"/>
          </a:p>
          <a:p>
            <a:r>
              <a:rPr lang="en-GB"/>
              <a:t>2020 CALCI Review</a:t>
            </a:r>
            <a:endParaRPr lang="en-GB" dirty="0"/>
          </a:p>
          <a:p>
            <a:r>
              <a:rPr lang="en-GB"/>
              <a:t>May 28, 2020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AFC43-D27F-9E45-BAC6-7FCC35DF0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914" y="5868308"/>
            <a:ext cx="291465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 Burst Trigger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9AA285-8DEA-4842-9D2D-06ED6405CD95}"/>
              </a:ext>
            </a:extLst>
          </p:cNvPr>
          <p:cNvSpPr txBox="1"/>
          <p:nvPr/>
        </p:nvSpPr>
        <p:spPr>
          <a:xfrm>
            <a:off x="6368902" y="2103404"/>
            <a:ext cx="20839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current trigger algorithm efficiency as a function of number of events in a 10 </a:t>
            </a:r>
            <a:r>
              <a:rPr lang="en-US" sz="1400" dirty="0" err="1"/>
              <a:t>kton</a:t>
            </a:r>
            <a:r>
              <a:rPr lang="en-US" sz="1400" dirty="0"/>
              <a:t> module of the SP FD</a:t>
            </a:r>
          </a:p>
          <a:p>
            <a:r>
              <a:rPr lang="en-US" sz="1400" dirty="0"/>
              <a:t>(from TDR)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ECC581-A54A-D54D-98AD-D9EBE5092255}"/>
              </a:ext>
            </a:extLst>
          </p:cNvPr>
          <p:cNvSpPr txBox="1"/>
          <p:nvPr/>
        </p:nvSpPr>
        <p:spPr>
          <a:xfrm>
            <a:off x="604414" y="4749448"/>
            <a:ext cx="793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Testing of the SN trigger algorithm is critical, as it is not a simple system and depends on being able to correlate small over the whole detector. The PNS is essentially a “fake” SN with the 6.1 MeV energy and few second time scale similar to what is expected.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6B041F-95BC-7248-8AFD-154E569A4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55" y="1332509"/>
            <a:ext cx="4546600" cy="3194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55134D-684D-6E4F-96B1-1938568E1902}"/>
              </a:ext>
            </a:extLst>
          </p:cNvPr>
          <p:cNvSpPr txBox="1"/>
          <p:nvPr/>
        </p:nvSpPr>
        <p:spPr>
          <a:xfrm>
            <a:off x="6249869" y="3377151"/>
            <a:ext cx="232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(Note: this may change depending</a:t>
            </a:r>
          </a:p>
          <a:p>
            <a:r>
              <a:rPr lang="en-US" sz="1200" dirty="0"/>
              <a:t>on the neutron background)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65A1CA-A714-BC4E-8DBA-482D8392B784}"/>
              </a:ext>
            </a:extLst>
          </p:cNvPr>
          <p:cNvCxnSpPr>
            <a:cxnSpLocks/>
          </p:cNvCxnSpPr>
          <p:nvPr/>
        </p:nvCxnSpPr>
        <p:spPr>
          <a:xfrm flipH="1" flipV="1">
            <a:off x="2796362" y="1948614"/>
            <a:ext cx="1" cy="21634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EF3848A-4685-1748-AF2D-6BE2B55C68B4}"/>
              </a:ext>
            </a:extLst>
          </p:cNvPr>
          <p:cNvSpPr txBox="1"/>
          <p:nvPr/>
        </p:nvSpPr>
        <p:spPr>
          <a:xfrm>
            <a:off x="2505470" y="149349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LMC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46ADF-57E8-CD45-8006-F8E53FFEE60C}"/>
              </a:ext>
            </a:extLst>
          </p:cNvPr>
          <p:cNvSpPr txBox="1"/>
          <p:nvPr/>
        </p:nvSpPr>
        <p:spPr>
          <a:xfrm>
            <a:off x="4133408" y="2164959"/>
            <a:ext cx="143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100% inside</a:t>
            </a:r>
          </a:p>
          <a:p>
            <a:r>
              <a:rPr lang="en-US" sz="1400" dirty="0"/>
              <a:t>our home  galaxy</a:t>
            </a:r>
          </a:p>
        </p:txBody>
      </p:sp>
    </p:spTree>
    <p:extLst>
      <p:ext uri="{BB962C8B-B14F-4D97-AF65-F5344CB8AC3E}">
        <p14:creationId xmlns:p14="http://schemas.microsoft.com/office/powerpoint/2010/main" val="393006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Physics: Solar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9508DC-D578-E34D-9AE1-BA060393D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2047875"/>
            <a:ext cx="6858000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32553B-BF07-524A-8F1C-00CD62267C72}"/>
              </a:ext>
            </a:extLst>
          </p:cNvPr>
          <p:cNvSpPr txBox="1"/>
          <p:nvPr/>
        </p:nvSpPr>
        <p:spPr>
          <a:xfrm>
            <a:off x="7477125" y="2590800"/>
            <a:ext cx="16766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8-B neutrino</a:t>
            </a:r>
          </a:p>
          <a:p>
            <a:r>
              <a:rPr lang="en-US" dirty="0"/>
              <a:t>day/night effect</a:t>
            </a:r>
          </a:p>
          <a:p>
            <a:r>
              <a:rPr lang="en-US" dirty="0"/>
              <a:t>measurement</a:t>
            </a:r>
          </a:p>
          <a:p>
            <a:r>
              <a:rPr lang="en-US" dirty="0"/>
              <a:t>using both</a:t>
            </a:r>
          </a:p>
          <a:p>
            <a:r>
              <a:rPr lang="en-US" dirty="0"/>
              <a:t>ES and </a:t>
            </a:r>
            <a:r>
              <a:rPr lang="en-US" dirty="0" err="1"/>
              <a:t>ArCC</a:t>
            </a:r>
            <a:endParaRPr lang="en-US" dirty="0"/>
          </a:p>
          <a:p>
            <a:endParaRPr lang="en-US" dirty="0"/>
          </a:p>
          <a:p>
            <a:r>
              <a:rPr lang="en-US" dirty="0"/>
              <a:t>100 </a:t>
            </a:r>
            <a:r>
              <a:rPr lang="en-US" dirty="0" err="1"/>
              <a:t>kton-yrs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3F7CD3-5E40-2142-95FD-A8532753C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5257670"/>
            <a:ext cx="6324600" cy="5238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939968-0E13-4246-B91C-462252816992}"/>
              </a:ext>
            </a:extLst>
          </p:cNvPr>
          <p:cNvSpPr txBox="1"/>
          <p:nvPr/>
        </p:nvSpPr>
        <p:spPr>
          <a:xfrm>
            <a:off x="879219" y="1127709"/>
            <a:ext cx="7693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Achieving an </a:t>
            </a:r>
            <a:r>
              <a:rPr lang="en-US" dirty="0">
                <a:solidFill>
                  <a:srgbClr val="FF0000"/>
                </a:solidFill>
              </a:rPr>
              <a:t>energy resolution of 7% </a:t>
            </a:r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5 MeV </a:t>
            </a:r>
            <a:r>
              <a:rPr lang="en-US" dirty="0"/>
              <a:t>could allow DUNE</a:t>
            </a:r>
          </a:p>
          <a:p>
            <a:r>
              <a:rPr lang="en-US" dirty="0"/>
              <a:t>to make an important measurement in solar neutrinos. Exact energy</a:t>
            </a:r>
          </a:p>
          <a:p>
            <a:r>
              <a:rPr lang="en-US" dirty="0"/>
              <a:t>uncertainties yet to be determined, but low energy calibrations are certainly key.</a:t>
            </a:r>
          </a:p>
        </p:txBody>
      </p:sp>
    </p:spTree>
    <p:extLst>
      <p:ext uri="{BB962C8B-B14F-4D97-AF65-F5344CB8AC3E}">
        <p14:creationId xmlns:p14="http://schemas.microsoft.com/office/powerpoint/2010/main" val="95437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2518"/>
            <a:ext cx="8499513" cy="647102"/>
          </a:xfrm>
        </p:spPr>
        <p:txBody>
          <a:bodyPr/>
          <a:lstStyle/>
          <a:p>
            <a:r>
              <a:rPr lang="en-US" sz="4000"/>
              <a:t>Systematic uncertainty in </a:t>
            </a:r>
            <a:r>
              <a:rPr lang="en-US" sz="4000">
                <a:latin typeface="Symbol" pitchFamily="2" charset="2"/>
              </a:rPr>
              <a:t>d</a:t>
            </a:r>
            <a:r>
              <a:rPr lang="en-US" sz="4000" baseline="-25000">
                <a:latin typeface="+mn-lt"/>
              </a:rPr>
              <a:t>CP</a:t>
            </a:r>
            <a:r>
              <a:rPr lang="en-US" sz="4000"/>
              <a:t> due to the absolute energy scale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A6EA88-899D-BE4A-8ED6-891F71C3C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035" y="2296495"/>
            <a:ext cx="2613660" cy="2392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252377-410D-FF48-9E25-1493EECD2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76" y="2471755"/>
            <a:ext cx="4259580" cy="22174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AE64A-CB96-2643-8584-45E1B3210B36}"/>
              </a:ext>
            </a:extLst>
          </p:cNvPr>
          <p:cNvSpPr txBox="1"/>
          <p:nvPr/>
        </p:nvSpPr>
        <p:spPr>
          <a:xfrm>
            <a:off x="920488" y="4884292"/>
            <a:ext cx="4177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Includes full FD simulation and automated</a:t>
            </a:r>
          </a:p>
          <a:p>
            <a:r>
              <a:rPr lang="en-US"/>
              <a:t>reconstruction; parametrized ND samples;</a:t>
            </a:r>
          </a:p>
          <a:p>
            <a:r>
              <a:rPr lang="en-US"/>
              <a:t>detailed treatment of systematics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C7A4A-EB64-8A4C-8C81-BF8ADB91A34F}"/>
              </a:ext>
            </a:extLst>
          </p:cNvPr>
          <p:cNvSpPr txBox="1"/>
          <p:nvPr/>
        </p:nvSpPr>
        <p:spPr>
          <a:xfrm>
            <a:off x="1167788" y="5807622"/>
            <a:ext cx="2433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(E.Worcester, ND Review June 2019)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0EA3D-32FA-EC4C-AD0C-EC0A614628CD}"/>
              </a:ext>
            </a:extLst>
          </p:cNvPr>
          <p:cNvSpPr txBox="1"/>
          <p:nvPr/>
        </p:nvSpPr>
        <p:spPr>
          <a:xfrm>
            <a:off x="5855030" y="4908322"/>
            <a:ext cx="2472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..of course, this assumes</a:t>
            </a:r>
          </a:p>
          <a:p>
            <a:r>
              <a:rPr lang="en-US"/>
              <a:t>the energy scale shift is</a:t>
            </a:r>
          </a:p>
          <a:p>
            <a:r>
              <a:rPr lang="en-US"/>
              <a:t>constant over 7 years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A2871E-2544-0E4A-ABC3-D10070EC4578}"/>
              </a:ext>
            </a:extLst>
          </p:cNvPr>
          <p:cNvSpPr txBox="1"/>
          <p:nvPr/>
        </p:nvSpPr>
        <p:spPr>
          <a:xfrm>
            <a:off x="1064579" y="1841163"/>
            <a:ext cx="3762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This is the major detector uncertainty </a:t>
            </a:r>
          </a:p>
          <a:p>
            <a:r>
              <a:rPr lang="en-US"/>
              <a:t>remaining after ND inputs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8C61A8-2CA2-644D-894F-2A9FD6EC596F}"/>
              </a:ext>
            </a:extLst>
          </p:cNvPr>
          <p:cNvSpPr txBox="1"/>
          <p:nvPr/>
        </p:nvSpPr>
        <p:spPr>
          <a:xfrm>
            <a:off x="1064579" y="3410824"/>
            <a:ext cx="1879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assumes 2% systematic</a:t>
            </a:r>
          </a:p>
          <a:p>
            <a:r>
              <a:rPr lang="en-US" sz="1400"/>
              <a:t>shift in energy scale</a:t>
            </a:r>
          </a:p>
        </p:txBody>
      </p:sp>
    </p:spTree>
    <p:extLst>
      <p:ext uri="{BB962C8B-B14F-4D97-AF65-F5344CB8AC3E}">
        <p14:creationId xmlns:p14="http://schemas.microsoft.com/office/powerpoint/2010/main" val="198997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Systematic uncertainty in </a:t>
            </a:r>
            <a:r>
              <a:rPr lang="en-US" sz="4000">
                <a:latin typeface="Symbol" pitchFamily="2" charset="2"/>
              </a:rPr>
              <a:t>d</a:t>
            </a:r>
            <a:r>
              <a:rPr lang="en-US" sz="4000" baseline="-25000">
                <a:latin typeface="+mn-lt"/>
              </a:rPr>
              <a:t>CP</a:t>
            </a:r>
            <a:r>
              <a:rPr lang="en-US" sz="4000"/>
              <a:t> due to the absolute energy scale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C90E3A-4089-134E-ABCE-465DBD2BAC3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786270"/>
            <a:ext cx="3990750" cy="4453126"/>
          </a:xfrm>
        </p:spPr>
        <p:txBody>
          <a:bodyPr/>
          <a:lstStyle/>
          <a:p>
            <a:r>
              <a:rPr lang="en-US"/>
              <a:t> How will we reach 2% energy scale uncertainty?</a:t>
            </a:r>
          </a:p>
          <a:p>
            <a:pPr lvl="1"/>
            <a:r>
              <a:rPr lang="en-US"/>
              <a:t>Through-going CR muons</a:t>
            </a:r>
          </a:p>
          <a:p>
            <a:pPr lvl="2"/>
            <a:r>
              <a:rPr lang="en-US"/>
              <a:t>dE/dx issues underground</a:t>
            </a:r>
          </a:p>
          <a:p>
            <a:pPr lvl="2"/>
            <a:r>
              <a:rPr lang="en-US"/>
              <a:t>coverage and rate</a:t>
            </a:r>
          </a:p>
          <a:p>
            <a:pPr lvl="1"/>
            <a:r>
              <a:rPr lang="en-US"/>
              <a:t>Stopping CR muons</a:t>
            </a:r>
          </a:p>
          <a:p>
            <a:pPr lvl="2"/>
            <a:r>
              <a:rPr lang="en-US"/>
              <a:t> coverage and rate</a:t>
            </a:r>
          </a:p>
          <a:p>
            <a:pPr lvl="1"/>
            <a:r>
              <a:rPr lang="en-US"/>
              <a:t> Low energy sources</a:t>
            </a:r>
          </a:p>
          <a:p>
            <a:pPr lvl="2"/>
            <a:r>
              <a:rPr lang="en-US"/>
              <a:t> extrapolation issues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A1C2097-D7BC-1C4B-90F5-D989CFABB979}"/>
              </a:ext>
            </a:extLst>
          </p:cNvPr>
          <p:cNvSpPr txBox="1">
            <a:spLocks/>
          </p:cNvSpPr>
          <p:nvPr/>
        </p:nvSpPr>
        <p:spPr>
          <a:xfrm>
            <a:off x="4502756" y="2858931"/>
            <a:ext cx="4013923" cy="1192074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E95125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000"/>
              <a:t>What role can calibration sources at ~10 MeV play in physics at ~1 GeV?</a:t>
            </a:r>
          </a:p>
          <a:p>
            <a:endParaRPr lang="en-US" sz="2000"/>
          </a:p>
          <a:p>
            <a:r>
              <a:rPr lang="en-US" sz="2000"/>
              <a:t>Could the uncertainty be reached with CR muons?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712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 Muon Energy Spectrum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8F3D11-215B-4549-A1FC-BDDE903C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440" y="3009998"/>
            <a:ext cx="3784600" cy="2362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A828A3-B28E-F444-9477-8CDF26811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6" y="3348632"/>
            <a:ext cx="3276600" cy="24320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9B02E1-EFFE-CD47-9F57-E8E96871487F}"/>
              </a:ext>
            </a:extLst>
          </p:cNvPr>
          <p:cNvSpPr/>
          <p:nvPr/>
        </p:nvSpPr>
        <p:spPr>
          <a:xfrm>
            <a:off x="4280053" y="542673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/>
              <a:t>Adam, W. &amp; Bergauer, Thomas &amp; Dragicevic, Marko &amp; Friedl, M. &amp; Frühwirth, Rudolf &amp; Haensel, S. &amp; Hrubec, J &amp; Krammer, M &amp; Oberegger, M. &amp; Pernicka, M. &amp; Schmid, Stefan &amp; Stark, R. &amp; Steininger, H. &amp; Uhl, D. &amp; Waltenberger, Wolfgang &amp; Widl, Edmund &amp; Mechelen, P. &amp; Cardaci, M. &amp; Beaumont, W. &amp; Tsang, K.. (2009). Performance studies of the CMS Strip Tracker before installation. 10.1088/1748-0221/4/06/P06009.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57DC9-29C9-0847-918C-5799469A60F8}"/>
              </a:ext>
            </a:extLst>
          </p:cNvPr>
          <p:cNvSpPr txBox="1"/>
          <p:nvPr/>
        </p:nvSpPr>
        <p:spPr>
          <a:xfrm>
            <a:off x="879219" y="5830068"/>
            <a:ext cx="2234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V.Pec</a:t>
            </a:r>
            <a:r>
              <a:rPr lang="en-US" sz="1100" dirty="0"/>
              <a:t> Cosmic WG update 20200326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61A272-D0B2-C54E-BE09-729A65C53AE6}"/>
              </a:ext>
            </a:extLst>
          </p:cNvPr>
          <p:cNvSpPr txBox="1"/>
          <p:nvPr/>
        </p:nvSpPr>
        <p:spPr>
          <a:xfrm>
            <a:off x="4489260" y="2714181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muon energy distribution at sea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5780D-9717-8247-94E1-9616BE1C201C}"/>
              </a:ext>
            </a:extLst>
          </p:cNvPr>
          <p:cNvSpPr/>
          <p:nvPr/>
        </p:nvSpPr>
        <p:spPr>
          <a:xfrm rot="5400000">
            <a:off x="822775" y="4531426"/>
            <a:ext cx="1351038" cy="3305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3% stopped </a:t>
            </a:r>
            <a:r>
              <a:rPr lang="en-US" sz="1000" dirty="0">
                <a:solidFill>
                  <a:schemeClr val="tx1"/>
                </a:solidFill>
                <a:latin typeface="Symbol" pitchFamily="2" charset="2"/>
              </a:rPr>
              <a:t>m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0BDDE4-F41C-6B49-9CD8-D9438F2BF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06" y="1148953"/>
            <a:ext cx="5283200" cy="11811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D163203-1469-184F-BF93-E3CE90B56DE5}"/>
              </a:ext>
            </a:extLst>
          </p:cNvPr>
          <p:cNvSpPr/>
          <p:nvPr/>
        </p:nvSpPr>
        <p:spPr>
          <a:xfrm>
            <a:off x="2232837" y="1860698"/>
            <a:ext cx="680484" cy="469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71A539-11C8-9540-B118-EDE2237C22B3}"/>
              </a:ext>
            </a:extLst>
          </p:cNvPr>
          <p:cNvSpPr txBox="1"/>
          <p:nvPr/>
        </p:nvSpPr>
        <p:spPr>
          <a:xfrm>
            <a:off x="5667153" y="4021160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Mean E</a:t>
            </a:r>
            <a:r>
              <a:rPr lang="en-US" sz="1400" baseline="-25000">
                <a:latin typeface="Symbol" pitchFamily="2" charset="2"/>
              </a:rPr>
              <a:t>m</a:t>
            </a:r>
            <a:r>
              <a:rPr lang="en-US" sz="1400">
                <a:latin typeface="+mn-lt"/>
              </a:rPr>
              <a:t> ~ 4 GeV</a:t>
            </a:r>
            <a:endParaRPr lang="en-US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60FDA5-8B32-5040-99E3-0860C5E67463}"/>
              </a:ext>
            </a:extLst>
          </p:cNvPr>
          <p:cNvSpPr txBox="1"/>
          <p:nvPr/>
        </p:nvSpPr>
        <p:spPr>
          <a:xfrm>
            <a:off x="422085" y="2914253"/>
            <a:ext cx="3232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30.6 days of throughgoing CR muons</a:t>
            </a:r>
          </a:p>
        </p:txBody>
      </p:sp>
    </p:spTree>
    <p:extLst>
      <p:ext uri="{BB962C8B-B14F-4D97-AF65-F5344CB8AC3E}">
        <p14:creationId xmlns:p14="http://schemas.microsoft.com/office/powerpoint/2010/main" val="403048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 Muon Energy Loss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5C4D7-7DB4-224B-AFEC-F5570956A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23" y="1422934"/>
            <a:ext cx="3556000" cy="2406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35E22-6317-5344-A96C-2DB6D1E94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81" y="1301202"/>
            <a:ext cx="3482340" cy="2194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DF2105-80E8-B441-89F4-73C749C7C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471" y="3687344"/>
            <a:ext cx="2889250" cy="2336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DE998F-55CC-B943-A1CD-67D9D1EC35EA}"/>
              </a:ext>
            </a:extLst>
          </p:cNvPr>
          <p:cNvSpPr txBox="1"/>
          <p:nvPr/>
        </p:nvSpPr>
        <p:spPr>
          <a:xfrm>
            <a:off x="5255046" y="3495762"/>
            <a:ext cx="2053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(Ingles, Junk, and Marchionni)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92945-999C-024C-93A3-5E1FD86B1966}"/>
              </a:ext>
            </a:extLst>
          </p:cNvPr>
          <p:cNvSpPr txBox="1"/>
          <p:nvPr/>
        </p:nvSpPr>
        <p:spPr>
          <a:xfrm>
            <a:off x="1132607" y="3829584"/>
            <a:ext cx="22349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V.Pec</a:t>
            </a:r>
            <a:r>
              <a:rPr lang="en-US" sz="1100" dirty="0"/>
              <a:t> Cosmic WG update 20200326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AA17D1-48C1-184E-8D27-D45F64442E3D}"/>
              </a:ext>
            </a:extLst>
          </p:cNvPr>
          <p:cNvSpPr txBox="1"/>
          <p:nvPr/>
        </p:nvSpPr>
        <p:spPr>
          <a:xfrm>
            <a:off x="454027" y="4301688"/>
            <a:ext cx="390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At 280 GeV  simulations show a wide</a:t>
            </a:r>
          </a:p>
          <a:p>
            <a:r>
              <a:rPr lang="en-US" sz="1600"/>
              <a:t>spread in dE/dx due to the fact that</a:t>
            </a:r>
          </a:p>
          <a:p>
            <a:r>
              <a:rPr lang="en-US" sz="1600"/>
              <a:t>Bremsstrahlung and direct pair production</a:t>
            </a:r>
          </a:p>
          <a:p>
            <a:r>
              <a:rPr lang="en-US" sz="1600"/>
              <a:t>become increasingly important.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35EC7C7-6C47-264A-874B-CD4B74486F26}"/>
              </a:ext>
            </a:extLst>
          </p:cNvPr>
          <p:cNvCxnSpPr/>
          <p:nvPr/>
        </p:nvCxnSpPr>
        <p:spPr>
          <a:xfrm>
            <a:off x="6370655" y="2853732"/>
            <a:ext cx="0" cy="29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5539BF-E033-5748-9BB0-F465FF0FFE5A}"/>
              </a:ext>
            </a:extLst>
          </p:cNvPr>
          <p:cNvSpPr txBox="1"/>
          <p:nvPr/>
        </p:nvSpPr>
        <p:spPr>
          <a:xfrm>
            <a:off x="5870614" y="2619442"/>
            <a:ext cx="10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mean energy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21EA85-28D5-BB4B-81B7-826716EE0D60}"/>
              </a:ext>
            </a:extLst>
          </p:cNvPr>
          <p:cNvSpPr txBox="1"/>
          <p:nvPr/>
        </p:nvSpPr>
        <p:spPr>
          <a:xfrm>
            <a:off x="7671721" y="4091194"/>
            <a:ext cx="1222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variation in</a:t>
            </a:r>
          </a:p>
          <a:p>
            <a:r>
              <a:rPr lang="en-US" sz="1400"/>
              <a:t>muon dE/dx</a:t>
            </a:r>
          </a:p>
          <a:p>
            <a:r>
              <a:rPr lang="en-US" sz="1400"/>
              <a:t>for fixed</a:t>
            </a:r>
          </a:p>
          <a:p>
            <a:r>
              <a:rPr lang="en-US" sz="1400"/>
              <a:t>energy muons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1948C9-A423-C648-A6EC-A0BB628169F5}"/>
              </a:ext>
            </a:extLst>
          </p:cNvPr>
          <p:cNvSpPr txBox="1"/>
          <p:nvPr/>
        </p:nvSpPr>
        <p:spPr>
          <a:xfrm>
            <a:off x="327341" y="5527844"/>
            <a:ext cx="433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Michels</a:t>
            </a:r>
            <a:r>
              <a:rPr lang="en-US" dirty="0"/>
              <a:t> from stopped muons are useful, </a:t>
            </a:r>
          </a:p>
          <a:p>
            <a:r>
              <a:rPr lang="en-US" dirty="0"/>
              <a:t>but only about one every 8 minutes/module</a:t>
            </a:r>
          </a:p>
        </p:txBody>
      </p:sp>
    </p:spTree>
    <p:extLst>
      <p:ext uri="{BB962C8B-B14F-4D97-AF65-F5344CB8AC3E}">
        <p14:creationId xmlns:p14="http://schemas.microsoft.com/office/powerpoint/2010/main" val="213272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</a:t>
            </a:r>
            <a:r>
              <a:rPr lang="en-US" dirty="0" err="1"/>
              <a:t>Kamiokande</a:t>
            </a:r>
            <a:r>
              <a:rPr lang="en-US" dirty="0"/>
              <a:t> Experience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22AA5-3D71-0344-877C-1C266A03499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858944"/>
            <a:ext cx="3927055" cy="43804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low energy Super-</a:t>
            </a:r>
            <a:r>
              <a:rPr lang="en-US" dirty="0" err="1"/>
              <a:t>Kamiokande</a:t>
            </a:r>
            <a:r>
              <a:rPr lang="en-US" dirty="0"/>
              <a:t> was able to </a:t>
            </a:r>
            <a:r>
              <a:rPr lang="en-US" dirty="0">
                <a:solidFill>
                  <a:srgbClr val="FF0000"/>
                </a:solidFill>
              </a:rPr>
              <a:t>achieve and maintain &lt;1% systematic shift in the energy scale</a:t>
            </a:r>
          </a:p>
          <a:p>
            <a:pPr lvl="1"/>
            <a:r>
              <a:rPr lang="en-US" dirty="0"/>
              <a:t>DT generator every few months</a:t>
            </a:r>
          </a:p>
          <a:p>
            <a:pPr lvl="1"/>
            <a:r>
              <a:rPr lang="en-US" dirty="0"/>
              <a:t> Electron LINAC with a moveable beam pipe into the fiducial volume</a:t>
            </a:r>
          </a:p>
          <a:p>
            <a:pPr lvl="1"/>
            <a:r>
              <a:rPr lang="en-US" dirty="0"/>
              <a:t> Automated optical and electronics calibration nearly continuously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061F89-A9B8-4A46-8B7C-0CB70E88F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92" y="2684444"/>
            <a:ext cx="3187700" cy="3028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D7A3A4-7C12-4F42-B76F-3D19E21E1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406" y="1033444"/>
            <a:ext cx="1945640" cy="165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7215B0-54E4-9E48-AB1B-D834A7DA2833}"/>
              </a:ext>
            </a:extLst>
          </p:cNvPr>
          <p:cNvSpPr txBox="1"/>
          <p:nvPr/>
        </p:nvSpPr>
        <p:spPr>
          <a:xfrm rot="16200000">
            <a:off x="4265385" y="4230282"/>
            <a:ext cx="167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(MC-Data)/Data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CF69E-3422-EC45-BEC2-AE347D4B56C1}"/>
              </a:ext>
            </a:extLst>
          </p:cNvPr>
          <p:cNvSpPr txBox="1"/>
          <p:nvPr/>
        </p:nvSpPr>
        <p:spPr>
          <a:xfrm>
            <a:off x="6227096" y="5667153"/>
            <a:ext cx="16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energy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E1701A-F7BA-6F4E-8AA5-7AE0C6C61BC4}"/>
              </a:ext>
            </a:extLst>
          </p:cNvPr>
          <p:cNvCxnSpPr>
            <a:cxnSpLocks/>
          </p:cNvCxnSpPr>
          <p:nvPr/>
        </p:nvCxnSpPr>
        <p:spPr>
          <a:xfrm>
            <a:off x="8304028" y="3934047"/>
            <a:ext cx="0" cy="33027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0FB8B9F-7892-124E-8A98-8181C88995CA}"/>
              </a:ext>
            </a:extLst>
          </p:cNvPr>
          <p:cNvSpPr txBox="1"/>
          <p:nvPr/>
        </p:nvSpPr>
        <p:spPr>
          <a:xfrm>
            <a:off x="8390492" y="393404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+/-</a:t>
            </a:r>
            <a:r>
              <a:rPr lang="en-US" dirty="0">
                <a:solidFill>
                  <a:srgbClr val="FF0000"/>
                </a:solidFill>
              </a:rPr>
              <a:t> 1%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7565AE-BA9F-6842-AFAA-5EB332B9227B}"/>
              </a:ext>
            </a:extLst>
          </p:cNvPr>
          <p:cNvCxnSpPr>
            <a:cxnSpLocks/>
          </p:cNvCxnSpPr>
          <p:nvPr/>
        </p:nvCxnSpPr>
        <p:spPr>
          <a:xfrm>
            <a:off x="8549980" y="4198919"/>
            <a:ext cx="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04E69A2-8A5B-C542-B5CC-4D6E63AA268F}"/>
              </a:ext>
            </a:extLst>
          </p:cNvPr>
          <p:cNvSpPr txBox="1"/>
          <p:nvPr/>
        </p:nvSpPr>
        <p:spPr>
          <a:xfrm>
            <a:off x="7892046" y="1573619"/>
            <a:ext cx="112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Repeated at</a:t>
            </a:r>
          </a:p>
          <a:p>
            <a:r>
              <a:rPr lang="en-US" sz="1200" dirty="0"/>
              <a:t>many locations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C6E052-5A67-364C-960E-971D25D52818}"/>
              </a:ext>
            </a:extLst>
          </p:cNvPr>
          <p:cNvSpPr txBox="1"/>
          <p:nvPr/>
        </p:nvSpPr>
        <p:spPr>
          <a:xfrm>
            <a:off x="6919226" y="4752753"/>
            <a:ext cx="112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direct injection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LINAC data</a:t>
            </a:r>
          </a:p>
        </p:txBody>
      </p:sp>
    </p:spTree>
    <p:extLst>
      <p:ext uri="{BB962C8B-B14F-4D97-AF65-F5344CB8AC3E}">
        <p14:creationId xmlns:p14="http://schemas.microsoft.com/office/powerpoint/2010/main" val="226805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Super-</a:t>
            </a:r>
            <a:r>
              <a:rPr lang="en-US" dirty="0" err="1"/>
              <a:t>Kamiokande</a:t>
            </a:r>
            <a:r>
              <a:rPr lang="en-US" dirty="0"/>
              <a:t> Experience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8E217-1E6D-6640-9B26-E31685EEF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161" y="2214307"/>
            <a:ext cx="3484880" cy="3548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735AA7-7312-7747-9865-1872196F3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6" y="1797493"/>
            <a:ext cx="4381500" cy="436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FFDE05-3622-3B4B-9912-D60C2707BC96}"/>
              </a:ext>
            </a:extLst>
          </p:cNvPr>
          <p:cNvSpPr txBox="1"/>
          <p:nvPr/>
        </p:nvSpPr>
        <p:spPr>
          <a:xfrm>
            <a:off x="879219" y="5950260"/>
            <a:ext cx="385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Absolute energy scale to 0.7% accuracy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2EE3B-D5AF-FF4E-9F5A-19FCB5827746}"/>
              </a:ext>
            </a:extLst>
          </p:cNvPr>
          <p:cNvSpPr txBox="1"/>
          <p:nvPr/>
        </p:nvSpPr>
        <p:spPr>
          <a:xfrm>
            <a:off x="5571461" y="1292676"/>
            <a:ext cx="2912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to know the systematic</a:t>
            </a:r>
          </a:p>
          <a:p>
            <a:r>
              <a:rPr lang="en-US" dirty="0">
                <a:solidFill>
                  <a:srgbClr val="FF0000"/>
                </a:solidFill>
              </a:rPr>
              <a:t>uncertainties in the standard</a:t>
            </a:r>
          </a:p>
          <a:p>
            <a:r>
              <a:rPr lang="en-US" dirty="0">
                <a:solidFill>
                  <a:srgbClr val="FF0000"/>
                </a:solidFill>
              </a:rPr>
              <a:t>candle physics to &lt;1%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DE1F2-3C50-064C-B3C4-C22763C0F584}"/>
              </a:ext>
            </a:extLst>
          </p:cNvPr>
          <p:cNvSpPr txBox="1"/>
          <p:nvPr/>
        </p:nvSpPr>
        <p:spPr>
          <a:xfrm>
            <a:off x="6387870" y="5740873"/>
            <a:ext cx="1279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R.Svoboda</a:t>
            </a:r>
            <a:r>
              <a:rPr lang="en-US" sz="1200" dirty="0"/>
              <a:t>, et al)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55BFC-51F1-8B49-A3B8-946DFBFBE018}"/>
              </a:ext>
            </a:extLst>
          </p:cNvPr>
          <p:cNvSpPr/>
          <p:nvPr/>
        </p:nvSpPr>
        <p:spPr>
          <a:xfrm>
            <a:off x="3019647" y="2594344"/>
            <a:ext cx="765544" cy="73364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Super-Kamiokande Experience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22AA5-3D71-0344-877C-1C266A03499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858944"/>
            <a:ext cx="3927055" cy="4380451"/>
          </a:xfrm>
        </p:spPr>
        <p:txBody>
          <a:bodyPr>
            <a:normAutofit lnSpcReduction="10000"/>
          </a:bodyPr>
          <a:lstStyle/>
          <a:p>
            <a:r>
              <a:rPr lang="en-US"/>
              <a:t>At low energy Super-Kamiokande was able to achieve and maintain &lt;1% systematic shift in the energy scale</a:t>
            </a:r>
          </a:p>
          <a:p>
            <a:pPr lvl="1"/>
            <a:r>
              <a:rPr lang="en-US"/>
              <a:t>DT generator every few months</a:t>
            </a:r>
          </a:p>
          <a:p>
            <a:pPr lvl="1"/>
            <a:r>
              <a:rPr lang="en-US"/>
              <a:t> Electron LINAC with a moveable beam pipe into the fiducial volume</a:t>
            </a:r>
          </a:p>
          <a:p>
            <a:pPr lvl="1"/>
            <a:r>
              <a:rPr lang="en-US"/>
              <a:t> Automated optical and electronics calibration nearly continuously</a:t>
            </a:r>
          </a:p>
          <a:p>
            <a:pPr lvl="1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55123-8325-9C42-BAD6-AB9995A2C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" y="0"/>
            <a:ext cx="910127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54C170-6FA0-AA41-9FBE-6F8E93F73105}"/>
              </a:ext>
            </a:extLst>
          </p:cNvPr>
          <p:cNvSpPr txBox="1"/>
          <p:nvPr/>
        </p:nvSpPr>
        <p:spPr>
          <a:xfrm>
            <a:off x="2945219" y="1679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93BAA-B9DC-984A-8602-8E59760DFB4C}"/>
              </a:ext>
            </a:extLst>
          </p:cNvPr>
          <p:cNvSpPr txBox="1"/>
          <p:nvPr/>
        </p:nvSpPr>
        <p:spPr>
          <a:xfrm>
            <a:off x="316321" y="653285"/>
            <a:ext cx="1501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Moveable </a:t>
            </a:r>
          </a:p>
          <a:p>
            <a:r>
              <a:rPr lang="en-US" sz="2400">
                <a:solidFill>
                  <a:srgbClr val="FFFF00"/>
                </a:solidFill>
              </a:rPr>
              <a:t>LINAC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642F5B-B580-4342-843F-2AFE1E04FEB9}"/>
              </a:ext>
            </a:extLst>
          </p:cNvPr>
          <p:cNvCxnSpPr/>
          <p:nvPr/>
        </p:nvCxnSpPr>
        <p:spPr>
          <a:xfrm>
            <a:off x="1482575" y="1324847"/>
            <a:ext cx="669851" cy="314511"/>
          </a:xfrm>
          <a:prstGeom prst="straightConnector1">
            <a:avLst/>
          </a:prstGeom>
          <a:ln>
            <a:solidFill>
              <a:srgbClr val="FFFF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3B68FD9-9077-074C-97AF-91569AE4C99D}"/>
              </a:ext>
            </a:extLst>
          </p:cNvPr>
          <p:cNvSpPr txBox="1"/>
          <p:nvPr/>
        </p:nvSpPr>
        <p:spPr>
          <a:xfrm>
            <a:off x="740383" y="3601416"/>
            <a:ext cx="1868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Portable </a:t>
            </a:r>
          </a:p>
          <a:p>
            <a:r>
              <a:rPr lang="en-US" sz="2400">
                <a:solidFill>
                  <a:srgbClr val="FFFF00"/>
                </a:solidFill>
              </a:rPr>
              <a:t>DT Generator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F4459D-C185-FE4C-B5B4-BFAD4CD7EE4E}"/>
              </a:ext>
            </a:extLst>
          </p:cNvPr>
          <p:cNvCxnSpPr>
            <a:cxnSpLocks/>
          </p:cNvCxnSpPr>
          <p:nvPr/>
        </p:nvCxnSpPr>
        <p:spPr>
          <a:xfrm flipV="1">
            <a:off x="2505524" y="3673058"/>
            <a:ext cx="1546916" cy="312322"/>
          </a:xfrm>
          <a:prstGeom prst="straightConnector1">
            <a:avLst/>
          </a:prstGeom>
          <a:ln>
            <a:solidFill>
              <a:srgbClr val="FFFF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61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Variation in SK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BED944-F550-5148-A321-FE72B8850C9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 In SK it was not enough just to do a calibration once in a single spot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Moveable LINAC that could be placed at many different radii and depths, and a deflecting magnet to change electron direction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Portable DT generator that could do a complete calibration at a single port in about a day.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 Experienced changes in backgrounds due to circulation ”cells” that formed in the large tank due to miniscule temperature variations of few tenths of a degree. These patterns were affected by forced circulation configuration from pumps.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Need to make sure that 1996 neutrino energy scale and </a:t>
            </a:r>
            <a:r>
              <a:rPr lang="en-US" sz="2000" dirty="0" err="1">
                <a:solidFill>
                  <a:schemeClr val="tx1"/>
                </a:solidFill>
              </a:rPr>
              <a:t>resolutuon</a:t>
            </a:r>
            <a:r>
              <a:rPr lang="en-US" sz="2000" dirty="0">
                <a:solidFill>
                  <a:schemeClr val="tx1"/>
                </a:solidFill>
              </a:rPr>
              <a:t> are the same as 2016 energy scale and resolution.  In all DUNE studies I am aware of this is automatically assumed.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Will not automatically be true…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GB"/>
              <a:t>The calibration systems</a:t>
            </a:r>
          </a:p>
          <a:p>
            <a:r>
              <a:rPr lang="en-GB"/>
              <a:t>Why do low energy calibrations?</a:t>
            </a:r>
            <a:endParaRPr lang="en-GB" dirty="0"/>
          </a:p>
          <a:p>
            <a:pPr lvl="1"/>
            <a:r>
              <a:rPr lang="en-GB"/>
              <a:t> Systematic uncertainties in LBL Physics</a:t>
            </a:r>
          </a:p>
          <a:p>
            <a:pPr lvl="1"/>
            <a:r>
              <a:rPr lang="en-GB"/>
              <a:t> Supernova physics</a:t>
            </a:r>
          </a:p>
          <a:p>
            <a:pPr lvl="1"/>
            <a:r>
              <a:rPr lang="en-GB"/>
              <a:t> Other physics</a:t>
            </a:r>
            <a:endParaRPr lang="en-GB" dirty="0"/>
          </a:p>
          <a:p>
            <a:r>
              <a:rPr lang="en-GB"/>
              <a:t> What do we get from low energy calibrations?</a:t>
            </a:r>
          </a:p>
          <a:p>
            <a:pPr lvl="1"/>
            <a:r>
              <a:rPr lang="en-GB"/>
              <a:t> Absolute energy scale</a:t>
            </a:r>
          </a:p>
          <a:p>
            <a:pPr lvl="1"/>
            <a:r>
              <a:rPr lang="en-GB"/>
              <a:t> Detector variations over the active volume</a:t>
            </a:r>
          </a:p>
          <a:p>
            <a:pPr lvl="1"/>
            <a:r>
              <a:rPr lang="en-GB"/>
              <a:t> Time-dependent variations</a:t>
            </a:r>
            <a:endParaRPr lang="en-GB" dirty="0"/>
          </a:p>
          <a:p>
            <a:r>
              <a:rPr lang="en-GB"/>
              <a:t>Previous Experience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D23FBC-8ACC-3E47-B0CD-2BB6B9E58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4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Variation in DUNE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BED944-F550-5148-A321-FE72B8850C9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We should not expect the DUNE cryostat to be a benign isothermal mass of liquid argon with no currents or variation in drift parameters over a decade</a:t>
            </a:r>
          </a:p>
          <a:p>
            <a:r>
              <a:rPr lang="en-US">
                <a:solidFill>
                  <a:schemeClr val="tx1"/>
                </a:solidFill>
              </a:rPr>
              <a:t> We should not expect that the energy scale measured in 2026 for neutrinos will be the same in 2036. Need to prove it to be credible</a:t>
            </a:r>
          </a:p>
          <a:p>
            <a:r>
              <a:rPr lang="en-US">
                <a:solidFill>
                  <a:schemeClr val="tx1"/>
                </a:solidFill>
              </a:rPr>
              <a:t> Need a “standard candle” that is invariant over decade time scale and can be deployed in many different locations</a:t>
            </a:r>
          </a:p>
          <a:p>
            <a:r>
              <a:rPr lang="en-US">
                <a:solidFill>
                  <a:schemeClr val="tx1"/>
                </a:solidFill>
              </a:rPr>
              <a:t> BTW – It would be interesting to look at a systematic energy scale shift between neutrino running and anti-neutrino running, as they occur years apart.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94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Variation in DUNE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BED944-F550-5148-A321-FE72B8850C9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22E5C7-F6AD-FC41-883B-74AAABD48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44" y="1239464"/>
            <a:ext cx="4587240" cy="4358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3D0BDB-61CD-C04C-A0D0-705776DFA8C8}"/>
              </a:ext>
            </a:extLst>
          </p:cNvPr>
          <p:cNvSpPr txBox="1"/>
          <p:nvPr/>
        </p:nvSpPr>
        <p:spPr>
          <a:xfrm>
            <a:off x="454026" y="2029090"/>
            <a:ext cx="27100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neutrinos measured</a:t>
            </a:r>
          </a:p>
          <a:p>
            <a:r>
              <a:rPr lang="en-US" dirty="0"/>
              <a:t>in 202x have the same</a:t>
            </a:r>
          </a:p>
          <a:p>
            <a:r>
              <a:rPr lang="en-US" dirty="0"/>
              <a:t>Energy scale systematic as</a:t>
            </a:r>
          </a:p>
          <a:p>
            <a:r>
              <a:rPr lang="en-US" dirty="0"/>
              <a:t>anti-neutrinos in 202x+7?</a:t>
            </a:r>
          </a:p>
          <a:p>
            <a:endParaRPr lang="en-US" dirty="0"/>
          </a:p>
          <a:p>
            <a:r>
              <a:rPr lang="en-US" dirty="0"/>
              <a:t>Need to prove that it is so.</a:t>
            </a:r>
          </a:p>
          <a:p>
            <a:endParaRPr lang="en-US" dirty="0"/>
          </a:p>
          <a:p>
            <a:r>
              <a:rPr lang="en-US" dirty="0"/>
              <a:t>Our competition will.</a:t>
            </a:r>
          </a:p>
        </p:txBody>
      </p:sp>
    </p:spTree>
    <p:extLst>
      <p:ext uri="{BB962C8B-B14F-4D97-AF65-F5344CB8AC3E}">
        <p14:creationId xmlns:p14="http://schemas.microsoft.com/office/powerpoint/2010/main" val="211687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54026" y="1207770"/>
            <a:ext cx="8106080" cy="5031626"/>
          </a:xfrm>
        </p:spPr>
        <p:txBody>
          <a:bodyPr/>
          <a:lstStyle/>
          <a:p>
            <a:r>
              <a:rPr lang="en-US"/>
              <a:t> Energy scale systematic shifts and energy resolution uncertainties affect all our physics measurements</a:t>
            </a:r>
          </a:p>
          <a:p>
            <a:r>
              <a:rPr lang="en-US"/>
              <a:t> Number of options for calibrations is very limited, but low energy sources represent one way to address problems in spatial and time variation across the detector</a:t>
            </a:r>
          </a:p>
          <a:p>
            <a:r>
              <a:rPr lang="en-US"/>
              <a:t> Experience with previous precision neutrino measurements calls for a relentless program of calibration checks by as many techniques as possible. </a:t>
            </a:r>
          </a:p>
          <a:p>
            <a:r>
              <a:rPr lang="en-US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2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 Trigger: background effects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06E3D3-80A3-FD45-B92F-7C5675E09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3" y="3164220"/>
            <a:ext cx="6896100" cy="2491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9AA285-8DEA-4842-9D2D-06ED6405CD95}"/>
              </a:ext>
            </a:extLst>
          </p:cNvPr>
          <p:cNvSpPr txBox="1"/>
          <p:nvPr/>
        </p:nvSpPr>
        <p:spPr>
          <a:xfrm>
            <a:off x="1233375" y="2744517"/>
            <a:ext cx="583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current trigger algorithm efficiency as a function of neutron background rate</a:t>
            </a:r>
          </a:p>
        </p:txBody>
      </p:sp>
    </p:spTree>
    <p:extLst>
      <p:ext uri="{BB962C8B-B14F-4D97-AF65-F5344CB8AC3E}">
        <p14:creationId xmlns:p14="http://schemas.microsoft.com/office/powerpoint/2010/main" val="322793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Rates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B4B4C0-446C-0D4F-837B-7453D8328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6" y="1443454"/>
            <a:ext cx="8280400" cy="37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44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52" y="1538532"/>
            <a:ext cx="6743700" cy="4099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74"/>
            <a:ext cx="9144000" cy="647100"/>
          </a:xfrm>
        </p:spPr>
        <p:txBody>
          <a:bodyPr/>
          <a:lstStyle/>
          <a:p>
            <a:pPr algn="ctr"/>
            <a:r>
              <a:rPr lang="en-US" sz="3600" dirty="0"/>
              <a:t>Trigger Efficiency with Electron/</a:t>
            </a:r>
            <a:r>
              <a:rPr lang="en-US" sz="3600" dirty="0">
                <a:latin typeface="Symbol" panose="05050102010706020507" pitchFamily="18" charset="2"/>
              </a:rPr>
              <a:t>g</a:t>
            </a:r>
            <a:r>
              <a:rPr lang="en-US" sz="3600" dirty="0"/>
              <a:t> Sample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4026" y="6628898"/>
            <a:ext cx="998700" cy="158700"/>
          </a:xfrm>
        </p:spPr>
        <p:txBody>
          <a:bodyPr/>
          <a:lstStyle/>
          <a:p>
            <a:r>
              <a:rPr lang="en-US" dirty="0"/>
              <a:t>5/6/20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2279565" y="6628898"/>
            <a:ext cx="5035633" cy="158700"/>
          </a:xfrm>
        </p:spPr>
        <p:txBody>
          <a:bodyPr/>
          <a:lstStyle/>
          <a:p>
            <a:r>
              <a:rPr lang="en-US" dirty="0" err="1"/>
              <a:t>Juergen</a:t>
            </a:r>
            <a:r>
              <a:rPr lang="en-US" dirty="0"/>
              <a:t> Reichenbacher (SDSM&amp;T)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931450" y="6549548"/>
            <a:ext cx="425100" cy="158700"/>
          </a:xfrm>
        </p:spPr>
        <p:txBody>
          <a:bodyPr/>
          <a:lstStyle/>
          <a:p>
            <a:fld id="{00000000-1234-1234-1234-123412341234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662088" y="802837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David Rivera, David Last &amp; Josh Klein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3207" y="3854102"/>
            <a:ext cx="0" cy="883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58562" y="1648665"/>
            <a:ext cx="21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(with default DAQ trigger </a:t>
            </a:r>
          </a:p>
          <a:p>
            <a:r>
              <a:rPr lang="en-US" sz="1200" dirty="0"/>
              <a:t> and continuous data taking)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1685" y="5638092"/>
            <a:ext cx="7403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(majority of RSDS data planned to be recorded with just one APA at a time recording ALL hits free-running </a:t>
            </a:r>
          </a:p>
          <a:p>
            <a:r>
              <a:rPr lang="en-US" sz="1200" dirty="0"/>
              <a:t> and rest of detector uses default DAQ trigger and continuous data taking w/ partitioned DAQ</a:t>
            </a:r>
          </a:p>
          <a:p>
            <a:r>
              <a:rPr lang="en-US" sz="1200" dirty="0"/>
              <a:t>-&gt;  can offline compare to the definition of efficiency for SN bursts and single solar neutrino events)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12324" y="4738022"/>
            <a:ext cx="90883" cy="179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44340C-E733-4D33-81B4-6F9146061200}"/>
              </a:ext>
            </a:extLst>
          </p:cNvPr>
          <p:cNvSpPr txBox="1"/>
          <p:nvPr/>
        </p:nvSpPr>
        <p:spPr>
          <a:xfrm rot="16200000">
            <a:off x="1114369" y="3015166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DUNE threshold in TDR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A3D584-93AA-4945-84CB-81077C3E81D7}"/>
              </a:ext>
            </a:extLst>
          </p:cNvPr>
          <p:cNvSpPr/>
          <p:nvPr/>
        </p:nvSpPr>
        <p:spPr>
          <a:xfrm>
            <a:off x="6815470" y="6422065"/>
            <a:ext cx="1201479" cy="3655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Pulsed Neutron Source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A67C0DC-F405-D841-B962-DA163479638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1312146"/>
          </a:xfrm>
        </p:spPr>
        <p:txBody>
          <a:bodyPr>
            <a:normAutofit/>
          </a:bodyPr>
          <a:lstStyle/>
          <a:p>
            <a:r>
              <a:rPr lang="en-US" sz="2000"/>
              <a:t>Deuterium-Deuterium (DD) generators are sources that produce a short (5-200 </a:t>
            </a:r>
            <a:r>
              <a:rPr lang="en-US" sz="2000">
                <a:latin typeface="Symbol" pitchFamily="2" charset="2"/>
              </a:rPr>
              <a:t>m</a:t>
            </a:r>
            <a:r>
              <a:rPr lang="en-US" sz="2000">
                <a:latin typeface="+mn-lt"/>
              </a:rPr>
              <a:t>s) pulse of neutrons via the reaction:</a:t>
            </a:r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599031-8DA3-284F-A651-38C8E19BE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26" y="1197491"/>
            <a:ext cx="36576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A6F07D-6FE7-E947-BE6D-4AD16A5A5AB5}"/>
              </a:ext>
            </a:extLst>
          </p:cNvPr>
          <p:cNvSpPr txBox="1"/>
          <p:nvPr/>
        </p:nvSpPr>
        <p:spPr>
          <a:xfrm>
            <a:off x="5635256" y="3168502"/>
            <a:ext cx="281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Typical DD generator source</a:t>
            </a: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84D3221B-9AC4-AC4B-A5C1-C4AEBA01F57C}"/>
              </a:ext>
            </a:extLst>
          </p:cNvPr>
          <p:cNvSpPr txBox="1">
            <a:spLocks/>
          </p:cNvSpPr>
          <p:nvPr/>
        </p:nvSpPr>
        <p:spPr>
          <a:xfrm>
            <a:off x="294597" y="3771860"/>
            <a:ext cx="4575174" cy="1886304"/>
          </a:xfrm>
          <a:prstGeom prst="rect">
            <a:avLst/>
          </a:prstGeom>
        </p:spPr>
        <p:txBody>
          <a:bodyPr lIns="0" rIns="0">
            <a:normAutofit fontScale="925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2000" dirty="0"/>
              <a:t> Typically 100-1000 n/pulse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 No neutrons when turned off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 Commercially available ~$175k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 Portable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 DT used in many physics experiments</a:t>
            </a:r>
          </a:p>
          <a:p>
            <a:pPr algn="just">
              <a:spcBef>
                <a:spcPts val="0"/>
              </a:spcBef>
            </a:pPr>
            <a:r>
              <a:rPr lang="en-US" sz="2000" dirty="0"/>
              <a:t> Super-</a:t>
            </a:r>
            <a:r>
              <a:rPr lang="en-US" sz="2000" dirty="0" err="1"/>
              <a:t>Kamiokande</a:t>
            </a:r>
            <a:r>
              <a:rPr lang="en-US" sz="2000" dirty="0"/>
              <a:t>, SNO, SNO+,…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D56B5AF-EA82-E64F-98B7-3503D1A55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91" y="2649426"/>
            <a:ext cx="4640580" cy="5257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8DAC81-D939-F04A-AFE5-E4F937605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093" y="3686312"/>
            <a:ext cx="365760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22A76-FDAB-8640-97E3-4253ED4F5A9A}"/>
              </a:ext>
            </a:extLst>
          </p:cNvPr>
          <p:cNvSpPr txBox="1"/>
          <p:nvPr/>
        </p:nvSpPr>
        <p:spPr>
          <a:xfrm>
            <a:off x="5536642" y="5878286"/>
            <a:ext cx="2178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Control setup for CERN test</a:t>
            </a:r>
          </a:p>
        </p:txBody>
      </p:sp>
    </p:spTree>
    <p:extLst>
      <p:ext uri="{BB962C8B-B14F-4D97-AF65-F5344CB8AC3E}">
        <p14:creationId xmlns:p14="http://schemas.microsoft.com/office/powerpoint/2010/main" val="93136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Pulsed Neutron Source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FF0A1-957D-8E46-936D-52EFF65FBFF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Deployed outside the cryostat so no issues with contamination or operation in a cold environment</a:t>
            </a:r>
          </a:p>
          <a:p>
            <a:r>
              <a:rPr lang="en-US" dirty="0"/>
              <a:t>Neutrons can travel many meters into the detector and reach all parts of the active volume</a:t>
            </a:r>
          </a:p>
          <a:p>
            <a:r>
              <a:rPr lang="en-US" dirty="0"/>
              <a:t> The basic calibration is via neutron capture on 40-Ar which yields a </a:t>
            </a:r>
            <a:r>
              <a:rPr lang="en-US" dirty="0">
                <a:solidFill>
                  <a:srgbClr val="FF0000"/>
                </a:solidFill>
              </a:rPr>
              <a:t>6.0988 MeV gamma cascade. </a:t>
            </a:r>
          </a:p>
          <a:p>
            <a:r>
              <a:rPr lang="en-US" dirty="0"/>
              <a:t> 38-Ar and 36-Ar give 6.6 and 8.8 MeV but are only 0.4% abundance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0F94D9-6925-B546-BD7C-289D9F138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21" y="1207770"/>
            <a:ext cx="2626360" cy="4749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5772E9-A13E-414E-90C1-F68D00A9EE8D}"/>
              </a:ext>
            </a:extLst>
          </p:cNvPr>
          <p:cNvSpPr txBox="1"/>
          <p:nvPr/>
        </p:nvSpPr>
        <p:spPr>
          <a:xfrm>
            <a:off x="7453423" y="1988288"/>
            <a:ext cx="161877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gamma cascade</a:t>
            </a:r>
          </a:p>
          <a:p>
            <a:r>
              <a:rPr lang="en-US" sz="1400" dirty="0"/>
              <a:t>from natural argon</a:t>
            </a:r>
          </a:p>
          <a:p>
            <a:r>
              <a:rPr lang="en-US" sz="1400" dirty="0"/>
              <a:t>well-understood to,</a:t>
            </a:r>
          </a:p>
          <a:p>
            <a:r>
              <a:rPr lang="en-US" sz="1400" dirty="0"/>
              <a:t>with the SUM</a:t>
            </a:r>
          </a:p>
          <a:p>
            <a:r>
              <a:rPr lang="en-US" sz="1400" dirty="0"/>
              <a:t>of gamma </a:t>
            </a:r>
            <a:r>
              <a:rPr lang="en-US" sz="1400" dirty="0" err="1"/>
              <a:t>enegies</a:t>
            </a:r>
            <a:endParaRPr lang="en-US" sz="1400" dirty="0"/>
          </a:p>
          <a:p>
            <a:r>
              <a:rPr lang="en-US" sz="1400" dirty="0"/>
              <a:t>understood to </a:t>
            </a:r>
          </a:p>
          <a:p>
            <a:r>
              <a:rPr lang="en-US" sz="1400" dirty="0"/>
              <a:t>4 significant figures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799F9D-785F-1448-BB0B-251751876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421" y="5957570"/>
            <a:ext cx="2832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3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Radioactive Source Deployment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032F5-4499-3241-B8FD-D63612764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35" y="1446575"/>
            <a:ext cx="3966210" cy="252222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C59C759-6D90-9C41-B30E-D1D4E8B51E3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6" y="2030818"/>
            <a:ext cx="3990750" cy="4208577"/>
          </a:xfrm>
        </p:spPr>
        <p:txBody>
          <a:bodyPr/>
          <a:lstStyle/>
          <a:p>
            <a:r>
              <a:rPr lang="en-US" dirty="0"/>
              <a:t> A </a:t>
            </a:r>
            <a:r>
              <a:rPr lang="en-US" dirty="0" err="1"/>
              <a:t>Cf</a:t>
            </a:r>
            <a:r>
              <a:rPr lang="en-US" dirty="0"/>
              <a:t>-Ni gamma source can be deployed to specific locations in the detector to give precision </a:t>
            </a:r>
            <a:r>
              <a:rPr lang="en-US" dirty="0">
                <a:solidFill>
                  <a:srgbClr val="FF0000"/>
                </a:solidFill>
              </a:rPr>
              <a:t>9 MeV gamma </a:t>
            </a:r>
            <a:r>
              <a:rPr lang="en-US" dirty="0"/>
              <a:t>measurements</a:t>
            </a:r>
          </a:p>
          <a:p>
            <a:r>
              <a:rPr lang="en-US" dirty="0"/>
              <a:t> Completely passive device </a:t>
            </a:r>
          </a:p>
          <a:p>
            <a:r>
              <a:rPr lang="en-US" dirty="0"/>
              <a:t> Gamma spectrum well-understood</a:t>
            </a:r>
          </a:p>
          <a:p>
            <a:r>
              <a:rPr lang="en-US" dirty="0"/>
              <a:t>Very inexpensive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DB640-05A1-E34A-B46B-5E214A586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007" y="3548425"/>
            <a:ext cx="1054100" cy="2584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1DF310-4666-B44F-BA53-34A33EC37A61}"/>
              </a:ext>
            </a:extLst>
          </p:cNvPr>
          <p:cNvSpPr txBox="1"/>
          <p:nvPr/>
        </p:nvSpPr>
        <p:spPr>
          <a:xfrm>
            <a:off x="6580079" y="4520507"/>
            <a:ext cx="16749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 is sized</a:t>
            </a:r>
          </a:p>
          <a:p>
            <a:r>
              <a:rPr lang="en-US" sz="1400" dirty="0"/>
              <a:t>to fit into a standard</a:t>
            </a:r>
          </a:p>
          <a:p>
            <a:r>
              <a:rPr lang="en-US" sz="1400" dirty="0"/>
              <a:t>25 cm port.</a:t>
            </a:r>
          </a:p>
        </p:txBody>
      </p:sp>
    </p:spTree>
    <p:extLst>
      <p:ext uri="{BB962C8B-B14F-4D97-AF65-F5344CB8AC3E}">
        <p14:creationId xmlns:p14="http://schemas.microsoft.com/office/powerpoint/2010/main" val="250621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064" y="591591"/>
            <a:ext cx="4341964" cy="647102"/>
          </a:xfrm>
        </p:spPr>
        <p:txBody>
          <a:bodyPr/>
          <a:lstStyle/>
          <a:p>
            <a:r>
              <a:rPr lang="en-US" sz="4000"/>
              <a:t>Why do we need these devices?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CE840A-DD4B-244B-83CD-6642D6DADB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6" y="207143"/>
            <a:ext cx="2880360" cy="3078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33676B-A3E3-5C44-B516-F0D0F2DF7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896" y="2388354"/>
            <a:ext cx="3200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Supernova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CA0601-8E47-644F-AA1D-3032C93ECF9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0566" y="1277444"/>
            <a:ext cx="4649602" cy="45444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The requirements for energy resolution for SN events are fairly loose since the complexity of the final states (including neutrons) systematically smears the reconstructed energy</a:t>
            </a:r>
          </a:p>
          <a:p>
            <a:r>
              <a:rPr lang="en-US" dirty="0"/>
              <a:t> The requirements on the energy </a:t>
            </a:r>
            <a:r>
              <a:rPr lang="en-US" i="1" dirty="0"/>
              <a:t>threshold</a:t>
            </a:r>
            <a:r>
              <a:rPr lang="en-US" dirty="0"/>
              <a:t> for individual events to be recorded and the trigger efficiency are more relevant</a:t>
            </a:r>
          </a:p>
          <a:p>
            <a:r>
              <a:rPr lang="en-US" dirty="0"/>
              <a:t>Smearing of MARLEY generated events by physics and reconstruction is equivalent to roughly a 20% energy resolution</a:t>
            </a:r>
          </a:p>
          <a:p>
            <a:r>
              <a:rPr lang="en-US" dirty="0"/>
              <a:t> Report by </a:t>
            </a:r>
            <a:r>
              <a:rPr lang="en-US" dirty="0" err="1"/>
              <a:t>E.Conley</a:t>
            </a:r>
            <a:r>
              <a:rPr lang="en-US" dirty="0"/>
              <a:t> DocDB-14068 details the effects of detector performance on SN spectral parameter measurements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C43B17-B789-8141-8870-DEC43AE55547}"/>
              </a:ext>
            </a:extLst>
          </p:cNvPr>
          <p:cNvSpPr txBox="1"/>
          <p:nvPr/>
        </p:nvSpPr>
        <p:spPr>
          <a:xfrm>
            <a:off x="5411366" y="1904579"/>
            <a:ext cx="3381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Simulation of 30 MeV SN neutrino interaction in DUNE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56A897-D1BE-E44F-A16F-9A81FD341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11" y="2262975"/>
            <a:ext cx="4114165" cy="3743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C81CD4-D98C-4540-8E44-529DC96E123C}"/>
              </a:ext>
            </a:extLst>
          </p:cNvPr>
          <p:cNvSpPr txBox="1"/>
          <p:nvPr/>
        </p:nvSpPr>
        <p:spPr>
          <a:xfrm>
            <a:off x="5827967" y="6034131"/>
            <a:ext cx="2305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E.Conley</a:t>
            </a:r>
            <a:r>
              <a:rPr lang="en-US" sz="1200" dirty="0"/>
              <a:t>, DocDB-14068 v7, 2019)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DE5BFA-98C9-B849-9F53-4C253AB71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604" y="153905"/>
            <a:ext cx="2651760" cy="16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31730"/>
            <a:ext cx="8229600" cy="647102"/>
          </a:xfrm>
        </p:spPr>
        <p:txBody>
          <a:bodyPr/>
          <a:lstStyle/>
          <a:p>
            <a:r>
              <a:rPr lang="en-US" dirty="0"/>
              <a:t>Supernova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C81CD4-D98C-4540-8E44-529DC96E123C}"/>
              </a:ext>
            </a:extLst>
          </p:cNvPr>
          <p:cNvSpPr txBox="1"/>
          <p:nvPr/>
        </p:nvSpPr>
        <p:spPr>
          <a:xfrm>
            <a:off x="3778391" y="5296913"/>
            <a:ext cx="2305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(E.Conley, DocDB-14068 v7, 2019)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1FBD0-1532-CE47-8C57-12E5002B1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776" y="629830"/>
            <a:ext cx="2560320" cy="47167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EFF897-547A-6245-8FEC-E93664C852F1}"/>
              </a:ext>
            </a:extLst>
          </p:cNvPr>
          <p:cNvSpPr txBox="1"/>
          <p:nvPr/>
        </p:nvSpPr>
        <p:spPr>
          <a:xfrm>
            <a:off x="148982" y="1189850"/>
            <a:ext cx="3457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(Left) Effects on SN spectral parameter measurements for  making wrong assumptions on a “true” 30% energy resolution</a:t>
            </a:r>
          </a:p>
          <a:p>
            <a:endParaRPr lang="en-US" sz="1600" dirty="0"/>
          </a:p>
          <a:p>
            <a:r>
              <a:rPr lang="en-US" sz="1600" dirty="0"/>
              <a:t>(Right) Fractional difference from the</a:t>
            </a:r>
          </a:p>
          <a:p>
            <a:r>
              <a:rPr lang="en-US" sz="1600" dirty="0"/>
              <a:t>“true” value of spectral parameters from incorrect energy resolution assumptions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8D1AF9-708E-2B4A-A151-28A975479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60" y="541027"/>
            <a:ext cx="2948940" cy="52654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A13FC7-41BD-C344-87E5-E43C50D3F312}"/>
              </a:ext>
            </a:extLst>
          </p:cNvPr>
          <p:cNvSpPr txBox="1"/>
          <p:nvPr/>
        </p:nvSpPr>
        <p:spPr>
          <a:xfrm>
            <a:off x="190402" y="3470049"/>
            <a:ext cx="27998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Recommended Uncertainty</a:t>
            </a:r>
          </a:p>
          <a:p>
            <a:r>
              <a:rPr lang="en-US" b="1" dirty="0">
                <a:solidFill>
                  <a:srgbClr val="0070C0"/>
                </a:solidFill>
              </a:rPr>
              <a:t> Requirements: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Energy Scale: </a:t>
            </a:r>
            <a:r>
              <a:rPr lang="en-US" b="1" dirty="0">
                <a:solidFill>
                  <a:srgbClr val="0070C0"/>
                </a:solidFill>
              </a:rPr>
              <a:t>&lt;5%</a:t>
            </a:r>
          </a:p>
          <a:p>
            <a:r>
              <a:rPr lang="en-US" b="1" dirty="0"/>
              <a:t>Energy Resolution: </a:t>
            </a:r>
            <a:r>
              <a:rPr lang="en-US" b="1" dirty="0">
                <a:solidFill>
                  <a:srgbClr val="0070C0"/>
                </a:solidFill>
              </a:rPr>
              <a:t>&lt;10%</a:t>
            </a:r>
          </a:p>
          <a:p>
            <a:r>
              <a:rPr lang="en-US" b="1" dirty="0"/>
              <a:t>Energy Threshold </a:t>
            </a:r>
          </a:p>
          <a:p>
            <a:r>
              <a:rPr lang="en-US" b="1" dirty="0"/>
              <a:t>Uncertainty</a:t>
            </a:r>
            <a:r>
              <a:rPr lang="en-US" b="1" dirty="0">
                <a:solidFill>
                  <a:srgbClr val="0070C0"/>
                </a:solidFill>
              </a:rPr>
              <a:t>: &lt;1.5 MeV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B1DE90-42BA-F946-9F9E-11371F320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336" y="5651176"/>
            <a:ext cx="2905760" cy="5378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3915D9-6578-6748-80C8-84613E863CC2}"/>
              </a:ext>
            </a:extLst>
          </p:cNvPr>
          <p:cNvSpPr txBox="1"/>
          <p:nvPr/>
        </p:nvSpPr>
        <p:spPr>
          <a:xfrm>
            <a:off x="344929" y="5565107"/>
            <a:ext cx="26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this study assumes a 5 MeV step threshold – current expectation is higher with more gradual turn on.</a:t>
            </a:r>
          </a:p>
        </p:txBody>
      </p:sp>
    </p:spTree>
    <p:extLst>
      <p:ext uri="{BB962C8B-B14F-4D97-AF65-F5344CB8AC3E}">
        <p14:creationId xmlns:p14="http://schemas.microsoft.com/office/powerpoint/2010/main" val="97691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efficiency (TDR)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28 May, 2020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Svoboda | Low Energy Response Calibration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5556E-DC53-B84E-8174-1607AF36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541" y="6407916"/>
            <a:ext cx="1554480" cy="441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083C6-18B0-CC4C-A158-709D83AFE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5197"/>
            <a:ext cx="9144000" cy="4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8480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 Template_051215</Template>
  <TotalTime>10159</TotalTime>
  <Words>1850</Words>
  <Application>Microsoft Macintosh PowerPoint</Application>
  <PresentationFormat>On-screen Show (4:3)</PresentationFormat>
  <Paragraphs>271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Geneva</vt:lpstr>
      <vt:lpstr>Helvetica</vt:lpstr>
      <vt:lpstr>Helvetica Neue</vt:lpstr>
      <vt:lpstr>Lucida Grande</vt:lpstr>
      <vt:lpstr>Merriweather Sans</vt:lpstr>
      <vt:lpstr>Symbol</vt:lpstr>
      <vt:lpstr>Dune Template_051215</vt:lpstr>
      <vt:lpstr>LBNF Content-Footer Theme</vt:lpstr>
      <vt:lpstr>Low Energy Calibration</vt:lpstr>
      <vt:lpstr>Content</vt:lpstr>
      <vt:lpstr>Pulsed Neutron Source </vt:lpstr>
      <vt:lpstr>Pulsed Neutron Source </vt:lpstr>
      <vt:lpstr>Radioactive Source Deployment</vt:lpstr>
      <vt:lpstr>Why do we need these devices?</vt:lpstr>
      <vt:lpstr>Supernova</vt:lpstr>
      <vt:lpstr>Supernova</vt:lpstr>
      <vt:lpstr>Trigger efficiency (TDR)</vt:lpstr>
      <vt:lpstr>Supernova Burst Trigger</vt:lpstr>
      <vt:lpstr>Other Physics: Solar</vt:lpstr>
      <vt:lpstr>Systematic uncertainty in dCP due to the absolute energy scale</vt:lpstr>
      <vt:lpstr>Systematic uncertainty in dCP due to the absolute energy scale</vt:lpstr>
      <vt:lpstr>CR Muon Energy Spectrum</vt:lpstr>
      <vt:lpstr>CR Muon Energy Loss</vt:lpstr>
      <vt:lpstr>Super-Kamiokande Experience</vt:lpstr>
      <vt:lpstr>Super-Kamiokande Experience</vt:lpstr>
      <vt:lpstr>Super-Kamiokande Experience</vt:lpstr>
      <vt:lpstr>Time Variation in SK</vt:lpstr>
      <vt:lpstr>Time Variation in DUNE</vt:lpstr>
      <vt:lpstr>Time Variation in DUNE</vt:lpstr>
      <vt:lpstr>Conclusions</vt:lpstr>
      <vt:lpstr>Supernova Trigger: background effects </vt:lpstr>
      <vt:lpstr>Cosmic Ray Rates</vt:lpstr>
      <vt:lpstr>Trigger Efficiency with Electron/g Sample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– One or two lines</dc:title>
  <dc:subject/>
  <dc:creator>Microsoft Office User</dc:creator>
  <cp:keywords/>
  <dc:description>Modified by A. Weber</dc:description>
  <cp:lastModifiedBy>Microsoft Office User</cp:lastModifiedBy>
  <cp:revision>66</cp:revision>
  <dcterms:created xsi:type="dcterms:W3CDTF">2020-05-19T17:21:19Z</dcterms:created>
  <dcterms:modified xsi:type="dcterms:W3CDTF">2020-05-28T05:31:16Z</dcterms:modified>
  <cp:category/>
</cp:coreProperties>
</file>