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4"/>
  </p:sldMasterIdLst>
  <p:notesMasterIdLst>
    <p:notesMasterId r:id="rId16"/>
  </p:notesMasterIdLst>
  <p:handoutMasterIdLst>
    <p:handoutMasterId r:id="rId17"/>
  </p:handoutMasterIdLst>
  <p:sldIdLst>
    <p:sldId id="294" r:id="rId5"/>
    <p:sldId id="297" r:id="rId6"/>
    <p:sldId id="298" r:id="rId7"/>
    <p:sldId id="299" r:id="rId8"/>
    <p:sldId id="296" r:id="rId9"/>
    <p:sldId id="301" r:id="rId10"/>
    <p:sldId id="302" r:id="rId11"/>
    <p:sldId id="304" r:id="rId12"/>
    <p:sldId id="303" r:id="rId13"/>
    <p:sldId id="295" r:id="rId14"/>
    <p:sldId id="300" r:id="rId1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50504E"/>
    <a:srgbClr val="4E4E4E"/>
    <a:srgbClr val="404040"/>
    <a:srgbClr val="004C97"/>
    <a:srgbClr val="63666A"/>
    <a:srgbClr val="99D6EA"/>
    <a:srgbClr val="505050"/>
    <a:srgbClr val="A7A8AA"/>
    <a:srgbClr val="003087"/>
    <a:srgbClr val="0F2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 snapToObjects="1" showGuides="1">
      <p:cViewPr varScale="1">
        <p:scale>
          <a:sx n="125" d="100"/>
          <a:sy n="125" d="100"/>
        </p:scale>
        <p:origin x="1170" y="108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njamin J Hansen" userId="54d1130f-39ef-4f5a-84ac-54f747f8c29d" providerId="ADAL" clId="{4EC5EF43-5CBA-4210-A336-8D32E9D71F34}"/>
    <pc:docChg chg="undo custSel addSld modSld">
      <pc:chgData name="Benjamin J Hansen" userId="54d1130f-39ef-4f5a-84ac-54f747f8c29d" providerId="ADAL" clId="{4EC5EF43-5CBA-4210-A336-8D32E9D71F34}" dt="2020-05-14T04:41:05.171" v="191" actId="6549"/>
      <pc:docMkLst>
        <pc:docMk/>
      </pc:docMkLst>
      <pc:sldChg chg="modSp">
        <pc:chgData name="Benjamin J Hansen" userId="54d1130f-39ef-4f5a-84ac-54f747f8c29d" providerId="ADAL" clId="{4EC5EF43-5CBA-4210-A336-8D32E9D71F34}" dt="2020-05-14T04:41:05.171" v="191" actId="6549"/>
        <pc:sldMkLst>
          <pc:docMk/>
          <pc:sldMk cId="1989597527" sldId="294"/>
        </pc:sldMkLst>
        <pc:spChg chg="mod">
          <ac:chgData name="Benjamin J Hansen" userId="54d1130f-39ef-4f5a-84ac-54f747f8c29d" providerId="ADAL" clId="{4EC5EF43-5CBA-4210-A336-8D32E9D71F34}" dt="2020-05-14T04:41:05.171" v="191" actId="6549"/>
          <ac:spMkLst>
            <pc:docMk/>
            <pc:sldMk cId="1989597527" sldId="294"/>
            <ac:spMk id="2" creationId="{00000000-0000-0000-0000-000000000000}"/>
          </ac:spMkLst>
        </pc:spChg>
      </pc:sldChg>
      <pc:sldChg chg="delSp">
        <pc:chgData name="Benjamin J Hansen" userId="54d1130f-39ef-4f5a-84ac-54f747f8c29d" providerId="ADAL" clId="{4EC5EF43-5CBA-4210-A336-8D32E9D71F34}" dt="2020-05-14T04:39:40.561" v="185" actId="478"/>
        <pc:sldMkLst>
          <pc:docMk/>
          <pc:sldMk cId="2801817432" sldId="295"/>
        </pc:sldMkLst>
        <pc:spChg chg="del">
          <ac:chgData name="Benjamin J Hansen" userId="54d1130f-39ef-4f5a-84ac-54f747f8c29d" providerId="ADAL" clId="{4EC5EF43-5CBA-4210-A336-8D32E9D71F34}" dt="2020-05-14T04:39:40.561" v="185" actId="478"/>
          <ac:spMkLst>
            <pc:docMk/>
            <pc:sldMk cId="2801817432" sldId="295"/>
            <ac:spMk id="5" creationId="{E772D942-AA81-4EEE-8438-BDFFBEB09D46}"/>
          </ac:spMkLst>
        </pc:spChg>
      </pc:sldChg>
      <pc:sldChg chg="addSp delSp modSp add">
        <pc:chgData name="Benjamin J Hansen" userId="54d1130f-39ef-4f5a-84ac-54f747f8c29d" providerId="ADAL" clId="{4EC5EF43-5CBA-4210-A336-8D32E9D71F34}" dt="2020-05-14T04:40:57.677" v="189" actId="478"/>
        <pc:sldMkLst>
          <pc:docMk/>
          <pc:sldMk cId="4278437422" sldId="304"/>
        </pc:sldMkLst>
        <pc:spChg chg="del">
          <ac:chgData name="Benjamin J Hansen" userId="54d1130f-39ef-4f5a-84ac-54f747f8c29d" providerId="ADAL" clId="{4EC5EF43-5CBA-4210-A336-8D32E9D71F34}" dt="2020-05-14T04:34:33.071" v="1"/>
          <ac:spMkLst>
            <pc:docMk/>
            <pc:sldMk cId="4278437422" sldId="304"/>
            <ac:spMk id="2" creationId="{CFD0533B-71FE-448C-A36E-E9476478A04C}"/>
          </ac:spMkLst>
        </pc:spChg>
        <pc:spChg chg="mod">
          <ac:chgData name="Benjamin J Hansen" userId="54d1130f-39ef-4f5a-84ac-54f747f8c29d" providerId="ADAL" clId="{4EC5EF43-5CBA-4210-A336-8D32E9D71F34}" dt="2020-05-14T04:34:43.963" v="16" actId="20577"/>
          <ac:spMkLst>
            <pc:docMk/>
            <pc:sldMk cId="4278437422" sldId="304"/>
            <ac:spMk id="3" creationId="{A37273F7-234C-4891-BA04-A0F486C39B61}"/>
          </ac:spMkLst>
        </pc:spChg>
        <pc:spChg chg="del">
          <ac:chgData name="Benjamin J Hansen" userId="54d1130f-39ef-4f5a-84ac-54f747f8c29d" providerId="ADAL" clId="{4EC5EF43-5CBA-4210-A336-8D32E9D71F34}" dt="2020-05-14T04:39:33.409" v="184" actId="478"/>
          <ac:spMkLst>
            <pc:docMk/>
            <pc:sldMk cId="4278437422" sldId="304"/>
            <ac:spMk id="5" creationId="{E2440024-DEF6-4CA2-A306-07E3928536A0}"/>
          </ac:spMkLst>
        </pc:spChg>
        <pc:spChg chg="add mod">
          <ac:chgData name="Benjamin J Hansen" userId="54d1130f-39ef-4f5a-84ac-54f747f8c29d" providerId="ADAL" clId="{4EC5EF43-5CBA-4210-A336-8D32E9D71F34}" dt="2020-05-14T04:39:11.500" v="181" actId="255"/>
          <ac:spMkLst>
            <pc:docMk/>
            <pc:sldMk cId="4278437422" sldId="304"/>
            <ac:spMk id="8" creationId="{3B034A6A-0DBC-4257-8A84-CEBF6C8C1318}"/>
          </ac:spMkLst>
        </pc:spChg>
        <pc:spChg chg="add del mod">
          <ac:chgData name="Benjamin J Hansen" userId="54d1130f-39ef-4f5a-84ac-54f747f8c29d" providerId="ADAL" clId="{4EC5EF43-5CBA-4210-A336-8D32E9D71F34}" dt="2020-05-14T04:40:57.677" v="189" actId="478"/>
          <ac:spMkLst>
            <pc:docMk/>
            <pc:sldMk cId="4278437422" sldId="304"/>
            <ac:spMk id="9" creationId="{5BA01892-104A-4636-991D-E00F645D2266}"/>
          </ac:spMkLst>
        </pc:spChg>
        <pc:graphicFrameChg chg="add mod modGraphic">
          <ac:chgData name="Benjamin J Hansen" userId="54d1130f-39ef-4f5a-84ac-54f747f8c29d" providerId="ADAL" clId="{4EC5EF43-5CBA-4210-A336-8D32E9D71F34}" dt="2020-05-14T04:39:21.714" v="183" actId="255"/>
          <ac:graphicFrameMkLst>
            <pc:docMk/>
            <pc:sldMk cId="4278437422" sldId="304"/>
            <ac:graphicFrameMk id="7" creationId="{E47AD759-640F-4CD7-8F79-B795F6A66307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5/13/2020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5/13/2020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7ADAB69-348E-2C41-AF41-E98D046040A4}" type="datetime1">
              <a:rPr lang="en-US" smtClean="0"/>
              <a:t>5/13/2020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B099EE7B-C01A-E94A-AA76-2F04CF97FC05}" type="datetime1">
              <a:rPr lang="en-US" smtClean="0"/>
              <a:t>5/13/2020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09EA2773-F02A-CC43-B1C5-479A1F34EDA7}" type="datetime1">
              <a:rPr lang="en-US" smtClean="0"/>
              <a:t>5/13/2020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8FEA58B7-095F-6844-8E3C-8A1DDD22BF89}" type="datetime1">
              <a:rPr lang="en-US" smtClean="0"/>
              <a:t>5/13/2020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fld id="{3C7E1B65-1920-CF40-87B8-818D6517E0EA}" type="datetime1">
              <a:rPr lang="en-US" smtClean="0"/>
              <a:t>5/13/2020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8FDACF-6E1B-814B-BDB6-B66F2ED862D6}" type="datetime1">
              <a:rPr lang="en-US" smtClean="0"/>
              <a:t>5/13/2020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E2EF4938-6162-EE4E-9ED3-73016E21644A}" type="datetime1">
              <a:rPr lang="en-US" smtClean="0"/>
              <a:t>5/13/2020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1924" y="5045612"/>
            <a:ext cx="8499231" cy="1390219"/>
          </a:xfrm>
        </p:spPr>
        <p:txBody>
          <a:bodyPr/>
          <a:lstStyle/>
          <a:p>
            <a:r>
              <a:rPr lang="en-US" dirty="0"/>
              <a:t>13 May 2020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dirty="0"/>
              <a:t>HB650 Minimum MAWP Analysis</a:t>
            </a:r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C792295-1D85-45F0-8CBB-1C547DF6D7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250" y="953556"/>
            <a:ext cx="8672513" cy="2547675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909F14C-3772-457C-BC0D-D04D7A7F3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 , relief header geometry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0E1E19-F05D-4533-9049-94EACA624C7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5/13/2020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D8F662-7D43-47DA-A0A6-165AEF8712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DA45C08-03CE-4251-9A9D-5C2242DF97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41" y="3429000"/>
            <a:ext cx="8449755" cy="2879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8174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F975065-50BA-41DD-9F44-C173509369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1678126"/>
            <a:ext cx="8672513" cy="3646211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91BA492-6C4D-4482-A39E-E7F766089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Backup, snapshot of calculation spreadsheet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CAB19F-39EF-4089-8B29-89D71C355BC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5/13/2020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1B9F34-F73F-400B-A8E4-9A37BAEC71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1D469A-DA05-4FC7-AF66-040BF34EFE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798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738506E-4B86-4903-95AB-C295631B45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Only analyzing the last/furthest HB650 in the tunnel, which is the worst case</a:t>
            </a:r>
          </a:p>
          <a:p>
            <a:r>
              <a:rPr lang="en-US" dirty="0"/>
              <a:t>Required relief rate is 4.5 kg/s using the same methodology as LCLS-II cryomodules. </a:t>
            </a:r>
          </a:p>
          <a:p>
            <a:r>
              <a:rPr lang="en-US" dirty="0"/>
              <a:t>Assuming 6” vent header coming out of HB650, connects to a rupture disc and then goes into 10” vent header which runs through the entire tunnel + a short vertical run out of the tunnel. Total length is ~230 m. 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C83BF10-2C57-4CFE-A131-1D4B31960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Assumptions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EF0018-EFB5-4781-B369-06B13D7693E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5/13/2020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3D725D-11D6-4537-AEA2-D49FC13951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222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B28EA21-438D-412A-A053-DC4B99D76F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400" b="1" dirty="0"/>
              <a:t>Loss of beam vacuum</a:t>
            </a:r>
          </a:p>
          <a:p>
            <a:pPr lvl="1"/>
            <a:r>
              <a:rPr lang="en-US" sz="1400" dirty="0"/>
              <a:t>Use the same methodology as LCLS-II cryomodule, based on tests done on DESY/TESLA cryomodules</a:t>
            </a:r>
          </a:p>
          <a:p>
            <a:pPr lvl="1"/>
            <a:r>
              <a:rPr lang="en-US" sz="1400" dirty="0"/>
              <a:t>Heat flux on uninsulated surface is scaled from 1.6 W/cm</a:t>
            </a:r>
            <a:r>
              <a:rPr lang="en-US" sz="1400" baseline="30000" dirty="0"/>
              <a:t>2 </a:t>
            </a:r>
            <a:r>
              <a:rPr lang="en-US" sz="1400" dirty="0"/>
              <a:t>for DESY/LCLS-II cryomodule based on orifice size </a:t>
            </a:r>
          </a:p>
          <a:p>
            <a:pPr lvl="1"/>
            <a:r>
              <a:rPr lang="en-US" sz="1400" dirty="0"/>
              <a:t>Biggest beam orifice diameter is 71 mm in HB650 vs. 76.5 mm in LCLS-II</a:t>
            </a:r>
          </a:p>
          <a:p>
            <a:pPr lvl="1"/>
            <a:r>
              <a:rPr lang="en-US" sz="1400" dirty="0"/>
              <a:t>1.38 W/cm</a:t>
            </a:r>
            <a:r>
              <a:rPr lang="en-US" sz="1400" baseline="30000" dirty="0"/>
              <a:t>2 </a:t>
            </a:r>
            <a:r>
              <a:rPr lang="en-US" sz="1400" dirty="0"/>
              <a:t>heat flux to HB650 beam tube, scaled based on orifice area 1.38 = (71^2/76.5^2)*1.6</a:t>
            </a:r>
          </a:p>
          <a:p>
            <a:pPr lvl="1"/>
            <a:r>
              <a:rPr lang="en-US" sz="1400" dirty="0"/>
              <a:t>total uninsulated cavity surface area is 3.78 m</a:t>
            </a:r>
            <a:r>
              <a:rPr lang="en-US" sz="1400" baseline="30000" dirty="0"/>
              <a:t>2</a:t>
            </a:r>
          </a:p>
          <a:p>
            <a:pPr lvl="1"/>
            <a:r>
              <a:rPr lang="en-US" sz="1400" dirty="0"/>
              <a:t>total heat load is 5.21E04 W </a:t>
            </a:r>
          </a:p>
          <a:p>
            <a:pPr lvl="1"/>
            <a:r>
              <a:rPr lang="en-US" sz="1400" dirty="0"/>
              <a:t>Latent heat of liquid helium is 2.34E04 J/kg</a:t>
            </a:r>
          </a:p>
          <a:p>
            <a:pPr lvl="1"/>
            <a:r>
              <a:rPr lang="en-US" sz="1400" b="1" dirty="0"/>
              <a:t>required relief rate is 2.23 kg/s</a:t>
            </a:r>
          </a:p>
          <a:p>
            <a:r>
              <a:rPr lang="en-US" sz="1600" dirty="0"/>
              <a:t>Loss of insulating vacuum</a:t>
            </a:r>
          </a:p>
          <a:p>
            <a:pPr lvl="1"/>
            <a:r>
              <a:rPr lang="en-US" sz="1400" dirty="0"/>
              <a:t>Use the same methodology as LCLS-II cryomodule, based on tests done on DESY/TESLA cryomodules</a:t>
            </a:r>
          </a:p>
          <a:p>
            <a:pPr lvl="1"/>
            <a:r>
              <a:rPr lang="en-US" sz="1400" dirty="0"/>
              <a:t>Heat flux on insulated surface (10 layers of MLI) is 0.6 W/cm</a:t>
            </a:r>
            <a:r>
              <a:rPr lang="en-US" sz="1400" baseline="30000" dirty="0"/>
              <a:t>2</a:t>
            </a:r>
          </a:p>
          <a:p>
            <a:pPr lvl="1"/>
            <a:r>
              <a:rPr lang="en-US" sz="1400" dirty="0"/>
              <a:t>17.24 m</a:t>
            </a:r>
            <a:r>
              <a:rPr lang="en-US" sz="1400" baseline="30000" dirty="0"/>
              <a:t>2  </a:t>
            </a:r>
            <a:r>
              <a:rPr lang="en-US" sz="1400" dirty="0"/>
              <a:t>insulated 2 K surface area in HB650, including cavity vessels, 2 phase pipe, 2 K return pipe and 2 K supply line </a:t>
            </a:r>
          </a:p>
          <a:p>
            <a:pPr lvl="1"/>
            <a:r>
              <a:rPr lang="en-US" sz="1400" dirty="0"/>
              <a:t>Total heat load is 1.03E05 W </a:t>
            </a:r>
          </a:p>
          <a:p>
            <a:pPr lvl="1"/>
            <a:r>
              <a:rPr lang="en-US" sz="1400" dirty="0"/>
              <a:t>Latent heat of liquid helium is 2.34E04 J/kg</a:t>
            </a:r>
          </a:p>
          <a:p>
            <a:pPr lvl="1"/>
            <a:r>
              <a:rPr lang="en-US" sz="1400" b="1" dirty="0"/>
              <a:t>Required relief rate is 4.4 kg/s </a:t>
            </a:r>
            <a:r>
              <a:rPr lang="en-US" sz="1400" dirty="0"/>
              <a:t>(round up to 4.5 kg/s to account for uncertainties)</a:t>
            </a:r>
          </a:p>
          <a:p>
            <a:pPr lvl="1"/>
            <a:r>
              <a:rPr lang="en-US" sz="1400" dirty="0"/>
              <a:t>This is the worst case relief rate.</a:t>
            </a:r>
          </a:p>
          <a:p>
            <a:pPr lvl="1"/>
            <a:endParaRPr lang="en-US" sz="14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319BF99-FE90-422E-8341-DF27E9CEB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Required Relief Rate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185DB7-B7A4-4A3A-823D-53A4BC4C3A3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5/13/2020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53628E-92E4-4828-BF68-91F2BAB24F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4554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4698502-3189-430B-8BE6-2A1DE3849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Pressure drop in relief header, 4” rupture disc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946C57-0336-4C48-9750-C8F4703C066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5/13/2020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F20B4C-6AE8-4B79-BDD0-F5DD9026E0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F7E59406-DFA6-484D-802A-1F518CADEE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0119" y="764286"/>
            <a:ext cx="8349474" cy="505936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C8E0FC2-0699-4E90-A492-4BEFE123D23D}"/>
              </a:ext>
            </a:extLst>
          </p:cNvPr>
          <p:cNvSpPr txBox="1"/>
          <p:nvPr/>
        </p:nvSpPr>
        <p:spPr>
          <a:xfrm>
            <a:off x="366377" y="5803976"/>
            <a:ext cx="2193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Note: </a:t>
            </a:r>
          </a:p>
          <a:p>
            <a:pPr marL="228600" indent="-228600">
              <a:buAutoNum type="arabicPeriod"/>
            </a:pPr>
            <a:r>
              <a:rPr lang="en-US" sz="1200"/>
              <a:t>no margin for relief capacity.</a:t>
            </a:r>
            <a:endParaRPr lang="en-US" sz="1200" dirty="0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7C85D17-22EF-497B-808B-6902E077A500}"/>
              </a:ext>
            </a:extLst>
          </p:cNvPr>
          <p:cNvCxnSpPr>
            <a:cxnSpLocks/>
            <a:stCxn id="29" idx="1"/>
          </p:cNvCxnSpPr>
          <p:nvPr/>
        </p:nvCxnSpPr>
        <p:spPr>
          <a:xfrm flipH="1">
            <a:off x="1005841" y="1347114"/>
            <a:ext cx="524762" cy="35399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774741C4-682A-4599-BB07-6147C58FA512}"/>
              </a:ext>
            </a:extLst>
          </p:cNvPr>
          <p:cNvSpPr txBox="1"/>
          <p:nvPr/>
        </p:nvSpPr>
        <p:spPr>
          <a:xfrm>
            <a:off x="1381535" y="1662148"/>
            <a:ext cx="1918625" cy="2462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000" dirty="0"/>
              <a:t>Pressure drop across rupture disc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478A690-A27C-4F06-AAE6-FBEDBC3A9CAE}"/>
              </a:ext>
            </a:extLst>
          </p:cNvPr>
          <p:cNvCxnSpPr>
            <a:cxnSpLocks/>
          </p:cNvCxnSpPr>
          <p:nvPr/>
        </p:nvCxnSpPr>
        <p:spPr>
          <a:xfrm>
            <a:off x="8394192" y="1969008"/>
            <a:ext cx="0" cy="337108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DD0491A-BF5F-480A-83B8-8D6A66DA5AF1}"/>
              </a:ext>
            </a:extLst>
          </p:cNvPr>
          <p:cNvCxnSpPr/>
          <p:nvPr/>
        </p:nvCxnSpPr>
        <p:spPr>
          <a:xfrm>
            <a:off x="736827" y="1969008"/>
            <a:ext cx="7937781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DE1980DC-A318-4E83-879F-B9445C3FEB5B}"/>
              </a:ext>
            </a:extLst>
          </p:cNvPr>
          <p:cNvSpPr txBox="1"/>
          <p:nvPr/>
        </p:nvSpPr>
        <p:spPr>
          <a:xfrm>
            <a:off x="6341455" y="2927510"/>
            <a:ext cx="1918625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000" dirty="0"/>
              <a:t>1.3 bar of 1.4 bar pressure drop occurs in the vent header. </a:t>
            </a:r>
          </a:p>
        </p:txBody>
      </p:sp>
      <p:sp>
        <p:nvSpPr>
          <p:cNvPr id="25" name="Right Brace 24">
            <a:extLst>
              <a:ext uri="{FF2B5EF4-FFF2-40B4-BE49-F238E27FC236}">
                <a16:creationId xmlns:a16="http://schemas.microsoft.com/office/drawing/2014/main" id="{1E7A3CFF-889A-45D3-83F5-F3C2F3278FEA}"/>
              </a:ext>
            </a:extLst>
          </p:cNvPr>
          <p:cNvSpPr/>
          <p:nvPr/>
        </p:nvSpPr>
        <p:spPr>
          <a:xfrm>
            <a:off x="1174913" y="1761744"/>
            <a:ext cx="182880" cy="207263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2DCE4C1-4BB6-41AA-A412-82DF0E69D41E}"/>
              </a:ext>
            </a:extLst>
          </p:cNvPr>
          <p:cNvSpPr txBox="1"/>
          <p:nvPr/>
        </p:nvSpPr>
        <p:spPr>
          <a:xfrm>
            <a:off x="1530603" y="1220156"/>
            <a:ext cx="3600666" cy="2539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050" dirty="0"/>
              <a:t>Pressure at cavity is 2.38 bara, 110% of the MAWP (2.17 bara) </a:t>
            </a:r>
          </a:p>
        </p:txBody>
      </p:sp>
    </p:spTree>
    <p:extLst>
      <p:ext uri="{BB962C8B-B14F-4D97-AF65-F5344CB8AC3E}">
        <p14:creationId xmlns:p14="http://schemas.microsoft.com/office/powerpoint/2010/main" val="13860473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D7603504-364A-41DC-BE80-1B30549380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4115156"/>
              </p:ext>
            </p:extLst>
          </p:nvPr>
        </p:nvGraphicFramePr>
        <p:xfrm>
          <a:off x="561339" y="1574800"/>
          <a:ext cx="7436614" cy="293055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885251">
                  <a:extLst>
                    <a:ext uri="{9D8B030D-6E8A-4147-A177-3AD203B41FA5}">
                      <a16:colId xmlns:a16="http://schemas.microsoft.com/office/drawing/2014/main" val="104581959"/>
                    </a:ext>
                  </a:extLst>
                </a:gridCol>
                <a:gridCol w="1885251">
                  <a:extLst>
                    <a:ext uri="{9D8B030D-6E8A-4147-A177-3AD203B41FA5}">
                      <a16:colId xmlns:a16="http://schemas.microsoft.com/office/drawing/2014/main" val="716603061"/>
                    </a:ext>
                  </a:extLst>
                </a:gridCol>
                <a:gridCol w="1276644">
                  <a:extLst>
                    <a:ext uri="{9D8B030D-6E8A-4147-A177-3AD203B41FA5}">
                      <a16:colId xmlns:a16="http://schemas.microsoft.com/office/drawing/2014/main" val="3408370941"/>
                    </a:ext>
                  </a:extLst>
                </a:gridCol>
                <a:gridCol w="1198954">
                  <a:extLst>
                    <a:ext uri="{9D8B030D-6E8A-4147-A177-3AD203B41FA5}">
                      <a16:colId xmlns:a16="http://schemas.microsoft.com/office/drawing/2014/main" val="3732600355"/>
                    </a:ext>
                  </a:extLst>
                </a:gridCol>
                <a:gridCol w="1190514">
                  <a:extLst>
                    <a:ext uri="{9D8B030D-6E8A-4147-A177-3AD203B41FA5}">
                      <a16:colId xmlns:a16="http://schemas.microsoft.com/office/drawing/2014/main" val="2534988869"/>
                    </a:ext>
                  </a:extLst>
                </a:gridCol>
              </a:tblGrid>
              <a:tr h="572618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Relief Capacity [kg/s]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Relief Capacity Margin</a:t>
                      </a: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Minimum MAWP [bara]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0140211"/>
                  </a:ext>
                </a:extLst>
              </a:tr>
              <a:tr h="572618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3” RD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4” RD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6” RD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54182315"/>
                  </a:ext>
                </a:extLst>
              </a:tr>
              <a:tr h="572618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4.50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0%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2.32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2.17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2.11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06968195"/>
                  </a:ext>
                </a:extLst>
              </a:tr>
              <a:tr h="572618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4.95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10%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2.52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2.28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57387175"/>
                  </a:ext>
                </a:extLst>
              </a:tr>
              <a:tr h="572618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5.40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20%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2.72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2.53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2.46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12176891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0D11530B-E606-428A-A096-9237D215C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7A9FF7-E411-4570-9FD4-A0182E14CE9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5/13/2020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5A50A4-E704-45BE-9D72-984E7EC669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3606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CEA1827-0428-47E5-8556-4786772F2C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4069841"/>
          </a:xfrm>
        </p:spPr>
        <p:txBody>
          <a:bodyPr/>
          <a:lstStyle/>
          <a:p>
            <a:r>
              <a:rPr lang="en-US" dirty="0"/>
              <a:t>One way to allow lower MAWP is shorten the relief/vent header. Current relief header in CDS is ~230 m for the last HB650. </a:t>
            </a:r>
          </a:p>
          <a:p>
            <a:r>
              <a:rPr lang="en-US" dirty="0"/>
              <a:t>Assuming the cryomodule relief header stays the same. </a:t>
            </a:r>
          </a:p>
          <a:p>
            <a:r>
              <a:rPr lang="en-US" dirty="0"/>
              <a:t>Using a 6 inch rupture disc.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77D3ACD-2E63-4C8A-87DC-22AECACB9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reduce to 2 bar MAWP – Option 1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32AA38-7BE1-457C-9E9A-94868610776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5/13/2020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4DBBCA-E56B-4DE8-9634-82E668326A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B8E5D7D-84B3-4013-A1F0-EFAC9DD73E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2770260"/>
              </p:ext>
            </p:extLst>
          </p:nvPr>
        </p:nvGraphicFramePr>
        <p:xfrm>
          <a:off x="1308862" y="3429000"/>
          <a:ext cx="6096000" cy="17526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390443758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02804197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7100368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Relief Capacity [kg/s]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Relief Capacity Margin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Max Header Length [m]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1522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4.50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0%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09203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4.95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10%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185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01233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5.40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20%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548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29550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CEA1827-0428-47E5-8556-4786772F2C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4892801"/>
          </a:xfrm>
        </p:spPr>
        <p:txBody>
          <a:bodyPr/>
          <a:lstStyle/>
          <a:p>
            <a:r>
              <a:rPr lang="en-US" sz="1800" dirty="0"/>
              <a:t>Another way to allow lower MAWP is to reduce required relief rate, which is 4.5 kg/s during lost of insulating vacuum.</a:t>
            </a:r>
          </a:p>
          <a:p>
            <a:r>
              <a:rPr lang="en-US" sz="1800" dirty="0"/>
              <a:t>To reduce the required relief rate, the insulating vacuum pumping port sizing has to be reduced. </a:t>
            </a:r>
          </a:p>
          <a:p>
            <a:r>
              <a:rPr lang="en-US" sz="1800" dirty="0"/>
              <a:t>Apply the same methodology used for beam orifice, the heat flux can then be scaled from 0.6 W/cm</a:t>
            </a:r>
            <a:r>
              <a:rPr lang="en-US" sz="1800" baseline="30000" dirty="0"/>
              <a:t>2</a:t>
            </a:r>
          </a:p>
          <a:p>
            <a:r>
              <a:rPr lang="en-US" sz="1800" dirty="0"/>
              <a:t>If the pumping port (orifice most likely to introduce loss of insulating vacuum) is smaller 65.5 mm in diameter, the heat flux can then be scaled down to 0.48 W/cm</a:t>
            </a:r>
            <a:r>
              <a:rPr lang="en-US" sz="1800" baseline="30000" dirty="0"/>
              <a:t>2</a:t>
            </a:r>
            <a:r>
              <a:rPr lang="en-US" sz="1800" dirty="0"/>
              <a:t> (0.65 W/cm</a:t>
            </a:r>
            <a:r>
              <a:rPr lang="en-US" sz="1800" baseline="30000" dirty="0"/>
              <a:t>2</a:t>
            </a:r>
            <a:r>
              <a:rPr lang="en-US" sz="1800" dirty="0"/>
              <a:t> from DESY crash test, 76.5 mm orifice diameter. (65.5/76.5)^2 * 0.65 = 0.48). </a:t>
            </a:r>
          </a:p>
          <a:p>
            <a:r>
              <a:rPr lang="en-US" sz="1800" dirty="0"/>
              <a:t>The required flow rate is thus reduced to 3.51 kg/s. </a:t>
            </a:r>
          </a:p>
          <a:p>
            <a:r>
              <a:rPr lang="en-US" sz="1800" dirty="0"/>
              <a:t>Relief header capacity with 20% margin is 4.21 kg/s when </a:t>
            </a:r>
            <a:r>
              <a:rPr lang="en-US" sz="1800"/>
              <a:t>HB650 has 2 bar MAWP.</a:t>
            </a:r>
            <a:endParaRPr lang="en-US" sz="1800" dirty="0"/>
          </a:p>
          <a:p>
            <a:endParaRPr lang="en-US" sz="1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77D3ACD-2E63-4C8A-87DC-22AECACB9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reduce to 2 bar MAWP – Option 2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32AA38-7BE1-457C-9E9A-94868610776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5/13/2020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4DBBCA-E56B-4DE8-9634-82E668326A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7175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E47AD759-640F-4CD7-8F79-B795F6A6630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6402345"/>
              </p:ext>
            </p:extLst>
          </p:nvPr>
        </p:nvGraphicFramePr>
        <p:xfrm>
          <a:off x="2573020" y="3834564"/>
          <a:ext cx="3467100" cy="18012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27964">
                  <a:extLst>
                    <a:ext uri="{9D8B030D-6E8A-4147-A177-3AD203B41FA5}">
                      <a16:colId xmlns:a16="http://schemas.microsoft.com/office/drawing/2014/main" val="326890517"/>
                    </a:ext>
                  </a:extLst>
                </a:gridCol>
                <a:gridCol w="1397190">
                  <a:extLst>
                    <a:ext uri="{9D8B030D-6E8A-4147-A177-3AD203B41FA5}">
                      <a16:colId xmlns:a16="http://schemas.microsoft.com/office/drawing/2014/main" val="3761237191"/>
                    </a:ext>
                  </a:extLst>
                </a:gridCol>
                <a:gridCol w="1241946">
                  <a:extLst>
                    <a:ext uri="{9D8B030D-6E8A-4147-A177-3AD203B41FA5}">
                      <a16:colId xmlns:a16="http://schemas.microsoft.com/office/drawing/2014/main" val="576262823"/>
                    </a:ext>
                  </a:extLst>
                </a:gridCol>
              </a:tblGrid>
              <a:tr h="63631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6"/>
                          </a:solidFill>
                          <a:effectLst/>
                        </a:rPr>
                        <a:t>CMs</a:t>
                      </a:r>
                      <a:endParaRPr lang="en-US" sz="1400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6"/>
                          </a:solidFill>
                          <a:effectLst/>
                        </a:rPr>
                        <a:t>Slow cooldown flow rate g/s</a:t>
                      </a:r>
                      <a:endParaRPr lang="en-US" sz="1400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6"/>
                          </a:solidFill>
                          <a:effectLst/>
                        </a:rPr>
                        <a:t>Fast cooldown flow rate g/s</a:t>
                      </a:r>
                      <a:endParaRPr lang="en-US" sz="1400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49910697"/>
                  </a:ext>
                </a:extLst>
              </a:tr>
              <a:tr h="23299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accent6"/>
                          </a:solidFill>
                          <a:effectLst/>
                        </a:rPr>
                        <a:t>SSR1</a:t>
                      </a:r>
                      <a:endParaRPr lang="en-US" sz="140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93096394"/>
                  </a:ext>
                </a:extLst>
              </a:tr>
              <a:tr h="23299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accent6"/>
                          </a:solidFill>
                          <a:effectLst/>
                        </a:rPr>
                        <a:t>SSR2</a:t>
                      </a:r>
                      <a:endParaRPr lang="en-US" sz="140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81890192"/>
                  </a:ext>
                </a:extLst>
              </a:tr>
              <a:tr h="23299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accent6"/>
                          </a:solidFill>
                          <a:effectLst/>
                        </a:rPr>
                        <a:t>LB650</a:t>
                      </a:r>
                      <a:endParaRPr lang="en-US" sz="140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48140012"/>
                  </a:ext>
                </a:extLst>
              </a:tr>
              <a:tr h="23299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accent6"/>
                          </a:solidFill>
                          <a:effectLst/>
                        </a:rPr>
                        <a:t>HB650</a:t>
                      </a:r>
                      <a:endParaRPr lang="en-US" sz="140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14425743"/>
                  </a:ext>
                </a:extLst>
              </a:tr>
              <a:tr h="23299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6"/>
                          </a:solidFill>
                          <a:effectLst/>
                        </a:rPr>
                        <a:t>HWR</a:t>
                      </a:r>
                      <a:endParaRPr lang="en-US" sz="1400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70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14253421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A37273F7-234C-4891-BA04-A0F486C39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Fast Cooldown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0411D2-A20C-43DE-AE15-D8E471C8634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5/13/2020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7CF786-210B-483E-A4B8-6EE085B067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3B034A6A-0DBC-4257-8A84-CEBF6C8C13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250" y="1069135"/>
            <a:ext cx="8168640" cy="2477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Preliminary fast cooldown calculation was completed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en-US" sz="2600" dirty="0">
                <a:latin typeface="Arial" panose="020B0604020202020204" pitchFamily="34" charset="0"/>
                <a:ea typeface="Calibri" panose="020F0502020204030204" pitchFamily="34" charset="0"/>
              </a:rPr>
              <a:t>Assumptions:</a:t>
            </a:r>
            <a:endParaRPr kumimoji="0" lang="en-US" altLang="en-US" sz="2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lvl="1" defTabSz="914400" eaLnBrk="0" hangingPunct="0">
              <a:spcAft>
                <a:spcPts val="600"/>
              </a:spcAft>
              <a:buFontTx/>
              <a:buAutoNum type="arabicPeriod"/>
            </a:pP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Pressure at cavity location limite</a:t>
            </a:r>
            <a:r>
              <a:rPr lang="en-US" altLang="en-US" sz="2600" dirty="0">
                <a:latin typeface="Arial" panose="020B0604020202020204" pitchFamily="34" charset="0"/>
                <a:ea typeface="Times New Roman" panose="02020603050405020304" pitchFamily="18" charset="0"/>
              </a:rPr>
              <a:t>d to 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 bara</a:t>
            </a:r>
          </a:p>
          <a:p>
            <a:pPr lvl="1" defTabSz="914400" eaLnBrk="0" hangingPunct="0">
              <a:spcAft>
                <a:spcPts val="600"/>
              </a:spcAft>
              <a:buFontTx/>
              <a:buAutoNum type="arabicPeriod"/>
            </a:pP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Pressure at the compressor suction fixed at 1.1 bara</a:t>
            </a:r>
          </a:p>
        </p:txBody>
      </p:sp>
    </p:spTree>
    <p:extLst>
      <p:ext uri="{BB962C8B-B14F-4D97-AF65-F5344CB8AC3E}">
        <p14:creationId xmlns:p14="http://schemas.microsoft.com/office/powerpoint/2010/main" val="42784374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3568BD8-8475-4CAA-A433-B969D447A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7C1AE8-2A06-4FC9-AF68-F20E3AC6F07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5/13/2020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AE8CE8-90DF-484D-B484-6AA25E7F17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146415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A64B451-EFFC-41BB-998F-79B91EC97913}" vid="{DD16B656-5579-414A-9D6F-7FF1FBF43C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60D1EB003992641854DEC650B19B9B6" ma:contentTypeVersion="15" ma:contentTypeDescription="Create a new document." ma:contentTypeScope="" ma:versionID="b2eab3447979bcd3085181ffa65326a6">
  <xsd:schema xmlns:xsd="http://www.w3.org/2001/XMLSchema" xmlns:xs="http://www.w3.org/2001/XMLSchema" xmlns:p="http://schemas.microsoft.com/office/2006/metadata/properties" xmlns:ns1="http://schemas.microsoft.com/sharepoint/v3" xmlns:ns3="d1fa51fb-4767-43a5-bca0-3d8a2ed6f0b8" xmlns:ns4="d89967ca-08df-4c21-aa97-7439da325880" targetNamespace="http://schemas.microsoft.com/office/2006/metadata/properties" ma:root="true" ma:fieldsID="8facf66dfd3bba4237e65f46a1363329" ns1:_="" ns3:_="" ns4:_="">
    <xsd:import namespace="http://schemas.microsoft.com/sharepoint/v3"/>
    <xsd:import namespace="d1fa51fb-4767-43a5-bca0-3d8a2ed6f0b8"/>
    <xsd:import namespace="d89967ca-08df-4c21-aa97-7439da325880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1:_ip_UnifiedCompliancePolicyProperties" minOccurs="0"/>
                <xsd:element ref="ns1:_ip_UnifiedCompliancePolicyUIAction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9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0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fa51fb-4767-43a5-bca0-3d8a2ed6f0b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9967ca-08df-4c21-aa97-7439da3258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51AFA76-DDF9-49AE-B1CE-5C0D3BFCF96B}">
  <ds:schemaRefs>
    <ds:schemaRef ds:uri="d89967ca-08df-4c21-aa97-7439da325880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purl.org/dc/terms/"/>
    <ds:schemaRef ds:uri="d1fa51fb-4767-43a5-bca0-3d8a2ed6f0b8"/>
    <ds:schemaRef ds:uri="http://schemas.microsoft.com/office/2006/documentManagement/types"/>
    <ds:schemaRef ds:uri="http://schemas.microsoft.com/sharepoint/v3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1BDF213-2B7E-479F-A1CE-D1557E5F928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54149CE-2E92-4DD6-85B0-0E90DC1CB45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d1fa51fb-4767-43a5-bca0-3d8a2ed6f0b8"/>
    <ds:schemaRef ds:uri="d89967ca-08df-4c21-aa97-7439da32588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FNAL power point template</Template>
  <TotalTime>498</TotalTime>
  <Words>748</Words>
  <Application>Microsoft Office PowerPoint</Application>
  <PresentationFormat>On-screen Show (4:3)</PresentationFormat>
  <Paragraphs>122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Helvetica</vt:lpstr>
      <vt:lpstr>Fermilab_PPT_090815</vt:lpstr>
      <vt:lpstr>PowerPoint Presentation</vt:lpstr>
      <vt:lpstr>Assumptions</vt:lpstr>
      <vt:lpstr>Required Relief Rate </vt:lpstr>
      <vt:lpstr>Pressure drop in relief header, 4” rupture disc</vt:lpstr>
      <vt:lpstr>Summary</vt:lpstr>
      <vt:lpstr>To reduce to 2 bar MAWP – Option 1</vt:lpstr>
      <vt:lpstr>To reduce to 2 bar MAWP – Option 2</vt:lpstr>
      <vt:lpstr>Fast Cooldown</vt:lpstr>
      <vt:lpstr>Thank You</vt:lpstr>
      <vt:lpstr>Backup , relief header geometry</vt:lpstr>
      <vt:lpstr>Backup, snapshot of calculation spreadsheet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Renzhuo Wang</dc:creator>
  <cp:lastModifiedBy>Benjamin J Hansen</cp:lastModifiedBy>
  <cp:revision>2</cp:revision>
  <cp:lastPrinted>2014-01-20T19:40:21Z</cp:lastPrinted>
  <dcterms:created xsi:type="dcterms:W3CDTF">2020-04-23T21:28:58Z</dcterms:created>
  <dcterms:modified xsi:type="dcterms:W3CDTF">2020-05-14T04:41:09Z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0x010100460D1EB003992641854DEC650B19B9B6</vt:lpwstr>
  </property>
</Properties>
</file>