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4"/>
    <p:sldMasterId id="2147484123" r:id="rId5"/>
    <p:sldMasterId id="2147484133" r:id="rId6"/>
    <p:sldMasterId id="2147484140" r:id="rId7"/>
  </p:sldMasterIdLst>
  <p:notesMasterIdLst>
    <p:notesMasterId r:id="rId22"/>
  </p:notesMasterIdLst>
  <p:handoutMasterIdLst>
    <p:handoutMasterId r:id="rId23"/>
  </p:handoutMasterIdLst>
  <p:sldIdLst>
    <p:sldId id="294" r:id="rId8"/>
    <p:sldId id="353" r:id="rId9"/>
    <p:sldId id="662" r:id="rId10"/>
    <p:sldId id="653" r:id="rId11"/>
    <p:sldId id="978" r:id="rId12"/>
    <p:sldId id="979" r:id="rId13"/>
    <p:sldId id="642" r:id="rId14"/>
    <p:sldId id="644" r:id="rId15"/>
    <p:sldId id="648" r:id="rId16"/>
    <p:sldId id="968" r:id="rId17"/>
    <p:sldId id="970" r:id="rId18"/>
    <p:sldId id="971" r:id="rId19"/>
    <p:sldId id="972" r:id="rId20"/>
    <p:sldId id="976" r:id="rId2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0F2D62"/>
    <a:srgbClr val="003087"/>
    <a:srgbClr val="004C97"/>
    <a:srgbClr val="50504E"/>
    <a:srgbClr val="4E4E4E"/>
    <a:srgbClr val="404040"/>
    <a:srgbClr val="63666A"/>
    <a:srgbClr val="99D6E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3900" autoAdjust="0"/>
  </p:normalViewPr>
  <p:slideViewPr>
    <p:cSldViewPr snapToGrid="0" snapToObjects="1" showGuides="1">
      <p:cViewPr varScale="1">
        <p:scale>
          <a:sx n="110" d="100"/>
          <a:sy n="110" d="100"/>
        </p:scale>
        <p:origin x="972" y="10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5/12/2020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5/12/2020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71796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3685646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dirty="0"/>
              <a:t>L2 Manager Name [20pt Reg]</a:t>
            </a:r>
          </a:p>
          <a:p>
            <a:r>
              <a:rPr lang="en-US" dirty="0"/>
              <a:t>PIP-II Director’s CD-2/3a Review</a:t>
            </a:r>
          </a:p>
          <a:p>
            <a:r>
              <a:rPr lang="en-US" dirty="0"/>
              <a:t>30-Jul to 01-Aug-2019</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pic>
        <p:nvPicPr>
          <p:cNvPr id="10" name="Picture 9">
            <a:extLst>
              <a:ext uri="{FF2B5EF4-FFF2-40B4-BE49-F238E27FC236}">
                <a16:creationId xmlns:a16="http://schemas.microsoft.com/office/drawing/2014/main" id="{F24C72AB-7766-46D5-B3CB-CD273F1A4E1C}"/>
              </a:ext>
            </a:extLst>
          </p:cNvPr>
          <p:cNvPicPr>
            <a:picLocks noChangeAspect="1"/>
          </p:cNvPicPr>
          <p:nvPr userDrawn="1"/>
        </p:nvPicPr>
        <p:blipFill rotWithShape="1">
          <a:blip r:embed="rId3"/>
          <a:srcRect b="22390"/>
          <a:stretch/>
        </p:blipFill>
        <p:spPr>
          <a:xfrm>
            <a:off x="-6854" y="896935"/>
            <a:ext cx="9144000" cy="3429000"/>
          </a:xfrm>
          <a:prstGeom prst="rect">
            <a:avLst/>
          </a:prstGeom>
        </p:spPr>
      </p:pic>
      <p:cxnSp>
        <p:nvCxnSpPr>
          <p:cNvPr id="12" name="Straight Connector 11">
            <a:extLst>
              <a:ext uri="{FF2B5EF4-FFF2-40B4-BE49-F238E27FC236}">
                <a16:creationId xmlns:a16="http://schemas.microsoft.com/office/drawing/2014/main" id="{239028D7-F88A-46AC-A4EE-0D16D8977226}"/>
              </a:ext>
            </a:extLst>
          </p:cNvPr>
          <p:cNvCxnSpPr/>
          <p:nvPr userDrawn="1"/>
        </p:nvCxnSpPr>
        <p:spPr>
          <a:xfrm>
            <a:off x="5574189" y="6360810"/>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412B16-02D1-4A78-B9F4-86D094495C4E}"/>
              </a:ext>
            </a:extLst>
          </p:cNvPr>
          <p:cNvSpPr>
            <a:spLocks noGrp="1"/>
          </p:cNvSpPr>
          <p:nvPr>
            <p:ph type="dt" sz="half" idx="10"/>
          </p:nvPr>
        </p:nvSpPr>
        <p:spPr/>
        <p:txBody>
          <a:bodyPr/>
          <a:lstStyle/>
          <a:p>
            <a:pPr>
              <a:defRPr/>
            </a:pPr>
            <a:r>
              <a:rPr lang="en-US"/>
              <a:t>14 May 2020</a:t>
            </a:r>
            <a:endParaRPr lang="en-US" dirty="0"/>
          </a:p>
        </p:txBody>
      </p:sp>
      <p:sp>
        <p:nvSpPr>
          <p:cNvPr id="4" name="Footer Placeholder 3">
            <a:extLst>
              <a:ext uri="{FF2B5EF4-FFF2-40B4-BE49-F238E27FC236}">
                <a16:creationId xmlns:a16="http://schemas.microsoft.com/office/drawing/2014/main" id="{21F7BC79-38AF-45BD-ACE8-4B95F47CD295}"/>
              </a:ext>
            </a:extLst>
          </p:cNvPr>
          <p:cNvSpPr>
            <a:spLocks noGrp="1"/>
          </p:cNvSpPr>
          <p:nvPr>
            <p:ph type="ftr" sz="quarter" idx="11"/>
          </p:nvPr>
        </p:nvSpPr>
        <p:spPr/>
        <p:txBody>
          <a:bodyPr/>
          <a:lstStyle>
            <a:lvl1pPr>
              <a:defRPr/>
            </a:lvl1pPr>
          </a:lstStyle>
          <a:p>
            <a:pPr>
              <a:defRPr/>
            </a:pPr>
            <a:r>
              <a:rPr lang="en-US"/>
              <a:t>SRFCRYO Integrated Cryo Workshop</a:t>
            </a:r>
            <a:endParaRPr lang="en-US" b="1" dirty="0"/>
          </a:p>
        </p:txBody>
      </p:sp>
      <p:sp>
        <p:nvSpPr>
          <p:cNvPr id="5" name="Slide Number Placeholder 4">
            <a:extLst>
              <a:ext uri="{FF2B5EF4-FFF2-40B4-BE49-F238E27FC236}">
                <a16:creationId xmlns:a16="http://schemas.microsoft.com/office/drawing/2014/main" id="{8E5D3AB7-DFDE-4F72-AE15-D4584CAB8877}"/>
              </a:ext>
            </a:extLst>
          </p:cNvPr>
          <p:cNvSpPr>
            <a:spLocks noGrp="1"/>
          </p:cNvSpPr>
          <p:nvPr>
            <p:ph type="sldNum" sz="quarter" idx="12"/>
          </p:nvPr>
        </p:nvSpPr>
        <p:spPr/>
        <p:txBody>
          <a:bodyPr/>
          <a:lstStyle/>
          <a:p>
            <a:pPr>
              <a:defRPr/>
            </a:pPr>
            <a:fld id="{89B52219-1A86-445F-B73D-B8CB5619FFF3}" type="slidenum">
              <a:rPr lang="en-US" smtClean="0"/>
              <a:pPr>
                <a:defRPr/>
              </a:pPr>
              <a:t>‹#›</a:t>
            </a:fld>
            <a:endParaRPr lang="en-US" dirty="0"/>
          </a:p>
        </p:txBody>
      </p:sp>
      <p:sp>
        <p:nvSpPr>
          <p:cNvPr id="6" name="Content Placeholder 2">
            <a:extLst>
              <a:ext uri="{FF2B5EF4-FFF2-40B4-BE49-F238E27FC236}">
                <a16:creationId xmlns:a16="http://schemas.microsoft.com/office/drawing/2014/main" id="{AEB0DDA0-F5CD-4587-AD07-112A3C570451}"/>
              </a:ext>
            </a:extLst>
          </p:cNvPr>
          <p:cNvSpPr>
            <a:spLocks noGrp="1"/>
          </p:cNvSpPr>
          <p:nvPr>
            <p:ph idx="1"/>
          </p:nvPr>
        </p:nvSpPr>
        <p:spPr>
          <a:xfrm>
            <a:off x="228600" y="971550"/>
            <a:ext cx="8672513" cy="5059363"/>
          </a:xfrm>
          <a:prstGeom prst="rect">
            <a:avLst/>
          </a:prstGeom>
        </p:spPr>
        <p:txBody>
          <a:bodyPr lIns="0" tIns="0" rIns="0" bIns="0"/>
          <a:lstStyle>
            <a:lvl1pPr>
              <a:defRPr sz="2400">
                <a:solidFill>
                  <a:schemeClr val="accent6">
                    <a:lumMod val="50000"/>
                  </a:schemeClr>
                </a:solidFill>
              </a:defRPr>
            </a:lvl1pPr>
            <a:lvl2pPr>
              <a:defRPr sz="2200">
                <a:solidFill>
                  <a:schemeClr val="accent6">
                    <a:lumMod val="50000"/>
                  </a:schemeClr>
                </a:solidFill>
              </a:defRPr>
            </a:lvl2pPr>
            <a:lvl3pPr>
              <a:defRPr sz="2000">
                <a:solidFill>
                  <a:schemeClr val="accent6">
                    <a:lumMod val="50000"/>
                  </a:schemeClr>
                </a:solidFill>
              </a:defRPr>
            </a:lvl3pPr>
            <a:lvl4pPr>
              <a:defRPr sz="1800">
                <a:solidFill>
                  <a:schemeClr val="accent6">
                    <a:lumMod val="50000"/>
                  </a:schemeClr>
                </a:solidFill>
              </a:defRPr>
            </a:lvl4pPr>
            <a:lvl5pPr marL="2057400" indent="-228600">
              <a:buFont typeface="Arial"/>
              <a:buChar char="•"/>
              <a:defRPr sz="1800">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E4A42A-66CC-4E8F-B407-2F3B5422F112}"/>
              </a:ext>
            </a:extLst>
          </p:cNvPr>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284719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chemeClr val="accent6">
                    <a:lumMod val="50000"/>
                  </a:schemeClr>
                </a:solidFill>
              </a:defRPr>
            </a:lvl1pPr>
            <a:lvl2pPr>
              <a:defRPr sz="2200">
                <a:solidFill>
                  <a:schemeClr val="accent6">
                    <a:lumMod val="50000"/>
                  </a:schemeClr>
                </a:solidFill>
              </a:defRPr>
            </a:lvl2pPr>
            <a:lvl3pPr>
              <a:defRPr sz="2000">
                <a:solidFill>
                  <a:schemeClr val="accent6">
                    <a:lumMod val="50000"/>
                  </a:schemeClr>
                </a:solidFill>
              </a:defRPr>
            </a:lvl3pPr>
            <a:lvl4pPr>
              <a:defRPr sz="1800">
                <a:solidFill>
                  <a:schemeClr val="accent6">
                    <a:lumMod val="50000"/>
                  </a:schemeClr>
                </a:solidFill>
              </a:defRPr>
            </a:lvl4pPr>
            <a:lvl5pPr marL="2057400" indent="-228600">
              <a:buFont typeface="Arial"/>
              <a:buChar char="•"/>
              <a:defRPr sz="1800">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736826" y="6504212"/>
            <a:ext cx="946397"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9" name="Footer Placeholder 4"/>
          <p:cNvSpPr>
            <a:spLocks noGrp="1"/>
          </p:cNvSpPr>
          <p:nvPr>
            <p:ph type="ftr" sz="quarter" idx="3"/>
          </p:nvPr>
        </p:nvSpPr>
        <p:spPr>
          <a:xfrm>
            <a:off x="1815151" y="6504213"/>
            <a:ext cx="597756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778786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746918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14 May 2020</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SRFCRYO Integrated Cryo Workshop</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028270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613437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14 May 2020</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SRFCRYO Integrated Cryo Workshop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1958415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14 May 2020</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SRFCRYO Integrated Cryo Workshop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434272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103664"/>
            <a:ext cx="8672512"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3" name="Content Placeholder 2"/>
          <p:cNvSpPr>
            <a:spLocks noGrp="1"/>
          </p:cNvSpPr>
          <p:nvPr>
            <p:ph idx="1"/>
          </p:nvPr>
        </p:nvSpPr>
        <p:spPr>
          <a:xfrm>
            <a:off x="228600" y="1043046"/>
            <a:ext cx="8672513" cy="4987867"/>
          </a:xfrm>
          <a:prstGeom prst="rect">
            <a:avLst/>
          </a:prstGeom>
        </p:spPr>
        <p:txBody>
          <a:bodyPr lIns="0" tIns="0" rIns="0" bIns="0">
            <a:normAutofit/>
          </a:bodyPr>
          <a:lstStyle>
            <a:lvl1pPr>
              <a:spcBef>
                <a:spcPts val="1200"/>
              </a:spcBef>
              <a:defRPr sz="2400">
                <a:solidFill>
                  <a:srgbClr val="404040"/>
                </a:solidFill>
              </a:defRPr>
            </a:lvl1pPr>
            <a:lvl2pPr>
              <a:spcBef>
                <a:spcPts val="200"/>
              </a:spcBef>
              <a:defRPr sz="2200">
                <a:solidFill>
                  <a:srgbClr val="404040"/>
                </a:solidFill>
              </a:defRPr>
            </a:lvl2pPr>
            <a:lvl3pPr>
              <a:spcBef>
                <a:spcPts val="0"/>
              </a:spcBef>
              <a:defRPr sz="2000">
                <a:solidFill>
                  <a:srgbClr val="404040"/>
                </a:solidFill>
              </a:defRPr>
            </a:lvl3pPr>
            <a:lvl4pPr>
              <a:spcBef>
                <a:spcPts val="0"/>
              </a:spcBef>
              <a:defRPr sz="1800">
                <a:solidFill>
                  <a:srgbClr val="404040"/>
                </a:solidFill>
              </a:defRPr>
            </a:lvl4pPr>
            <a:lvl5pPr marL="2057400" indent="-228600">
              <a:spcBef>
                <a:spcPts val="0"/>
              </a:spcBef>
              <a:buFont typeface="Arial"/>
              <a:buChar char="•"/>
              <a:defRPr sz="180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50013" y="6515100"/>
            <a:ext cx="1076325" cy="241300"/>
          </a:xfrm>
        </p:spPr>
        <p:txBody>
          <a:bodyPr/>
          <a:lstStyle>
            <a:lvl1pPr>
              <a:defRPr/>
            </a:lvl1pPr>
          </a:lstStyle>
          <a:p>
            <a:r>
              <a:rPr lang="en-US" altLang="en-US"/>
              <a:t>14 May 2020</a:t>
            </a:r>
            <a:endParaRPr lang="en-US" altLang="en-US" dirty="0"/>
          </a:p>
        </p:txBody>
      </p:sp>
      <p:sp>
        <p:nvSpPr>
          <p:cNvPr id="5" name="Footer Placeholder 4"/>
          <p:cNvSpPr>
            <a:spLocks noGrp="1"/>
          </p:cNvSpPr>
          <p:nvPr>
            <p:ph type="ftr" sz="quarter" idx="11"/>
          </p:nvPr>
        </p:nvSpPr>
        <p:spPr>
          <a:xfrm>
            <a:off x="827007" y="6515100"/>
            <a:ext cx="4433370" cy="241300"/>
          </a:xfrm>
        </p:spPr>
        <p:txBody>
          <a:bodyPr/>
          <a:lstStyle>
            <a:lvl1pPr>
              <a:defRPr sz="1200">
                <a:solidFill>
                  <a:srgbClr val="004C97"/>
                </a:solidFill>
              </a:defRPr>
            </a:lvl1pPr>
          </a:lstStyle>
          <a:p>
            <a:pPr>
              <a:defRPr/>
            </a:pPr>
            <a:r>
              <a:rPr lang="en-US"/>
              <a:t>SRFCRYO Integrated Cryo Workshop</a:t>
            </a:r>
            <a:endParaRPr lang="en-US" b="1" dirty="0"/>
          </a:p>
        </p:txBody>
      </p:sp>
      <p:sp>
        <p:nvSpPr>
          <p:cNvPr id="6" name="Slide Number Placeholder 5"/>
          <p:cNvSpPr>
            <a:spLocks noGrp="1"/>
          </p:cNvSpPr>
          <p:nvPr>
            <p:ph type="sldNum" sz="quarter" idx="12"/>
          </p:nvPr>
        </p:nvSpPr>
        <p:spPr/>
        <p:txBody>
          <a:bodyPr/>
          <a:lstStyle>
            <a:lvl1pPr>
              <a:defRPr/>
            </a:lvl1pPr>
          </a:lstStyle>
          <a:p>
            <a:fld id="{D4078CA2-75EA-4F42-B0AF-FB0975373545}" type="slidenum">
              <a:rPr lang="en-US" altLang="en-US"/>
              <a:pPr/>
              <a:t>‹#›</a:t>
            </a:fld>
            <a:endParaRPr lang="en-US" alt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50" y="6441831"/>
            <a:ext cx="763802" cy="416169"/>
          </a:xfrm>
          <a:prstGeom prst="rect">
            <a:avLst/>
          </a:prstGeom>
        </p:spPr>
      </p:pic>
    </p:spTree>
    <p:extLst>
      <p:ext uri="{BB962C8B-B14F-4D97-AF65-F5344CB8AC3E}">
        <p14:creationId xmlns:p14="http://schemas.microsoft.com/office/powerpoint/2010/main" val="3044985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dirty="0"/>
              <a:t>L2 Manager Name [20pt Reg]</a:t>
            </a:r>
          </a:p>
          <a:p>
            <a:r>
              <a:rPr lang="en-US" dirty="0"/>
              <a:t>PIP-II Director’s CD-2/3a Review</a:t>
            </a:r>
          </a:p>
          <a:p>
            <a:r>
              <a:rPr lang="en-US" dirty="0"/>
              <a:t>30-Jul to 01-Aug-2019</a:t>
            </a:r>
          </a:p>
        </p:txBody>
      </p:sp>
      <p:sp>
        <p:nvSpPr>
          <p:cNvPr id="8" name="Rectangle 7"/>
          <p:cNvSpPr/>
          <p:nvPr/>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4" name="Picture 13" descr="FermiLogoBar_DOE_KO_horiz.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pic>
        <p:nvPicPr>
          <p:cNvPr id="10" name="Picture 9">
            <a:extLst>
              <a:ext uri="{FF2B5EF4-FFF2-40B4-BE49-F238E27FC236}">
                <a16:creationId xmlns:a16="http://schemas.microsoft.com/office/drawing/2014/main" id="{F24C72AB-7766-46D5-B3CB-CD273F1A4E1C}"/>
              </a:ext>
            </a:extLst>
          </p:cNvPr>
          <p:cNvPicPr>
            <a:picLocks noChangeAspect="1"/>
          </p:cNvPicPr>
          <p:nvPr/>
        </p:nvPicPr>
        <p:blipFill rotWithShape="1">
          <a:blip r:embed="rId3"/>
          <a:srcRect b="22390"/>
          <a:stretch/>
        </p:blipFill>
        <p:spPr>
          <a:xfrm>
            <a:off x="-6854" y="896935"/>
            <a:ext cx="9144000" cy="3429000"/>
          </a:xfrm>
          <a:prstGeom prst="rect">
            <a:avLst/>
          </a:prstGeom>
        </p:spPr>
      </p:pic>
      <p:sp>
        <p:nvSpPr>
          <p:cNvPr id="11" name="TextBox 10">
            <a:extLst>
              <a:ext uri="{FF2B5EF4-FFF2-40B4-BE49-F238E27FC236}">
                <a16:creationId xmlns:a16="http://schemas.microsoft.com/office/drawing/2014/main" id="{2A16AA3B-D513-4568-ADD3-3BBA8874574F}"/>
              </a:ext>
            </a:extLst>
          </p:cNvPr>
          <p:cNvSpPr txBox="1"/>
          <p:nvPr/>
        </p:nvSpPr>
        <p:spPr>
          <a:xfrm>
            <a:off x="5541484" y="4971263"/>
            <a:ext cx="3386284" cy="123110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a:t>
            </a:r>
            <a:r>
              <a:rPr lang="en-US" sz="1600" kern="1200" baseline="0" dirty="0" err="1">
                <a:solidFill>
                  <a:schemeClr val="tx1"/>
                </a:solidFill>
                <a:latin typeface="Helvetica"/>
                <a:ea typeface="Geneva" charset="0"/>
                <a:cs typeface="Helvetica"/>
              </a:rPr>
              <a:t>Irfu</a:t>
            </a:r>
            <a:r>
              <a:rPr lang="en-US" sz="1600" kern="1200" baseline="0" dirty="0">
                <a:solidFill>
                  <a:schemeClr val="tx1"/>
                </a:solidFill>
                <a:latin typeface="Helvetica"/>
                <a:ea typeface="Geneva" charset="0"/>
                <a:cs typeface="Helvetica"/>
              </a:rPr>
              <a:t>, CNRS/IN2P3 </a:t>
            </a:r>
            <a:endParaRPr lang="en-US" sz="1600" kern="1200" baseline="0" dirty="0">
              <a:solidFill>
                <a:schemeClr val="tx1"/>
              </a:solidFill>
              <a:latin typeface="Helvetica"/>
              <a:cs typeface="Helvetica"/>
            </a:endParaRPr>
          </a:p>
        </p:txBody>
      </p:sp>
      <p:cxnSp>
        <p:nvCxnSpPr>
          <p:cNvPr id="12" name="Straight Connector 11">
            <a:extLst>
              <a:ext uri="{FF2B5EF4-FFF2-40B4-BE49-F238E27FC236}">
                <a16:creationId xmlns:a16="http://schemas.microsoft.com/office/drawing/2014/main" id="{239028D7-F88A-46AC-A4EE-0D16D8977226}"/>
              </a:ext>
            </a:extLst>
          </p:cNvPr>
          <p:cNvCxnSpPr/>
          <p:nvPr/>
        </p:nvCxnSpPr>
        <p:spPr>
          <a:xfrm>
            <a:off x="5574189" y="6360810"/>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3625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1200"/>
              </a:spcBef>
              <a:defRPr sz="2400">
                <a:solidFill>
                  <a:srgbClr val="000000"/>
                </a:solidFill>
              </a:defRPr>
            </a:lvl1pPr>
            <a:lvl2pPr>
              <a:spcBef>
                <a:spcPts val="200"/>
              </a:spcBef>
              <a:defRPr sz="2200">
                <a:solidFill>
                  <a:schemeClr val="tx2"/>
                </a:solidFill>
              </a:defRPr>
            </a:lvl2pPr>
            <a:lvl3pPr>
              <a:spcBef>
                <a:spcPts val="0"/>
              </a:spcBef>
              <a:defRPr sz="2000">
                <a:solidFill>
                  <a:srgbClr val="000000"/>
                </a:solidFill>
              </a:defRPr>
            </a:lvl3pPr>
            <a:lvl4pPr>
              <a:spcBef>
                <a:spcPts val="0"/>
              </a:spcBef>
              <a:defRPr sz="1800">
                <a:solidFill>
                  <a:srgbClr val="000000"/>
                </a:solidFill>
              </a:defRPr>
            </a:lvl4pPr>
            <a:lvl5pPr marL="2057400" indent="-228600">
              <a:spcBef>
                <a:spcPts val="0"/>
              </a:spcBef>
              <a:buFont typeface="Arial"/>
              <a:buChar cha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6" y="6504213"/>
            <a:ext cx="935091"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9" name="Footer Placeholder 4"/>
          <p:cNvSpPr>
            <a:spLocks noGrp="1"/>
          </p:cNvSpPr>
          <p:nvPr>
            <p:ph type="ftr" sz="quarter" idx="3"/>
          </p:nvPr>
        </p:nvSpPr>
        <p:spPr>
          <a:xfrm>
            <a:off x="1949823" y="6504213"/>
            <a:ext cx="584289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SRFCRYO Integrated Cryo Workshop</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974298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bg>
      <p:bgPr>
        <a:solidFill>
          <a:schemeClr val="bg1"/>
        </a:solid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chemeClr val="accent6">
                    <a:lumMod val="50000"/>
                  </a:schemeClr>
                </a:solidFill>
              </a:defRPr>
            </a:lvl1pPr>
            <a:lvl2pPr>
              <a:defRPr sz="2200">
                <a:solidFill>
                  <a:schemeClr val="accent6">
                    <a:lumMod val="50000"/>
                  </a:schemeClr>
                </a:solidFill>
              </a:defRPr>
            </a:lvl2pPr>
            <a:lvl3pPr>
              <a:defRPr sz="2000">
                <a:solidFill>
                  <a:schemeClr val="accent6">
                    <a:lumMod val="50000"/>
                  </a:schemeClr>
                </a:solidFill>
              </a:defRPr>
            </a:lvl3pPr>
            <a:lvl4pPr>
              <a:defRPr sz="1800">
                <a:solidFill>
                  <a:schemeClr val="accent6">
                    <a:lumMod val="50000"/>
                  </a:schemeClr>
                </a:solidFill>
              </a:defRPr>
            </a:lvl4pPr>
            <a:lvl5pPr marL="2057400" indent="-228600">
              <a:buFont typeface="Arial"/>
              <a:buChar char="•"/>
              <a:defRPr sz="1800">
                <a:solidFill>
                  <a:schemeClr val="accent6">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2"/>
            <a:ext cx="793776"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9" name="Footer Placeholder 4"/>
          <p:cNvSpPr>
            <a:spLocks noGrp="1"/>
          </p:cNvSpPr>
          <p:nvPr>
            <p:ph type="ftr" sz="quarter" idx="3"/>
          </p:nvPr>
        </p:nvSpPr>
        <p:spPr>
          <a:xfrm>
            <a:off x="163084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454011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26268"/>
            <a:ext cx="6532039"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8959" y="6497848"/>
            <a:ext cx="851643" cy="240612"/>
          </a:xfrm>
        </p:spPr>
        <p:txBody>
          <a:bodyPr/>
          <a:lstStyle>
            <a:lvl1pPr>
              <a:defRPr sz="900">
                <a:solidFill>
                  <a:srgbClr val="154D81"/>
                </a:solidFill>
              </a:defRPr>
            </a:lvl1pPr>
          </a:lstStyle>
          <a:p>
            <a:pPr>
              <a:defRPr/>
            </a:pPr>
            <a:r>
              <a:rPr lang="en-US"/>
              <a:t>14 May 2020</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a:t>SRFCRYO Integrated Cryo Workshop</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E8B149A-14C6-B749-AF60-1744CFF2A849}" type="slidenum">
              <a:rPr lang="en-US"/>
              <a:pPr>
                <a:defRPr/>
              </a:pPr>
              <a:t>‹#›</a:t>
            </a:fld>
            <a:endParaRPr lang="en-US" dirty="0"/>
          </a:p>
        </p:txBody>
      </p:sp>
    </p:spTree>
    <p:extLst>
      <p:ext uri="{BB962C8B-B14F-4D97-AF65-F5344CB8AC3E}">
        <p14:creationId xmlns:p14="http://schemas.microsoft.com/office/powerpoint/2010/main" val="2382772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14 May 2020</a:t>
            </a:r>
          </a:p>
        </p:txBody>
      </p:sp>
      <p:sp>
        <p:nvSpPr>
          <p:cNvPr id="5" name="Footer Placeholder 4"/>
          <p:cNvSpPr>
            <a:spLocks noGrp="1"/>
          </p:cNvSpPr>
          <p:nvPr>
            <p:ph type="ftr" sz="quarter" idx="11"/>
          </p:nvPr>
        </p:nvSpPr>
        <p:spPr/>
        <p:txBody>
          <a:bodyPr/>
          <a:lstStyle/>
          <a:p>
            <a:r>
              <a:rPr lang="en-US"/>
              <a:t>SRFCRYO Integrated Cryo Workshop</a:t>
            </a:r>
          </a:p>
        </p:txBody>
      </p:sp>
      <p:sp>
        <p:nvSpPr>
          <p:cNvPr id="6" name="Slide Number Placeholder 5"/>
          <p:cNvSpPr>
            <a:spLocks noGrp="1"/>
          </p:cNvSpPr>
          <p:nvPr>
            <p:ph type="sldNum" sz="quarter" idx="12"/>
          </p:nvPr>
        </p:nvSpPr>
        <p:spPr/>
        <p:txBody>
          <a:bodyPr/>
          <a:lstStyle/>
          <a:p>
            <a:fld id="{DEDFF1F8-2C19-844E-872F-4EA4CAA18C07}" type="slidenum">
              <a:rPr lang="en-US" smtClean="0"/>
              <a:t>‹#›</a:t>
            </a:fld>
            <a:endParaRPr lang="en-US"/>
          </a:p>
        </p:txBody>
      </p:sp>
    </p:spTree>
    <p:extLst>
      <p:ext uri="{BB962C8B-B14F-4D97-AF65-F5344CB8AC3E}">
        <p14:creationId xmlns:p14="http://schemas.microsoft.com/office/powerpoint/2010/main" val="1214298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dirty="0"/>
              <a:t>L2 Manager Name [20pt Reg]</a:t>
            </a:r>
          </a:p>
          <a:p>
            <a:r>
              <a:rPr lang="en-US" dirty="0"/>
              <a:t>PIP-II Director’s CD-2/3a Review</a:t>
            </a:r>
          </a:p>
          <a:p>
            <a:r>
              <a:rPr lang="en-US" dirty="0"/>
              <a:t>30-Jul to 01-Aug-2019</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pic>
        <p:nvPicPr>
          <p:cNvPr id="10" name="Picture 9">
            <a:extLst>
              <a:ext uri="{FF2B5EF4-FFF2-40B4-BE49-F238E27FC236}">
                <a16:creationId xmlns:a16="http://schemas.microsoft.com/office/drawing/2014/main" id="{F24C72AB-7766-46D5-B3CB-CD273F1A4E1C}"/>
              </a:ext>
            </a:extLst>
          </p:cNvPr>
          <p:cNvPicPr>
            <a:picLocks noChangeAspect="1"/>
          </p:cNvPicPr>
          <p:nvPr userDrawn="1"/>
        </p:nvPicPr>
        <p:blipFill rotWithShape="1">
          <a:blip r:embed="rId3"/>
          <a:srcRect b="22390"/>
          <a:stretch/>
        </p:blipFill>
        <p:spPr>
          <a:xfrm>
            <a:off x="-6854" y="896935"/>
            <a:ext cx="9144000" cy="3429000"/>
          </a:xfrm>
          <a:prstGeom prst="rect">
            <a:avLst/>
          </a:prstGeom>
        </p:spPr>
      </p:pic>
      <p:sp>
        <p:nvSpPr>
          <p:cNvPr id="11" name="TextBox 10">
            <a:extLst>
              <a:ext uri="{FF2B5EF4-FFF2-40B4-BE49-F238E27FC236}">
                <a16:creationId xmlns:a16="http://schemas.microsoft.com/office/drawing/2014/main" id="{2A16AA3B-D513-4568-ADD3-3BBA8874574F}"/>
              </a:ext>
            </a:extLst>
          </p:cNvPr>
          <p:cNvSpPr txBox="1"/>
          <p:nvPr userDrawn="1"/>
        </p:nvSpPr>
        <p:spPr>
          <a:xfrm>
            <a:off x="5541484" y="4971263"/>
            <a:ext cx="3386284" cy="123110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a:t>
            </a:r>
            <a:r>
              <a:rPr lang="en-US" sz="1600" kern="1200" baseline="0" dirty="0" err="1">
                <a:solidFill>
                  <a:schemeClr val="tx1"/>
                </a:solidFill>
                <a:latin typeface="Helvetica"/>
                <a:ea typeface="Geneva" charset="0"/>
                <a:cs typeface="Helvetica"/>
              </a:rPr>
              <a:t>Irfu</a:t>
            </a:r>
            <a:r>
              <a:rPr lang="en-US" sz="1600" kern="1200" baseline="0" dirty="0">
                <a:solidFill>
                  <a:schemeClr val="tx1"/>
                </a:solidFill>
                <a:latin typeface="Helvetica"/>
                <a:ea typeface="Geneva" charset="0"/>
                <a:cs typeface="Helvetica"/>
              </a:rPr>
              <a:t>, CNRS/IN2P3 </a:t>
            </a:r>
            <a:endParaRPr lang="en-US" sz="1600" kern="1200" baseline="0" dirty="0">
              <a:solidFill>
                <a:schemeClr val="tx1"/>
              </a:solidFill>
              <a:latin typeface="Helvetica"/>
              <a:cs typeface="Helvetica"/>
            </a:endParaRPr>
          </a:p>
        </p:txBody>
      </p:sp>
      <p:cxnSp>
        <p:nvCxnSpPr>
          <p:cNvPr id="12" name="Straight Connector 11">
            <a:extLst>
              <a:ext uri="{FF2B5EF4-FFF2-40B4-BE49-F238E27FC236}">
                <a16:creationId xmlns:a16="http://schemas.microsoft.com/office/drawing/2014/main" id="{239028D7-F88A-46AC-A4EE-0D16D8977226}"/>
              </a:ext>
            </a:extLst>
          </p:cNvPr>
          <p:cNvCxnSpPr/>
          <p:nvPr userDrawn="1"/>
        </p:nvCxnSpPr>
        <p:spPr>
          <a:xfrm>
            <a:off x="5574189" y="6360810"/>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968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486057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89692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14 May 2020</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SRFCRYO Integrated Cryo Workshop</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769166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248016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14 May 2020</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SRFCRYO Integrated Cryo Workshop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607177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14 May 2020</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SRFCRYO Integrated Cryo Workshop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407951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14 May 2020</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SRFCRYO Integrated Cryo Workshop</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14 May 2020</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SRFCRYO Integrated Cryo Workshop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14 May 2020</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SRFCRYO Integrated Cryo Workshop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6" y="6495482"/>
            <a:ext cx="134223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11" name="Footer Placeholder 4"/>
          <p:cNvSpPr>
            <a:spLocks noGrp="1"/>
          </p:cNvSpPr>
          <p:nvPr>
            <p:ph type="ftr" sz="quarter" idx="3"/>
          </p:nvPr>
        </p:nvSpPr>
        <p:spPr>
          <a:xfrm>
            <a:off x="2179295" y="6495482"/>
            <a:ext cx="4988118"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400069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dirty="0"/>
              <a:t>L2 Manager Name [20pt Reg]</a:t>
            </a:r>
          </a:p>
          <a:p>
            <a:r>
              <a:rPr lang="en-US" dirty="0"/>
              <a:t>PIP-II Director’s CD-2/3a Review</a:t>
            </a:r>
          </a:p>
          <a:p>
            <a:r>
              <a:rPr lang="en-US" dirty="0"/>
              <a:t>30-Jul to 01-Aug-2019</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pic>
        <p:nvPicPr>
          <p:cNvPr id="10" name="Picture 9">
            <a:extLst>
              <a:ext uri="{FF2B5EF4-FFF2-40B4-BE49-F238E27FC236}">
                <a16:creationId xmlns:a16="http://schemas.microsoft.com/office/drawing/2014/main" id="{F24C72AB-7766-46D5-B3CB-CD273F1A4E1C}"/>
              </a:ext>
            </a:extLst>
          </p:cNvPr>
          <p:cNvPicPr>
            <a:picLocks noChangeAspect="1"/>
          </p:cNvPicPr>
          <p:nvPr userDrawn="1"/>
        </p:nvPicPr>
        <p:blipFill rotWithShape="1">
          <a:blip r:embed="rId3"/>
          <a:srcRect b="22390"/>
          <a:stretch/>
        </p:blipFill>
        <p:spPr>
          <a:xfrm>
            <a:off x="-6854" y="896935"/>
            <a:ext cx="9144000" cy="3429000"/>
          </a:xfrm>
          <a:prstGeom prst="rect">
            <a:avLst/>
          </a:prstGeom>
        </p:spPr>
      </p:pic>
      <p:sp>
        <p:nvSpPr>
          <p:cNvPr id="11" name="TextBox 10">
            <a:extLst>
              <a:ext uri="{FF2B5EF4-FFF2-40B4-BE49-F238E27FC236}">
                <a16:creationId xmlns:a16="http://schemas.microsoft.com/office/drawing/2014/main" id="{2A16AA3B-D513-4568-ADD3-3BBA8874574F}"/>
              </a:ext>
            </a:extLst>
          </p:cNvPr>
          <p:cNvSpPr txBox="1"/>
          <p:nvPr userDrawn="1"/>
        </p:nvSpPr>
        <p:spPr>
          <a:xfrm>
            <a:off x="5541484" y="4971263"/>
            <a:ext cx="3386284" cy="123110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a:t>
            </a:r>
            <a:r>
              <a:rPr lang="en-US" sz="1600" kern="1200" baseline="0" dirty="0" err="1">
                <a:solidFill>
                  <a:schemeClr val="tx1"/>
                </a:solidFill>
                <a:latin typeface="Helvetica"/>
                <a:ea typeface="Geneva" charset="0"/>
                <a:cs typeface="Helvetica"/>
              </a:rPr>
              <a:t>Irfu</a:t>
            </a:r>
            <a:r>
              <a:rPr lang="en-US" sz="1600" kern="1200" baseline="0" dirty="0">
                <a:solidFill>
                  <a:schemeClr val="tx1"/>
                </a:solidFill>
                <a:latin typeface="Helvetica"/>
                <a:ea typeface="Geneva" charset="0"/>
                <a:cs typeface="Helvetica"/>
              </a:rPr>
              <a:t>, CNRS/IN2P3 </a:t>
            </a:r>
            <a:endParaRPr lang="en-US" sz="1600" kern="1200" baseline="0" dirty="0">
              <a:solidFill>
                <a:schemeClr val="tx1"/>
              </a:solidFill>
              <a:latin typeface="Helvetica"/>
              <a:cs typeface="Helvetica"/>
            </a:endParaRPr>
          </a:p>
        </p:txBody>
      </p:sp>
      <p:cxnSp>
        <p:nvCxnSpPr>
          <p:cNvPr id="12" name="Straight Connector 11">
            <a:extLst>
              <a:ext uri="{FF2B5EF4-FFF2-40B4-BE49-F238E27FC236}">
                <a16:creationId xmlns:a16="http://schemas.microsoft.com/office/drawing/2014/main" id="{239028D7-F88A-46AC-A4EE-0D16D8977226}"/>
              </a:ext>
            </a:extLst>
          </p:cNvPr>
          <p:cNvCxnSpPr/>
          <p:nvPr userDrawn="1"/>
        </p:nvCxnSpPr>
        <p:spPr>
          <a:xfrm>
            <a:off x="5574189" y="6360810"/>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380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cxnSp>
        <p:nvCxnSpPr>
          <p:cNvPr id="11" name="Straight Connector 10">
            <a:extLst>
              <a:ext uri="{FF2B5EF4-FFF2-40B4-BE49-F238E27FC236}">
                <a16:creationId xmlns:a16="http://schemas.microsoft.com/office/drawing/2014/main" id="{8DFD0746-C59B-43C4-B997-8ADB24EAB444}"/>
              </a:ext>
            </a:extLst>
          </p:cNvPr>
          <p:cNvCxnSpPr/>
          <p:nvPr userDrawn="1"/>
        </p:nvCxnSpPr>
        <p:spPr>
          <a:xfrm>
            <a:off x="215900" y="6362733"/>
            <a:ext cx="7538966"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userDrawn="1"/>
        </p:nvPicPr>
        <p:blipFill>
          <a:blip r:embed="rId10"/>
          <a:stretch>
            <a:fillRect/>
          </a:stretch>
        </p:blipFill>
        <p:spPr>
          <a:xfrm>
            <a:off x="7902310" y="6117368"/>
            <a:ext cx="1009726" cy="526381"/>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48"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894228" cy="242874"/>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15" name="Footer Placeholder 4"/>
          <p:cNvSpPr>
            <a:spLocks noGrp="1"/>
          </p:cNvSpPr>
          <p:nvPr>
            <p:ph type="ftr" sz="quarter" idx="3"/>
          </p:nvPr>
        </p:nvSpPr>
        <p:spPr>
          <a:xfrm>
            <a:off x="1742364" y="6504213"/>
            <a:ext cx="604863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89B52219-1A86-445F-B73D-B8CB5619FFF3}"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cxnSp>
        <p:nvCxnSpPr>
          <p:cNvPr id="11" name="Straight Connector 10">
            <a:extLst>
              <a:ext uri="{FF2B5EF4-FFF2-40B4-BE49-F238E27FC236}">
                <a16:creationId xmlns:a16="http://schemas.microsoft.com/office/drawing/2014/main" id="{8DFD0746-C59B-43C4-B997-8ADB24EAB444}"/>
              </a:ext>
            </a:extLst>
          </p:cNvPr>
          <p:cNvCxnSpPr/>
          <p:nvPr userDrawn="1"/>
        </p:nvCxnSpPr>
        <p:spPr>
          <a:xfrm>
            <a:off x="215900" y="6362733"/>
            <a:ext cx="7538966"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userDrawn="1"/>
        </p:nvPicPr>
        <p:blipFill>
          <a:blip r:embed="rId11"/>
          <a:stretch>
            <a:fillRect/>
          </a:stretch>
        </p:blipFill>
        <p:spPr>
          <a:xfrm>
            <a:off x="7902310" y="6117368"/>
            <a:ext cx="1009726" cy="526381"/>
          </a:xfrm>
          <a:prstGeom prst="rect">
            <a:avLst/>
          </a:prstGeom>
        </p:spPr>
      </p:pic>
    </p:spTree>
    <p:extLst>
      <p:ext uri="{BB962C8B-B14F-4D97-AF65-F5344CB8AC3E}">
        <p14:creationId xmlns:p14="http://schemas.microsoft.com/office/powerpoint/2010/main" val="34494657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SRFCRYO Integrated Cryo Workshop</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cxnSp>
        <p:nvCxnSpPr>
          <p:cNvPr id="11" name="Straight Connector 10">
            <a:extLst>
              <a:ext uri="{FF2B5EF4-FFF2-40B4-BE49-F238E27FC236}">
                <a16:creationId xmlns:a16="http://schemas.microsoft.com/office/drawing/2014/main" id="{8DFD0746-C59B-43C4-B997-8ADB24EAB444}"/>
              </a:ext>
            </a:extLst>
          </p:cNvPr>
          <p:cNvCxnSpPr/>
          <p:nvPr/>
        </p:nvCxnSpPr>
        <p:spPr>
          <a:xfrm>
            <a:off x="215900" y="6362733"/>
            <a:ext cx="7538966"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p:nvPicPr>
        <p:blipFill>
          <a:blip r:embed="rId7"/>
          <a:stretch>
            <a:fillRect/>
          </a:stretch>
        </p:blipFill>
        <p:spPr>
          <a:xfrm>
            <a:off x="7902310" y="6117368"/>
            <a:ext cx="1009726" cy="526381"/>
          </a:xfrm>
          <a:prstGeom prst="rect">
            <a:avLst/>
          </a:prstGeom>
        </p:spPr>
      </p:pic>
    </p:spTree>
    <p:extLst>
      <p:ext uri="{BB962C8B-B14F-4D97-AF65-F5344CB8AC3E}">
        <p14:creationId xmlns:p14="http://schemas.microsoft.com/office/powerpoint/2010/main" val="1675991188"/>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7" r:id="rId3"/>
    <p:sldLayoutId id="2147484138" r:id="rId4"/>
    <p:sldLayoutId id="2147484139" r:id="rId5"/>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14 May 2020</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SRFCRYO Integrated Cryo Workshop</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cxnSp>
        <p:nvCxnSpPr>
          <p:cNvPr id="11" name="Straight Connector 10">
            <a:extLst>
              <a:ext uri="{FF2B5EF4-FFF2-40B4-BE49-F238E27FC236}">
                <a16:creationId xmlns:a16="http://schemas.microsoft.com/office/drawing/2014/main" id="{8DFD0746-C59B-43C4-B997-8ADB24EAB444}"/>
              </a:ext>
            </a:extLst>
          </p:cNvPr>
          <p:cNvCxnSpPr/>
          <p:nvPr userDrawn="1"/>
        </p:nvCxnSpPr>
        <p:spPr>
          <a:xfrm>
            <a:off x="215900" y="6362733"/>
            <a:ext cx="7538966"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userDrawn="1"/>
        </p:nvPicPr>
        <p:blipFill>
          <a:blip r:embed="rId9"/>
          <a:stretch>
            <a:fillRect/>
          </a:stretch>
        </p:blipFill>
        <p:spPr>
          <a:xfrm>
            <a:off x="7902310" y="6117368"/>
            <a:ext cx="1009726" cy="526381"/>
          </a:xfrm>
          <a:prstGeom prst="rect">
            <a:avLst/>
          </a:prstGeom>
        </p:spPr>
      </p:pic>
    </p:spTree>
    <p:extLst>
      <p:ext uri="{BB962C8B-B14F-4D97-AF65-F5344CB8AC3E}">
        <p14:creationId xmlns:p14="http://schemas.microsoft.com/office/powerpoint/2010/main" val="1650278965"/>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741" y="5404784"/>
            <a:ext cx="2655366" cy="902565"/>
          </a:xfrm>
        </p:spPr>
        <p:txBody>
          <a:bodyPr/>
          <a:lstStyle/>
          <a:p>
            <a:r>
              <a:rPr lang="en-US" dirty="0"/>
              <a:t>Joe Ozelis</a:t>
            </a:r>
          </a:p>
          <a:p>
            <a:r>
              <a:rPr lang="en-US" dirty="0"/>
              <a:t>05/14/20</a:t>
            </a:r>
          </a:p>
          <a:p>
            <a:endParaRPr lang="en-US" dirty="0"/>
          </a:p>
        </p:txBody>
      </p:sp>
      <p:sp>
        <p:nvSpPr>
          <p:cNvPr id="3" name="Text Placeholder 4">
            <a:extLst>
              <a:ext uri="{FF2B5EF4-FFF2-40B4-BE49-F238E27FC236}">
                <a16:creationId xmlns:a16="http://schemas.microsoft.com/office/drawing/2014/main" id="{2A0DC46A-9DEE-4A8E-A8CA-3363AFD48F71}"/>
              </a:ext>
            </a:extLst>
          </p:cNvPr>
          <p:cNvSpPr>
            <a:spLocks noGrp="1"/>
          </p:cNvSpPr>
          <p:nvPr>
            <p:ph type="body" sz="quarter" idx="11"/>
          </p:nvPr>
        </p:nvSpPr>
        <p:spPr>
          <a:xfrm>
            <a:off x="260741" y="4403962"/>
            <a:ext cx="5185175" cy="1003049"/>
          </a:xfrm>
        </p:spPr>
        <p:txBody>
          <a:bodyPr>
            <a:normAutofit/>
          </a:bodyPr>
          <a:lstStyle/>
          <a:p>
            <a:r>
              <a:rPr lang="en-US" sz="2800" dirty="0"/>
              <a:t>HWR Status and Cryogenic Overview</a:t>
            </a:r>
          </a:p>
        </p:txBody>
      </p:sp>
      <p:sp>
        <p:nvSpPr>
          <p:cNvPr id="4" name="Rectangle 3">
            <a:extLst>
              <a:ext uri="{FF2B5EF4-FFF2-40B4-BE49-F238E27FC236}">
                <a16:creationId xmlns:a16="http://schemas.microsoft.com/office/drawing/2014/main" id="{E2C61682-811B-4FF7-BF32-DCF4648E7344}"/>
              </a:ext>
            </a:extLst>
          </p:cNvPr>
          <p:cNvSpPr/>
          <p:nvPr/>
        </p:nvSpPr>
        <p:spPr>
          <a:xfrm>
            <a:off x="4445202" y="3198168"/>
            <a:ext cx="253596" cy="461665"/>
          </a:xfrm>
          <a:prstGeom prst="rect">
            <a:avLst/>
          </a:prstGeom>
        </p:spPr>
        <p:txBody>
          <a:bodyPr wrap="none">
            <a:spAutoFit/>
          </a:bodyPr>
          <a:lstStyle/>
          <a:p>
            <a:r>
              <a:rPr lang="en-US" dirty="0"/>
              <a:t> </a:t>
            </a:r>
          </a:p>
        </p:txBody>
      </p:sp>
      <p:sp>
        <p:nvSpPr>
          <p:cNvPr id="8" name="TextBox 7">
            <a:extLst>
              <a:ext uri="{FF2B5EF4-FFF2-40B4-BE49-F238E27FC236}">
                <a16:creationId xmlns:a16="http://schemas.microsoft.com/office/drawing/2014/main" id="{7A6D2E9C-AABA-4025-9E7E-57FB0C13C0CE}"/>
              </a:ext>
            </a:extLst>
          </p:cNvPr>
          <p:cNvSpPr txBox="1"/>
          <p:nvPr/>
        </p:nvSpPr>
        <p:spPr>
          <a:xfrm>
            <a:off x="5445916" y="4634843"/>
            <a:ext cx="3616036" cy="1723549"/>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solidFill>
                <a:effectLst/>
                <a:uLnTx/>
                <a:uFillTx/>
                <a:latin typeface="Helvetica"/>
                <a:cs typeface="Helvetica"/>
              </a:rPr>
              <a:t>A Partnership of: </a:t>
            </a:r>
          </a:p>
          <a:p>
            <a:pPr marL="109538"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solidFill>
                <a:effectLst/>
                <a:uLnTx/>
                <a:uFillTx/>
                <a:latin typeface="Helvetica"/>
                <a:ea typeface="Geneva" charset="0"/>
                <a:cs typeface="Helvetica"/>
              </a:rPr>
              <a:t>US/DOE</a:t>
            </a:r>
          </a:p>
          <a:p>
            <a:pPr marL="109538"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solidFill>
                <a:effectLst/>
                <a:uLnTx/>
                <a:uFillTx/>
                <a:latin typeface="Helvetica"/>
                <a:ea typeface="Geneva" charset="0"/>
                <a:cs typeface="Helvetica"/>
              </a:rPr>
              <a:t>India/DAE</a:t>
            </a:r>
          </a:p>
          <a:p>
            <a:pPr marL="109538"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solidFill>
                <a:effectLst/>
                <a:uLnTx/>
                <a:uFillTx/>
                <a:latin typeface="Helvetica"/>
                <a:ea typeface="Geneva" charset="0"/>
                <a:cs typeface="Helvetica"/>
              </a:rPr>
              <a:t>Italy/INFN</a:t>
            </a:r>
          </a:p>
          <a:p>
            <a:pPr marL="109538"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solidFill>
                <a:effectLst/>
                <a:uLnTx/>
                <a:uFillTx/>
                <a:latin typeface="Helvetica"/>
                <a:ea typeface="Geneva" charset="0"/>
                <a:cs typeface="Helvetica"/>
              </a:rPr>
              <a:t>UK/UKRI-STFC</a:t>
            </a:r>
          </a:p>
          <a:p>
            <a:pPr marL="109538"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solidFill>
                <a:effectLst/>
                <a:uLnTx/>
                <a:uFillTx/>
                <a:latin typeface="Helvetica"/>
                <a:ea typeface="Geneva" charset="0"/>
                <a:cs typeface="Helvetica"/>
              </a:rPr>
              <a:t>France/CEA, CNRS/IN2P3</a:t>
            </a:r>
          </a:p>
          <a:p>
            <a:pPr marL="109538"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solidFill>
                <a:effectLst/>
                <a:uLnTx/>
                <a:uFillTx/>
                <a:latin typeface="Helvetica"/>
                <a:ea typeface="Geneva" charset="0"/>
                <a:cs typeface="Helvetica"/>
              </a:rPr>
              <a:t>Poland/WUST </a:t>
            </a:r>
            <a:endParaRPr kumimoji="0" lang="en-US" sz="1600" b="0" i="0" u="none" strike="noStrike" kern="1200" cap="none" spc="0" normalizeH="0" baseline="0" noProof="0" dirty="0">
              <a:ln>
                <a:noFill/>
              </a:ln>
              <a:solidFill>
                <a:srgbClr val="003087"/>
              </a:solidFill>
              <a:effectLst/>
              <a:uLnTx/>
              <a:uFillTx/>
              <a:latin typeface="Helvetica"/>
              <a:cs typeface="Helvetica"/>
            </a:endParaRPr>
          </a:p>
        </p:txBody>
      </p:sp>
      <p:grpSp>
        <p:nvGrpSpPr>
          <p:cNvPr id="9" name="Group 8">
            <a:extLst>
              <a:ext uri="{FF2B5EF4-FFF2-40B4-BE49-F238E27FC236}">
                <a16:creationId xmlns:a16="http://schemas.microsoft.com/office/drawing/2014/main" id="{2126A17A-79E0-4788-AFD0-76908CBA9219}"/>
              </a:ext>
            </a:extLst>
          </p:cNvPr>
          <p:cNvGrpSpPr/>
          <p:nvPr/>
        </p:nvGrpSpPr>
        <p:grpSpPr>
          <a:xfrm>
            <a:off x="8479194" y="4797228"/>
            <a:ext cx="280779" cy="1457478"/>
            <a:chOff x="8576325" y="5062166"/>
            <a:chExt cx="280779" cy="1457478"/>
          </a:xfrm>
        </p:grpSpPr>
        <p:pic>
          <p:nvPicPr>
            <p:cNvPr id="10" name="Picture 9">
              <a:extLst>
                <a:ext uri="{FF2B5EF4-FFF2-40B4-BE49-F238E27FC236}">
                  <a16:creationId xmlns:a16="http://schemas.microsoft.com/office/drawing/2014/main" id="{FFAFE224-C710-4730-9AF9-BAFA1159110D}"/>
                </a:ext>
              </a:extLst>
            </p:cNvPr>
            <p:cNvPicPr>
              <a:picLocks noChangeAspect="1"/>
            </p:cNvPicPr>
            <p:nvPr userDrawn="1"/>
          </p:nvPicPr>
          <p:blipFill>
            <a:blip r:embed="rId3"/>
            <a:stretch>
              <a:fillRect/>
            </a:stretch>
          </p:blipFill>
          <p:spPr>
            <a:xfrm>
              <a:off x="8582784" y="6312189"/>
              <a:ext cx="274320" cy="207455"/>
            </a:xfrm>
            <a:prstGeom prst="rect">
              <a:avLst/>
            </a:prstGeom>
            <a:effectLst>
              <a:outerShdw blurRad="381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48C113D-A5CB-42E0-B5B7-4B190B6252A9}"/>
                </a:ext>
              </a:extLst>
            </p:cNvPr>
            <p:cNvSpPr/>
            <p:nvPr userDrawn="1"/>
          </p:nvSpPr>
          <p:spPr>
            <a:xfrm>
              <a:off x="8576931" y="5580509"/>
              <a:ext cx="274320" cy="182880"/>
            </a:xfrm>
            <a:prstGeom prst="rect">
              <a:avLst/>
            </a:prstGeom>
            <a:blipFill>
              <a:blip r:embed="rId4">
                <a:extLst>
                  <a:ext uri="{96DAC541-7B7A-43D3-8B79-37D633B846F1}">
                    <asvg:svgBlip xmlns:asvg="http://schemas.microsoft.com/office/drawing/2016/SVG/main" r:embed="rId5"/>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3C39A939-CA2A-4DFA-BF8B-DD76B75CDF9C}"/>
                </a:ext>
              </a:extLst>
            </p:cNvPr>
            <p:cNvSpPr/>
            <p:nvPr userDrawn="1"/>
          </p:nvSpPr>
          <p:spPr>
            <a:xfrm>
              <a:off x="8576929" y="5315187"/>
              <a:ext cx="274320" cy="182880"/>
            </a:xfrm>
            <a:prstGeom prst="rect">
              <a:avLst/>
            </a:prstGeom>
            <a:blipFill>
              <a:blip r:embed="rId6" cstate="screen">
                <a:extLst>
                  <a:ext uri="{28A0092B-C50C-407E-A947-70E740481C1C}">
                    <a14:useLocalDpi xmlns:a14="http://schemas.microsoft.com/office/drawing/2010/main"/>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3963FF8-6686-444C-8AF0-A37C17B09C9F}"/>
                </a:ext>
              </a:extLst>
            </p:cNvPr>
            <p:cNvPicPr>
              <a:picLocks noChangeAspect="1"/>
            </p:cNvPicPr>
            <p:nvPr userDrawn="1"/>
          </p:nvPicPr>
          <p:blipFill>
            <a:blip r:embed="rId7"/>
            <a:stretch>
              <a:fillRect/>
            </a:stretch>
          </p:blipFill>
          <p:spPr>
            <a:xfrm>
              <a:off x="8576325" y="5062166"/>
              <a:ext cx="274320" cy="186656"/>
            </a:xfrm>
            <a:prstGeom prst="rect">
              <a:avLst/>
            </a:prstGeom>
            <a:blipFill>
              <a:blip r:embed="rId6" cstate="screen">
                <a:extLst>
                  <a:ext uri="{28A0092B-C50C-407E-A947-70E740481C1C}">
                    <a14:useLocalDpi xmlns:a14="http://schemas.microsoft.com/office/drawing/2010/main"/>
                  </a:ext>
                </a:extLst>
              </a:blip>
              <a:stretch>
                <a:fillRect/>
              </a:stretch>
            </a:blipFill>
            <a:effectLst>
              <a:outerShdw blurRad="381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6D9666CA-0C55-4163-92DA-D5DF4509AEE3}"/>
                </a:ext>
              </a:extLst>
            </p:cNvPr>
            <p:cNvSpPr/>
            <p:nvPr userDrawn="1"/>
          </p:nvSpPr>
          <p:spPr>
            <a:xfrm>
              <a:off x="8576931" y="5813960"/>
              <a:ext cx="274320" cy="183733"/>
            </a:xfrm>
            <a:prstGeom prst="rect">
              <a:avLst/>
            </a:prstGeom>
            <a:blipFill>
              <a:blip r:embed="rId8"/>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3E805E4-2140-48F7-9471-7E02C5795030}"/>
                </a:ext>
              </a:extLst>
            </p:cNvPr>
            <p:cNvSpPr/>
            <p:nvPr userDrawn="1"/>
          </p:nvSpPr>
          <p:spPr>
            <a:xfrm>
              <a:off x="8582784" y="6071826"/>
              <a:ext cx="274320" cy="182880"/>
            </a:xfrm>
            <a:prstGeom prst="rect">
              <a:avLst/>
            </a:prstGeom>
            <a:blipFill>
              <a:blip r:embed="rId9"/>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FC93D-5AF1-43B5-8F75-9A8605FA92B6}"/>
              </a:ext>
            </a:extLst>
          </p:cNvPr>
          <p:cNvSpPr>
            <a:spLocks noGrp="1"/>
          </p:cNvSpPr>
          <p:nvPr>
            <p:ph idx="1"/>
          </p:nvPr>
        </p:nvSpPr>
        <p:spPr>
          <a:xfrm>
            <a:off x="228600" y="971550"/>
            <a:ext cx="8672513" cy="5157107"/>
          </a:xfrm>
        </p:spPr>
        <p:txBody>
          <a:bodyPr>
            <a:normAutofit lnSpcReduction="10000"/>
          </a:bodyPr>
          <a:lstStyle/>
          <a:p>
            <a:r>
              <a:rPr lang="en-US" dirty="0"/>
              <a:t>Delivered to PIP2IT in late October 2019 after attempted thermal shield repair (arrived from ANL in August 2019)</a:t>
            </a:r>
          </a:p>
          <a:p>
            <a:r>
              <a:rPr lang="en-US" dirty="0"/>
              <a:t>Installation followed:</a:t>
            </a:r>
          </a:p>
          <a:p>
            <a:pPr lvl="1"/>
            <a:r>
              <a:rPr lang="en-US" dirty="0"/>
              <a:t>Install couplers</a:t>
            </a:r>
          </a:p>
          <a:p>
            <a:pPr lvl="1"/>
            <a:r>
              <a:rPr lang="en-US" dirty="0"/>
              <a:t>Install vacuum systems</a:t>
            </a:r>
          </a:p>
          <a:p>
            <a:pPr lvl="1"/>
            <a:r>
              <a:rPr lang="en-US" dirty="0"/>
              <a:t>Complete tuner gas manifold/line fabrication/installation</a:t>
            </a:r>
          </a:p>
          <a:p>
            <a:pPr lvl="1"/>
            <a:r>
              <a:rPr lang="en-US" dirty="0"/>
              <a:t>Cabling</a:t>
            </a:r>
          </a:p>
          <a:p>
            <a:pPr lvl="1"/>
            <a:r>
              <a:rPr lang="en-US" dirty="0"/>
              <a:t>Electrical checkout</a:t>
            </a:r>
          </a:p>
          <a:p>
            <a:pPr lvl="1"/>
            <a:r>
              <a:rPr lang="en-US" dirty="0"/>
              <a:t>HPRF distribution</a:t>
            </a:r>
          </a:p>
          <a:p>
            <a:pPr lvl="1"/>
            <a:r>
              <a:rPr lang="en-US" dirty="0"/>
              <a:t>Fabricate and install u-tubes</a:t>
            </a:r>
          </a:p>
          <a:p>
            <a:pPr lvl="1"/>
            <a:r>
              <a:rPr lang="en-US" dirty="0"/>
              <a:t>Alignment (external) and alignment (cold mass)measurements</a:t>
            </a:r>
          </a:p>
          <a:p>
            <a:pPr lvl="1"/>
            <a:r>
              <a:rPr lang="en-US" dirty="0"/>
              <a:t>Leak checking and pressure testing</a:t>
            </a:r>
          </a:p>
          <a:p>
            <a:pPr lvl="2"/>
            <a:r>
              <a:rPr lang="en-US" dirty="0"/>
              <a:t>Leak in lower 50K shield, thought  to be repaired, was still present</a:t>
            </a:r>
          </a:p>
          <a:p>
            <a:pPr lvl="3"/>
            <a:r>
              <a:rPr lang="en-US" dirty="0"/>
              <a:t>Moved ahead with cooldown using only top shield</a:t>
            </a:r>
          </a:p>
          <a:p>
            <a:pPr marL="457200" lvl="1" indent="0">
              <a:buNone/>
            </a:pPr>
            <a:endParaRPr lang="en-US" dirty="0"/>
          </a:p>
        </p:txBody>
      </p:sp>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HWR Status</a:t>
            </a:r>
          </a:p>
        </p:txBody>
      </p:sp>
      <p:sp>
        <p:nvSpPr>
          <p:cNvPr id="4" name="Date Placeholder 3">
            <a:extLst>
              <a:ext uri="{FF2B5EF4-FFF2-40B4-BE49-F238E27FC236}">
                <a16:creationId xmlns:a16="http://schemas.microsoft.com/office/drawing/2014/main" id="{02E1893B-BEC3-4488-8C8B-D30A036043DE}"/>
              </a:ext>
            </a:extLst>
          </p:cNvPr>
          <p:cNvSpPr>
            <a:spLocks noGrp="1"/>
          </p:cNvSpPr>
          <p:nvPr>
            <p:ph type="dt" sz="half" idx="2"/>
          </p:nvPr>
        </p:nvSpPr>
        <p:spPr>
          <a:xfrm>
            <a:off x="736827" y="6504212"/>
            <a:ext cx="1074388" cy="242873"/>
          </a:xfrm>
        </p:spPr>
        <p:txBody>
          <a:bodyPr/>
          <a:lstStyle/>
          <a:p>
            <a:pPr>
              <a:defRPr/>
            </a:pPr>
            <a:r>
              <a:rPr lang="en-US"/>
              <a:t>14 May 2020</a:t>
            </a:r>
            <a:endParaRPr lang="en-US" dirty="0"/>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2130161" y="6496530"/>
            <a:ext cx="4279347" cy="242873"/>
          </a:xfrm>
        </p:spPr>
        <p:txBody>
          <a:bodyPr/>
          <a:lstStyle/>
          <a:p>
            <a:pPr>
              <a:defRPr/>
            </a:pPr>
            <a:r>
              <a:rPr lang="en-US" dirty="0"/>
              <a:t>SRFCRYO Integrated </a:t>
            </a:r>
            <a:r>
              <a:rPr lang="en-US" dirty="0" err="1"/>
              <a:t>Cryo</a:t>
            </a:r>
            <a:r>
              <a:rPr lang="en-US" dirty="0"/>
              <a:t> Workshop</a:t>
            </a:r>
            <a:endParaRPr lang="en-US" b="1" dirty="0"/>
          </a:p>
        </p:txBody>
      </p:sp>
    </p:spTree>
    <p:extLst>
      <p:ext uri="{BB962C8B-B14F-4D97-AF65-F5344CB8AC3E}">
        <p14:creationId xmlns:p14="http://schemas.microsoft.com/office/powerpoint/2010/main" val="382540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FC93D-5AF1-43B5-8F75-9A8605FA92B6}"/>
              </a:ext>
            </a:extLst>
          </p:cNvPr>
          <p:cNvSpPr>
            <a:spLocks noGrp="1"/>
          </p:cNvSpPr>
          <p:nvPr>
            <p:ph idx="1"/>
          </p:nvPr>
        </p:nvSpPr>
        <p:spPr>
          <a:xfrm>
            <a:off x="228600" y="971550"/>
            <a:ext cx="8672513" cy="5161621"/>
          </a:xfrm>
        </p:spPr>
        <p:txBody>
          <a:bodyPr>
            <a:normAutofit/>
          </a:bodyPr>
          <a:lstStyle/>
          <a:p>
            <a:r>
              <a:rPr lang="en-US" dirty="0"/>
              <a:t>HWR was “buttoned up” and ready for cooldown, pending ORC approval, by late January. </a:t>
            </a:r>
          </a:p>
          <a:p>
            <a:r>
              <a:rPr lang="en-US" dirty="0"/>
              <a:t>Began 50K top shield cooldown 2/24/2020</a:t>
            </a:r>
          </a:p>
          <a:p>
            <a:pPr lvl="1"/>
            <a:r>
              <a:rPr lang="en-US" dirty="0"/>
              <a:t>Followed by 50K coupler/intercepts circuit</a:t>
            </a:r>
          </a:p>
          <a:p>
            <a:pPr lvl="1"/>
            <a:r>
              <a:rPr lang="en-US" dirty="0"/>
              <a:t>Additional 2K heat load due to loss of bottom shield ~ 14W </a:t>
            </a:r>
          </a:p>
          <a:p>
            <a:r>
              <a:rPr lang="en-US" dirty="0"/>
              <a:t>Cooldown of 5K circuit began 2/27/2020</a:t>
            </a:r>
          </a:p>
          <a:p>
            <a:pPr lvl="1"/>
            <a:r>
              <a:rPr lang="en-US" dirty="0"/>
              <a:t>Cavities, solenoids, coupler and strongback intercepts</a:t>
            </a:r>
          </a:p>
          <a:p>
            <a:pPr lvl="1"/>
            <a:r>
              <a:rPr lang="en-US" u="sng" dirty="0"/>
              <a:t>No cooldown (or warm-up) rate restrictions (fast or slow)</a:t>
            </a:r>
          </a:p>
          <a:p>
            <a:pPr marL="457200" lvl="1" indent="0">
              <a:buNone/>
            </a:pPr>
            <a:endParaRPr lang="en-US" dirty="0"/>
          </a:p>
        </p:txBody>
      </p:sp>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HWR Status – Cooldown</a:t>
            </a:r>
          </a:p>
        </p:txBody>
      </p:sp>
      <p:sp>
        <p:nvSpPr>
          <p:cNvPr id="4" name="Date Placeholder 3">
            <a:extLst>
              <a:ext uri="{FF2B5EF4-FFF2-40B4-BE49-F238E27FC236}">
                <a16:creationId xmlns:a16="http://schemas.microsoft.com/office/drawing/2014/main" id="{02E1893B-BEC3-4488-8C8B-D30A036043DE}"/>
              </a:ext>
            </a:extLst>
          </p:cNvPr>
          <p:cNvSpPr>
            <a:spLocks noGrp="1"/>
          </p:cNvSpPr>
          <p:nvPr>
            <p:ph type="dt" sz="half" idx="2"/>
          </p:nvPr>
        </p:nvSpPr>
        <p:spPr>
          <a:xfrm>
            <a:off x="736827" y="6504212"/>
            <a:ext cx="1056804" cy="242873"/>
          </a:xfrm>
        </p:spPr>
        <p:txBody>
          <a:bodyPr/>
          <a:lstStyle/>
          <a:p>
            <a:pPr>
              <a:defRPr/>
            </a:pPr>
            <a:r>
              <a:rPr lang="en-US"/>
              <a:t>14 May 2020</a:t>
            </a:r>
            <a:endParaRPr lang="en-US" dirty="0"/>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2173956" y="6501418"/>
            <a:ext cx="3609373" cy="242873"/>
          </a:xfrm>
        </p:spPr>
        <p:txBody>
          <a:bodyPr/>
          <a:lstStyle/>
          <a:p>
            <a:pPr>
              <a:defRPr/>
            </a:pPr>
            <a:r>
              <a:rPr lang="en-US" dirty="0"/>
              <a:t>SRFCRYO Integrated </a:t>
            </a:r>
            <a:r>
              <a:rPr lang="en-US" dirty="0" err="1"/>
              <a:t>Cryo</a:t>
            </a:r>
            <a:r>
              <a:rPr lang="en-US" dirty="0"/>
              <a:t> Workshop</a:t>
            </a:r>
            <a:endParaRPr lang="en-US" b="1" dirty="0"/>
          </a:p>
        </p:txBody>
      </p:sp>
    </p:spTree>
    <p:extLst>
      <p:ext uri="{BB962C8B-B14F-4D97-AF65-F5344CB8AC3E}">
        <p14:creationId xmlns:p14="http://schemas.microsoft.com/office/powerpoint/2010/main" val="55684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FC93D-5AF1-43B5-8F75-9A8605FA92B6}"/>
              </a:ext>
            </a:extLst>
          </p:cNvPr>
          <p:cNvSpPr>
            <a:spLocks noGrp="1"/>
          </p:cNvSpPr>
          <p:nvPr>
            <p:ph idx="1"/>
          </p:nvPr>
        </p:nvSpPr>
        <p:spPr>
          <a:xfrm>
            <a:off x="228600" y="952500"/>
            <a:ext cx="8672513" cy="4940920"/>
          </a:xfrm>
        </p:spPr>
        <p:txBody>
          <a:bodyPr>
            <a:normAutofit fontScale="62500" lnSpcReduction="20000"/>
          </a:bodyPr>
          <a:lstStyle/>
          <a:p>
            <a:r>
              <a:rPr lang="en-US" sz="2900" dirty="0"/>
              <a:t>A few hiccups along the way</a:t>
            </a:r>
          </a:p>
          <a:p>
            <a:pPr lvl="1"/>
            <a:r>
              <a:rPr lang="en-US" sz="2900" dirty="0"/>
              <a:t>Balancing flow to 5K strongback circuit and 5K cold mass circuit</a:t>
            </a:r>
          </a:p>
          <a:p>
            <a:pPr lvl="1"/>
            <a:r>
              <a:rPr lang="en-US" sz="2900" dirty="0"/>
              <a:t>Some interference with LCLS-II CM</a:t>
            </a:r>
          </a:p>
          <a:p>
            <a:pPr lvl="1"/>
            <a:r>
              <a:rPr lang="en-US" sz="2900" dirty="0"/>
              <a:t>Strongback flow stagnated until proper valve opened</a:t>
            </a:r>
          </a:p>
          <a:p>
            <a:pPr lvl="1"/>
            <a:r>
              <a:rPr lang="en-US" sz="2900" dirty="0"/>
              <a:t>Uncertainty about target liquid level</a:t>
            </a:r>
          </a:p>
          <a:p>
            <a:pPr lvl="1"/>
            <a:r>
              <a:rPr lang="en-US" sz="2900" dirty="0"/>
              <a:t>PID loop tuning less than optimal initially</a:t>
            </a:r>
          </a:p>
          <a:p>
            <a:pPr lvl="1"/>
            <a:endParaRPr lang="en-US" dirty="0"/>
          </a:p>
          <a:p>
            <a:r>
              <a:rPr lang="en-US" sz="2900" dirty="0"/>
              <a:t>But now have established a parameter set that provides stable 2K operation and adequate liquid level.</a:t>
            </a:r>
          </a:p>
          <a:p>
            <a:pPr lvl="1"/>
            <a:r>
              <a:rPr lang="en-US" sz="2900" dirty="0"/>
              <a:t>Setpoint of 90-91% on 2</a:t>
            </a:r>
            <a:r>
              <a:rPr lang="en-US" sz="2900" baseline="30000" dirty="0"/>
              <a:t>nd</a:t>
            </a:r>
            <a:r>
              <a:rPr lang="en-US" sz="2900" dirty="0"/>
              <a:t> LL probe</a:t>
            </a:r>
          </a:p>
          <a:p>
            <a:pPr lvl="1"/>
            <a:r>
              <a:rPr lang="en-US" sz="2900" dirty="0"/>
              <a:t>1</a:t>
            </a:r>
            <a:r>
              <a:rPr lang="en-US" sz="2900" baseline="30000" dirty="0"/>
              <a:t>st</a:t>
            </a:r>
            <a:r>
              <a:rPr lang="en-US" sz="2900" dirty="0"/>
              <a:t> probe is lower, so equivalent setpoint of ~100% doesn’t provide control “headroom”</a:t>
            </a:r>
          </a:p>
          <a:p>
            <a:pPr lvl="1"/>
            <a:r>
              <a:rPr lang="en-US" sz="2900" dirty="0"/>
              <a:t>Difference of about 3% (after taking account height difference) between probes indicates slight tilt of 2K header – about 1.2” between 1</a:t>
            </a:r>
            <a:r>
              <a:rPr lang="en-US" sz="2900" baseline="30000" dirty="0"/>
              <a:t>st</a:t>
            </a:r>
            <a:r>
              <a:rPr lang="en-US" sz="2900" dirty="0"/>
              <a:t>/8</a:t>
            </a:r>
            <a:r>
              <a:rPr lang="en-US" sz="2900" baseline="30000" dirty="0"/>
              <a:t>th</a:t>
            </a:r>
            <a:r>
              <a:rPr lang="en-US" sz="2900" dirty="0"/>
              <a:t> cavities</a:t>
            </a:r>
          </a:p>
          <a:p>
            <a:pPr lvl="1"/>
            <a:r>
              <a:rPr lang="en-US" sz="2900" dirty="0"/>
              <a:t>Difference in fill position between solenoids (at ~0” </a:t>
            </a:r>
            <a:r>
              <a:rPr lang="en-US" sz="2900" dirty="0" err="1"/>
              <a:t>wrt</a:t>
            </a:r>
            <a:r>
              <a:rPr lang="en-US" sz="2900" dirty="0"/>
              <a:t> header) and cavities (~0.75” </a:t>
            </a:r>
            <a:r>
              <a:rPr lang="en-US" sz="2900" dirty="0" err="1"/>
              <a:t>wrt</a:t>
            </a:r>
            <a:r>
              <a:rPr lang="en-US" sz="2900" dirty="0"/>
              <a:t> header) caused some confusion in interpretation of data</a:t>
            </a:r>
          </a:p>
          <a:p>
            <a:pPr lvl="1"/>
            <a:r>
              <a:rPr lang="en-US" sz="2900" dirty="0"/>
              <a:t>Additional 2K heat load due to absence of lower/side thermal shield estimated at 14W (8W calculated)</a:t>
            </a:r>
          </a:p>
          <a:p>
            <a:endParaRPr lang="en-US" dirty="0"/>
          </a:p>
          <a:p>
            <a:pPr marL="457200" lvl="1" indent="0">
              <a:buNone/>
            </a:pPr>
            <a:endParaRPr lang="en-US" dirty="0"/>
          </a:p>
        </p:txBody>
      </p:sp>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HWR Status – Cooldown</a:t>
            </a:r>
          </a:p>
        </p:txBody>
      </p:sp>
      <p:sp>
        <p:nvSpPr>
          <p:cNvPr id="4" name="Date Placeholder 3">
            <a:extLst>
              <a:ext uri="{FF2B5EF4-FFF2-40B4-BE49-F238E27FC236}">
                <a16:creationId xmlns:a16="http://schemas.microsoft.com/office/drawing/2014/main" id="{02E1893B-BEC3-4488-8C8B-D30A036043DE}"/>
              </a:ext>
            </a:extLst>
          </p:cNvPr>
          <p:cNvSpPr>
            <a:spLocks noGrp="1"/>
          </p:cNvSpPr>
          <p:nvPr>
            <p:ph type="dt" sz="half" idx="2"/>
          </p:nvPr>
        </p:nvSpPr>
        <p:spPr>
          <a:xfrm>
            <a:off x="736826" y="6504212"/>
            <a:ext cx="977673" cy="242873"/>
          </a:xfrm>
        </p:spPr>
        <p:txBody>
          <a:bodyPr/>
          <a:lstStyle/>
          <a:p>
            <a:pPr>
              <a:defRPr/>
            </a:pPr>
            <a:r>
              <a:rPr lang="en-US" dirty="0"/>
              <a:t>14 May 2020</a:t>
            </a:r>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2145056" y="6484811"/>
            <a:ext cx="3515515" cy="242873"/>
          </a:xfrm>
        </p:spPr>
        <p:txBody>
          <a:bodyPr/>
          <a:lstStyle/>
          <a:p>
            <a:pPr>
              <a:defRPr/>
            </a:pPr>
            <a:r>
              <a:rPr lang="en-US" dirty="0"/>
              <a:t>SRFCRYO Integrated </a:t>
            </a:r>
            <a:r>
              <a:rPr lang="en-US" dirty="0" err="1"/>
              <a:t>Cryo</a:t>
            </a:r>
            <a:r>
              <a:rPr lang="en-US" dirty="0"/>
              <a:t> Workshop</a:t>
            </a:r>
            <a:endParaRPr lang="en-US" b="1" dirty="0"/>
          </a:p>
        </p:txBody>
      </p:sp>
    </p:spTree>
    <p:extLst>
      <p:ext uri="{BB962C8B-B14F-4D97-AF65-F5344CB8AC3E}">
        <p14:creationId xmlns:p14="http://schemas.microsoft.com/office/powerpoint/2010/main" val="2683943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FC93D-5AF1-43B5-8F75-9A8605FA92B6}"/>
              </a:ext>
            </a:extLst>
          </p:cNvPr>
          <p:cNvSpPr>
            <a:spLocks noGrp="1"/>
          </p:cNvSpPr>
          <p:nvPr>
            <p:ph idx="1"/>
          </p:nvPr>
        </p:nvSpPr>
        <p:spPr>
          <a:xfrm>
            <a:off x="228600" y="952500"/>
            <a:ext cx="8672513" cy="5353050"/>
          </a:xfrm>
        </p:spPr>
        <p:txBody>
          <a:bodyPr>
            <a:normAutofit/>
          </a:bodyPr>
          <a:lstStyle/>
          <a:p>
            <a:endParaRPr lang="en-US" dirty="0"/>
          </a:p>
          <a:p>
            <a:pPr marL="457200" lvl="1" indent="0">
              <a:buNone/>
            </a:pPr>
            <a:endParaRPr lang="en-US" dirty="0"/>
          </a:p>
        </p:txBody>
      </p:sp>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HWR Status – Cooldown</a:t>
            </a:r>
          </a:p>
        </p:txBody>
      </p:sp>
      <p:sp>
        <p:nvSpPr>
          <p:cNvPr id="4" name="Date Placeholder 3">
            <a:extLst>
              <a:ext uri="{FF2B5EF4-FFF2-40B4-BE49-F238E27FC236}">
                <a16:creationId xmlns:a16="http://schemas.microsoft.com/office/drawing/2014/main" id="{02E1893B-BEC3-4488-8C8B-D30A036043DE}"/>
              </a:ext>
            </a:extLst>
          </p:cNvPr>
          <p:cNvSpPr>
            <a:spLocks noGrp="1"/>
          </p:cNvSpPr>
          <p:nvPr>
            <p:ph type="dt" sz="half" idx="2"/>
          </p:nvPr>
        </p:nvSpPr>
        <p:spPr>
          <a:xfrm>
            <a:off x="736826" y="6504212"/>
            <a:ext cx="986465" cy="242873"/>
          </a:xfrm>
        </p:spPr>
        <p:txBody>
          <a:bodyPr/>
          <a:lstStyle/>
          <a:p>
            <a:pPr>
              <a:defRPr/>
            </a:pPr>
            <a:r>
              <a:rPr lang="en-US"/>
              <a:t>14 May 2020</a:t>
            </a:r>
            <a:endParaRPr lang="en-US" dirty="0"/>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2088335" y="6504213"/>
            <a:ext cx="3055458" cy="242873"/>
          </a:xfrm>
        </p:spPr>
        <p:txBody>
          <a:bodyPr/>
          <a:lstStyle/>
          <a:p>
            <a:pPr>
              <a:defRPr/>
            </a:pPr>
            <a:r>
              <a:rPr lang="en-US" dirty="0"/>
              <a:t>SRFCRYO Integrated </a:t>
            </a:r>
            <a:r>
              <a:rPr lang="en-US" dirty="0" err="1"/>
              <a:t>Cryo</a:t>
            </a:r>
            <a:r>
              <a:rPr lang="en-US" dirty="0"/>
              <a:t> Workshop</a:t>
            </a:r>
            <a:endParaRPr lang="en-US" b="1" dirty="0"/>
          </a:p>
        </p:txBody>
      </p:sp>
      <p:pic>
        <p:nvPicPr>
          <p:cNvPr id="8" name="Picture 7">
            <a:extLst>
              <a:ext uri="{FF2B5EF4-FFF2-40B4-BE49-F238E27FC236}">
                <a16:creationId xmlns:a16="http://schemas.microsoft.com/office/drawing/2014/main" id="{DD5F038A-AA29-4D4D-A8B6-279F488D5BE5}"/>
              </a:ext>
            </a:extLst>
          </p:cNvPr>
          <p:cNvPicPr/>
          <p:nvPr/>
        </p:nvPicPr>
        <p:blipFill>
          <a:blip r:embed="rId2"/>
          <a:stretch>
            <a:fillRect/>
          </a:stretch>
        </p:blipFill>
        <p:spPr>
          <a:xfrm>
            <a:off x="489426" y="878291"/>
            <a:ext cx="4075430" cy="3975735"/>
          </a:xfrm>
          <a:prstGeom prst="rect">
            <a:avLst/>
          </a:prstGeom>
        </p:spPr>
      </p:pic>
      <p:pic>
        <p:nvPicPr>
          <p:cNvPr id="9" name="Picture 8">
            <a:extLst>
              <a:ext uri="{FF2B5EF4-FFF2-40B4-BE49-F238E27FC236}">
                <a16:creationId xmlns:a16="http://schemas.microsoft.com/office/drawing/2014/main" id="{34EE9636-6871-4EBD-B49D-1AAD0DAFECAA}"/>
              </a:ext>
            </a:extLst>
          </p:cNvPr>
          <p:cNvPicPr/>
          <p:nvPr/>
        </p:nvPicPr>
        <p:blipFill>
          <a:blip r:embed="rId3"/>
          <a:stretch>
            <a:fillRect/>
          </a:stretch>
        </p:blipFill>
        <p:spPr>
          <a:xfrm>
            <a:off x="4553744" y="1905000"/>
            <a:ext cx="4100830" cy="4000500"/>
          </a:xfrm>
          <a:prstGeom prst="rect">
            <a:avLst/>
          </a:prstGeom>
        </p:spPr>
      </p:pic>
      <p:sp>
        <p:nvSpPr>
          <p:cNvPr id="5" name="TextBox 4">
            <a:extLst>
              <a:ext uri="{FF2B5EF4-FFF2-40B4-BE49-F238E27FC236}">
                <a16:creationId xmlns:a16="http://schemas.microsoft.com/office/drawing/2014/main" id="{0081A5FB-C8D8-4F3B-8D50-EC2D3F3E9151}"/>
              </a:ext>
            </a:extLst>
          </p:cNvPr>
          <p:cNvSpPr txBox="1"/>
          <p:nvPr/>
        </p:nvSpPr>
        <p:spPr>
          <a:xfrm>
            <a:off x="4995747" y="985798"/>
            <a:ext cx="2936243" cy="646331"/>
          </a:xfrm>
          <a:prstGeom prst="rect">
            <a:avLst/>
          </a:prstGeom>
          <a:noFill/>
        </p:spPr>
        <p:txBody>
          <a:bodyPr wrap="square" rtlCol="0">
            <a:spAutoFit/>
          </a:bodyPr>
          <a:lstStyle/>
          <a:p>
            <a:r>
              <a:rPr lang="en-US" sz="1800" dirty="0">
                <a:solidFill>
                  <a:srgbClr val="000000"/>
                </a:solidFill>
                <a:latin typeface="Helvetica" panose="020B0604020202020204" pitchFamily="34" charset="0"/>
                <a:cs typeface="Helvetica" panose="020B0604020202020204" pitchFamily="34" charset="0"/>
              </a:rPr>
              <a:t>What it looks like when it goes well…</a:t>
            </a:r>
          </a:p>
        </p:txBody>
      </p:sp>
    </p:spTree>
    <p:extLst>
      <p:ext uri="{BB962C8B-B14F-4D97-AF65-F5344CB8AC3E}">
        <p14:creationId xmlns:p14="http://schemas.microsoft.com/office/powerpoint/2010/main" val="4194271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FC93D-5AF1-43B5-8F75-9A8605FA92B6}"/>
              </a:ext>
            </a:extLst>
          </p:cNvPr>
          <p:cNvSpPr>
            <a:spLocks noGrp="1"/>
          </p:cNvSpPr>
          <p:nvPr>
            <p:ph idx="1"/>
          </p:nvPr>
        </p:nvSpPr>
        <p:spPr>
          <a:xfrm>
            <a:off x="228600" y="952500"/>
            <a:ext cx="8672513" cy="5078186"/>
          </a:xfrm>
        </p:spPr>
        <p:txBody>
          <a:bodyPr>
            <a:normAutofit/>
          </a:bodyPr>
          <a:lstStyle/>
          <a:p>
            <a:r>
              <a:rPr lang="en-US" dirty="0"/>
              <a:t>Preparing for RF testing</a:t>
            </a:r>
          </a:p>
          <a:p>
            <a:r>
              <a:rPr lang="en-US" dirty="0"/>
              <a:t>Logistical issues delayed beginning of 2K RF testing until week of 3/23/20</a:t>
            </a:r>
          </a:p>
          <a:p>
            <a:r>
              <a:rPr lang="en-US" dirty="0"/>
              <a:t>Proceeded with (completed) 2K testing of magnet packages while waiting on “logistics”.</a:t>
            </a:r>
          </a:p>
          <a:p>
            <a:r>
              <a:rPr lang="en-US" dirty="0"/>
              <a:t>Then COVID19 lab shutdown suspended operations…</a:t>
            </a:r>
          </a:p>
          <a:p>
            <a:pPr lvl="1"/>
            <a:r>
              <a:rPr lang="en-US" dirty="0"/>
              <a:t>HWR CM is sitting at 4K</a:t>
            </a:r>
          </a:p>
          <a:p>
            <a:pPr marL="457200" lvl="1" indent="0">
              <a:buNone/>
            </a:pPr>
            <a:endParaRPr lang="en-US" dirty="0"/>
          </a:p>
          <a:p>
            <a:endParaRPr lang="en-US" dirty="0"/>
          </a:p>
          <a:p>
            <a:endParaRPr lang="en-US" dirty="0"/>
          </a:p>
        </p:txBody>
      </p:sp>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HWR Recent Status – Test Activities</a:t>
            </a:r>
          </a:p>
        </p:txBody>
      </p:sp>
      <p:sp>
        <p:nvSpPr>
          <p:cNvPr id="4" name="Date Placeholder 3">
            <a:extLst>
              <a:ext uri="{FF2B5EF4-FFF2-40B4-BE49-F238E27FC236}">
                <a16:creationId xmlns:a16="http://schemas.microsoft.com/office/drawing/2014/main" id="{02E1893B-BEC3-4488-8C8B-D30A036043DE}"/>
              </a:ext>
            </a:extLst>
          </p:cNvPr>
          <p:cNvSpPr>
            <a:spLocks noGrp="1"/>
          </p:cNvSpPr>
          <p:nvPr>
            <p:ph type="dt" sz="half" idx="2"/>
          </p:nvPr>
        </p:nvSpPr>
        <p:spPr>
          <a:xfrm>
            <a:off x="736826" y="6504212"/>
            <a:ext cx="894015" cy="242873"/>
          </a:xfrm>
        </p:spPr>
        <p:txBody>
          <a:bodyPr/>
          <a:lstStyle/>
          <a:p>
            <a:pPr>
              <a:defRPr/>
            </a:pPr>
            <a:r>
              <a:rPr lang="en-US"/>
              <a:t>14 May 2020</a:t>
            </a:r>
            <a:endParaRPr lang="en-US" dirty="0"/>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2120614" y="6504213"/>
            <a:ext cx="3055458" cy="242873"/>
          </a:xfrm>
        </p:spPr>
        <p:txBody>
          <a:bodyPr/>
          <a:lstStyle/>
          <a:p>
            <a:pPr>
              <a:defRPr/>
            </a:pPr>
            <a:r>
              <a:rPr lang="en-US" dirty="0"/>
              <a:t>SRFCRYO Integrated </a:t>
            </a:r>
            <a:r>
              <a:rPr lang="en-US" dirty="0" err="1"/>
              <a:t>Cryo</a:t>
            </a:r>
            <a:r>
              <a:rPr lang="en-US" dirty="0"/>
              <a:t> Workshop</a:t>
            </a:r>
            <a:endParaRPr lang="en-US" b="1" dirty="0"/>
          </a:p>
        </p:txBody>
      </p:sp>
    </p:spTree>
    <p:extLst>
      <p:ext uri="{BB962C8B-B14F-4D97-AF65-F5344CB8AC3E}">
        <p14:creationId xmlns:p14="http://schemas.microsoft.com/office/powerpoint/2010/main" val="1377733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endParaRPr lang="en-US" dirty="0">
              <a:solidFill>
                <a:schemeClr val="accent6"/>
              </a:solidFill>
            </a:endParaRPr>
          </a:p>
          <a:p>
            <a:pPr marL="457200" lvl="1" indent="0">
              <a:buNone/>
            </a:pPr>
            <a:endParaRPr lang="en-US" dirty="0">
              <a:solidFill>
                <a:schemeClr val="accent6"/>
              </a:solidFill>
            </a:endParaRPr>
          </a:p>
          <a:p>
            <a:pPr lvl="1"/>
            <a:endParaRPr lang="en-US" dirty="0">
              <a:solidFill>
                <a:schemeClr val="accent6"/>
              </a:solidFill>
            </a:endParaRPr>
          </a:p>
        </p:txBody>
      </p:sp>
      <p:sp>
        <p:nvSpPr>
          <p:cNvPr id="2" name="Title 1"/>
          <p:cNvSpPr>
            <a:spLocks noGrp="1"/>
          </p:cNvSpPr>
          <p:nvPr>
            <p:ph type="title"/>
          </p:nvPr>
        </p:nvSpPr>
        <p:spPr>
          <a:prstGeom prst="rect">
            <a:avLst/>
          </a:prstGeom>
        </p:spPr>
        <p:txBody>
          <a:bodyPr/>
          <a:lstStyle/>
          <a:p>
            <a:r>
              <a:rPr lang="en-US" dirty="0"/>
              <a:t>Introduction – HWR CM</a:t>
            </a:r>
          </a:p>
        </p:txBody>
      </p:sp>
      <p:sp>
        <p:nvSpPr>
          <p:cNvPr id="4" name="Date Placeholder 3"/>
          <p:cNvSpPr>
            <a:spLocks noGrp="1"/>
          </p:cNvSpPr>
          <p:nvPr>
            <p:ph type="dt" sz="half" idx="2"/>
          </p:nvPr>
        </p:nvSpPr>
        <p:spPr>
          <a:xfrm>
            <a:off x="736827" y="6504212"/>
            <a:ext cx="1083264" cy="242873"/>
          </a:xfrm>
        </p:spPr>
        <p:txBody>
          <a:bodyPr/>
          <a:lstStyle/>
          <a:p>
            <a:pPr>
              <a:defRPr/>
            </a:pPr>
            <a:r>
              <a:rPr lang="en-US" dirty="0"/>
              <a:t>14 May 2020</a:t>
            </a:r>
          </a:p>
        </p:txBody>
      </p:sp>
      <p:sp>
        <p:nvSpPr>
          <p:cNvPr id="5" name="Footer Placeholder 4"/>
          <p:cNvSpPr>
            <a:spLocks noGrp="1"/>
          </p:cNvSpPr>
          <p:nvPr>
            <p:ph type="ftr" sz="quarter" idx="3"/>
          </p:nvPr>
        </p:nvSpPr>
        <p:spPr>
          <a:xfrm>
            <a:off x="2031436" y="6484811"/>
            <a:ext cx="3768873" cy="242873"/>
          </a:xfrm>
        </p:spPr>
        <p:txBody>
          <a:bodyPr/>
          <a:lstStyle/>
          <a:p>
            <a:pPr>
              <a:defRPr/>
            </a:pPr>
            <a:r>
              <a:rPr lang="en-US" dirty="0"/>
              <a:t>SRFCRYO Integrated </a:t>
            </a:r>
            <a:r>
              <a:rPr lang="en-US" dirty="0" err="1"/>
              <a:t>Cryo</a:t>
            </a:r>
            <a:r>
              <a:rPr lang="en-US" dirty="0"/>
              <a:t> Workshop</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pic>
        <p:nvPicPr>
          <p:cNvPr id="8" name="Picture 7">
            <a:extLst>
              <a:ext uri="{FF2B5EF4-FFF2-40B4-BE49-F238E27FC236}">
                <a16:creationId xmlns:a16="http://schemas.microsoft.com/office/drawing/2014/main" id="{0C68D54E-F04C-4143-AAFA-F22DDFA0F54D}"/>
              </a:ext>
            </a:extLst>
          </p:cNvPr>
          <p:cNvPicPr>
            <a:picLocks noChangeAspect="1"/>
          </p:cNvPicPr>
          <p:nvPr/>
        </p:nvPicPr>
        <p:blipFill>
          <a:blip r:embed="rId2"/>
          <a:stretch>
            <a:fillRect/>
          </a:stretch>
        </p:blipFill>
        <p:spPr>
          <a:xfrm>
            <a:off x="301968" y="1150365"/>
            <a:ext cx="4641460" cy="2719476"/>
          </a:xfrm>
          <a:prstGeom prst="rect">
            <a:avLst/>
          </a:prstGeom>
        </p:spPr>
      </p:pic>
      <p:pic>
        <p:nvPicPr>
          <p:cNvPr id="9" name="Picture 2" descr="C:\Users\b55303\Pictures\FNAL PXIE\Cryo Fab\BLDG 366\Lid and Cold Mass above Box 2.jpg">
            <a:extLst>
              <a:ext uri="{FF2B5EF4-FFF2-40B4-BE49-F238E27FC236}">
                <a16:creationId xmlns:a16="http://schemas.microsoft.com/office/drawing/2014/main" id="{797C0172-6419-4976-9D57-DCF534AA1E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3" r="9311"/>
          <a:stretch/>
        </p:blipFill>
        <p:spPr bwMode="auto">
          <a:xfrm>
            <a:off x="4943428" y="3588234"/>
            <a:ext cx="2978330" cy="26002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2E559BF-F70F-4F18-ACF3-F4EA4D639FB8}"/>
              </a:ext>
            </a:extLst>
          </p:cNvPr>
          <p:cNvSpPr txBox="1"/>
          <p:nvPr/>
        </p:nvSpPr>
        <p:spPr>
          <a:xfrm>
            <a:off x="4943428" y="5906994"/>
            <a:ext cx="3003446" cy="307777"/>
          </a:xfrm>
          <a:prstGeom prst="rect">
            <a:avLst/>
          </a:prstGeom>
          <a:solidFill>
            <a:schemeClr val="bg1"/>
          </a:solidFill>
        </p:spPr>
        <p:txBody>
          <a:bodyPr wrap="square" rtlCol="0">
            <a:spAutoFit/>
          </a:bodyPr>
          <a:lstStyle/>
          <a:p>
            <a:pPr algn="ctr"/>
            <a:r>
              <a:rPr lang="en-US" sz="1400" b="1" dirty="0">
                <a:solidFill>
                  <a:srgbClr val="000000"/>
                </a:solidFill>
              </a:rPr>
              <a:t>Cold Mass &amp; Lid Going into the Box</a:t>
            </a:r>
          </a:p>
        </p:txBody>
      </p:sp>
      <p:pic>
        <p:nvPicPr>
          <p:cNvPr id="11" name="Content Placeholder 5">
            <a:extLst>
              <a:ext uri="{FF2B5EF4-FFF2-40B4-BE49-F238E27FC236}">
                <a16:creationId xmlns:a16="http://schemas.microsoft.com/office/drawing/2014/main" id="{4C117D1A-2393-4ECE-B963-26AF06465A30}"/>
              </a:ext>
            </a:extLst>
          </p:cNvPr>
          <p:cNvPicPr>
            <a:picLocks noChangeAspect="1"/>
          </p:cNvPicPr>
          <p:nvPr/>
        </p:nvPicPr>
        <p:blipFill rotWithShape="1">
          <a:blip r:embed="rId4">
            <a:extLst>
              <a:ext uri="{28A0092B-C50C-407E-A947-70E740481C1C}">
                <a14:useLocalDpi xmlns:a14="http://schemas.microsoft.com/office/drawing/2010/main" val="0"/>
              </a:ext>
            </a:extLst>
          </a:blip>
          <a:srcRect l="21715" t="11270" r="10980" b="6761"/>
          <a:stretch/>
        </p:blipFill>
        <p:spPr>
          <a:xfrm rot="5400000">
            <a:off x="5260866" y="652869"/>
            <a:ext cx="3144025" cy="2552700"/>
          </a:xfrm>
          <a:prstGeom prst="rect">
            <a:avLst/>
          </a:prstGeom>
        </p:spPr>
      </p:pic>
      <p:pic>
        <p:nvPicPr>
          <p:cNvPr id="12" name="Picture 11">
            <a:extLst>
              <a:ext uri="{FF2B5EF4-FFF2-40B4-BE49-F238E27FC236}">
                <a16:creationId xmlns:a16="http://schemas.microsoft.com/office/drawing/2014/main" id="{BF5D9BA3-6E9D-45A2-A56C-2FEE3BBDCD6E}"/>
              </a:ext>
            </a:extLst>
          </p:cNvPr>
          <p:cNvPicPr>
            <a:picLocks noChangeAspect="1"/>
          </p:cNvPicPr>
          <p:nvPr/>
        </p:nvPicPr>
        <p:blipFill>
          <a:blip r:embed="rId5"/>
          <a:stretch>
            <a:fillRect/>
          </a:stretch>
        </p:blipFill>
        <p:spPr>
          <a:xfrm>
            <a:off x="6714016" y="852567"/>
            <a:ext cx="1127481" cy="172533"/>
          </a:xfrm>
          <a:prstGeom prst="rect">
            <a:avLst/>
          </a:prstGeom>
        </p:spPr>
      </p:pic>
      <p:pic>
        <p:nvPicPr>
          <p:cNvPr id="13" name="Picture 12">
            <a:extLst>
              <a:ext uri="{FF2B5EF4-FFF2-40B4-BE49-F238E27FC236}">
                <a16:creationId xmlns:a16="http://schemas.microsoft.com/office/drawing/2014/main" id="{79A83F3A-4730-4A4E-88A1-FB4AF26608E0}"/>
              </a:ext>
            </a:extLst>
          </p:cNvPr>
          <p:cNvPicPr>
            <a:picLocks noChangeAspect="1"/>
          </p:cNvPicPr>
          <p:nvPr/>
        </p:nvPicPr>
        <p:blipFill>
          <a:blip r:embed="rId6"/>
          <a:stretch>
            <a:fillRect/>
          </a:stretch>
        </p:blipFill>
        <p:spPr>
          <a:xfrm>
            <a:off x="5556529" y="3261152"/>
            <a:ext cx="1019370" cy="167848"/>
          </a:xfrm>
          <a:prstGeom prst="rect">
            <a:avLst/>
          </a:prstGeom>
        </p:spPr>
      </p:pic>
      <p:sp>
        <p:nvSpPr>
          <p:cNvPr id="14" name="TextBox 13">
            <a:extLst>
              <a:ext uri="{FF2B5EF4-FFF2-40B4-BE49-F238E27FC236}">
                <a16:creationId xmlns:a16="http://schemas.microsoft.com/office/drawing/2014/main" id="{D117658D-B81E-48AD-B576-1AE10DB27B44}"/>
              </a:ext>
            </a:extLst>
          </p:cNvPr>
          <p:cNvSpPr txBox="1"/>
          <p:nvPr/>
        </p:nvSpPr>
        <p:spPr>
          <a:xfrm>
            <a:off x="365035" y="4121207"/>
            <a:ext cx="4641460" cy="2062103"/>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The HWR CM employs “half-wave resonator” cavities, mounted on a </a:t>
            </a:r>
            <a:r>
              <a:rPr lang="en-US" sz="1600" dirty="0" err="1">
                <a:solidFill>
                  <a:schemeClr val="accent6"/>
                </a:solidFill>
                <a:latin typeface="Helvetica" panose="020B0604020202020204" pitchFamily="34" charset="0"/>
                <a:cs typeface="Helvetica" panose="020B0604020202020204" pitchFamily="34" charset="0"/>
              </a:rPr>
              <a:t>Ti</a:t>
            </a:r>
            <a:r>
              <a:rPr lang="en-US" sz="1600" dirty="0">
                <a:solidFill>
                  <a:schemeClr val="accent6"/>
                </a:solidFill>
                <a:latin typeface="Helvetica" panose="020B0604020202020204" pitchFamily="34" charset="0"/>
                <a:cs typeface="Helvetica" panose="020B0604020202020204" pitchFamily="34" charset="0"/>
              </a:rPr>
              <a:t> strong back, with a He manifold connecting the He </a:t>
            </a:r>
            <a:r>
              <a:rPr lang="en-US" sz="1600" dirty="0" err="1">
                <a:solidFill>
                  <a:schemeClr val="accent6"/>
                </a:solidFill>
                <a:latin typeface="Helvetica" panose="020B0604020202020204" pitchFamily="34" charset="0"/>
                <a:cs typeface="Helvetica" panose="020B0604020202020204" pitchFamily="34" charset="0"/>
              </a:rPr>
              <a:t>ckts</a:t>
            </a:r>
            <a:r>
              <a:rPr lang="en-US" sz="1600" dirty="0">
                <a:solidFill>
                  <a:schemeClr val="accent6"/>
                </a:solidFill>
                <a:latin typeface="Helvetica" panose="020B0604020202020204" pitchFamily="34" charset="0"/>
                <a:cs typeface="Helvetica" panose="020B0604020202020204" pitchFamily="34" charset="0"/>
              </a:rPr>
              <a:t> above them.  Beam focusing elements (solenoids) and BPMs are placed after each cavity. This “cold mass” is suspended from the cryostat “lid” and inserted into the vacuum vessel “box”. This is the so-called “top down” CM design.</a:t>
            </a:r>
          </a:p>
        </p:txBody>
      </p:sp>
    </p:spTree>
    <p:extLst>
      <p:ext uri="{BB962C8B-B14F-4D97-AF65-F5344CB8AC3E}">
        <p14:creationId xmlns:p14="http://schemas.microsoft.com/office/powerpoint/2010/main" val="1539188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A8B1AA-C13D-4AE6-A937-D8DE6E7AA9EF}"/>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4076F602-23E3-4729-A3FE-7861CF59A19F}"/>
              </a:ext>
            </a:extLst>
          </p:cNvPr>
          <p:cNvSpPr>
            <a:spLocks noGrp="1"/>
          </p:cNvSpPr>
          <p:nvPr>
            <p:ph type="title"/>
          </p:nvPr>
        </p:nvSpPr>
        <p:spPr/>
        <p:txBody>
          <a:bodyPr/>
          <a:lstStyle/>
          <a:p>
            <a:r>
              <a:rPr lang="en-US" dirty="0"/>
              <a:t>Cryogenic Valves &amp; Bayonets</a:t>
            </a:r>
          </a:p>
        </p:txBody>
      </p:sp>
      <p:sp>
        <p:nvSpPr>
          <p:cNvPr id="4" name="Date Placeholder 3">
            <a:extLst>
              <a:ext uri="{FF2B5EF4-FFF2-40B4-BE49-F238E27FC236}">
                <a16:creationId xmlns:a16="http://schemas.microsoft.com/office/drawing/2014/main" id="{51A7E073-8E32-481B-AD95-11C46B43B4B5}"/>
              </a:ext>
            </a:extLst>
          </p:cNvPr>
          <p:cNvSpPr>
            <a:spLocks noGrp="1"/>
          </p:cNvSpPr>
          <p:nvPr>
            <p:ph type="dt" sz="half" idx="2"/>
          </p:nvPr>
        </p:nvSpPr>
        <p:spPr>
          <a:xfrm>
            <a:off x="736827" y="6504212"/>
            <a:ext cx="1109390" cy="24287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altLang="en-US" dirty="0"/>
              <a:t>14 May 2020</a:t>
            </a:r>
          </a:p>
        </p:txBody>
      </p:sp>
      <p:sp>
        <p:nvSpPr>
          <p:cNvPr id="5" name="Footer Placeholder 4">
            <a:extLst>
              <a:ext uri="{FF2B5EF4-FFF2-40B4-BE49-F238E27FC236}">
                <a16:creationId xmlns:a16="http://schemas.microsoft.com/office/drawing/2014/main" id="{47B8A424-CA46-49D5-BFB9-56BD2F5DF8E7}"/>
              </a:ext>
            </a:extLst>
          </p:cNvPr>
          <p:cNvSpPr>
            <a:spLocks noGrp="1"/>
          </p:cNvSpPr>
          <p:nvPr>
            <p:ph type="ftr" sz="quarter" idx="3"/>
          </p:nvPr>
        </p:nvSpPr>
        <p:spPr>
          <a:xfrm>
            <a:off x="2074979" y="6485706"/>
            <a:ext cx="3672678"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SRFCRYO Integrated </a:t>
            </a:r>
            <a:r>
              <a:rPr lang="en-US" dirty="0" err="1"/>
              <a:t>Cryo</a:t>
            </a:r>
            <a:r>
              <a:rPr lang="en-US" dirty="0"/>
              <a:t> Workshop</a:t>
            </a:r>
          </a:p>
        </p:txBody>
      </p:sp>
      <p:sp>
        <p:nvSpPr>
          <p:cNvPr id="6" name="Slide Number Placeholder 5">
            <a:extLst>
              <a:ext uri="{FF2B5EF4-FFF2-40B4-BE49-F238E27FC236}">
                <a16:creationId xmlns:a16="http://schemas.microsoft.com/office/drawing/2014/main" id="{D43AE460-012D-4724-AE8A-EA3A7663C74A}"/>
              </a:ext>
            </a:extLst>
          </p:cNvPr>
          <p:cNvSpPr>
            <a:spLocks noGrp="1"/>
          </p:cNvSpPr>
          <p:nvPr>
            <p:ph type="sldNum" sz="quarter" idx="4"/>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fld id="{D4078CA2-75EA-4F42-B0AF-FB0975373545}" type="slidenum">
              <a:rPr lang="en-US" altLang="en-US" smtClean="0"/>
              <a:pPr/>
              <a:t>3</a:t>
            </a:fld>
            <a:endParaRPr lang="en-US" altLang="en-US" dirty="0"/>
          </a:p>
        </p:txBody>
      </p:sp>
      <p:pic>
        <p:nvPicPr>
          <p:cNvPr id="2050" name="Picture 1" descr="Cryomodule Cryogenic Interfaces">
            <a:extLst>
              <a:ext uri="{FF2B5EF4-FFF2-40B4-BE49-F238E27FC236}">
                <a16:creationId xmlns:a16="http://schemas.microsoft.com/office/drawing/2014/main" id="{94171D2B-798E-4D6B-84BE-6FFA0B988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62" y="915971"/>
            <a:ext cx="5691007" cy="534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679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E9CD8D-B6B5-4886-B8B3-BD3D874C3094}"/>
              </a:ext>
            </a:extLst>
          </p:cNvPr>
          <p:cNvSpPr>
            <a:spLocks noGrp="1"/>
          </p:cNvSpPr>
          <p:nvPr>
            <p:ph idx="1"/>
          </p:nvPr>
        </p:nvSpPr>
        <p:spPr/>
        <p:txBody>
          <a:bodyPr/>
          <a:lstStyle/>
          <a:p>
            <a:r>
              <a:rPr lang="en-US" dirty="0"/>
              <a:t>There are 7 bayonet penetrations (FNAL design) w/manual valves:</a:t>
            </a:r>
          </a:p>
          <a:p>
            <a:pPr lvl="1"/>
            <a:r>
              <a:rPr lang="en-US" dirty="0"/>
              <a:t>5K input, 5K output</a:t>
            </a:r>
          </a:p>
          <a:p>
            <a:pPr lvl="1"/>
            <a:r>
              <a:rPr lang="en-US" dirty="0"/>
              <a:t>50K input, 50K output, 50K “jumper” (2)</a:t>
            </a:r>
          </a:p>
          <a:p>
            <a:pPr lvl="1"/>
            <a:r>
              <a:rPr lang="en-US" dirty="0"/>
              <a:t>Sub-Atm </a:t>
            </a:r>
            <a:r>
              <a:rPr lang="en-US" dirty="0" err="1"/>
              <a:t>ckt</a:t>
            </a:r>
            <a:r>
              <a:rPr lang="en-US" dirty="0"/>
              <a:t> </a:t>
            </a:r>
          </a:p>
          <a:p>
            <a:pPr lvl="1"/>
            <a:endParaRPr lang="en-US" dirty="0"/>
          </a:p>
          <a:p>
            <a:r>
              <a:rPr lang="en-US" dirty="0"/>
              <a:t>There are 6 WEKA valves/controllers:</a:t>
            </a:r>
          </a:p>
          <a:p>
            <a:pPr lvl="1"/>
            <a:r>
              <a:rPr lang="en-US" dirty="0"/>
              <a:t>J-T </a:t>
            </a:r>
          </a:p>
          <a:p>
            <a:pPr lvl="1"/>
            <a:r>
              <a:rPr lang="en-US" dirty="0"/>
              <a:t>J-T Bypass</a:t>
            </a:r>
          </a:p>
          <a:p>
            <a:pPr lvl="1"/>
            <a:r>
              <a:rPr lang="en-US" dirty="0"/>
              <a:t>5K cooling circuits (2)</a:t>
            </a:r>
          </a:p>
          <a:p>
            <a:pPr lvl="1"/>
            <a:r>
              <a:rPr lang="en-US" dirty="0"/>
              <a:t>50K cooling circuits (2)</a:t>
            </a:r>
          </a:p>
          <a:p>
            <a:pPr marL="457200" lvl="1" indent="0">
              <a:buNone/>
            </a:pPr>
            <a:endParaRPr lang="en-US" dirty="0"/>
          </a:p>
        </p:txBody>
      </p:sp>
      <p:sp>
        <p:nvSpPr>
          <p:cNvPr id="2" name="Title 1">
            <a:extLst>
              <a:ext uri="{FF2B5EF4-FFF2-40B4-BE49-F238E27FC236}">
                <a16:creationId xmlns:a16="http://schemas.microsoft.com/office/drawing/2014/main" id="{4076F602-23E3-4729-A3FE-7861CF59A19F}"/>
              </a:ext>
            </a:extLst>
          </p:cNvPr>
          <p:cNvSpPr>
            <a:spLocks noGrp="1"/>
          </p:cNvSpPr>
          <p:nvPr>
            <p:ph type="title"/>
          </p:nvPr>
        </p:nvSpPr>
        <p:spPr/>
        <p:txBody>
          <a:bodyPr/>
          <a:lstStyle/>
          <a:p>
            <a:r>
              <a:rPr lang="en-US" dirty="0"/>
              <a:t>Cryogenic Valves &amp; Bayonets</a:t>
            </a:r>
          </a:p>
        </p:txBody>
      </p:sp>
      <p:sp>
        <p:nvSpPr>
          <p:cNvPr id="4" name="Date Placeholder 3">
            <a:extLst>
              <a:ext uri="{FF2B5EF4-FFF2-40B4-BE49-F238E27FC236}">
                <a16:creationId xmlns:a16="http://schemas.microsoft.com/office/drawing/2014/main" id="{51A7E073-8E32-481B-AD95-11C46B43B4B5}"/>
              </a:ext>
            </a:extLst>
          </p:cNvPr>
          <p:cNvSpPr>
            <a:spLocks noGrp="1"/>
          </p:cNvSpPr>
          <p:nvPr>
            <p:ph type="dt" sz="half" idx="2"/>
          </p:nvPr>
        </p:nvSpPr>
        <p:spPr>
          <a:xfrm>
            <a:off x="736827" y="6504212"/>
            <a:ext cx="1083264" cy="24287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altLang="en-US" dirty="0"/>
              <a:t>14 May 2020</a:t>
            </a:r>
          </a:p>
        </p:txBody>
      </p:sp>
      <p:sp>
        <p:nvSpPr>
          <p:cNvPr id="5" name="Footer Placeholder 4">
            <a:extLst>
              <a:ext uri="{FF2B5EF4-FFF2-40B4-BE49-F238E27FC236}">
                <a16:creationId xmlns:a16="http://schemas.microsoft.com/office/drawing/2014/main" id="{47B8A424-CA46-49D5-BFB9-56BD2F5DF8E7}"/>
              </a:ext>
            </a:extLst>
          </p:cNvPr>
          <p:cNvSpPr>
            <a:spLocks noGrp="1"/>
          </p:cNvSpPr>
          <p:nvPr>
            <p:ph type="ftr" sz="quarter" idx="3"/>
          </p:nvPr>
        </p:nvSpPr>
        <p:spPr>
          <a:xfrm>
            <a:off x="2127230" y="6504213"/>
            <a:ext cx="3986187"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SRFCRYO Integrated </a:t>
            </a:r>
            <a:r>
              <a:rPr lang="en-US" dirty="0" err="1"/>
              <a:t>Cryo</a:t>
            </a:r>
            <a:r>
              <a:rPr lang="en-US" dirty="0"/>
              <a:t> Workshop</a:t>
            </a:r>
          </a:p>
        </p:txBody>
      </p:sp>
      <p:sp>
        <p:nvSpPr>
          <p:cNvPr id="6" name="Slide Number Placeholder 5">
            <a:extLst>
              <a:ext uri="{FF2B5EF4-FFF2-40B4-BE49-F238E27FC236}">
                <a16:creationId xmlns:a16="http://schemas.microsoft.com/office/drawing/2014/main" id="{D43AE460-012D-4724-AE8A-EA3A7663C74A}"/>
              </a:ext>
            </a:extLst>
          </p:cNvPr>
          <p:cNvSpPr>
            <a:spLocks noGrp="1"/>
          </p:cNvSpPr>
          <p:nvPr>
            <p:ph type="sldNum" sz="quarter" idx="4"/>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fld id="{D4078CA2-75EA-4F42-B0AF-FB0975373545}" type="slidenum">
              <a:rPr lang="en-US" altLang="en-US" smtClean="0"/>
              <a:pPr/>
              <a:t>4</a:t>
            </a:fld>
            <a:endParaRPr lang="en-US" altLang="en-US" dirty="0"/>
          </a:p>
        </p:txBody>
      </p:sp>
    </p:spTree>
    <p:extLst>
      <p:ext uri="{BB962C8B-B14F-4D97-AF65-F5344CB8AC3E}">
        <p14:creationId xmlns:p14="http://schemas.microsoft.com/office/powerpoint/2010/main" val="2523174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ED7E0189-7225-4EDD-AB9F-76834E4F1498}"/>
              </a:ext>
            </a:extLst>
          </p:cNvPr>
          <p:cNvSpPr>
            <a:spLocks noGrp="1"/>
          </p:cNvSpPr>
          <p:nvPr>
            <p:ph idx="1"/>
          </p:nvPr>
        </p:nvSpPr>
        <p:spPr/>
        <p:txBody>
          <a:bodyPr>
            <a:normAutofit/>
          </a:bodyPr>
          <a:lstStyle/>
          <a:p>
            <a:r>
              <a:rPr lang="en-US" dirty="0"/>
              <a:t>50K thermal shield – upper and lower</a:t>
            </a:r>
          </a:p>
          <a:p>
            <a:r>
              <a:rPr lang="en-US" dirty="0"/>
              <a:t>50K coupler cooling intercepts</a:t>
            </a:r>
          </a:p>
          <a:p>
            <a:r>
              <a:rPr lang="en-US" dirty="0"/>
              <a:t>5K strongback cooling circuit</a:t>
            </a:r>
          </a:p>
          <a:p>
            <a:r>
              <a:rPr lang="en-US" dirty="0"/>
              <a:t>5K coupler cooling circuit</a:t>
            </a:r>
          </a:p>
          <a:p>
            <a:r>
              <a:rPr lang="en-US" dirty="0"/>
              <a:t>4K/2K cavity/solenoid supply</a:t>
            </a:r>
          </a:p>
          <a:p>
            <a:pPr lvl="1"/>
            <a:r>
              <a:rPr lang="en-US" dirty="0"/>
              <a:t>2K JT H/X</a:t>
            </a:r>
          </a:p>
          <a:p>
            <a:pPr marL="457200" lvl="1" indent="0">
              <a:buNone/>
            </a:pPr>
            <a:endParaRPr lang="en-US" dirty="0"/>
          </a:p>
        </p:txBody>
      </p:sp>
      <p:sp>
        <p:nvSpPr>
          <p:cNvPr id="2" name="Title 1">
            <a:extLst>
              <a:ext uri="{FF2B5EF4-FFF2-40B4-BE49-F238E27FC236}">
                <a16:creationId xmlns:a16="http://schemas.microsoft.com/office/drawing/2014/main" id="{4076F602-23E3-4729-A3FE-7861CF59A19F}"/>
              </a:ext>
            </a:extLst>
          </p:cNvPr>
          <p:cNvSpPr>
            <a:spLocks noGrp="1"/>
          </p:cNvSpPr>
          <p:nvPr>
            <p:ph type="title"/>
          </p:nvPr>
        </p:nvSpPr>
        <p:spPr/>
        <p:txBody>
          <a:bodyPr/>
          <a:lstStyle/>
          <a:p>
            <a:r>
              <a:rPr lang="en-US" dirty="0"/>
              <a:t>Cryogenic Circuits</a:t>
            </a:r>
          </a:p>
        </p:txBody>
      </p:sp>
      <p:sp>
        <p:nvSpPr>
          <p:cNvPr id="4" name="Date Placeholder 3">
            <a:extLst>
              <a:ext uri="{FF2B5EF4-FFF2-40B4-BE49-F238E27FC236}">
                <a16:creationId xmlns:a16="http://schemas.microsoft.com/office/drawing/2014/main" id="{51A7E073-8E32-481B-AD95-11C46B43B4B5}"/>
              </a:ext>
            </a:extLst>
          </p:cNvPr>
          <p:cNvSpPr>
            <a:spLocks noGrp="1"/>
          </p:cNvSpPr>
          <p:nvPr>
            <p:ph type="dt" sz="half" idx="2"/>
          </p:nvPr>
        </p:nvSpPr>
        <p:spPr>
          <a:xfrm>
            <a:off x="736827" y="6504212"/>
            <a:ext cx="987470" cy="24287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altLang="en-US" dirty="0"/>
              <a:t>14 May 2020</a:t>
            </a:r>
          </a:p>
        </p:txBody>
      </p:sp>
      <p:sp>
        <p:nvSpPr>
          <p:cNvPr id="5" name="Footer Placeholder 4">
            <a:extLst>
              <a:ext uri="{FF2B5EF4-FFF2-40B4-BE49-F238E27FC236}">
                <a16:creationId xmlns:a16="http://schemas.microsoft.com/office/drawing/2014/main" id="{47B8A424-CA46-49D5-BFB9-56BD2F5DF8E7}"/>
              </a:ext>
            </a:extLst>
          </p:cNvPr>
          <p:cNvSpPr>
            <a:spLocks noGrp="1"/>
          </p:cNvSpPr>
          <p:nvPr>
            <p:ph type="ftr" sz="quarter" idx="3"/>
          </p:nvPr>
        </p:nvSpPr>
        <p:spPr>
          <a:xfrm>
            <a:off x="2130415" y="6504213"/>
            <a:ext cx="4708998"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SRFCRYO Integrated </a:t>
            </a:r>
            <a:r>
              <a:rPr lang="en-US" dirty="0" err="1"/>
              <a:t>Cryo</a:t>
            </a:r>
            <a:r>
              <a:rPr lang="en-US" dirty="0"/>
              <a:t> Workshop</a:t>
            </a:r>
          </a:p>
        </p:txBody>
      </p:sp>
      <p:sp>
        <p:nvSpPr>
          <p:cNvPr id="6" name="Slide Number Placeholder 5">
            <a:extLst>
              <a:ext uri="{FF2B5EF4-FFF2-40B4-BE49-F238E27FC236}">
                <a16:creationId xmlns:a16="http://schemas.microsoft.com/office/drawing/2014/main" id="{D43AE460-012D-4724-AE8A-EA3A7663C74A}"/>
              </a:ext>
            </a:extLst>
          </p:cNvPr>
          <p:cNvSpPr>
            <a:spLocks noGrp="1"/>
          </p:cNvSpPr>
          <p:nvPr>
            <p:ph type="sldNum" sz="quarter" idx="4"/>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fld id="{D4078CA2-75EA-4F42-B0AF-FB0975373545}" type="slidenum">
              <a:rPr lang="en-US" altLang="en-US" smtClean="0"/>
              <a:pPr/>
              <a:t>5</a:t>
            </a:fld>
            <a:endParaRPr lang="en-US" altLang="en-US" dirty="0"/>
          </a:p>
        </p:txBody>
      </p:sp>
    </p:spTree>
    <p:extLst>
      <p:ext uri="{BB962C8B-B14F-4D97-AF65-F5344CB8AC3E}">
        <p14:creationId xmlns:p14="http://schemas.microsoft.com/office/powerpoint/2010/main" val="145389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14EE746-51FF-4EF1-8D0E-E34EB8700B88}"/>
              </a:ext>
            </a:extLst>
          </p:cNvPr>
          <p:cNvPicPr>
            <a:picLocks noGrp="1" noChangeAspect="1"/>
          </p:cNvPicPr>
          <p:nvPr>
            <p:ph idx="1"/>
          </p:nvPr>
        </p:nvPicPr>
        <p:blipFill>
          <a:blip r:embed="rId2"/>
          <a:stretch>
            <a:fillRect/>
          </a:stretch>
        </p:blipFill>
        <p:spPr>
          <a:xfrm>
            <a:off x="429419" y="840093"/>
            <a:ext cx="7618012" cy="4689850"/>
          </a:xfrm>
          <a:prstGeom prst="rect">
            <a:avLst/>
          </a:prstGeom>
        </p:spPr>
      </p:pic>
      <p:sp>
        <p:nvSpPr>
          <p:cNvPr id="2" name="Title 1">
            <a:extLst>
              <a:ext uri="{FF2B5EF4-FFF2-40B4-BE49-F238E27FC236}">
                <a16:creationId xmlns:a16="http://schemas.microsoft.com/office/drawing/2014/main" id="{4076F602-23E3-4729-A3FE-7861CF59A19F}"/>
              </a:ext>
            </a:extLst>
          </p:cNvPr>
          <p:cNvSpPr>
            <a:spLocks noGrp="1"/>
          </p:cNvSpPr>
          <p:nvPr>
            <p:ph type="title"/>
          </p:nvPr>
        </p:nvSpPr>
        <p:spPr/>
        <p:txBody>
          <a:bodyPr/>
          <a:lstStyle/>
          <a:p>
            <a:r>
              <a:rPr lang="en-US" dirty="0"/>
              <a:t>HWR CM Heat Load </a:t>
            </a:r>
            <a:r>
              <a:rPr lang="en-US" sz="1800" dirty="0"/>
              <a:t>(as documented in ED0008200)</a:t>
            </a:r>
          </a:p>
        </p:txBody>
      </p:sp>
      <p:sp>
        <p:nvSpPr>
          <p:cNvPr id="4" name="Date Placeholder 3">
            <a:extLst>
              <a:ext uri="{FF2B5EF4-FFF2-40B4-BE49-F238E27FC236}">
                <a16:creationId xmlns:a16="http://schemas.microsoft.com/office/drawing/2014/main" id="{51A7E073-8E32-481B-AD95-11C46B43B4B5}"/>
              </a:ext>
            </a:extLst>
          </p:cNvPr>
          <p:cNvSpPr>
            <a:spLocks noGrp="1"/>
          </p:cNvSpPr>
          <p:nvPr>
            <p:ph type="dt" sz="half" idx="2"/>
          </p:nvPr>
        </p:nvSpPr>
        <p:spPr>
          <a:xfrm>
            <a:off x="736827" y="6504212"/>
            <a:ext cx="1170350" cy="24287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altLang="en-US" dirty="0"/>
              <a:t>14 May 2020</a:t>
            </a:r>
          </a:p>
        </p:txBody>
      </p:sp>
      <p:sp>
        <p:nvSpPr>
          <p:cNvPr id="5" name="Footer Placeholder 4">
            <a:extLst>
              <a:ext uri="{FF2B5EF4-FFF2-40B4-BE49-F238E27FC236}">
                <a16:creationId xmlns:a16="http://schemas.microsoft.com/office/drawing/2014/main" id="{47B8A424-CA46-49D5-BFB9-56BD2F5DF8E7}"/>
              </a:ext>
            </a:extLst>
          </p:cNvPr>
          <p:cNvSpPr>
            <a:spLocks noGrp="1"/>
          </p:cNvSpPr>
          <p:nvPr>
            <p:ph type="ftr" sz="quarter" idx="3"/>
          </p:nvPr>
        </p:nvSpPr>
        <p:spPr>
          <a:xfrm>
            <a:off x="2066271" y="6504213"/>
            <a:ext cx="3751055"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SRFCRYO Integrated Cryo Workshop</a:t>
            </a:r>
            <a:endParaRPr lang="en-US" dirty="0"/>
          </a:p>
        </p:txBody>
      </p:sp>
      <p:sp>
        <p:nvSpPr>
          <p:cNvPr id="6" name="Slide Number Placeholder 5">
            <a:extLst>
              <a:ext uri="{FF2B5EF4-FFF2-40B4-BE49-F238E27FC236}">
                <a16:creationId xmlns:a16="http://schemas.microsoft.com/office/drawing/2014/main" id="{D43AE460-012D-4724-AE8A-EA3A7663C74A}"/>
              </a:ext>
            </a:extLst>
          </p:cNvPr>
          <p:cNvSpPr>
            <a:spLocks noGrp="1"/>
          </p:cNvSpPr>
          <p:nvPr>
            <p:ph type="sldNum" sz="quarter" idx="4"/>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fld id="{D4078CA2-75EA-4F42-B0AF-FB0975373545}" type="slidenum">
              <a:rPr lang="en-US" altLang="en-US" smtClean="0"/>
              <a:pPr/>
              <a:t>6</a:t>
            </a:fld>
            <a:endParaRPr lang="en-US" altLang="en-US" dirty="0"/>
          </a:p>
        </p:txBody>
      </p:sp>
      <p:sp>
        <p:nvSpPr>
          <p:cNvPr id="8" name="Content Placeholder 1">
            <a:extLst>
              <a:ext uri="{FF2B5EF4-FFF2-40B4-BE49-F238E27FC236}">
                <a16:creationId xmlns:a16="http://schemas.microsoft.com/office/drawing/2014/main" id="{CBE707D7-1231-483A-889C-D98196520DFC}"/>
              </a:ext>
            </a:extLst>
          </p:cNvPr>
          <p:cNvSpPr txBox="1">
            <a:spLocks/>
          </p:cNvSpPr>
          <p:nvPr/>
        </p:nvSpPr>
        <p:spPr>
          <a:xfrm>
            <a:off x="0" y="5268041"/>
            <a:ext cx="8672513" cy="844732"/>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2400" kern="1200">
                <a:solidFill>
                  <a:schemeClr val="accent6">
                    <a:lumMod val="50000"/>
                  </a:schemeClr>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accent6">
                    <a:lumMod val="50000"/>
                  </a:schemeClr>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chemeClr val="accent6">
                    <a:lumMod val="50000"/>
                  </a:schemeClr>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chemeClr val="accent6">
                    <a:lumMod val="50000"/>
                  </a:schemeClr>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chemeClr val="accent6">
                    <a:lumMod val="50000"/>
                  </a:schemeClr>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charset="0"/>
              <a:buNone/>
            </a:pPr>
            <a:r>
              <a:rPr lang="en-US" sz="1800" dirty="0"/>
              <a:t>Cavity heat loads based on nominal operating gradients and measured Q</a:t>
            </a:r>
            <a:r>
              <a:rPr lang="en-US" sz="1800" baseline="-25000" dirty="0"/>
              <a:t>0</a:t>
            </a:r>
            <a:r>
              <a:rPr lang="en-US" sz="1800" dirty="0"/>
              <a:t> at that gradient.</a:t>
            </a:r>
          </a:p>
        </p:txBody>
      </p:sp>
    </p:spTree>
    <p:extLst>
      <p:ext uri="{BB962C8B-B14F-4D97-AF65-F5344CB8AC3E}">
        <p14:creationId xmlns:p14="http://schemas.microsoft.com/office/powerpoint/2010/main" val="60837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a:solidFill>
                  <a:schemeClr val="accent6">
                    <a:lumMod val="50000"/>
                  </a:schemeClr>
                </a:solidFill>
              </a:rPr>
              <a:t>Cavities : 2 ea., top (He V flange), bottom (cooldown fitting) – 16 total, </a:t>
            </a:r>
            <a:r>
              <a:rPr lang="en-US" dirty="0" err="1">
                <a:solidFill>
                  <a:schemeClr val="accent6">
                    <a:lumMod val="50000"/>
                  </a:schemeClr>
                </a:solidFill>
              </a:rPr>
              <a:t>Cernox</a:t>
            </a:r>
            <a:endParaRPr lang="en-US" dirty="0">
              <a:solidFill>
                <a:schemeClr val="accent6">
                  <a:lumMod val="50000"/>
                </a:schemeClr>
              </a:solidFill>
            </a:endParaRPr>
          </a:p>
          <a:p>
            <a:r>
              <a:rPr lang="en-US" dirty="0">
                <a:solidFill>
                  <a:schemeClr val="accent6">
                    <a:lumMod val="50000"/>
                  </a:schemeClr>
                </a:solidFill>
              </a:rPr>
              <a:t>Couplers : 2 ea., 5K (flange), 50K (flange) – 16 total (8 PT, 8 </a:t>
            </a:r>
            <a:r>
              <a:rPr lang="en-US" dirty="0" err="1">
                <a:solidFill>
                  <a:schemeClr val="accent6">
                    <a:lumMod val="50000"/>
                  </a:schemeClr>
                </a:solidFill>
              </a:rPr>
              <a:t>Cernox</a:t>
            </a:r>
            <a:r>
              <a:rPr lang="en-US" dirty="0">
                <a:solidFill>
                  <a:schemeClr val="accent6">
                    <a:lumMod val="50000"/>
                  </a:schemeClr>
                </a:solidFill>
              </a:rPr>
              <a:t>)</a:t>
            </a:r>
          </a:p>
          <a:p>
            <a:r>
              <a:rPr lang="en-US" dirty="0">
                <a:solidFill>
                  <a:schemeClr val="accent6">
                    <a:lumMod val="50000"/>
                  </a:schemeClr>
                </a:solidFill>
              </a:rPr>
              <a:t>Solenoids : 1 ea., top (He V flange) – 8 total, </a:t>
            </a:r>
            <a:r>
              <a:rPr lang="en-US" dirty="0" err="1">
                <a:solidFill>
                  <a:schemeClr val="accent6">
                    <a:lumMod val="50000"/>
                  </a:schemeClr>
                </a:solidFill>
              </a:rPr>
              <a:t>Cernox</a:t>
            </a:r>
            <a:endParaRPr lang="en-US" dirty="0">
              <a:solidFill>
                <a:schemeClr val="accent6">
                  <a:lumMod val="50000"/>
                </a:schemeClr>
              </a:solidFill>
            </a:endParaRPr>
          </a:p>
          <a:p>
            <a:r>
              <a:rPr lang="en-US" dirty="0">
                <a:solidFill>
                  <a:schemeClr val="accent6">
                    <a:lumMod val="50000"/>
                  </a:schemeClr>
                </a:solidFill>
              </a:rPr>
              <a:t>Tuners : 1 ea., top plate – 8 total, PT</a:t>
            </a:r>
          </a:p>
          <a:p>
            <a:r>
              <a:rPr lang="en-US" dirty="0">
                <a:solidFill>
                  <a:schemeClr val="accent6">
                    <a:lumMod val="50000"/>
                  </a:schemeClr>
                </a:solidFill>
              </a:rPr>
              <a:t>Thermal Shield : 5 ea., top, 4 sides – 5 total, PT</a:t>
            </a:r>
          </a:p>
          <a:p>
            <a:r>
              <a:rPr lang="en-US" dirty="0">
                <a:solidFill>
                  <a:schemeClr val="accent6">
                    <a:lumMod val="50000"/>
                  </a:schemeClr>
                </a:solidFill>
              </a:rPr>
              <a:t>Tuner HX : 1 ea., side – 1 total, PT</a:t>
            </a:r>
          </a:p>
          <a:p>
            <a:r>
              <a:rPr lang="en-US" dirty="0">
                <a:solidFill>
                  <a:schemeClr val="accent6">
                    <a:lumMod val="50000"/>
                  </a:schemeClr>
                </a:solidFill>
              </a:rPr>
              <a:t>2K He Manifold : 2 ea., pipe, 50K intercept – 2 total, 1Cernox, 1PT</a:t>
            </a:r>
          </a:p>
          <a:p>
            <a:r>
              <a:rPr lang="en-US" dirty="0">
                <a:solidFill>
                  <a:schemeClr val="accent6">
                    <a:lumMod val="50000"/>
                  </a:schemeClr>
                </a:solidFill>
              </a:rPr>
              <a:t>J-T Output Valve : 1 ea., output – 1 total, </a:t>
            </a:r>
            <a:r>
              <a:rPr lang="en-US" dirty="0" err="1">
                <a:solidFill>
                  <a:schemeClr val="accent6">
                    <a:lumMod val="50000"/>
                  </a:schemeClr>
                </a:solidFill>
              </a:rPr>
              <a:t>Cernox</a:t>
            </a:r>
            <a:endParaRPr lang="en-US" dirty="0">
              <a:solidFill>
                <a:schemeClr val="accent6">
                  <a:lumMod val="50000"/>
                </a:schemeClr>
              </a:solidFill>
            </a:endParaRPr>
          </a:p>
          <a:p>
            <a:r>
              <a:rPr lang="en-US" dirty="0" err="1">
                <a:solidFill>
                  <a:schemeClr val="accent6">
                    <a:lumMod val="50000"/>
                  </a:schemeClr>
                </a:solidFill>
              </a:rPr>
              <a:t>LHe</a:t>
            </a:r>
            <a:r>
              <a:rPr lang="en-US" dirty="0">
                <a:solidFill>
                  <a:schemeClr val="accent6">
                    <a:lumMod val="50000"/>
                  </a:schemeClr>
                </a:solidFill>
              </a:rPr>
              <a:t> Input &amp; Output Valves: 2 </a:t>
            </a:r>
            <a:r>
              <a:rPr lang="en-US" dirty="0" err="1">
                <a:solidFill>
                  <a:schemeClr val="accent6">
                    <a:lumMod val="50000"/>
                  </a:schemeClr>
                </a:solidFill>
              </a:rPr>
              <a:t>ea</a:t>
            </a:r>
            <a:r>
              <a:rPr lang="en-US" dirty="0">
                <a:solidFill>
                  <a:schemeClr val="accent6">
                    <a:lumMod val="50000"/>
                  </a:schemeClr>
                </a:solidFill>
              </a:rPr>
              <a:t>, 5K, 50K intercepts – total 4, 2 </a:t>
            </a:r>
            <a:r>
              <a:rPr lang="en-US" dirty="0" err="1">
                <a:solidFill>
                  <a:schemeClr val="accent6">
                    <a:lumMod val="50000"/>
                  </a:schemeClr>
                </a:solidFill>
              </a:rPr>
              <a:t>Cernox</a:t>
            </a:r>
            <a:r>
              <a:rPr lang="en-US" dirty="0">
                <a:solidFill>
                  <a:schemeClr val="accent6">
                    <a:lumMod val="50000"/>
                  </a:schemeClr>
                </a:solidFill>
              </a:rPr>
              <a:t>, 2 PT</a:t>
            </a:r>
          </a:p>
          <a:p>
            <a:r>
              <a:rPr lang="en-US" dirty="0">
                <a:solidFill>
                  <a:schemeClr val="accent6">
                    <a:lumMod val="50000"/>
                  </a:schemeClr>
                </a:solidFill>
              </a:rPr>
              <a:t>TI Strongback : 1 ea., hanger mount – 1 total, </a:t>
            </a:r>
            <a:r>
              <a:rPr lang="en-US" dirty="0" err="1">
                <a:solidFill>
                  <a:schemeClr val="accent6">
                    <a:lumMod val="50000"/>
                  </a:schemeClr>
                </a:solidFill>
              </a:rPr>
              <a:t>Cernox</a:t>
            </a:r>
            <a:endParaRPr lang="en-US" dirty="0">
              <a:solidFill>
                <a:schemeClr val="accent6">
                  <a:lumMod val="50000"/>
                </a:schemeClr>
              </a:solidFill>
            </a:endParaRPr>
          </a:p>
          <a:p>
            <a:r>
              <a:rPr lang="en-US" dirty="0">
                <a:solidFill>
                  <a:schemeClr val="accent6">
                    <a:lumMod val="50000"/>
                  </a:schemeClr>
                </a:solidFill>
              </a:rPr>
              <a:t>TI Hanger : 1 ea., 50K intercept – 1 total, PT</a:t>
            </a:r>
          </a:p>
          <a:p>
            <a:endParaRPr lang="en-US" dirty="0">
              <a:solidFill>
                <a:schemeClr val="accent6">
                  <a:lumMod val="50000"/>
                </a:schemeClr>
              </a:solidFill>
            </a:endParaRPr>
          </a:p>
          <a:p>
            <a:r>
              <a:rPr lang="en-US" dirty="0">
                <a:solidFill>
                  <a:schemeClr val="accent6">
                    <a:lumMod val="50000"/>
                  </a:schemeClr>
                </a:solidFill>
              </a:rPr>
              <a:t>63 Installed RTDs</a:t>
            </a:r>
          </a:p>
          <a:p>
            <a:r>
              <a:rPr lang="en-US" dirty="0">
                <a:solidFill>
                  <a:schemeClr val="accent6">
                    <a:lumMod val="50000"/>
                  </a:schemeClr>
                </a:solidFill>
              </a:rPr>
              <a:t>Connectors : Solid Sealing FA16523 – 8 total</a:t>
            </a:r>
          </a:p>
          <a:p>
            <a:endParaRPr lang="en-US" dirty="0">
              <a:solidFill>
                <a:schemeClr val="accent6">
                  <a:lumMod val="50000"/>
                </a:schemeClr>
              </a:solidFill>
            </a:endParaRPr>
          </a:p>
          <a:p>
            <a:endParaRPr lang="en-US" dirty="0">
              <a:solidFill>
                <a:schemeClr val="accent6">
                  <a:lumMod val="50000"/>
                </a:schemeClr>
              </a:solidFill>
            </a:endParaRPr>
          </a:p>
          <a:p>
            <a:endParaRPr lang="en-US" dirty="0">
              <a:solidFill>
                <a:schemeClr val="accent6">
                  <a:lumMod val="50000"/>
                </a:schemeClr>
              </a:solidFill>
            </a:endParaRPr>
          </a:p>
        </p:txBody>
      </p:sp>
      <p:sp>
        <p:nvSpPr>
          <p:cNvPr id="2" name="Title 1"/>
          <p:cNvSpPr>
            <a:spLocks noGrp="1"/>
          </p:cNvSpPr>
          <p:nvPr>
            <p:ph type="title"/>
          </p:nvPr>
        </p:nvSpPr>
        <p:spPr/>
        <p:txBody>
          <a:bodyPr/>
          <a:lstStyle/>
          <a:p>
            <a:r>
              <a:rPr lang="en-US" sz="2800" dirty="0"/>
              <a:t>Cryogenic Instrumentation - Thermometry</a:t>
            </a:r>
          </a:p>
        </p:txBody>
      </p:sp>
      <p:sp>
        <p:nvSpPr>
          <p:cNvPr id="7" name="Date Placeholder 6">
            <a:extLst>
              <a:ext uri="{FF2B5EF4-FFF2-40B4-BE49-F238E27FC236}">
                <a16:creationId xmlns:a16="http://schemas.microsoft.com/office/drawing/2014/main" id="{4F483C62-A4F7-4190-9D12-81D2B3BC9742}"/>
              </a:ext>
            </a:extLst>
          </p:cNvPr>
          <p:cNvSpPr>
            <a:spLocks noGrp="1"/>
          </p:cNvSpPr>
          <p:nvPr>
            <p:ph type="dt" sz="half" idx="2"/>
          </p:nvPr>
        </p:nvSpPr>
        <p:spPr>
          <a:xfrm>
            <a:off x="797787" y="6504212"/>
            <a:ext cx="952636" cy="24287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altLang="en-US" dirty="0"/>
              <a:t>14 May 2020</a:t>
            </a:r>
          </a:p>
        </p:txBody>
      </p:sp>
      <p:sp>
        <p:nvSpPr>
          <p:cNvPr id="9" name="Footer Placeholder 8">
            <a:extLst>
              <a:ext uri="{FF2B5EF4-FFF2-40B4-BE49-F238E27FC236}">
                <a16:creationId xmlns:a16="http://schemas.microsoft.com/office/drawing/2014/main" id="{806488B7-51F3-4FCE-A1ED-C238E745CB6F}"/>
              </a:ext>
            </a:extLst>
          </p:cNvPr>
          <p:cNvSpPr>
            <a:spLocks noGrp="1"/>
          </p:cNvSpPr>
          <p:nvPr>
            <p:ph type="ftr" sz="quarter" idx="3"/>
          </p:nvPr>
        </p:nvSpPr>
        <p:spPr>
          <a:xfrm>
            <a:off x="2139327" y="6506244"/>
            <a:ext cx="5004682"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SRFCRYO Integrated </a:t>
            </a:r>
            <a:r>
              <a:rPr lang="en-US" dirty="0" err="1"/>
              <a:t>Cryo</a:t>
            </a:r>
            <a:r>
              <a:rPr lang="en-US" dirty="0"/>
              <a:t> Workshop</a:t>
            </a:r>
          </a:p>
        </p:txBody>
      </p:sp>
      <p:sp>
        <p:nvSpPr>
          <p:cNvPr id="12" name="Slide Number Placeholder 11">
            <a:extLst>
              <a:ext uri="{FF2B5EF4-FFF2-40B4-BE49-F238E27FC236}">
                <a16:creationId xmlns:a16="http://schemas.microsoft.com/office/drawing/2014/main" id="{5DB4E1A1-0FD3-471E-AF83-13E9B48C48B4}"/>
              </a:ext>
            </a:extLst>
          </p:cNvPr>
          <p:cNvSpPr>
            <a:spLocks noGrp="1"/>
          </p:cNvSpPr>
          <p:nvPr>
            <p:ph type="sldNum" sz="quarter" idx="4"/>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fld id="{D4078CA2-75EA-4F42-B0AF-FB0975373545}" type="slidenum">
              <a:rPr lang="en-US" altLang="en-US" smtClean="0"/>
              <a:pPr/>
              <a:t>7</a:t>
            </a:fld>
            <a:endParaRPr lang="en-US" altLang="en-US" dirty="0"/>
          </a:p>
        </p:txBody>
      </p:sp>
    </p:spTree>
    <p:extLst>
      <p:ext uri="{BB962C8B-B14F-4D97-AF65-F5344CB8AC3E}">
        <p14:creationId xmlns:p14="http://schemas.microsoft.com/office/powerpoint/2010/main" val="2160401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chemeClr val="accent6">
                    <a:lumMod val="50000"/>
                  </a:schemeClr>
                </a:solidFill>
              </a:rPr>
              <a:t>Cavities : 1 ea., bottom – 8 total</a:t>
            </a:r>
          </a:p>
          <a:p>
            <a:r>
              <a:rPr lang="en-US" dirty="0">
                <a:solidFill>
                  <a:schemeClr val="accent6">
                    <a:lumMod val="50000"/>
                  </a:schemeClr>
                </a:solidFill>
              </a:rPr>
              <a:t>Solenoids : 1 ea., bottom – 8 total</a:t>
            </a:r>
          </a:p>
          <a:p>
            <a:r>
              <a:rPr lang="en-US" dirty="0">
                <a:solidFill>
                  <a:schemeClr val="accent6">
                    <a:lumMod val="50000"/>
                  </a:schemeClr>
                </a:solidFill>
              </a:rPr>
              <a:t>Helium Manifold : various locations – 4 total</a:t>
            </a:r>
          </a:p>
          <a:p>
            <a:r>
              <a:rPr lang="en-US" dirty="0">
                <a:solidFill>
                  <a:schemeClr val="accent6">
                    <a:lumMod val="50000"/>
                  </a:schemeClr>
                </a:solidFill>
              </a:rPr>
              <a:t>Strongback : various locations – 4 total</a:t>
            </a:r>
          </a:p>
          <a:p>
            <a:r>
              <a:rPr lang="en-US" dirty="0">
                <a:solidFill>
                  <a:schemeClr val="accent6">
                    <a:lumMod val="50000"/>
                  </a:schemeClr>
                </a:solidFill>
              </a:rPr>
              <a:t>2K HX Output Line : on output side – 7 total</a:t>
            </a:r>
          </a:p>
          <a:p>
            <a:r>
              <a:rPr lang="en-US" dirty="0">
                <a:solidFill>
                  <a:schemeClr val="accent6">
                    <a:lumMod val="50000"/>
                  </a:schemeClr>
                </a:solidFill>
              </a:rPr>
              <a:t>Couplers : on coupler #1 – 1 total</a:t>
            </a:r>
          </a:p>
          <a:p>
            <a:endParaRPr lang="en-US" dirty="0">
              <a:solidFill>
                <a:schemeClr val="accent6">
                  <a:lumMod val="50000"/>
                </a:schemeClr>
              </a:solidFill>
            </a:endParaRPr>
          </a:p>
          <a:p>
            <a:r>
              <a:rPr lang="en-US" dirty="0">
                <a:solidFill>
                  <a:schemeClr val="accent6">
                    <a:lumMod val="50000"/>
                  </a:schemeClr>
                </a:solidFill>
              </a:rPr>
              <a:t>32 installed heaters </a:t>
            </a:r>
            <a:r>
              <a:rPr lang="en-US" dirty="0" err="1">
                <a:solidFill>
                  <a:schemeClr val="accent6">
                    <a:lumMod val="50000"/>
                  </a:schemeClr>
                </a:solidFill>
              </a:rPr>
              <a:t>Caddock</a:t>
            </a:r>
            <a:r>
              <a:rPr lang="en-US" dirty="0">
                <a:solidFill>
                  <a:schemeClr val="accent6">
                    <a:lumMod val="50000"/>
                  </a:schemeClr>
                </a:solidFill>
              </a:rPr>
              <a:t> M850-50.0-1% : 50</a:t>
            </a:r>
            <a:r>
              <a:rPr lang="el-GR" dirty="0">
                <a:solidFill>
                  <a:schemeClr val="accent6">
                    <a:lumMod val="50000"/>
                  </a:schemeClr>
                </a:solidFill>
              </a:rPr>
              <a:t>Ω</a:t>
            </a:r>
            <a:r>
              <a:rPr lang="en-US" dirty="0">
                <a:solidFill>
                  <a:schemeClr val="accent6">
                    <a:lumMod val="50000"/>
                  </a:schemeClr>
                </a:solidFill>
              </a:rPr>
              <a:t> , 50W</a:t>
            </a:r>
          </a:p>
          <a:p>
            <a:r>
              <a:rPr lang="en-US" dirty="0">
                <a:solidFill>
                  <a:schemeClr val="accent6">
                    <a:lumMod val="50000"/>
                  </a:schemeClr>
                </a:solidFill>
              </a:rPr>
              <a:t>Connectors : Solid Sealing FA16523 – 2 total</a:t>
            </a:r>
          </a:p>
          <a:p>
            <a:endParaRPr lang="en-US" dirty="0">
              <a:solidFill>
                <a:schemeClr val="accent6">
                  <a:lumMod val="50000"/>
                </a:schemeClr>
              </a:solidFill>
            </a:endParaRPr>
          </a:p>
          <a:p>
            <a:pPr marL="0" indent="0">
              <a:buNone/>
            </a:pPr>
            <a:r>
              <a:rPr lang="en-US" dirty="0">
                <a:solidFill>
                  <a:schemeClr val="accent6">
                    <a:lumMod val="50000"/>
                  </a:schemeClr>
                </a:solidFill>
              </a:rPr>
              <a:t> </a:t>
            </a:r>
          </a:p>
          <a:p>
            <a:endParaRPr lang="en-US" dirty="0">
              <a:solidFill>
                <a:schemeClr val="accent6">
                  <a:lumMod val="50000"/>
                </a:schemeClr>
              </a:solidFill>
            </a:endParaRPr>
          </a:p>
        </p:txBody>
      </p:sp>
      <p:sp>
        <p:nvSpPr>
          <p:cNvPr id="2" name="Title 1"/>
          <p:cNvSpPr>
            <a:spLocks noGrp="1"/>
          </p:cNvSpPr>
          <p:nvPr>
            <p:ph type="title"/>
          </p:nvPr>
        </p:nvSpPr>
        <p:spPr/>
        <p:txBody>
          <a:bodyPr/>
          <a:lstStyle/>
          <a:p>
            <a:r>
              <a:rPr lang="en-US" dirty="0"/>
              <a:t>C</a:t>
            </a:r>
            <a:r>
              <a:rPr lang="en-US" sz="2800" dirty="0"/>
              <a:t>ryogenic Instrumentation - Heaters</a:t>
            </a:r>
          </a:p>
        </p:txBody>
      </p:sp>
      <p:sp>
        <p:nvSpPr>
          <p:cNvPr id="7" name="Date Placeholder 6">
            <a:extLst>
              <a:ext uri="{FF2B5EF4-FFF2-40B4-BE49-F238E27FC236}">
                <a16:creationId xmlns:a16="http://schemas.microsoft.com/office/drawing/2014/main" id="{4F483C62-A4F7-4190-9D12-81D2B3BC9742}"/>
              </a:ext>
            </a:extLst>
          </p:cNvPr>
          <p:cNvSpPr>
            <a:spLocks noGrp="1"/>
          </p:cNvSpPr>
          <p:nvPr>
            <p:ph type="dt" sz="half" idx="2"/>
          </p:nvPr>
        </p:nvSpPr>
        <p:spPr>
          <a:xfrm>
            <a:off x="736827" y="6504212"/>
            <a:ext cx="1048430" cy="24287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altLang="en-US" dirty="0"/>
              <a:t>14 May 2020</a:t>
            </a:r>
          </a:p>
        </p:txBody>
      </p:sp>
      <p:sp>
        <p:nvSpPr>
          <p:cNvPr id="9" name="Footer Placeholder 8">
            <a:extLst>
              <a:ext uri="{FF2B5EF4-FFF2-40B4-BE49-F238E27FC236}">
                <a16:creationId xmlns:a16="http://schemas.microsoft.com/office/drawing/2014/main" id="{806488B7-51F3-4FCE-A1ED-C238E745CB6F}"/>
              </a:ext>
            </a:extLst>
          </p:cNvPr>
          <p:cNvSpPr>
            <a:spLocks noGrp="1"/>
          </p:cNvSpPr>
          <p:nvPr>
            <p:ph type="ftr" sz="quarter" idx="3"/>
          </p:nvPr>
        </p:nvSpPr>
        <p:spPr>
          <a:xfrm>
            <a:off x="2135939" y="6511831"/>
            <a:ext cx="3437547"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SRFCRYO Integrated </a:t>
            </a:r>
            <a:r>
              <a:rPr lang="en-US" dirty="0" err="1"/>
              <a:t>Cryo</a:t>
            </a:r>
            <a:r>
              <a:rPr lang="en-US" dirty="0"/>
              <a:t> Workshop</a:t>
            </a:r>
          </a:p>
        </p:txBody>
      </p:sp>
      <p:sp>
        <p:nvSpPr>
          <p:cNvPr id="12" name="Slide Number Placeholder 11">
            <a:extLst>
              <a:ext uri="{FF2B5EF4-FFF2-40B4-BE49-F238E27FC236}">
                <a16:creationId xmlns:a16="http://schemas.microsoft.com/office/drawing/2014/main" id="{5DB4E1A1-0FD3-471E-AF83-13E9B48C48B4}"/>
              </a:ext>
            </a:extLst>
          </p:cNvPr>
          <p:cNvSpPr>
            <a:spLocks noGrp="1"/>
          </p:cNvSpPr>
          <p:nvPr>
            <p:ph type="sldNum" sz="quarter" idx="4"/>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fld id="{D4078CA2-75EA-4F42-B0AF-FB0975373545}" type="slidenum">
              <a:rPr lang="en-US" altLang="en-US" smtClean="0"/>
              <a:pPr/>
              <a:t>8</a:t>
            </a:fld>
            <a:endParaRPr lang="en-US" altLang="en-US" dirty="0"/>
          </a:p>
        </p:txBody>
      </p:sp>
    </p:spTree>
    <p:extLst>
      <p:ext uri="{BB962C8B-B14F-4D97-AF65-F5344CB8AC3E}">
        <p14:creationId xmlns:p14="http://schemas.microsoft.com/office/powerpoint/2010/main" val="623385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chemeClr val="accent6">
                    <a:lumMod val="50000"/>
                  </a:schemeClr>
                </a:solidFill>
              </a:rPr>
              <a:t>He level probes installed in 2K manifold, protrude into solenoid “chimney”.</a:t>
            </a:r>
          </a:p>
          <a:p>
            <a:r>
              <a:rPr lang="en-US" dirty="0">
                <a:solidFill>
                  <a:schemeClr val="accent6">
                    <a:lumMod val="50000"/>
                  </a:schemeClr>
                </a:solidFill>
              </a:rPr>
              <a:t>2 probes – AMI Model 3D-28-20</a:t>
            </a:r>
          </a:p>
          <a:p>
            <a:pPr lvl="1"/>
            <a:r>
              <a:rPr lang="en-US" dirty="0">
                <a:solidFill>
                  <a:schemeClr val="accent6">
                    <a:lumMod val="50000"/>
                  </a:schemeClr>
                </a:solidFill>
              </a:rPr>
              <a:t>28 cm active length</a:t>
            </a:r>
          </a:p>
          <a:p>
            <a:pPr lvl="1"/>
            <a:r>
              <a:rPr lang="en-US" dirty="0">
                <a:solidFill>
                  <a:schemeClr val="accent6">
                    <a:lumMod val="50000"/>
                  </a:schemeClr>
                </a:solidFill>
              </a:rPr>
              <a:t>30 cm overall length</a:t>
            </a:r>
          </a:p>
          <a:p>
            <a:pPr lvl="1"/>
            <a:r>
              <a:rPr lang="en-US" dirty="0">
                <a:solidFill>
                  <a:schemeClr val="accent6">
                    <a:lumMod val="50000"/>
                  </a:schemeClr>
                </a:solidFill>
              </a:rPr>
              <a:t>Interfaces via Solid Sealing FA16523 </a:t>
            </a:r>
          </a:p>
          <a:p>
            <a:pPr marL="400050" lvl="1" indent="0">
              <a:buNone/>
            </a:pPr>
            <a:r>
              <a:rPr lang="en-US" dirty="0">
                <a:solidFill>
                  <a:schemeClr val="accent6">
                    <a:lumMod val="50000"/>
                  </a:schemeClr>
                </a:solidFill>
              </a:rPr>
              <a:t>    connector</a:t>
            </a:r>
          </a:p>
          <a:p>
            <a:endParaRPr lang="en-US" dirty="0">
              <a:solidFill>
                <a:schemeClr val="accent6">
                  <a:lumMod val="50000"/>
                </a:schemeClr>
              </a:solidFill>
            </a:endParaRPr>
          </a:p>
        </p:txBody>
      </p:sp>
      <p:sp>
        <p:nvSpPr>
          <p:cNvPr id="2" name="Title 1"/>
          <p:cNvSpPr>
            <a:spLocks noGrp="1"/>
          </p:cNvSpPr>
          <p:nvPr>
            <p:ph type="title"/>
          </p:nvPr>
        </p:nvSpPr>
        <p:spPr/>
        <p:txBody>
          <a:bodyPr/>
          <a:lstStyle/>
          <a:p>
            <a:r>
              <a:rPr lang="en-US" sz="2800" dirty="0"/>
              <a:t>Cryogenic Instrumentation - He Level Probes</a:t>
            </a:r>
          </a:p>
        </p:txBody>
      </p:sp>
      <p:sp>
        <p:nvSpPr>
          <p:cNvPr id="7" name="Date Placeholder 6">
            <a:extLst>
              <a:ext uri="{FF2B5EF4-FFF2-40B4-BE49-F238E27FC236}">
                <a16:creationId xmlns:a16="http://schemas.microsoft.com/office/drawing/2014/main" id="{4F483C62-A4F7-4190-9D12-81D2B3BC9742}"/>
              </a:ext>
            </a:extLst>
          </p:cNvPr>
          <p:cNvSpPr>
            <a:spLocks noGrp="1"/>
          </p:cNvSpPr>
          <p:nvPr>
            <p:ph type="dt" sz="half" idx="2"/>
          </p:nvPr>
        </p:nvSpPr>
        <p:spPr>
          <a:xfrm>
            <a:off x="736826" y="6504212"/>
            <a:ext cx="1118099" cy="24287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altLang="en-US" dirty="0"/>
              <a:t>14 May 2020</a:t>
            </a:r>
          </a:p>
        </p:txBody>
      </p:sp>
      <p:sp>
        <p:nvSpPr>
          <p:cNvPr id="9" name="Footer Placeholder 8">
            <a:extLst>
              <a:ext uri="{FF2B5EF4-FFF2-40B4-BE49-F238E27FC236}">
                <a16:creationId xmlns:a16="http://schemas.microsoft.com/office/drawing/2014/main" id="{806488B7-51F3-4FCE-A1ED-C238E745CB6F}"/>
              </a:ext>
            </a:extLst>
          </p:cNvPr>
          <p:cNvSpPr>
            <a:spLocks noGrp="1"/>
          </p:cNvSpPr>
          <p:nvPr>
            <p:ph type="ftr" sz="quarter" idx="3"/>
          </p:nvPr>
        </p:nvSpPr>
        <p:spPr>
          <a:xfrm>
            <a:off x="2092397" y="6484811"/>
            <a:ext cx="3420129"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SRFCRYO Integrated </a:t>
            </a:r>
            <a:r>
              <a:rPr lang="en-US" dirty="0" err="1"/>
              <a:t>Cryo</a:t>
            </a:r>
            <a:r>
              <a:rPr lang="en-US" dirty="0"/>
              <a:t> Workshop</a:t>
            </a:r>
          </a:p>
        </p:txBody>
      </p:sp>
      <p:sp>
        <p:nvSpPr>
          <p:cNvPr id="12" name="Slide Number Placeholder 11">
            <a:extLst>
              <a:ext uri="{FF2B5EF4-FFF2-40B4-BE49-F238E27FC236}">
                <a16:creationId xmlns:a16="http://schemas.microsoft.com/office/drawing/2014/main" id="{5DB4E1A1-0FD3-471E-AF83-13E9B48C48B4}"/>
              </a:ext>
            </a:extLst>
          </p:cNvPr>
          <p:cNvSpPr>
            <a:spLocks noGrp="1"/>
          </p:cNvSpPr>
          <p:nvPr>
            <p:ph type="sldNum" sz="quarter" idx="4"/>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fld id="{D4078CA2-75EA-4F42-B0AF-FB0975373545}" type="slidenum">
              <a:rPr lang="en-US" altLang="en-US" smtClean="0"/>
              <a:pPr/>
              <a:t>9</a:t>
            </a:fld>
            <a:endParaRPr lang="en-US" altLang="en-US" dirty="0"/>
          </a:p>
        </p:txBody>
      </p:sp>
      <p:pic>
        <p:nvPicPr>
          <p:cNvPr id="5" name="Picture 4">
            <a:extLst>
              <a:ext uri="{FF2B5EF4-FFF2-40B4-BE49-F238E27FC236}">
                <a16:creationId xmlns:a16="http://schemas.microsoft.com/office/drawing/2014/main" id="{2B6882BE-B5A4-4FFC-A201-25FD5C115652}"/>
              </a:ext>
            </a:extLst>
          </p:cNvPr>
          <p:cNvPicPr>
            <a:picLocks noChangeAspect="1"/>
          </p:cNvPicPr>
          <p:nvPr/>
        </p:nvPicPr>
        <p:blipFill>
          <a:blip r:embed="rId2"/>
          <a:stretch>
            <a:fillRect/>
          </a:stretch>
        </p:blipFill>
        <p:spPr>
          <a:xfrm rot="16200000">
            <a:off x="5204904" y="2518863"/>
            <a:ext cx="4016828" cy="2688951"/>
          </a:xfrm>
          <a:prstGeom prst="rect">
            <a:avLst/>
          </a:prstGeom>
        </p:spPr>
      </p:pic>
    </p:spTree>
    <p:extLst>
      <p:ext uri="{BB962C8B-B14F-4D97-AF65-F5344CB8AC3E}">
        <p14:creationId xmlns:p14="http://schemas.microsoft.com/office/powerpoint/2010/main" val="2184647832"/>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L2 Template" id="{A6123BC6-2E26-4D2C-B75C-E7ACD0753466}" vid="{9DA365C6-7E8E-4E63-A246-5A785B05BA97}"/>
    </a:ext>
  </a:ext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L2 Template" id="{3155429F-9A4D-45DF-A5FF-1C38C3A0040E}" vid="{49BC16E1-B038-4933-9828-9E6135788E3E}"/>
    </a:ext>
  </a:extLst>
</a:theme>
</file>

<file path=ppt/theme/theme3.xml><?xml version="1.0" encoding="utf-8"?>
<a:theme xmlns:a="http://schemas.openxmlformats.org/drawingml/2006/main" name="2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L2 Template" id="{FE47AD9F-08EF-4A70-898B-940DDC938E3F}" vid="{5880A1BE-6550-41ED-8CC3-300DC6332EA8}"/>
    </a:ext>
  </a:extLst>
</a:theme>
</file>

<file path=ppt/theme/theme4.xml><?xml version="1.0" encoding="utf-8"?>
<a:theme xmlns:a="http://schemas.openxmlformats.org/drawingml/2006/main" name="3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L2 Template" id="{A6123BC6-2E26-4D2C-B75C-E7ACD0753466}" vid="{9DA365C6-7E8E-4E63-A246-5A785B05BA9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89DA2CC4BB9E478B8FFD004BF9FA99" ma:contentTypeVersion="7" ma:contentTypeDescription="Create a new document." ma:contentTypeScope="" ma:versionID="d56c34ae3783e6ee3839050b9a847e8c">
  <xsd:schema xmlns:xsd="http://www.w3.org/2001/XMLSchema" xmlns:xs="http://www.w3.org/2001/XMLSchema" xmlns:p="http://schemas.microsoft.com/office/2006/metadata/properties" xmlns:ns3="df301ccf-90da-4920-a634-8c5c8c9e5e8a" xmlns:ns4="15f49ed7-d91d-476c-9d2f-cc415609efbb" targetNamespace="http://schemas.microsoft.com/office/2006/metadata/properties" ma:root="true" ma:fieldsID="9dc074dbc93b336ea1919b3ea74c8891" ns3:_="" ns4:_="">
    <xsd:import namespace="df301ccf-90da-4920-a634-8c5c8c9e5e8a"/>
    <xsd:import namespace="15f49ed7-d91d-476c-9d2f-cc415609ef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301ccf-90da-4920-a634-8c5c8c9e5e8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f49ed7-d91d-476c-9d2f-cc415609ef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3283F4-0DA0-418F-987C-BBCF313336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301ccf-90da-4920-a634-8c5c8c9e5e8a"/>
    <ds:schemaRef ds:uri="15f49ed7-d91d-476c-9d2f-cc415609ef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1F245F-DB62-428D-A566-B113377E9116}">
  <ds:schemaRefs>
    <ds:schemaRef ds:uri="http://purl.org/dc/terms/"/>
    <ds:schemaRef ds:uri="http://schemas.openxmlformats.org/package/2006/metadata/core-properties"/>
    <ds:schemaRef ds:uri="http://schemas.microsoft.com/office/2006/documentManagement/types"/>
    <ds:schemaRef ds:uri="df301ccf-90da-4920-a634-8c5c8c9e5e8a"/>
    <ds:schemaRef ds:uri="http://purl.org/dc/elements/1.1/"/>
    <ds:schemaRef ds:uri="http://schemas.microsoft.com/office/2006/metadata/properties"/>
    <ds:schemaRef ds:uri="15f49ed7-d91d-476c-9d2f-cc415609efbb"/>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6173E239-737B-4DF5-B0F4-23AFC3CA1E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PIP-II L2 Template</Template>
  <TotalTime>5843</TotalTime>
  <Words>1052</Words>
  <Application>Microsoft Office PowerPoint</Application>
  <PresentationFormat>On-screen Show (4:3)</PresentationFormat>
  <Paragraphs>157</Paragraphs>
  <Slides>14</Slides>
  <Notes>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14</vt:i4>
      </vt:variant>
    </vt:vector>
  </HeadingPairs>
  <TitlesOfParts>
    <vt:vector size="21" baseType="lpstr">
      <vt:lpstr>Arial</vt:lpstr>
      <vt:lpstr>Calibri</vt:lpstr>
      <vt:lpstr>Helvetica</vt:lpstr>
      <vt:lpstr>Fermilab_PPT_090815</vt:lpstr>
      <vt:lpstr>1_Fermilab_PPT_090815</vt:lpstr>
      <vt:lpstr>2_Fermilab_PPT_090815</vt:lpstr>
      <vt:lpstr>3_Fermilab_PPT_090815</vt:lpstr>
      <vt:lpstr>PowerPoint Presentation</vt:lpstr>
      <vt:lpstr>Introduction – HWR CM</vt:lpstr>
      <vt:lpstr>Cryogenic Valves &amp; Bayonets</vt:lpstr>
      <vt:lpstr>Cryogenic Valves &amp; Bayonets</vt:lpstr>
      <vt:lpstr>Cryogenic Circuits</vt:lpstr>
      <vt:lpstr>HWR CM Heat Load (as documented in ED0008200)</vt:lpstr>
      <vt:lpstr>Cryogenic Instrumentation - Thermometry</vt:lpstr>
      <vt:lpstr>Cryogenic Instrumentation - Heaters</vt:lpstr>
      <vt:lpstr>Cryogenic Instrumentation - He Level Probes</vt:lpstr>
      <vt:lpstr>HWR Status</vt:lpstr>
      <vt:lpstr>HWR Status – Cooldown</vt:lpstr>
      <vt:lpstr>HWR Status – Cooldown</vt:lpstr>
      <vt:lpstr>HWR Status – Cooldown</vt:lpstr>
      <vt:lpstr>HWR Recent Status – Test Activities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Genfa Wu</dc:creator>
  <cp:lastModifiedBy>Joseph P Ozelis</cp:lastModifiedBy>
  <cp:revision>25</cp:revision>
  <cp:lastPrinted>2014-01-20T19:40:21Z</cp:lastPrinted>
  <dcterms:created xsi:type="dcterms:W3CDTF">2019-07-15T15:50:22Z</dcterms:created>
  <dcterms:modified xsi:type="dcterms:W3CDTF">2020-05-13T19:52:15Z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0x0101007889DA2CC4BB9E478B8FFD004BF9FA99</vt:lpwstr>
  </property>
</Properties>
</file>