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4"/>
    <p:sldMasterId id="2147484125" r:id="rId5"/>
  </p:sldMasterIdLst>
  <p:notesMasterIdLst>
    <p:notesMasterId r:id="rId23"/>
  </p:notesMasterIdLst>
  <p:handoutMasterIdLst>
    <p:handoutMasterId r:id="rId24"/>
  </p:handoutMasterIdLst>
  <p:sldIdLst>
    <p:sldId id="294" r:id="rId6"/>
    <p:sldId id="321" r:id="rId7"/>
    <p:sldId id="1063" r:id="rId8"/>
    <p:sldId id="298" r:id="rId9"/>
    <p:sldId id="636" r:id="rId10"/>
    <p:sldId id="638" r:id="rId11"/>
    <p:sldId id="1059" r:id="rId12"/>
    <p:sldId id="967" r:id="rId13"/>
    <p:sldId id="968" r:id="rId14"/>
    <p:sldId id="1058" r:id="rId15"/>
    <p:sldId id="1060" r:id="rId16"/>
    <p:sldId id="1064" r:id="rId17"/>
    <p:sldId id="1065" r:id="rId18"/>
    <p:sldId id="1066" r:id="rId19"/>
    <p:sldId id="1067" r:id="rId20"/>
    <p:sldId id="1051" r:id="rId21"/>
    <p:sldId id="965" r:id="rId22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26A426"/>
    <a:srgbClr val="FAF7F5"/>
    <a:srgbClr val="CAD5DD"/>
    <a:srgbClr val="C3D5DD"/>
    <a:srgbClr val="0ECCA6"/>
    <a:srgbClr val="50504E"/>
    <a:srgbClr val="4E4E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3601" autoAdjust="0"/>
  </p:normalViewPr>
  <p:slideViewPr>
    <p:cSldViewPr snapToGrid="0" snapToObjects="1" showGuides="1">
      <p:cViewPr>
        <p:scale>
          <a:sx n="100" d="100"/>
          <a:sy n="100" d="100"/>
        </p:scale>
        <p:origin x="984" y="64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J Hansen" userId="54d1130f-39ef-4f5a-84ac-54f747f8c29d" providerId="ADAL" clId="{7009E074-FBF0-4914-9F88-CC6C0E8A07B2}"/>
    <pc:docChg chg="custSel modSld">
      <pc:chgData name="Benjamin J Hansen" userId="54d1130f-39ef-4f5a-84ac-54f747f8c29d" providerId="ADAL" clId="{7009E074-FBF0-4914-9F88-CC6C0E8A07B2}" dt="2020-05-14T04:02:08.925" v="37" actId="20577"/>
      <pc:docMkLst>
        <pc:docMk/>
      </pc:docMkLst>
      <pc:sldChg chg="modSp">
        <pc:chgData name="Benjamin J Hansen" userId="54d1130f-39ef-4f5a-84ac-54f747f8c29d" providerId="ADAL" clId="{7009E074-FBF0-4914-9F88-CC6C0E8A07B2}" dt="2020-05-14T04:02:08.925" v="37" actId="20577"/>
        <pc:sldMkLst>
          <pc:docMk/>
          <pc:sldMk cId="2180601304" sldId="636"/>
        </pc:sldMkLst>
        <pc:spChg chg="mod">
          <ac:chgData name="Benjamin J Hansen" userId="54d1130f-39ef-4f5a-84ac-54f747f8c29d" providerId="ADAL" clId="{7009E074-FBF0-4914-9F88-CC6C0E8A07B2}" dt="2020-05-14T04:02:08.925" v="37" actId="20577"/>
          <ac:spMkLst>
            <pc:docMk/>
            <pc:sldMk cId="2180601304" sldId="636"/>
            <ac:spMk id="7" creationId="{652CC406-5595-49AF-8004-7AD57D780EEA}"/>
          </ac:spMkLst>
        </pc:spChg>
      </pc:sldChg>
      <pc:sldChg chg="addSp delSp modSp">
        <pc:chgData name="Benjamin J Hansen" userId="54d1130f-39ef-4f5a-84ac-54f747f8c29d" providerId="ADAL" clId="{7009E074-FBF0-4914-9F88-CC6C0E8A07B2}" dt="2020-05-14T03:58:04.968" v="21" actId="14100"/>
        <pc:sldMkLst>
          <pc:docMk/>
          <pc:sldMk cId="1774651480" sldId="1067"/>
        </pc:sldMkLst>
        <pc:spChg chg="mod">
          <ac:chgData name="Benjamin J Hansen" userId="54d1130f-39ef-4f5a-84ac-54f747f8c29d" providerId="ADAL" clId="{7009E074-FBF0-4914-9F88-CC6C0E8A07B2}" dt="2020-05-14T03:58:04.968" v="21" actId="14100"/>
          <ac:spMkLst>
            <pc:docMk/>
            <pc:sldMk cId="1774651480" sldId="1067"/>
            <ac:spMk id="9" creationId="{2C82E434-F37C-4C15-BB94-93B71AEBDDF3}"/>
          </ac:spMkLst>
        </pc:spChg>
        <pc:picChg chg="del">
          <ac:chgData name="Benjamin J Hansen" userId="54d1130f-39ef-4f5a-84ac-54f747f8c29d" providerId="ADAL" clId="{7009E074-FBF0-4914-9F88-CC6C0E8A07B2}" dt="2020-05-14T03:56:41.038" v="3" actId="478"/>
          <ac:picMkLst>
            <pc:docMk/>
            <pc:sldMk cId="1774651480" sldId="1067"/>
            <ac:picMk id="8" creationId="{9241CB98-16E7-4A29-BEE0-70EC15D734C7}"/>
          </ac:picMkLst>
        </pc:picChg>
        <pc:picChg chg="add mod ord modCrop">
          <ac:chgData name="Benjamin J Hansen" userId="54d1130f-39ef-4f5a-84ac-54f747f8c29d" providerId="ADAL" clId="{7009E074-FBF0-4914-9F88-CC6C0E8A07B2}" dt="2020-05-14T03:57:28.846" v="15" actId="14100"/>
          <ac:picMkLst>
            <pc:docMk/>
            <pc:sldMk cId="1774651480" sldId="1067"/>
            <ac:picMk id="13" creationId="{C3ED38FA-BA38-4973-9BD4-F70DEAF7F0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6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2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Cryoplant PLCs interface with CDS PLCs via local ethernet connection and to the Controls via OPC and EPICS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Director’s CD-2/3a Review</a:t>
            </a:r>
          </a:p>
          <a:p>
            <a:r>
              <a:rPr lang="en-US" dirty="0"/>
              <a:t>30-Jul to 01-Aug-2019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C72AB-7766-46D5-B3CB-CD273F1A4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2390"/>
          <a:stretch/>
        </p:blipFill>
        <p:spPr>
          <a:xfrm>
            <a:off x="-6854" y="896935"/>
            <a:ext cx="914400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16AA3B-D513-4568-ADD3-3BBA8874574F}"/>
              </a:ext>
            </a:extLst>
          </p:cNvPr>
          <p:cNvSpPr txBox="1"/>
          <p:nvPr userDrawn="1"/>
        </p:nvSpPr>
        <p:spPr>
          <a:xfrm>
            <a:off x="5541484" y="4971263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028D7-F88A-46AC-A4EE-0D16D8977226}"/>
              </a:ext>
            </a:extLst>
          </p:cNvPr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C252E7D-511A-3F46-85D4-8F4130125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8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12A21D-B56E-F945-B055-BF1CBF63F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B3E399-69D4-C841-A710-B72A7702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75BED8-95F8-CC4B-ABA8-F24701B5E09F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51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DD55B5-2492-1B49-8FE7-A4E81E464686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49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7750FE-A38D-8D40-B62F-C2B0DF6D7DBD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716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E53488-F378-2346-80CA-BF8F508ADB1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399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011B33-F2FA-D041-B3F6-0928448CC4DA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87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FE1CF1-B626-4C27-88E5-87F0AD45E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F7B592-48E6-4F03-9121-CCA0E37B7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3DB01C-97E9-4D31-85CD-BDB84670C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0F67-2779-47E9-864A-844632723D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72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" y="896935"/>
            <a:ext cx="9141374" cy="27755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B526F8-601C-4864-9A1A-2C4C06B3BF6F}"/>
              </a:ext>
            </a:extLst>
          </p:cNvPr>
          <p:cNvSpPr txBox="1"/>
          <p:nvPr userDrawn="1"/>
        </p:nvSpPr>
        <p:spPr>
          <a:xfrm>
            <a:off x="5741424" y="4819165"/>
            <a:ext cx="259485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70AEE4-4A11-4292-8515-940A08252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2784" y="6312189"/>
            <a:ext cx="274320" cy="2074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9089B3-3ACB-44B9-A8B5-65C955C3D143}"/>
              </a:ext>
            </a:extLst>
          </p:cNvPr>
          <p:cNvSpPr/>
          <p:nvPr userDrawn="1"/>
        </p:nvSpPr>
        <p:spPr>
          <a:xfrm>
            <a:off x="8576931" y="5580509"/>
            <a:ext cx="274320" cy="18288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D1DBC3-ED5B-4BE6-AEDC-E59ED073C1A5}"/>
              </a:ext>
            </a:extLst>
          </p:cNvPr>
          <p:cNvSpPr/>
          <p:nvPr userDrawn="1"/>
        </p:nvSpPr>
        <p:spPr>
          <a:xfrm>
            <a:off x="8576929" y="5315187"/>
            <a:ext cx="274320" cy="18288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613015-C0B4-492C-8583-C40284CA599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76325" y="5062166"/>
            <a:ext cx="274320" cy="18665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B424F9-BC52-4FAD-B922-89A9BD7382C7}"/>
              </a:ext>
            </a:extLst>
          </p:cNvPr>
          <p:cNvSpPr/>
          <p:nvPr userDrawn="1"/>
        </p:nvSpPr>
        <p:spPr>
          <a:xfrm>
            <a:off x="8576931" y="5813960"/>
            <a:ext cx="274320" cy="18373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3963F-6943-44B7-9BC8-C841E897BF76}"/>
              </a:ext>
            </a:extLst>
          </p:cNvPr>
          <p:cNvSpPr/>
          <p:nvPr userDrawn="1"/>
        </p:nvSpPr>
        <p:spPr>
          <a:xfrm>
            <a:off x="8582784" y="6071826"/>
            <a:ext cx="274320" cy="18288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A22DF2-DCA2-48E5-B71F-CE7399AA499F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5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02310" y="6117368"/>
            <a:ext cx="1009726" cy="5263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Jan 28, 2020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PRESENTER | TITLE | PIP-II DOE CD-2/3a IPR Plenary Session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4925719"/>
            <a:ext cx="8499231" cy="1390219"/>
          </a:xfrm>
        </p:spPr>
        <p:txBody>
          <a:bodyPr/>
          <a:lstStyle/>
          <a:p>
            <a:r>
              <a:rPr lang="en-US" dirty="0"/>
              <a:t>Ben Hansen, L3/CAM</a:t>
            </a:r>
          </a:p>
          <a:p>
            <a:r>
              <a:rPr lang="en-US" dirty="0"/>
              <a:t>May 12, 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781" y="384395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Cryoplant Scope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B73ABB-5E24-4E18-8411-B43F47D8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Cryoplant Capacity –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C8E5-C085-4C27-A95F-C2F0A29021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2B9F5-1F18-462E-BF87-2EAEC331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E668F-9B54-4050-B3D9-B8246CAD321B}"/>
              </a:ext>
            </a:extLst>
          </p:cNvPr>
          <p:cNvSpPr txBox="1"/>
          <p:nvPr/>
        </p:nvSpPr>
        <p:spPr>
          <a:xfrm>
            <a:off x="232456" y="954834"/>
            <a:ext cx="4065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Cryoplant Requirements: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3DDC8B1-C7C8-48EE-9621-75EE847B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56" y="3272310"/>
            <a:ext cx="5053982" cy="9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MS Gothic" panose="020B0609070205080204" pitchFamily="49" charset="-128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Gothic" panose="020B0609070205080204" pitchFamily="49" charset="-128"/>
                <a:cs typeface="Tahoma" panose="020B0604030504040204" pitchFamily="34" charset="0"/>
              </a:rPr>
              <a:t>Specified Capacity: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B4945F3-6605-4F19-B05F-105C93F6C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367223"/>
              </p:ext>
            </p:extLst>
          </p:nvPr>
        </p:nvGraphicFramePr>
        <p:xfrm>
          <a:off x="310556" y="4008179"/>
          <a:ext cx="5274417" cy="984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248">
                  <a:extLst>
                    <a:ext uri="{9D8B030D-6E8A-4147-A177-3AD203B41FA5}">
                      <a16:colId xmlns:a16="http://schemas.microsoft.com/office/drawing/2014/main" val="2858167174"/>
                    </a:ext>
                  </a:extLst>
                </a:gridCol>
                <a:gridCol w="1223779">
                  <a:extLst>
                    <a:ext uri="{9D8B030D-6E8A-4147-A177-3AD203B41FA5}">
                      <a16:colId xmlns:a16="http://schemas.microsoft.com/office/drawing/2014/main" val="1947242031"/>
                    </a:ext>
                  </a:extLst>
                </a:gridCol>
                <a:gridCol w="1288189">
                  <a:extLst>
                    <a:ext uri="{9D8B030D-6E8A-4147-A177-3AD203B41FA5}">
                      <a16:colId xmlns:a16="http://schemas.microsoft.com/office/drawing/2014/main" val="3532727551"/>
                    </a:ext>
                  </a:extLst>
                </a:gridCol>
                <a:gridCol w="1220201">
                  <a:extLst>
                    <a:ext uri="{9D8B030D-6E8A-4147-A177-3AD203B41FA5}">
                      <a16:colId xmlns:a16="http://schemas.microsoft.com/office/drawing/2014/main" val="1300873068"/>
                    </a:ext>
                  </a:extLst>
                </a:gridCol>
              </a:tblGrid>
              <a:tr h="328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Capacity (W)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 K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LTTS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HTTS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912504"/>
                  </a:ext>
                </a:extLst>
              </a:tr>
              <a:tr h="328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Maximum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≥ 1,900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≥ 1,500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≥ 9,100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156224"/>
                  </a:ext>
                </a:extLst>
              </a:tr>
              <a:tr h="328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Nominal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≥ 1,750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≥ 1,150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≥ 7,000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415296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5DD9CDED-5E61-4FB4-A438-A6F709539C2B}"/>
              </a:ext>
            </a:extLst>
          </p:cNvPr>
          <p:cNvGrpSpPr/>
          <p:nvPr/>
        </p:nvGrpSpPr>
        <p:grpSpPr>
          <a:xfrm>
            <a:off x="131390" y="1433951"/>
            <a:ext cx="8881219" cy="1745348"/>
            <a:chOff x="411468" y="1416952"/>
            <a:chExt cx="8164864" cy="16045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92626C-1ECA-4DDA-8C34-5C61297F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68" y="1416952"/>
              <a:ext cx="8164864" cy="16045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9DAAEE-F766-47A3-BC19-482844AF7B40}"/>
                </a:ext>
              </a:extLst>
            </p:cNvPr>
            <p:cNvSpPr txBox="1"/>
            <p:nvPr/>
          </p:nvSpPr>
          <p:spPr>
            <a:xfrm>
              <a:off x="2563585" y="1980207"/>
              <a:ext cx="326572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</a:rPr>
                <a:t>1879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58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BEDA6-B8CD-4C29-8B16-E7617A1A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47994"/>
            <a:ext cx="8686800" cy="427877"/>
          </a:xfrm>
        </p:spPr>
        <p:txBody>
          <a:bodyPr/>
          <a:lstStyle/>
          <a:p>
            <a:r>
              <a:rPr lang="en-US" dirty="0"/>
              <a:t>Cryoplant Layout and 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C3331-87C5-4DAC-9B68-9D0846101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8D2C4-CD6B-46CF-A6AD-FDC729E38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7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261DF8-CFB0-4C8D-A15B-FB71EB51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4F252-C03F-4D9C-943F-A0BEB2CCA0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2584-E83B-468F-8722-4353C85F6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27057-45E1-46DA-A12B-9B1E5178D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448B15-F7F6-44A1-9897-E623A9129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35" b="4610"/>
          <a:stretch/>
        </p:blipFill>
        <p:spPr>
          <a:xfrm>
            <a:off x="0" y="3813385"/>
            <a:ext cx="9144000" cy="2933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7BB1E-C7FA-425A-A0D8-68337368F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110914"/>
            <a:ext cx="9144000" cy="3682079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F08F2C0-3C21-4131-9817-3D4B67DA9BC3}"/>
              </a:ext>
            </a:extLst>
          </p:cNvPr>
          <p:cNvSpPr txBox="1">
            <a:spLocks/>
          </p:cNvSpPr>
          <p:nvPr/>
        </p:nvSpPr>
        <p:spPr>
          <a:xfrm>
            <a:off x="222250" y="21641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Cryoplant Building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A290A95-EF55-4E8B-9BA6-6E7F19AFE610}"/>
              </a:ext>
            </a:extLst>
          </p:cNvPr>
          <p:cNvSpPr txBox="1">
            <a:spLocks/>
          </p:cNvSpPr>
          <p:nvPr/>
        </p:nvSpPr>
        <p:spPr>
          <a:xfrm>
            <a:off x="200869" y="6606248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5/13/2020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D60F15-685F-4117-9181-720D2C26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Cryoplant Building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3C0B7-B99C-4B11-B9D4-35241B3110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4FAA-EEE1-4B43-9F2B-BE06B9D8C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35E6D-4EEA-460D-AD60-79B340EA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400522"/>
            <a:ext cx="8258175" cy="4630391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C035F963-731C-41B3-913C-435EE24BEC97}"/>
              </a:ext>
            </a:extLst>
          </p:cNvPr>
          <p:cNvSpPr/>
          <p:nvPr/>
        </p:nvSpPr>
        <p:spPr>
          <a:xfrm rot="4113800">
            <a:off x="4280124" y="3306557"/>
            <a:ext cx="204646" cy="3082895"/>
          </a:xfrm>
          <a:prstGeom prst="rightBrace">
            <a:avLst>
              <a:gd name="adj1" fmla="val 64450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A946B-09FF-4A64-90DB-D13C39085B93}"/>
              </a:ext>
            </a:extLst>
          </p:cNvPr>
          <p:cNvSpPr txBox="1"/>
          <p:nvPr/>
        </p:nvSpPr>
        <p:spPr>
          <a:xfrm rot="20367826">
            <a:off x="3724796" y="4807307"/>
            <a:ext cx="1836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Compressor Station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6CDB840B-2064-4918-B26D-AA9722F393A7}"/>
              </a:ext>
            </a:extLst>
          </p:cNvPr>
          <p:cNvSpPr/>
          <p:nvPr/>
        </p:nvSpPr>
        <p:spPr>
          <a:xfrm rot="4081993">
            <a:off x="7540600" y="2571064"/>
            <a:ext cx="179404" cy="2041714"/>
          </a:xfrm>
          <a:prstGeom prst="rightBrace">
            <a:avLst>
              <a:gd name="adj1" fmla="val 40830"/>
              <a:gd name="adj2" fmla="val 50979"/>
            </a:avLst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FC71A-A6F8-4534-AA4B-035AB40C9A4E}"/>
              </a:ext>
            </a:extLst>
          </p:cNvPr>
          <p:cNvSpPr txBox="1"/>
          <p:nvPr/>
        </p:nvSpPr>
        <p:spPr>
          <a:xfrm rot="20342786">
            <a:off x="7092813" y="3668835"/>
            <a:ext cx="1399817" cy="3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Coldbox Station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F4A66CD-F3CD-42BE-B490-5B326FD72286}"/>
              </a:ext>
            </a:extLst>
          </p:cNvPr>
          <p:cNvSpPr/>
          <p:nvPr/>
        </p:nvSpPr>
        <p:spPr>
          <a:xfrm rot="18116115">
            <a:off x="6910796" y="1165172"/>
            <a:ext cx="236558" cy="745910"/>
          </a:xfrm>
          <a:prstGeom prst="rightBrace">
            <a:avLst>
              <a:gd name="adj1" fmla="val 28152"/>
              <a:gd name="adj2" fmla="val 51889"/>
            </a:avLst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2494E6-AF8D-492F-9F36-007BD41F7E1B}"/>
              </a:ext>
            </a:extLst>
          </p:cNvPr>
          <p:cNvSpPr txBox="1"/>
          <p:nvPr/>
        </p:nvSpPr>
        <p:spPr>
          <a:xfrm>
            <a:off x="6837486" y="1123523"/>
            <a:ext cx="2077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Offices/Commissioning Room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5E4C9-7144-474D-95A0-6D01912E411E}"/>
              </a:ext>
            </a:extLst>
          </p:cNvPr>
          <p:cNvSpPr txBox="1"/>
          <p:nvPr/>
        </p:nvSpPr>
        <p:spPr>
          <a:xfrm rot="20460419">
            <a:off x="658883" y="3035990"/>
            <a:ext cx="1506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Purification System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C2135A7-C2E7-4C4A-97B7-8E3E84537062}"/>
              </a:ext>
            </a:extLst>
          </p:cNvPr>
          <p:cNvSpPr/>
          <p:nvPr/>
        </p:nvSpPr>
        <p:spPr>
          <a:xfrm rot="14902232">
            <a:off x="1120550" y="3478355"/>
            <a:ext cx="119742" cy="451179"/>
          </a:xfrm>
          <a:prstGeom prst="rightBrace">
            <a:avLst>
              <a:gd name="adj1" fmla="val 64450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9194AE-53AF-4CE9-981E-1E9331BE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Coldbox Station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E30F2-C798-4049-9F91-2FC8356BC6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D3681-2F9E-44A8-9B28-515D5B95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23148F-4425-40F7-90DB-3631D106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314"/>
            <a:ext cx="9144000" cy="5155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4E3BAC-ED4C-45DE-88BA-B8CE46E82DA5}"/>
              </a:ext>
            </a:extLst>
          </p:cNvPr>
          <p:cNvSpPr txBox="1"/>
          <p:nvPr/>
        </p:nvSpPr>
        <p:spPr>
          <a:xfrm>
            <a:off x="6619875" y="757565"/>
            <a:ext cx="15588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CDS Distribution Box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0FAE88-68AA-4525-98BA-C41AF798B36C}"/>
              </a:ext>
            </a:extLst>
          </p:cNvPr>
          <p:cNvCxnSpPr>
            <a:cxnSpLocks/>
          </p:cNvCxnSpPr>
          <p:nvPr/>
        </p:nvCxnSpPr>
        <p:spPr>
          <a:xfrm flipH="1">
            <a:off x="5734050" y="1019175"/>
            <a:ext cx="885825" cy="552450"/>
          </a:xfrm>
          <a:prstGeom prst="straightConnector1">
            <a:avLst/>
          </a:prstGeom>
          <a:ln w="34925">
            <a:solidFill>
              <a:srgbClr val="FFC000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AF6237D-E8ED-4717-9DF3-8C84CC31935B}"/>
              </a:ext>
            </a:extLst>
          </p:cNvPr>
          <p:cNvSpPr txBox="1"/>
          <p:nvPr/>
        </p:nvSpPr>
        <p:spPr>
          <a:xfrm rot="20156919">
            <a:off x="4049801" y="2386583"/>
            <a:ext cx="9359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10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kL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Dewar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FF4D9F-0CCE-4450-9DD7-C10AEA539F3D}"/>
              </a:ext>
            </a:extLst>
          </p:cNvPr>
          <p:cNvSpPr txBox="1"/>
          <p:nvPr/>
        </p:nvSpPr>
        <p:spPr>
          <a:xfrm rot="20156919">
            <a:off x="3378170" y="2644865"/>
            <a:ext cx="40744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Evap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A8DFA-F14D-46D3-9B86-93D7CDEE2D8A}"/>
              </a:ext>
            </a:extLst>
          </p:cNvPr>
          <p:cNvSpPr txBox="1"/>
          <p:nvPr/>
        </p:nvSpPr>
        <p:spPr>
          <a:xfrm rot="20272645">
            <a:off x="4335550" y="3173201"/>
            <a:ext cx="9359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Coldbox</a:t>
            </a:r>
          </a:p>
        </p:txBody>
      </p:sp>
    </p:spTree>
    <p:extLst>
      <p:ext uri="{BB962C8B-B14F-4D97-AF65-F5344CB8AC3E}">
        <p14:creationId xmlns:p14="http://schemas.microsoft.com/office/powerpoint/2010/main" val="256416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ED38FA-BA38-4973-9BD4-F70DEAF7F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87"/>
          <a:stretch/>
        </p:blipFill>
        <p:spPr>
          <a:xfrm>
            <a:off x="4972049" y="3749180"/>
            <a:ext cx="4062845" cy="30201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F28BE9-CDC7-4DA6-9F0A-D13DF25E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05" y="826472"/>
            <a:ext cx="4777219" cy="5059363"/>
          </a:xfrm>
        </p:spPr>
        <p:txBody>
          <a:bodyPr/>
          <a:lstStyle/>
          <a:p>
            <a:r>
              <a:rPr lang="en-US" sz="2000" dirty="0"/>
              <a:t>Defining critical interfaces including</a:t>
            </a:r>
          </a:p>
          <a:p>
            <a:pPr lvl="1"/>
            <a:r>
              <a:rPr lang="en-US" sz="2000" dirty="0"/>
              <a:t>Interface to Coldbox</a:t>
            </a:r>
          </a:p>
          <a:p>
            <a:pPr lvl="1"/>
            <a:r>
              <a:rPr lang="en-US" sz="2000" dirty="0"/>
              <a:t>Location and envelop size for Distribution Box (DB)</a:t>
            </a:r>
          </a:p>
          <a:p>
            <a:pPr lvl="1"/>
            <a:r>
              <a:rPr lang="en-US" sz="2000" dirty="0"/>
              <a:t>Location and Window for TL and warm headers exiting Cryoplant Building</a:t>
            </a:r>
          </a:p>
          <a:p>
            <a:r>
              <a:rPr lang="en-US" sz="2000" dirty="0"/>
              <a:t>Warm headers include LP, GN2 and HP</a:t>
            </a:r>
          </a:p>
          <a:p>
            <a:pPr lvl="1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A974C7-87F4-4D73-AC95-E376F1C1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CDS Interface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816F4-AF34-48FE-BD60-31E5682C4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21957-0B69-461A-B8C9-76D9A86B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0" y="88717"/>
            <a:ext cx="4062845" cy="3503204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2C82E434-F37C-4C15-BB94-93B71AEBDDF3}"/>
              </a:ext>
            </a:extLst>
          </p:cNvPr>
          <p:cNvSpPr/>
          <p:nvPr/>
        </p:nvSpPr>
        <p:spPr>
          <a:xfrm rot="20428126">
            <a:off x="7435112" y="4830316"/>
            <a:ext cx="887234" cy="558510"/>
          </a:xfrm>
          <a:prstGeom prst="parallelogram">
            <a:avLst>
              <a:gd name="adj" fmla="val 37188"/>
            </a:avLst>
          </a:prstGeom>
          <a:solidFill>
            <a:srgbClr val="FFFF00">
              <a:alpha val="41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76C76D4-07FE-4FBB-98FF-A8B625D0E3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7" y="3849181"/>
            <a:ext cx="3763961" cy="28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1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EE16E-5C92-4E74-92DA-9CD232CC6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70F67-2779-47E9-864A-844632723DD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332C01B-43E5-4097-B338-D259F5CCCEA5}"/>
              </a:ext>
            </a:extLst>
          </p:cNvPr>
          <p:cNvSpPr txBox="1">
            <a:spLocks/>
          </p:cNvSpPr>
          <p:nvPr/>
        </p:nvSpPr>
        <p:spPr>
          <a:xfrm>
            <a:off x="228600" y="122910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solidFill>
                  <a:srgbClr val="004C97"/>
                </a:solidFill>
              </a:rPr>
              <a:t>PIP-II Cryoplant Interfaces - Controls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2C62F-2C60-4960-BA1C-41ECA9B3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39" y="743216"/>
            <a:ext cx="8944749" cy="5795439"/>
          </a:xfrm>
          <a:prstGeom prst="rect">
            <a:avLst/>
          </a:prstGeom>
        </p:spPr>
      </p:pic>
      <p:sp>
        <p:nvSpPr>
          <p:cNvPr id="529" name="Rectangle 528">
            <a:extLst>
              <a:ext uri="{FF2B5EF4-FFF2-40B4-BE49-F238E27FC236}">
                <a16:creationId xmlns:a16="http://schemas.microsoft.com/office/drawing/2014/main" id="{6691A6D1-1F62-4679-A543-89C444965CEB}"/>
              </a:ext>
            </a:extLst>
          </p:cNvPr>
          <p:cNvSpPr/>
          <p:nvPr/>
        </p:nvSpPr>
        <p:spPr>
          <a:xfrm>
            <a:off x="153239" y="2057400"/>
            <a:ext cx="4965768" cy="1061357"/>
          </a:xfrm>
          <a:prstGeom prst="rect">
            <a:avLst/>
          </a:prstGeom>
          <a:solidFill>
            <a:srgbClr val="92D05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9B606161-0A84-4110-A945-FDE10EE0CAE4}"/>
              </a:ext>
            </a:extLst>
          </p:cNvPr>
          <p:cNvSpPr/>
          <p:nvPr/>
        </p:nvSpPr>
        <p:spPr>
          <a:xfrm>
            <a:off x="5119007" y="2057399"/>
            <a:ext cx="3849550" cy="1951602"/>
          </a:xfrm>
          <a:prstGeom prst="rect">
            <a:avLst/>
          </a:prstGeom>
          <a:solidFill>
            <a:srgbClr val="92D05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22C56A47-8427-4B0D-A1F3-F34C1B54B693}"/>
              </a:ext>
            </a:extLst>
          </p:cNvPr>
          <p:cNvSpPr/>
          <p:nvPr/>
        </p:nvSpPr>
        <p:spPr>
          <a:xfrm>
            <a:off x="6579961" y="4201430"/>
            <a:ext cx="2335439" cy="1255682"/>
          </a:xfrm>
          <a:prstGeom prst="rect">
            <a:avLst/>
          </a:prstGeom>
          <a:solidFill>
            <a:srgbClr val="92D05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9E1AA95-1054-4D22-A020-DA90DFC61E41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205399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57ADAB69-348E-2C41-AF41-E98D046040A4}" type="datetime1">
              <a:rPr lang="en-US" sz="1200" smtClean="0"/>
              <a:pPr>
                <a:defRPr/>
              </a:pPr>
              <a:t>5/13/2020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102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0" animBg="1"/>
      <p:bldP spid="530" grpId="0" animBg="1"/>
      <p:bldP spid="5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35F-B837-4ED0-B5EF-934101BCF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545727-2935-40F9-846A-5AB69DCBB664}"/>
              </a:ext>
            </a:extLst>
          </p:cNvPr>
          <p:cNvSpPr txBox="1">
            <a:spLocks/>
          </p:cNvSpPr>
          <p:nvPr/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6E1E040-270E-40CA-9B15-2C36F4A9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FECDBB-7D5D-44D6-9D72-C27D95803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1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85293" cy="241300"/>
          </a:xfrm>
        </p:spPr>
        <p:txBody>
          <a:bodyPr/>
          <a:lstStyle/>
          <a:p>
            <a:r>
              <a:rPr lang="en-US" dirty="0"/>
              <a:t>May 12,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2CFE09-629F-0546-8738-02005EBA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89" y="1078948"/>
            <a:ext cx="5423335" cy="522835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Scope Introduction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Capacity Requirements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Cryoplant Layout and </a:t>
            </a:r>
            <a:r>
              <a:rPr lang="en-US" dirty="0" err="1"/>
              <a:t>Cryo</a:t>
            </a:r>
            <a:r>
              <a:rPr lang="en-US" dirty="0"/>
              <a:t> Interfaces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33345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A24C17-FD15-4F9D-9662-C99857B0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460103"/>
            <a:ext cx="8686800" cy="427877"/>
          </a:xfrm>
        </p:spPr>
        <p:txBody>
          <a:bodyPr/>
          <a:lstStyle/>
          <a:p>
            <a:r>
              <a:rPr lang="en-US" dirty="0"/>
              <a:t>Scope 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CA0F2-5FBC-48E3-9471-F03C6E3206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B5411-F12F-4F8F-9F2C-2E7BAB99A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1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 – DAE India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049CE1-429E-4FE6-AD28-4ED719F92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33339"/>
            <a:ext cx="8672513" cy="5059363"/>
          </a:xfrm>
        </p:spPr>
        <p:txBody>
          <a:bodyPr/>
          <a:lstStyle/>
          <a:p>
            <a:r>
              <a:rPr lang="en-US" sz="2000" i="1" dirty="0"/>
              <a:t>Helium Cryogenic Plant Purchased from Industry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Coldbox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Warm Compressor System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Jointly developed Cryoplant specification between DAE/India and Fermilab during BARC SPC long-term visit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Weekly meetings with SPC and 2 long-term visitors from DAE/India at Fermilab.</a:t>
            </a:r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1828800" lvl="4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DA5599-EEA6-426A-8B10-07F025E7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/>
          <a:stretch/>
        </p:blipFill>
        <p:spPr>
          <a:xfrm>
            <a:off x="4535547" y="3627676"/>
            <a:ext cx="3810548" cy="2380587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DBF1232-EB35-40B1-84A3-D6F2C4BF4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t="20704" r="21173" b="18048"/>
          <a:stretch/>
        </p:blipFill>
        <p:spPr>
          <a:xfrm>
            <a:off x="607635" y="3627676"/>
            <a:ext cx="3319007" cy="2418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DC6D6D-95D5-4B35-9EA3-5DEF45FA829E}"/>
              </a:ext>
            </a:extLst>
          </p:cNvPr>
          <p:cNvSpPr txBox="1"/>
          <p:nvPr/>
        </p:nvSpPr>
        <p:spPr>
          <a:xfrm>
            <a:off x="7204767" y="5708849"/>
            <a:ext cx="124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ESS Coldbox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03541-A1F8-425A-997A-08309EA6CA13}"/>
              </a:ext>
            </a:extLst>
          </p:cNvPr>
          <p:cNvSpPr txBox="1"/>
          <p:nvPr/>
        </p:nvSpPr>
        <p:spPr>
          <a:xfrm>
            <a:off x="636588" y="5751214"/>
            <a:ext cx="259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ESS Compressor Room</a:t>
            </a:r>
          </a:p>
        </p:txBody>
      </p:sp>
      <p:pic>
        <p:nvPicPr>
          <p:cNvPr id="1026" name="Picture 8" descr="image009">
            <a:extLst>
              <a:ext uri="{FF2B5EF4-FFF2-40B4-BE49-F238E27FC236}">
                <a16:creationId xmlns:a16="http://schemas.microsoft.com/office/drawing/2014/main" id="{F35A6D5E-3897-4233-B2E1-B8E70794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537" y="783058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97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6548AE-6AA8-4472-BB65-AF2E680C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740"/>
            <a:ext cx="8686800" cy="427877"/>
          </a:xfrm>
        </p:spPr>
        <p:txBody>
          <a:bodyPr/>
          <a:lstStyle/>
          <a:p>
            <a:r>
              <a:rPr lang="en-US" dirty="0"/>
              <a:t>Scope and Deliverables -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8B48A-FFDF-426C-8137-51309B713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2CC406-5595-49AF-8004-7AD57D780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6" y="686110"/>
            <a:ext cx="6038850" cy="388703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Services: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Cryoplant equipment rigging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Cryoplant Installation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New Equipment: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Liquid Helium (LHe) Dewar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Helium Purifier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Helium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Transferline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from Coldbox to Dewar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LN2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Transferline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from Dewar to Purifier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Controls and Instrumentation for Fermilab scope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Liquid Nitrogen (LN2) Dewar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Existing/Repurposed Equipment: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Recovery/Purification Compressor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6x Gas Helium (GHe) Storage Tanks</a:t>
            </a:r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8A3AE251-B8D9-4FC8-AE73-21107C799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15656"/>
          <a:stretch/>
        </p:blipFill>
        <p:spPr bwMode="auto">
          <a:xfrm>
            <a:off x="636588" y="4573142"/>
            <a:ext cx="5573510" cy="16600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FERMILAB\Projects\Muon Campus\New Folder\Picture 005.jpg">
            <a:extLst>
              <a:ext uri="{FF2B5EF4-FFF2-40B4-BE49-F238E27FC236}">
                <a16:creationId xmlns:a16="http://schemas.microsoft.com/office/drawing/2014/main" id="{5BF471BB-713A-44FE-80B2-A75A4E6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85390" y="3815163"/>
            <a:ext cx="2593973" cy="1945480"/>
          </a:xfrm>
          <a:prstGeom prst="rect">
            <a:avLst/>
          </a:prstGeom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D75C3D-68A5-4D9C-A938-2651BCC01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266" y="716591"/>
            <a:ext cx="1778222" cy="265049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0F753E1-9BD0-4651-87BE-3CFADA4DF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0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42C810-226F-4CF0-92A4-6F045339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ACE80-5A9E-4091-BE72-A9A9CA831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BF085-E80D-4661-AAD9-45D1D0FAC47D}"/>
              </a:ext>
            </a:extLst>
          </p:cNvPr>
          <p:cNvSpPr/>
          <p:nvPr/>
        </p:nvSpPr>
        <p:spPr>
          <a:xfrm>
            <a:off x="953249" y="1602291"/>
            <a:ext cx="652602" cy="173852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6F1193-4FBF-45E9-BA05-F4BC270C4312}"/>
              </a:ext>
            </a:extLst>
          </p:cNvPr>
          <p:cNvSpPr/>
          <p:nvPr/>
        </p:nvSpPr>
        <p:spPr>
          <a:xfrm>
            <a:off x="953247" y="1085154"/>
            <a:ext cx="652602" cy="173852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D36098-37FE-4268-8970-7DD4582C5B34}"/>
              </a:ext>
            </a:extLst>
          </p:cNvPr>
          <p:cNvSpPr/>
          <p:nvPr/>
        </p:nvSpPr>
        <p:spPr>
          <a:xfrm>
            <a:off x="953248" y="1345476"/>
            <a:ext cx="652602" cy="173852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21A5EB-5386-4150-9F5D-AEC8323FB2DB}"/>
              </a:ext>
            </a:extLst>
          </p:cNvPr>
          <p:cNvSpPr/>
          <p:nvPr/>
        </p:nvSpPr>
        <p:spPr>
          <a:xfrm>
            <a:off x="953250" y="1848791"/>
            <a:ext cx="652602" cy="17385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CF6D0-629A-4EDC-B7FF-640A45EFC7F9}"/>
              </a:ext>
            </a:extLst>
          </p:cNvPr>
          <p:cNvSpPr txBox="1"/>
          <p:nvPr/>
        </p:nvSpPr>
        <p:spPr>
          <a:xfrm>
            <a:off x="-294805" y="1049774"/>
            <a:ext cx="124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CP Vendor*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9C3E66-351C-455B-97B5-CF035F5157C9}"/>
              </a:ext>
            </a:extLst>
          </p:cNvPr>
          <p:cNvSpPr txBox="1"/>
          <p:nvPr/>
        </p:nvSpPr>
        <p:spPr>
          <a:xfrm>
            <a:off x="36131" y="1289062"/>
            <a:ext cx="91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FNAL CryoP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D504A-550E-421E-9D62-F0F8E85231AE}"/>
              </a:ext>
            </a:extLst>
          </p:cNvPr>
          <p:cNvSpPr txBox="1"/>
          <p:nvPr/>
        </p:nvSpPr>
        <p:spPr>
          <a:xfrm>
            <a:off x="36132" y="1545407"/>
            <a:ext cx="91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FNAL CF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30CBA-C240-4EC6-AF6A-DB6191B562C6}"/>
              </a:ext>
            </a:extLst>
          </p:cNvPr>
          <p:cNvSpPr txBox="1"/>
          <p:nvPr/>
        </p:nvSpPr>
        <p:spPr>
          <a:xfrm>
            <a:off x="36129" y="1798528"/>
            <a:ext cx="91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FNAL CDS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0AA9E9-6E0D-45F5-86C1-88DFDCFC3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165" y="1085154"/>
            <a:ext cx="7001897" cy="46764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B16B9-DD0A-4985-80E0-BF851676F0ED}"/>
              </a:ext>
            </a:extLst>
          </p:cNvPr>
          <p:cNvSpPr txBox="1"/>
          <p:nvPr/>
        </p:nvSpPr>
        <p:spPr>
          <a:xfrm>
            <a:off x="228601" y="5820835"/>
            <a:ext cx="4781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* Vendor work managed by BARC with Fermilab Involvement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FE910B2-476A-4E4E-8A53-2FB64182A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0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49AD90-BDEB-422C-9EEB-A7B79C121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09202"/>
            <a:ext cx="8686800" cy="427877"/>
          </a:xfrm>
        </p:spPr>
        <p:txBody>
          <a:bodyPr/>
          <a:lstStyle/>
          <a:p>
            <a:r>
              <a:rPr lang="en-US" dirty="0"/>
              <a:t>Capacity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9D7B-6F7B-4D08-92AB-F3A6C04881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E4443-BD50-4A52-AAF2-BD7FB6347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5793DD-2640-40D9-8B4A-10BDC19F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Cryoplant Capacity Safety Factors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35F-B837-4ED0-B5EF-934101BCF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5773E5-6D70-4328-A3CD-9B205946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20" y="964643"/>
            <a:ext cx="8672513" cy="807427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Safety factors, representing the heat load uncertainties and operational overcapacity were explicitly defined to avoid mis-sizing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EEC3D2-F55D-4E90-9229-170BE13F5404}"/>
                  </a:ext>
                </a:extLst>
              </p:cNvPr>
              <p:cNvSpPr/>
              <p:nvPr/>
            </p:nvSpPr>
            <p:spPr>
              <a:xfrm>
                <a:off x="528747" y="3028890"/>
                <a:ext cx="293073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sz="20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EEC3D2-F55D-4E90-9229-170BE13F5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47" y="3028890"/>
                <a:ext cx="2930733" cy="400110"/>
              </a:xfrm>
              <a:prstGeom prst="rect">
                <a:avLst/>
              </a:prstGeom>
              <a:blipFill>
                <a:blip r:embed="rId3"/>
                <a:stretch>
                  <a:fillRect l="-832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0CFA7FF-DC58-47AA-9847-15FDD16B7ED5}"/>
              </a:ext>
            </a:extLst>
          </p:cNvPr>
          <p:cNvSpPr/>
          <p:nvPr/>
        </p:nvSpPr>
        <p:spPr>
          <a:xfrm>
            <a:off x="3813811" y="2767280"/>
            <a:ext cx="4030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𝐹</a:t>
            </a:r>
            <a:r>
              <a:rPr lang="en-US" sz="1800" b="1" baseline="-25000" dirty="0">
                <a:solidFill>
                  <a:schemeClr val="accent6">
                    <a:lumMod val="50000"/>
                  </a:schemeClr>
                </a:solidFill>
              </a:rPr>
              <a:t>𝑆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= 1.3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static heat load safety factor</a:t>
            </a:r>
          </a:p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𝐹</a:t>
            </a:r>
            <a:r>
              <a:rPr lang="en-US" sz="1800" b="1" baseline="-25000" dirty="0">
                <a:solidFill>
                  <a:schemeClr val="accent6">
                    <a:lumMod val="50000"/>
                  </a:schemeClr>
                </a:solidFill>
              </a:rPr>
              <a:t>𝐷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= 1.1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dynamic heat load safety factor</a:t>
            </a:r>
          </a:p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𝐹</a:t>
            </a:r>
            <a:r>
              <a:rPr lang="en-US" sz="1800" b="1" baseline="-25000" dirty="0">
                <a:solidFill>
                  <a:schemeClr val="accent6">
                    <a:lumMod val="50000"/>
                  </a:schemeClr>
                </a:solidFill>
              </a:rPr>
              <a:t>𝑂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= 1.05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operational safety factor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C6B9B-4B44-4E1A-8E20-270D7A36D14C}"/>
              </a:ext>
            </a:extLst>
          </p:cNvPr>
          <p:cNvSpPr txBox="1"/>
          <p:nvPr/>
        </p:nvSpPr>
        <p:spPr>
          <a:xfrm>
            <a:off x="228600" y="3857713"/>
            <a:ext cx="303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Load Summary: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ADA8CC-E269-46C2-85AC-4C626D013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23956"/>
              </p:ext>
            </p:extLst>
          </p:nvPr>
        </p:nvGraphicFramePr>
        <p:xfrm>
          <a:off x="1164902" y="4424210"/>
          <a:ext cx="6814196" cy="1608012"/>
        </p:xfrm>
        <a:graphic>
          <a:graphicData uri="http://schemas.openxmlformats.org/drawingml/2006/table">
            <a:tbl>
              <a:tblPr/>
              <a:tblGrid>
                <a:gridCol w="1594492">
                  <a:extLst>
                    <a:ext uri="{9D8B030D-6E8A-4147-A177-3AD203B41FA5}">
                      <a16:colId xmlns:a16="http://schemas.microsoft.com/office/drawing/2014/main" val="3959399762"/>
                    </a:ext>
                  </a:extLst>
                </a:gridCol>
                <a:gridCol w="977755">
                  <a:extLst>
                    <a:ext uri="{9D8B030D-6E8A-4147-A177-3AD203B41FA5}">
                      <a16:colId xmlns:a16="http://schemas.microsoft.com/office/drawing/2014/main" val="286716036"/>
                    </a:ext>
                  </a:extLst>
                </a:gridCol>
                <a:gridCol w="1474153">
                  <a:extLst>
                    <a:ext uri="{9D8B030D-6E8A-4147-A177-3AD203B41FA5}">
                      <a16:colId xmlns:a16="http://schemas.microsoft.com/office/drawing/2014/main" val="662130832"/>
                    </a:ext>
                  </a:extLst>
                </a:gridCol>
                <a:gridCol w="1368856">
                  <a:extLst>
                    <a:ext uri="{9D8B030D-6E8A-4147-A177-3AD203B41FA5}">
                      <a16:colId xmlns:a16="http://schemas.microsoft.com/office/drawing/2014/main" val="406756906"/>
                    </a:ext>
                  </a:extLst>
                </a:gridCol>
                <a:gridCol w="1398940">
                  <a:extLst>
                    <a:ext uri="{9D8B030D-6E8A-4147-A177-3AD203B41FA5}">
                      <a16:colId xmlns:a16="http://schemas.microsoft.com/office/drawing/2014/main" val="1977100336"/>
                    </a:ext>
                  </a:extLst>
                </a:gridCol>
              </a:tblGrid>
              <a:tr h="412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1282" marR="11282" marT="1128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2K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(isothermal)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2K 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(non-isothermal)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5K 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(supply/return)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40K 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(supply/return)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166441"/>
                  </a:ext>
                </a:extLst>
              </a:tr>
              <a:tr h="236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CM Dynamic [W]</a:t>
                      </a:r>
                    </a:p>
                  </a:txBody>
                  <a:tcPr marL="11282" marR="11282" marT="112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1386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757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953581"/>
                  </a:ext>
                </a:extLst>
              </a:tr>
              <a:tr h="2256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CM Static [W]</a:t>
                      </a:r>
                    </a:p>
                  </a:txBody>
                  <a:tcPr marL="11282" marR="11282" marT="112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3132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12037"/>
                  </a:ext>
                </a:extLst>
              </a:tr>
              <a:tr h="236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CDS [W]</a:t>
                      </a:r>
                    </a:p>
                  </a:txBody>
                  <a:tcPr marL="11282" marR="11282" marT="112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258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1971</a:t>
                      </a:r>
                    </a:p>
                  </a:txBody>
                  <a:tcPr marL="11282" marR="11282" marT="11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433316"/>
                  </a:ext>
                </a:extLst>
              </a:tr>
              <a:tr h="248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Nominal [W]</a:t>
                      </a:r>
                    </a:p>
                  </a:txBody>
                  <a:tcPr marL="11282" marR="11282" marT="112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1590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258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957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5860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533089"/>
                  </a:ext>
                </a:extLst>
              </a:tr>
              <a:tr h="248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with SF [W]</a:t>
                      </a:r>
                    </a:p>
                  </a:txBody>
                  <a:tcPr marL="11282" marR="11282" marT="112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1879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1275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7839</a:t>
                      </a:r>
                    </a:p>
                  </a:txBody>
                  <a:tcPr marL="11282" marR="11282" marT="112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41026"/>
                  </a:ext>
                </a:extLst>
              </a:tr>
            </a:tbl>
          </a:graphicData>
        </a:graphic>
      </p:graphicFrame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A973D13-891B-4D65-8523-EA74B74DF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0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35F-B837-4ED0-B5EF-934101BCF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39B15A-D26F-42D5-81E6-7B8FDCD6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Cryoplant Capacity – Requirements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62840D0-5EC9-4B01-BF96-54353527A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08092"/>
            <a:ext cx="4563110" cy="5325068"/>
          </a:xfrm>
        </p:spPr>
        <p:txBody>
          <a:bodyPr/>
          <a:lstStyle/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A combined thermodynamic and hydraulic analysis of the CDS and CM system was used to refine the Cryoplant requirements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2K heat load is a combination of isothermal and non-isothermal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The JT Heat Exchanger effectiveness, 2K return flow rate and temperature.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JT </a:t>
            </a:r>
            <a:r>
              <a:rPr lang="en-US" sz="2200" dirty="0" err="1">
                <a:solidFill>
                  <a:srgbClr val="FF0000"/>
                </a:solidFill>
              </a:rPr>
              <a:t>Hxer</a:t>
            </a:r>
            <a:r>
              <a:rPr lang="en-US" sz="2200" dirty="0">
                <a:solidFill>
                  <a:srgbClr val="FF0000"/>
                </a:solidFill>
              </a:rPr>
              <a:t> Effectiveness is 0.87 and specification jointly written with SRF CM design group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01FCD6-4709-4620-82E2-652A1987766F}"/>
              </a:ext>
            </a:extLst>
          </p:cNvPr>
          <p:cNvSpPr/>
          <p:nvPr/>
        </p:nvSpPr>
        <p:spPr>
          <a:xfrm>
            <a:off x="204994" y="6126612"/>
            <a:ext cx="352011" cy="420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AEF469-F228-4423-BF90-31DAF8577147}"/>
              </a:ext>
            </a:extLst>
          </p:cNvPr>
          <p:cNvGrpSpPr/>
          <p:nvPr/>
        </p:nvGrpSpPr>
        <p:grpSpPr>
          <a:xfrm>
            <a:off x="4981575" y="999389"/>
            <a:ext cx="3933825" cy="2704742"/>
            <a:chOff x="4483946" y="891719"/>
            <a:chExt cx="4620117" cy="31766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A76D73-E24F-45E3-9668-F13445C71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946" y="891719"/>
              <a:ext cx="4620117" cy="317660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6EE8ACE-5B2B-43F2-B8EB-3B99C20390F4}"/>
                </a:ext>
              </a:extLst>
            </p:cNvPr>
            <p:cNvSpPr/>
            <p:nvPr/>
          </p:nvSpPr>
          <p:spPr>
            <a:xfrm>
              <a:off x="7345769" y="2867487"/>
              <a:ext cx="1417231" cy="28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570650-AFA5-41B9-86B9-44A297A5DDB4}"/>
              </a:ext>
            </a:extLst>
          </p:cNvPr>
          <p:cNvSpPr txBox="1"/>
          <p:nvPr/>
        </p:nvSpPr>
        <p:spPr>
          <a:xfrm>
            <a:off x="7246268" y="211485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6E6FAE4-AD1A-4554-A400-1C5398AE5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5/13/2020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2645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3 Template" id="{87D0017E-1187-4AE3-87CC-0D1D436AC33C}" vid="{31DF537B-FB05-4558-8758-D3DD5C2D885C}"/>
    </a:ext>
  </a:extLst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0D1EB003992641854DEC650B19B9B6" ma:contentTypeVersion="15" ma:contentTypeDescription="Create a new document." ma:contentTypeScope="" ma:versionID="b2eab3447979bcd3085181ffa65326a6">
  <xsd:schema xmlns:xsd="http://www.w3.org/2001/XMLSchema" xmlns:xs="http://www.w3.org/2001/XMLSchema" xmlns:p="http://schemas.microsoft.com/office/2006/metadata/properties" xmlns:ns1="http://schemas.microsoft.com/sharepoint/v3" xmlns:ns3="d1fa51fb-4767-43a5-bca0-3d8a2ed6f0b8" xmlns:ns4="d89967ca-08df-4c21-aa97-7439da325880" targetNamespace="http://schemas.microsoft.com/office/2006/metadata/properties" ma:root="true" ma:fieldsID="8facf66dfd3bba4237e65f46a1363329" ns1:_="" ns3:_="" ns4:_="">
    <xsd:import namespace="http://schemas.microsoft.com/sharepoint/v3"/>
    <xsd:import namespace="d1fa51fb-4767-43a5-bca0-3d8a2ed6f0b8"/>
    <xsd:import namespace="d89967ca-08df-4c21-aa97-7439da32588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a51fb-4767-43a5-bca0-3d8a2ed6f0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967ca-08df-4c21-aa97-7439da3258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71AEAC-3DE3-4033-B0FA-827E31654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1fa51fb-4767-43a5-bca0-3d8a2ed6f0b8"/>
    <ds:schemaRef ds:uri="d89967ca-08df-4c21-aa97-7439da3258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89967ca-08df-4c21-aa97-7439da325880"/>
    <ds:schemaRef ds:uri="d1fa51fb-4767-43a5-bca0-3d8a2ed6f0b8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PIP-II L3 Template</Template>
  <TotalTime>23454</TotalTime>
  <Words>493</Words>
  <Application>Microsoft Office PowerPoint</Application>
  <PresentationFormat>On-screen Show (4:3)</PresentationFormat>
  <Paragraphs>156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Tahoma</vt:lpstr>
      <vt:lpstr>Times New Roman</vt:lpstr>
      <vt:lpstr>Fermilab_PPT_090815</vt:lpstr>
      <vt:lpstr>1_Fermilab_PPT_090815</vt:lpstr>
      <vt:lpstr>PowerPoint Presentation</vt:lpstr>
      <vt:lpstr>Outline</vt:lpstr>
      <vt:lpstr>Scope Introduction</vt:lpstr>
      <vt:lpstr>Scope and Deliverables – DAE India</vt:lpstr>
      <vt:lpstr>Scope and Deliverables - Fermilab</vt:lpstr>
      <vt:lpstr>Integrated Scope</vt:lpstr>
      <vt:lpstr>Capacity Requirements</vt:lpstr>
      <vt:lpstr> Cryoplant Capacity Safety Factors</vt:lpstr>
      <vt:lpstr>Cryoplant Capacity – Requirements</vt:lpstr>
      <vt:lpstr>Cryoplant Capacity – Requirements</vt:lpstr>
      <vt:lpstr>Cryoplant Layout and Interfaces</vt:lpstr>
      <vt:lpstr>PowerPoint Presentation</vt:lpstr>
      <vt:lpstr>Cryoplant Building Layout</vt:lpstr>
      <vt:lpstr>Coldbox Station</vt:lpstr>
      <vt:lpstr>CDS Interface</vt:lpstr>
      <vt:lpstr>PowerPoint Presentation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G. Garcia x3798 13038N</dc:creator>
  <cp:lastModifiedBy>Benjamin J Hansen</cp:lastModifiedBy>
  <cp:revision>107</cp:revision>
  <cp:lastPrinted>2020-01-14T22:22:16Z</cp:lastPrinted>
  <dcterms:created xsi:type="dcterms:W3CDTF">2019-06-19T16:50:14Z</dcterms:created>
  <dcterms:modified xsi:type="dcterms:W3CDTF">2020-05-14T04:04:39Z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0x010100460D1EB003992641854DEC650B19B9B6</vt:lpwstr>
  </property>
</Properties>
</file>