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997" r:id="rId2"/>
    <p:sldId id="716" r:id="rId3"/>
    <p:sldId id="1014" r:id="rId4"/>
    <p:sldId id="1035" r:id="rId5"/>
    <p:sldId id="1015" r:id="rId6"/>
    <p:sldId id="1032" r:id="rId7"/>
    <p:sldId id="1016" r:id="rId8"/>
    <p:sldId id="1017" r:id="rId9"/>
    <p:sldId id="1033" r:id="rId10"/>
    <p:sldId id="1036" r:id="rId11"/>
    <p:sldId id="9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806620-15D4-DC4D-A8F0-CDF4AF9A4670}" v="13" dt="2020-05-14T14:28:13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7"/>
    <p:restoredTop sz="85755"/>
  </p:normalViewPr>
  <p:slideViewPr>
    <p:cSldViewPr snapToGrid="0">
      <p:cViewPr varScale="1">
        <p:scale>
          <a:sx n="102" d="100"/>
          <a:sy n="102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33C9C-7560-594E-BFB8-6E5CC4B9343C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B67F3-699A-7841-8DE7-D5C65620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4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2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B67F3-699A-7841-8DE7-D5C65620E0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5B2D-7EF2-4B02-B746-9263A5DE7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54938-E270-4C24-BB5C-37D69C9CA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B6CB0-BCC6-4C3E-976D-CEDB294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2523-DBB7-4673-860C-9AAABF28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2D24F-98B4-4580-A85C-27EDA9AD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4271-46A6-4A82-8E6D-2E7AE965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6F52B-3CF0-448C-B4E0-1DBD49A1F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D8072-A4E1-4593-9B0C-27A99712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863E6-BE60-4FCC-A398-ABB34C18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2947B-4B88-49E9-81D5-EE0C8AE3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94AB63-CDAF-47DB-A909-22F40931F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D6D40-77E5-477C-AB9C-B75206AD4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2C649-7F09-46CF-A56B-88D737F6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27019-06E9-46A7-A895-2401AC14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2048E-121C-4FCA-9CB2-BCAAF562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1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87867" y="6362733"/>
            <a:ext cx="1151944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3" y="6502641"/>
            <a:ext cx="8280283" cy="24444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A. Dalesandro | CAM | PIP-II DOE CD-2/3a IPR - SC3 - Cryogenic Distribution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649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455901" y="5013474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53011"/>
            <a:ext cx="12215683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574D52-B412-344B-8E8B-A4556C84C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51" y="870432"/>
            <a:ext cx="12212251" cy="2875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BAC48-D886-43DD-9692-66D147360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12192001" cy="28673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187A29-C693-4E55-B315-20992B125F48}"/>
              </a:ext>
            </a:extLst>
          </p:cNvPr>
          <p:cNvSpPr txBox="1"/>
          <p:nvPr userDrawn="1"/>
        </p:nvSpPr>
        <p:spPr>
          <a:xfrm>
            <a:off x="7655232" y="4819166"/>
            <a:ext cx="482138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2B03C5-947A-4075-B999-869466162E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43712" y="6312190"/>
            <a:ext cx="36576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6FF56AC-4ACC-4D7A-ABBF-147F6753CE6A}"/>
              </a:ext>
            </a:extLst>
          </p:cNvPr>
          <p:cNvSpPr/>
          <p:nvPr userDrawn="1"/>
        </p:nvSpPr>
        <p:spPr>
          <a:xfrm>
            <a:off x="11435908" y="5580509"/>
            <a:ext cx="365760" cy="18288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0D2E43-210E-4B1B-95F0-AE342D936453}"/>
              </a:ext>
            </a:extLst>
          </p:cNvPr>
          <p:cNvSpPr/>
          <p:nvPr userDrawn="1"/>
        </p:nvSpPr>
        <p:spPr>
          <a:xfrm>
            <a:off x="11435905" y="5315187"/>
            <a:ext cx="365760" cy="18288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9755D0B-530A-4901-80DE-AC6F53A8B9D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435100" y="5062166"/>
            <a:ext cx="365760" cy="186656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72987FE-B692-4B58-B012-2B939D2C3BF5}"/>
              </a:ext>
            </a:extLst>
          </p:cNvPr>
          <p:cNvSpPr/>
          <p:nvPr userDrawn="1"/>
        </p:nvSpPr>
        <p:spPr>
          <a:xfrm>
            <a:off x="11435908" y="5813961"/>
            <a:ext cx="365760" cy="18373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824AC5-CF01-4EE6-84B8-08C88D2977AC}"/>
              </a:ext>
            </a:extLst>
          </p:cNvPr>
          <p:cNvSpPr/>
          <p:nvPr userDrawn="1"/>
        </p:nvSpPr>
        <p:spPr>
          <a:xfrm>
            <a:off x="11443712" y="6071826"/>
            <a:ext cx="365760" cy="18288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733964-A030-48DC-B552-AE8D4D29EDFF}"/>
              </a:ext>
            </a:extLst>
          </p:cNvPr>
          <p:cNvCxnSpPr>
            <a:cxnSpLocks/>
          </p:cNvCxnSpPr>
          <p:nvPr userDrawn="1"/>
        </p:nvCxnSpPr>
        <p:spPr>
          <a:xfrm>
            <a:off x="7788286" y="6634281"/>
            <a:ext cx="4004996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3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B137-B3FB-487E-95D8-F45BD4E0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D37A2-3E7B-4FE8-B919-BDBC4B770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9910-D967-410D-BB0A-F0FDD2B26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8AED8-3295-4176-B3D8-249220BA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EFF7F-E506-4C06-9FD2-A6354EAE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6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AC14-38EC-4D1C-B15E-913F4260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BFA16-5755-4119-BE93-456D35BD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B4B09-E4B4-446F-861F-5075C7E4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7A673-A01E-475C-B7FA-EA5D074B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2DB3B-A84D-4392-AC4F-0E29483E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5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F4D4-B6D8-48A6-93B2-DCE5F0D6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350F8-813D-4D4B-8A5A-8CB72283B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A2230-8550-4418-B313-E82269EF2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54D52-12E9-47B1-88F2-4FD20C4D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9533E-50DA-459B-8C04-DB7B334C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C7CD7-0B30-41E4-8EA7-23BF11E0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AE44-A722-4732-B86F-09C70BF1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498D9-A968-4D95-B424-93A2E754D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67EE4-DBD8-445D-A37A-92FE8539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BD29D-90DA-4F32-9F61-1A3F0BB1A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243A62-D552-4FF6-8E28-49971E3EF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896007-C069-4C50-899C-AF22699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D80A0-066A-4194-96C9-E0619108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58D2C-376D-4C67-AF5C-CC7200C2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7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FDBA-579C-4A8D-BF29-91ADB8B6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6391A-5F8E-4603-B19B-4E9745A9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E36BE-4A4A-44BA-937F-D4EDCFC5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402A6-8E94-4668-AD63-3CC877D9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4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C1C4D-D799-4061-B3A0-3CEEC232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F4343-8EC5-498A-9121-B945520C2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06973-EE2B-4591-B643-783850C0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E4B2-8E63-4E91-A2E6-86F35D0D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04CD0-1F1C-4B17-B619-57B928E76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79151-7B99-4708-B316-5645275FD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AB217-50BC-457C-9D7B-FEB9FAD2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E3DB5-EAA6-43CE-8144-CD2E71D2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E555D-9C23-4941-B8A0-9B442C7F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018A-7243-46FC-9E18-B6890177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0D5BD-280C-46DD-8650-1C2172B3E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99D26-6E29-476E-8C32-DFEF51D6A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ED51D-B362-4478-9854-7048068D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34D13-5CBE-4DA6-8722-119DB62E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1EF71-BDBB-45CF-B793-54A62970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9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79B15-D0EA-45E1-BA5C-7D2909FF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583F3-55F1-4C58-A98D-7B53E1345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43B09-5FEA-4C9F-9969-02C0D48F8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B23B-20D8-4EBA-9A9E-2B35814AF012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C2C0F-1837-4888-829D-5EBF24613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B6BE-9C8B-4358-95A4-B4E8EE4F0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4E2B-24C8-4035-86F2-3381C1ADE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6933C5-4638-F94F-B250-733F0C9C7E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Andrew Dalesandro and Ram </a:t>
            </a:r>
            <a:r>
              <a:rPr lang="en-US" dirty="0" err="1"/>
              <a:t>Dhuley</a:t>
            </a:r>
            <a:endParaRPr lang="en-US" dirty="0"/>
          </a:p>
          <a:p>
            <a:r>
              <a:rPr lang="en-US" dirty="0"/>
              <a:t>Integrated Cryogenics Workshop Review</a:t>
            </a:r>
          </a:p>
          <a:p>
            <a:r>
              <a:rPr lang="en-US" dirty="0"/>
              <a:t>14 May 2020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EFBBF-AD0F-8B47-911E-260B496713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901" y="3890882"/>
            <a:ext cx="8499232" cy="1003049"/>
          </a:xfrm>
        </p:spPr>
        <p:txBody>
          <a:bodyPr/>
          <a:lstStyle/>
          <a:p>
            <a:r>
              <a:rPr lang="en-US" dirty="0"/>
              <a:t>PIP-II Cryogenic System Operating Modes</a:t>
            </a:r>
          </a:p>
        </p:txBody>
      </p:sp>
    </p:spTree>
    <p:extLst>
      <p:ext uri="{BB962C8B-B14F-4D97-AF65-F5344CB8AC3E}">
        <p14:creationId xmlns:p14="http://schemas.microsoft.com/office/powerpoint/2010/main" val="358918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5722"/>
            <a:ext cx="11582400" cy="427877"/>
          </a:xfrm>
        </p:spPr>
        <p:txBody>
          <a:bodyPr>
            <a:normAutofit/>
          </a:bodyPr>
          <a:lstStyle/>
          <a:p>
            <a:r>
              <a:rPr lang="en-US" b="1" dirty="0"/>
              <a:t>CDS Warmup – 5 K Circuit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0D3A-B2E5-5947-BAC2-BD6C068DA6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0C86E-9DEA-F948-A53A-C337D4668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A. Dalesandro | CAM | PIP-II DOE CD-2/3a IPR - SC3 - Cryogenic Distribution System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E087D-9BB0-F340-A4D4-9A9B0E042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CC3003-C0C7-EB4B-BC9D-32361A77618C}"/>
              </a:ext>
            </a:extLst>
          </p:cNvPr>
          <p:cNvCxnSpPr>
            <a:cxnSpLocks/>
          </p:cNvCxnSpPr>
          <p:nvPr/>
        </p:nvCxnSpPr>
        <p:spPr>
          <a:xfrm>
            <a:off x="1515291" y="2101088"/>
            <a:ext cx="96607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220251-5F6C-7B41-A12C-2C75FBADBAB0}"/>
              </a:ext>
            </a:extLst>
          </p:cNvPr>
          <p:cNvCxnSpPr>
            <a:cxnSpLocks/>
          </p:cNvCxnSpPr>
          <p:nvPr/>
        </p:nvCxnSpPr>
        <p:spPr>
          <a:xfrm flipH="1">
            <a:off x="3039110" y="1918208"/>
            <a:ext cx="813689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1D21D0-B08A-2144-A2A3-0A2DE93543FA}"/>
              </a:ext>
            </a:extLst>
          </p:cNvPr>
          <p:cNvCxnSpPr/>
          <p:nvPr/>
        </p:nvCxnSpPr>
        <p:spPr>
          <a:xfrm flipH="1">
            <a:off x="447040" y="2802128"/>
            <a:ext cx="26111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EB0BD2-3532-FC4C-A0AD-319DAABD3B3A}"/>
              </a:ext>
            </a:extLst>
          </p:cNvPr>
          <p:cNvCxnSpPr/>
          <p:nvPr/>
        </p:nvCxnSpPr>
        <p:spPr>
          <a:xfrm>
            <a:off x="3039110" y="1918208"/>
            <a:ext cx="0" cy="883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A55940-2A73-CF42-A85C-94BA9B5159C8}"/>
              </a:ext>
            </a:extLst>
          </p:cNvPr>
          <p:cNvCxnSpPr/>
          <p:nvPr/>
        </p:nvCxnSpPr>
        <p:spPr>
          <a:xfrm flipV="1">
            <a:off x="11169650" y="1918208"/>
            <a:ext cx="0" cy="182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81BA28CE-03D5-EF4C-ACAD-74790D028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696805"/>
            <a:ext cx="5429794" cy="213903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Flow warm gas from HP supply into 4.5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 Supply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DVB; flow through CDS HTTS Linac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Return warm gas flows to CP CD Return using DVB cooldown valve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555B14-11A4-7045-AD7E-21A4B6FBAA51}"/>
              </a:ext>
            </a:extLst>
          </p:cNvPr>
          <p:cNvCxnSpPr/>
          <p:nvPr/>
        </p:nvCxnSpPr>
        <p:spPr>
          <a:xfrm>
            <a:off x="1515291" y="1217168"/>
            <a:ext cx="0" cy="883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4ADBA8-2A2B-6F4D-BAE6-DFF56088AE0F}"/>
              </a:ext>
            </a:extLst>
          </p:cNvPr>
          <p:cNvSpPr txBox="1"/>
          <p:nvPr/>
        </p:nvSpPr>
        <p:spPr>
          <a:xfrm>
            <a:off x="1364448" y="769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C645DE-1E60-404D-881E-1957F8E13EF2}"/>
              </a:ext>
            </a:extLst>
          </p:cNvPr>
          <p:cNvGrpSpPr/>
          <p:nvPr/>
        </p:nvGrpSpPr>
        <p:grpSpPr>
          <a:xfrm>
            <a:off x="2849697" y="849086"/>
            <a:ext cx="378823" cy="1298738"/>
            <a:chOff x="2849697" y="849086"/>
            <a:chExt cx="378823" cy="12987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4AB163-92DD-0B43-B939-21AB6C57565F}"/>
                </a:ext>
              </a:extLst>
            </p:cNvPr>
            <p:cNvSpPr txBox="1"/>
            <p:nvPr/>
          </p:nvSpPr>
          <p:spPr>
            <a:xfrm>
              <a:off x="2926834" y="8490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3707D9E-38D3-C14C-954E-9A0C588F8EC4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3039109" y="1218418"/>
              <a:ext cx="38568" cy="65305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702BCB-57F0-D64F-AE76-E238289C05B3}"/>
                </a:ext>
              </a:extLst>
            </p:cNvPr>
            <p:cNvSpPr/>
            <p:nvPr/>
          </p:nvSpPr>
          <p:spPr>
            <a:xfrm>
              <a:off x="2849697" y="1871472"/>
              <a:ext cx="378823" cy="2763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22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545727-2935-40F9-846A-5AB69DCBB664}"/>
              </a:ext>
            </a:extLst>
          </p:cNvPr>
          <p:cNvSpPr txBox="1">
            <a:spLocks/>
          </p:cNvSpPr>
          <p:nvPr/>
        </p:nvSpPr>
        <p:spPr>
          <a:xfrm>
            <a:off x="1752600" y="46569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6E1E040-270E-40CA-9B15-2C36F4A9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86ECD-EC96-954C-90AC-91F0F0289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CFAE56-9422-5649-A60D-B1BAAE6CC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26" y="1107507"/>
            <a:ext cx="9141374" cy="38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4BF4D9-23E4-FA4F-A005-92C510EF9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802888"/>
            <a:ext cx="10019691" cy="5486400"/>
          </a:xfrm>
        </p:spPr>
        <p:txBody>
          <a:bodyPr/>
          <a:lstStyle/>
          <a:p>
            <a:r>
              <a:rPr lang="en-US" sz="2000" dirty="0"/>
              <a:t>CDS cooldown requirements</a:t>
            </a:r>
          </a:p>
          <a:p>
            <a:r>
              <a:rPr lang="en-US" sz="2000" dirty="0"/>
              <a:t>CDS HTTS – 80 K Circuit</a:t>
            </a:r>
          </a:p>
          <a:p>
            <a:pPr lvl="1"/>
            <a:r>
              <a:rPr lang="en-US" sz="1800" dirty="0"/>
              <a:t>Cooldown</a:t>
            </a:r>
          </a:p>
          <a:p>
            <a:pPr lvl="1"/>
            <a:r>
              <a:rPr lang="en-US" sz="1800" dirty="0"/>
              <a:t>Steady State</a:t>
            </a:r>
          </a:p>
          <a:p>
            <a:pPr lvl="1"/>
            <a:r>
              <a:rPr lang="en-US" sz="1800" dirty="0"/>
              <a:t>Warmup</a:t>
            </a:r>
          </a:p>
          <a:p>
            <a:r>
              <a:rPr lang="en-US" sz="2000" dirty="0"/>
              <a:t>CDS LTTS – 5 K Circuit</a:t>
            </a:r>
          </a:p>
          <a:p>
            <a:pPr lvl="1"/>
            <a:r>
              <a:rPr lang="en-US" sz="1800" dirty="0"/>
              <a:t>Cooldown</a:t>
            </a:r>
          </a:p>
          <a:p>
            <a:pPr lvl="1"/>
            <a:r>
              <a:rPr lang="en-US" sz="1800" dirty="0"/>
              <a:t>Steady State</a:t>
            </a:r>
          </a:p>
          <a:p>
            <a:pPr lvl="1"/>
            <a:r>
              <a:rPr lang="en-US" sz="1800" dirty="0" err="1"/>
              <a:t>Pumpdown</a:t>
            </a:r>
            <a:endParaRPr lang="en-US" sz="1800" dirty="0"/>
          </a:p>
          <a:p>
            <a:pPr lvl="1"/>
            <a:r>
              <a:rPr lang="en-US" sz="1800" dirty="0"/>
              <a:t>Warmup</a:t>
            </a:r>
          </a:p>
          <a:p>
            <a:r>
              <a:rPr lang="en-US" sz="2000" dirty="0"/>
              <a:t>CDS Steady-State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Note: operating modes and parameters are still in design and development. Specifics presented may be subject to change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A65FE2-0728-9946-B961-70393AA9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251753"/>
            <a:ext cx="10026041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10DF8-63E3-564B-AD51-390FD017E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3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5722"/>
            <a:ext cx="11582400" cy="427877"/>
          </a:xfrm>
        </p:spPr>
        <p:txBody>
          <a:bodyPr>
            <a:normAutofit/>
          </a:bodyPr>
          <a:lstStyle/>
          <a:p>
            <a:r>
              <a:rPr lang="en-US" b="1" dirty="0"/>
              <a:t>CDS Cooldown -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0D3A-B2E5-5947-BAC2-BD6C068DA6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0C86E-9DEA-F948-A53A-C337D4668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A. Dalesandro | CAM | PIP-II DOE CD-2/3a IPR - SC3 - Cryogenic Distribution System</a:t>
            </a:r>
            <a:endParaRPr lang="en-US" b="1" dirty="0"/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81BA28CE-03D5-EF4C-ACAD-74790D028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10746377" cy="4921443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During HTTS cooldown/warmup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Monitor Cryoplant Turbine String 1 temperatures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Monitor CD Return line pressure and flow rate back to LP Suction</a:t>
            </a:r>
          </a:p>
          <a:p>
            <a:r>
              <a:rPr lang="en-US" dirty="0">
                <a:cs typeface="Times New Roman" panose="02020603050405020304" pitchFamily="18" charset="0"/>
              </a:rPr>
              <a:t>During 5 K circuit cooldown/warmup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Monitor Cryoplant Turbine String 3 temperatures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Monitor CD Return line pressure and flow rate back to LP Suction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Monitor CP liquid dewar pressure and fill level</a:t>
            </a:r>
          </a:p>
          <a:p>
            <a:r>
              <a:rPr lang="en-US" dirty="0">
                <a:cs typeface="Times New Roman" panose="02020603050405020304" pitchFamily="18" charset="0"/>
              </a:rPr>
              <a:t>During 2 K </a:t>
            </a:r>
            <a:r>
              <a:rPr lang="en-US" dirty="0" err="1">
                <a:cs typeface="Times New Roman" panose="02020603050405020304" pitchFamily="18" charset="0"/>
              </a:rPr>
              <a:t>pumpdown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Monitor CP 2 K liquid level and heater input power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Monitor cold compressor 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9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5722"/>
            <a:ext cx="11582400" cy="427877"/>
          </a:xfrm>
        </p:spPr>
        <p:txBody>
          <a:bodyPr>
            <a:normAutofit/>
          </a:bodyPr>
          <a:lstStyle/>
          <a:p>
            <a:r>
              <a:rPr lang="en-US" b="1" dirty="0"/>
              <a:t>CDS Cooldown – HTTS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0D3A-B2E5-5947-BAC2-BD6C068DA6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0C86E-9DEA-F948-A53A-C337D4668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A. Dalesandro | CAM | PIP-II DOE CD-2/3a IPR - SC3 - Cryogenic Distribution System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E087D-9BB0-F340-A4D4-9A9B0E042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CC3003-C0C7-EB4B-BC9D-32361A77618C}"/>
              </a:ext>
            </a:extLst>
          </p:cNvPr>
          <p:cNvCxnSpPr/>
          <p:nvPr/>
        </p:nvCxnSpPr>
        <p:spPr>
          <a:xfrm>
            <a:off x="447040" y="2101088"/>
            <a:ext cx="1072896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220251-5F6C-7B41-A12C-2C75FBADBAB0}"/>
              </a:ext>
            </a:extLst>
          </p:cNvPr>
          <p:cNvCxnSpPr>
            <a:cxnSpLocks/>
          </p:cNvCxnSpPr>
          <p:nvPr/>
        </p:nvCxnSpPr>
        <p:spPr>
          <a:xfrm flipH="1">
            <a:off x="3039110" y="1918208"/>
            <a:ext cx="813689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1D21D0-B08A-2144-A2A3-0A2DE93543FA}"/>
              </a:ext>
            </a:extLst>
          </p:cNvPr>
          <p:cNvCxnSpPr/>
          <p:nvPr/>
        </p:nvCxnSpPr>
        <p:spPr>
          <a:xfrm flipH="1">
            <a:off x="447040" y="2802128"/>
            <a:ext cx="261112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EB0BD2-3532-FC4C-A0AD-319DAABD3B3A}"/>
              </a:ext>
            </a:extLst>
          </p:cNvPr>
          <p:cNvCxnSpPr/>
          <p:nvPr/>
        </p:nvCxnSpPr>
        <p:spPr>
          <a:xfrm>
            <a:off x="3039110" y="1918208"/>
            <a:ext cx="0" cy="88392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A55940-2A73-CF42-A85C-94BA9B5159C8}"/>
              </a:ext>
            </a:extLst>
          </p:cNvPr>
          <p:cNvCxnSpPr/>
          <p:nvPr/>
        </p:nvCxnSpPr>
        <p:spPr>
          <a:xfrm flipV="1">
            <a:off x="11169650" y="1918208"/>
            <a:ext cx="0" cy="182880"/>
          </a:xfrm>
          <a:prstGeom prst="line">
            <a:avLst/>
          </a:prstGeom>
          <a:ln w="38100">
            <a:solidFill>
              <a:srgbClr val="006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81BA28CE-03D5-EF4C-ACAD-74790D028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696791"/>
            <a:ext cx="5207726" cy="213905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Flow from HTTS Supply in DVB, through CDS HTTS Linac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Return flows to CP through cooldown valve in DVB from HTTS Return to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Return line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7CEB0C-0D85-8F45-88B6-B357B40A96C3}"/>
              </a:ext>
            </a:extLst>
          </p:cNvPr>
          <p:cNvGrpSpPr/>
          <p:nvPr/>
        </p:nvGrpSpPr>
        <p:grpSpPr>
          <a:xfrm>
            <a:off x="1609118" y="849086"/>
            <a:ext cx="480939" cy="1345474"/>
            <a:chOff x="1609118" y="849086"/>
            <a:chExt cx="480939" cy="134547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BC59A7-9004-6949-8F27-5564ECEFACB4}"/>
                </a:ext>
              </a:extLst>
            </p:cNvPr>
            <p:cNvSpPr/>
            <p:nvPr/>
          </p:nvSpPr>
          <p:spPr>
            <a:xfrm>
              <a:off x="1711234" y="1918208"/>
              <a:ext cx="378823" cy="2763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80DD6C9-62CD-A742-8ACB-43EC5AA6A736}"/>
                </a:ext>
              </a:extLst>
            </p:cNvPr>
            <p:cNvSpPr txBox="1"/>
            <p:nvPr/>
          </p:nvSpPr>
          <p:spPr>
            <a:xfrm>
              <a:off x="1609118" y="8490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AE469C8-E7FA-8B48-9BAE-ABF683D0EF18}"/>
                </a:ext>
              </a:extLst>
            </p:cNvPr>
            <p:cNvCxnSpPr>
              <a:stCxn id="45" idx="2"/>
              <a:endCxn id="41" idx="0"/>
            </p:cNvCxnSpPr>
            <p:nvPr/>
          </p:nvCxnSpPr>
          <p:spPr>
            <a:xfrm>
              <a:off x="1759961" y="1218418"/>
              <a:ext cx="140685" cy="69979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9DFF30A-054E-B045-9387-8570F83CA356}"/>
              </a:ext>
            </a:extLst>
          </p:cNvPr>
          <p:cNvGrpSpPr/>
          <p:nvPr/>
        </p:nvGrpSpPr>
        <p:grpSpPr>
          <a:xfrm>
            <a:off x="2849697" y="849086"/>
            <a:ext cx="378823" cy="1298738"/>
            <a:chOff x="2849697" y="849086"/>
            <a:chExt cx="378823" cy="129873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74C2386-21E0-DB4A-B512-DA57D9599D89}"/>
                </a:ext>
              </a:extLst>
            </p:cNvPr>
            <p:cNvSpPr/>
            <p:nvPr/>
          </p:nvSpPr>
          <p:spPr>
            <a:xfrm>
              <a:off x="2849697" y="1871472"/>
              <a:ext cx="378823" cy="2763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48B58D-5EBA-E44A-B473-320FF70F9B60}"/>
                </a:ext>
              </a:extLst>
            </p:cNvPr>
            <p:cNvSpPr txBox="1"/>
            <p:nvPr/>
          </p:nvSpPr>
          <p:spPr>
            <a:xfrm>
              <a:off x="2926834" y="8490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BF0DFB2-DF68-AB48-BBA8-4A3A092150DF}"/>
                </a:ext>
              </a:extLst>
            </p:cNvPr>
            <p:cNvCxnSpPr>
              <a:cxnSpLocks/>
              <a:stCxn id="46" idx="2"/>
              <a:endCxn id="44" idx="0"/>
            </p:cNvCxnSpPr>
            <p:nvPr/>
          </p:nvCxnSpPr>
          <p:spPr>
            <a:xfrm flipH="1">
              <a:off x="3039109" y="1218418"/>
              <a:ext cx="38568" cy="65305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4877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CDS Steady State – HTTS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0D3A-B2E5-5947-BAC2-BD6C068DA6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0C86E-9DEA-F948-A53A-C337D4668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A. Dalesandro | CAM | PIP-II DOE CD-2/3a IPR - SC3 - Cryogenic Distribution System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E087D-9BB0-F340-A4D4-9A9B0E042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4CFB-F0CE-A44C-A1F4-88F22B97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971145"/>
            <a:ext cx="5246914" cy="186469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to steady-state: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Slowly open DVB HTTS Return valve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Close DVB HTTS cooldown valve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CDS HTTS temperature with HTTS Return valve as needed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7535E9-B909-DD46-936B-AA4657607AD6}"/>
              </a:ext>
            </a:extLst>
          </p:cNvPr>
          <p:cNvGrpSpPr/>
          <p:nvPr/>
        </p:nvGrpSpPr>
        <p:grpSpPr>
          <a:xfrm>
            <a:off x="1555628" y="727312"/>
            <a:ext cx="480939" cy="1345474"/>
            <a:chOff x="1609118" y="849086"/>
            <a:chExt cx="480939" cy="134547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AA29C64-0D90-3E4A-BBFB-3C3B3513C8AE}"/>
                </a:ext>
              </a:extLst>
            </p:cNvPr>
            <p:cNvSpPr/>
            <p:nvPr/>
          </p:nvSpPr>
          <p:spPr>
            <a:xfrm>
              <a:off x="1711234" y="1918208"/>
              <a:ext cx="378823" cy="2763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0ABE61-4B94-7843-A518-DCD4444C838A}"/>
                </a:ext>
              </a:extLst>
            </p:cNvPr>
            <p:cNvSpPr txBox="1"/>
            <p:nvPr/>
          </p:nvSpPr>
          <p:spPr>
            <a:xfrm>
              <a:off x="1609118" y="8490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AC731C2-A2BA-9342-B08A-BDFDB3363811}"/>
                </a:ext>
              </a:extLst>
            </p:cNvPr>
            <p:cNvCxnSpPr>
              <a:stCxn id="31" idx="2"/>
              <a:endCxn id="30" idx="0"/>
            </p:cNvCxnSpPr>
            <p:nvPr/>
          </p:nvCxnSpPr>
          <p:spPr>
            <a:xfrm>
              <a:off x="1759961" y="1218418"/>
              <a:ext cx="140685" cy="69979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A84D57-08AE-8543-BB78-AA7554AFAB11}"/>
              </a:ext>
            </a:extLst>
          </p:cNvPr>
          <p:cNvGrpSpPr/>
          <p:nvPr/>
        </p:nvGrpSpPr>
        <p:grpSpPr>
          <a:xfrm>
            <a:off x="2849697" y="849086"/>
            <a:ext cx="378823" cy="1298738"/>
            <a:chOff x="2849697" y="849086"/>
            <a:chExt cx="378823" cy="129873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8F70576-8871-5D4F-A838-D754533087F4}"/>
                </a:ext>
              </a:extLst>
            </p:cNvPr>
            <p:cNvSpPr txBox="1"/>
            <p:nvPr/>
          </p:nvSpPr>
          <p:spPr>
            <a:xfrm>
              <a:off x="2926834" y="8490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0DC95B5-B0BA-9543-BAB8-AEF5CC141512}"/>
                </a:ext>
              </a:extLst>
            </p:cNvPr>
            <p:cNvCxnSpPr>
              <a:cxnSpLocks/>
              <a:stCxn id="35" idx="2"/>
              <a:endCxn id="34" idx="0"/>
            </p:cNvCxnSpPr>
            <p:nvPr/>
          </p:nvCxnSpPr>
          <p:spPr>
            <a:xfrm flipH="1">
              <a:off x="3039109" y="1218418"/>
              <a:ext cx="38568" cy="65305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F5B8C9-D21A-EB4C-9729-CD83320ACCD6}"/>
                </a:ext>
              </a:extLst>
            </p:cNvPr>
            <p:cNvSpPr/>
            <p:nvPr/>
          </p:nvSpPr>
          <p:spPr>
            <a:xfrm>
              <a:off x="2849697" y="1871472"/>
              <a:ext cx="378823" cy="2763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3D9221F-7502-3F49-86EC-0A12860616C8}"/>
              </a:ext>
            </a:extLst>
          </p:cNvPr>
          <p:cNvCxnSpPr>
            <a:cxnSpLocks/>
          </p:cNvCxnSpPr>
          <p:nvPr/>
        </p:nvCxnSpPr>
        <p:spPr>
          <a:xfrm flipH="1">
            <a:off x="3039110" y="1918208"/>
            <a:ext cx="813689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99F2F3-FC94-9044-928B-17024DD1379E}"/>
              </a:ext>
            </a:extLst>
          </p:cNvPr>
          <p:cNvCxnSpPr/>
          <p:nvPr/>
        </p:nvCxnSpPr>
        <p:spPr>
          <a:xfrm flipH="1">
            <a:off x="447040" y="2802128"/>
            <a:ext cx="261112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D7D584-44E7-2A48-97A6-2396B609D32F}"/>
              </a:ext>
            </a:extLst>
          </p:cNvPr>
          <p:cNvCxnSpPr/>
          <p:nvPr/>
        </p:nvCxnSpPr>
        <p:spPr>
          <a:xfrm>
            <a:off x="3039110" y="1918208"/>
            <a:ext cx="0" cy="88392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F67B610-034D-7241-86D6-390656361AF2}"/>
              </a:ext>
            </a:extLst>
          </p:cNvPr>
          <p:cNvCxnSpPr/>
          <p:nvPr/>
        </p:nvCxnSpPr>
        <p:spPr>
          <a:xfrm flipV="1">
            <a:off x="11169652" y="1918208"/>
            <a:ext cx="0" cy="182880"/>
          </a:xfrm>
          <a:prstGeom prst="line">
            <a:avLst/>
          </a:prstGeom>
          <a:ln w="38100">
            <a:solidFill>
              <a:srgbClr val="006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3D938EF-7B86-894E-A547-CBA31B754387}"/>
              </a:ext>
            </a:extLst>
          </p:cNvPr>
          <p:cNvCxnSpPr/>
          <p:nvPr/>
        </p:nvCxnSpPr>
        <p:spPr>
          <a:xfrm>
            <a:off x="447040" y="2101088"/>
            <a:ext cx="1072896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41B9BA3-FA10-604D-B665-12EBC0ED1875}"/>
              </a:ext>
            </a:extLst>
          </p:cNvPr>
          <p:cNvCxnSpPr>
            <a:cxnSpLocks/>
          </p:cNvCxnSpPr>
          <p:nvPr/>
        </p:nvCxnSpPr>
        <p:spPr>
          <a:xfrm flipH="1">
            <a:off x="447040" y="1918208"/>
            <a:ext cx="1072896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5722"/>
            <a:ext cx="11582400" cy="427877"/>
          </a:xfrm>
        </p:spPr>
        <p:txBody>
          <a:bodyPr>
            <a:normAutofit/>
          </a:bodyPr>
          <a:lstStyle/>
          <a:p>
            <a:r>
              <a:rPr lang="en-US" b="1" dirty="0"/>
              <a:t>CDS Warmup – HTTS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0D3A-B2E5-5947-BAC2-BD6C068DA6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29,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0C86E-9DEA-F948-A53A-C337D4668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A. Dalesandro | CAM | PIP-II DOE CD-2/3a IPR - SC3 - Cryogenic Distribution System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E087D-9BB0-F340-A4D4-9A9B0E042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CC3003-C0C7-EB4B-BC9D-32361A77618C}"/>
              </a:ext>
            </a:extLst>
          </p:cNvPr>
          <p:cNvCxnSpPr>
            <a:cxnSpLocks/>
          </p:cNvCxnSpPr>
          <p:nvPr/>
        </p:nvCxnSpPr>
        <p:spPr>
          <a:xfrm>
            <a:off x="1515291" y="2101088"/>
            <a:ext cx="96607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220251-5F6C-7B41-A12C-2C75FBADBAB0}"/>
              </a:ext>
            </a:extLst>
          </p:cNvPr>
          <p:cNvCxnSpPr>
            <a:cxnSpLocks/>
          </p:cNvCxnSpPr>
          <p:nvPr/>
        </p:nvCxnSpPr>
        <p:spPr>
          <a:xfrm flipH="1">
            <a:off x="3039110" y="1918208"/>
            <a:ext cx="813689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1D21D0-B08A-2144-A2A3-0A2DE93543FA}"/>
              </a:ext>
            </a:extLst>
          </p:cNvPr>
          <p:cNvCxnSpPr/>
          <p:nvPr/>
        </p:nvCxnSpPr>
        <p:spPr>
          <a:xfrm flipH="1">
            <a:off x="447040" y="2802128"/>
            <a:ext cx="26111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EB0BD2-3532-FC4C-A0AD-319DAABD3B3A}"/>
              </a:ext>
            </a:extLst>
          </p:cNvPr>
          <p:cNvCxnSpPr/>
          <p:nvPr/>
        </p:nvCxnSpPr>
        <p:spPr>
          <a:xfrm>
            <a:off x="3039110" y="1918208"/>
            <a:ext cx="0" cy="883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A55940-2A73-CF42-A85C-94BA9B5159C8}"/>
              </a:ext>
            </a:extLst>
          </p:cNvPr>
          <p:cNvCxnSpPr/>
          <p:nvPr/>
        </p:nvCxnSpPr>
        <p:spPr>
          <a:xfrm flipV="1">
            <a:off x="11169650" y="1918208"/>
            <a:ext cx="0" cy="182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81BA28CE-03D5-EF4C-ACAD-74790D028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696805"/>
            <a:ext cx="5429794" cy="213903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Flow warm gas from HP supply into HTTS at DVB; flow through CDS HTTS Linac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Return warm gas flows to CP CD Return using DVB cooldown valve</a:t>
            </a: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555B14-11A4-7045-AD7E-21A4B6FBAA51}"/>
              </a:ext>
            </a:extLst>
          </p:cNvPr>
          <p:cNvCxnSpPr/>
          <p:nvPr/>
        </p:nvCxnSpPr>
        <p:spPr>
          <a:xfrm>
            <a:off x="1515291" y="1217168"/>
            <a:ext cx="0" cy="883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4ADBA8-2A2B-6F4D-BAE6-DFF56088AE0F}"/>
              </a:ext>
            </a:extLst>
          </p:cNvPr>
          <p:cNvSpPr txBox="1"/>
          <p:nvPr/>
        </p:nvSpPr>
        <p:spPr>
          <a:xfrm>
            <a:off x="1364448" y="769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C645DE-1E60-404D-881E-1957F8E13EF2}"/>
              </a:ext>
            </a:extLst>
          </p:cNvPr>
          <p:cNvGrpSpPr/>
          <p:nvPr/>
        </p:nvGrpSpPr>
        <p:grpSpPr>
          <a:xfrm>
            <a:off x="2849697" y="849086"/>
            <a:ext cx="378823" cy="1298738"/>
            <a:chOff x="2849697" y="849086"/>
            <a:chExt cx="378823" cy="12987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4AB163-92DD-0B43-B939-21AB6C57565F}"/>
                </a:ext>
              </a:extLst>
            </p:cNvPr>
            <p:cNvSpPr txBox="1"/>
            <p:nvPr/>
          </p:nvSpPr>
          <p:spPr>
            <a:xfrm>
              <a:off x="2926834" y="8490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3707D9E-38D3-C14C-954E-9A0C588F8EC4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3039109" y="1218418"/>
              <a:ext cx="38568" cy="65305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3702BCB-57F0-D64F-AE76-E238289C05B3}"/>
                </a:ext>
              </a:extLst>
            </p:cNvPr>
            <p:cNvSpPr/>
            <p:nvPr/>
          </p:nvSpPr>
          <p:spPr>
            <a:xfrm>
              <a:off x="2849697" y="1871472"/>
              <a:ext cx="378823" cy="2763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CDS Cooldown – 5 K Circuit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2E8353-3ED5-764B-AA98-5ABDD42B03D6}"/>
              </a:ext>
            </a:extLst>
          </p:cNvPr>
          <p:cNvCxnSpPr/>
          <p:nvPr/>
        </p:nvCxnSpPr>
        <p:spPr>
          <a:xfrm>
            <a:off x="445008" y="2434336"/>
            <a:ext cx="1114552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3B3C822-B6C8-9A42-89F3-9AD08E2DF377}"/>
              </a:ext>
            </a:extLst>
          </p:cNvPr>
          <p:cNvCxnSpPr>
            <a:cxnSpLocks/>
          </p:cNvCxnSpPr>
          <p:nvPr/>
        </p:nvCxnSpPr>
        <p:spPr>
          <a:xfrm flipH="1">
            <a:off x="3307271" y="2617216"/>
            <a:ext cx="7958138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1AC7E6-9C35-6443-9C07-8A40207E9643}"/>
              </a:ext>
            </a:extLst>
          </p:cNvPr>
          <p:cNvCxnSpPr/>
          <p:nvPr/>
        </p:nvCxnSpPr>
        <p:spPr>
          <a:xfrm>
            <a:off x="11600688" y="2434336"/>
            <a:ext cx="0" cy="70104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A8544A2-56CB-934F-8B90-147B0276027E}"/>
              </a:ext>
            </a:extLst>
          </p:cNvPr>
          <p:cNvCxnSpPr/>
          <p:nvPr/>
        </p:nvCxnSpPr>
        <p:spPr>
          <a:xfrm flipH="1">
            <a:off x="11265408" y="3135376"/>
            <a:ext cx="32512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F1BEF5-581E-474B-8F8E-B0B9FE5D6589}"/>
              </a:ext>
            </a:extLst>
          </p:cNvPr>
          <p:cNvCxnSpPr/>
          <p:nvPr/>
        </p:nvCxnSpPr>
        <p:spPr>
          <a:xfrm flipV="1">
            <a:off x="11265408" y="2617216"/>
            <a:ext cx="0" cy="51816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D0F91C-F6C1-E243-8536-BC1ADA45A5DA}"/>
              </a:ext>
            </a:extLst>
          </p:cNvPr>
          <p:cNvCxnSpPr>
            <a:cxnSpLocks/>
          </p:cNvCxnSpPr>
          <p:nvPr/>
        </p:nvCxnSpPr>
        <p:spPr>
          <a:xfrm flipH="1">
            <a:off x="445008" y="2789936"/>
            <a:ext cx="2862263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E64BD51-465E-1647-928D-6E4518A80592}"/>
              </a:ext>
            </a:extLst>
          </p:cNvPr>
          <p:cNvCxnSpPr/>
          <p:nvPr/>
        </p:nvCxnSpPr>
        <p:spPr>
          <a:xfrm>
            <a:off x="3307271" y="2617216"/>
            <a:ext cx="0" cy="18288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3A3C99-0B62-D942-85FA-E53DE25B8E55}"/>
              </a:ext>
            </a:extLst>
          </p:cNvPr>
          <p:cNvGrpSpPr/>
          <p:nvPr/>
        </p:nvGrpSpPr>
        <p:grpSpPr>
          <a:xfrm>
            <a:off x="2893568" y="2261616"/>
            <a:ext cx="8087360" cy="538480"/>
            <a:chOff x="2905760" y="2164080"/>
            <a:chExt cx="8087360" cy="53848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EC768C9-90C6-214C-B62F-A4D165A6A9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5760" y="2164080"/>
              <a:ext cx="8087360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C94CD5-140E-4045-A70D-08B5F17630C6}"/>
                </a:ext>
              </a:extLst>
            </p:cNvPr>
            <p:cNvCxnSpPr/>
            <p:nvPr/>
          </p:nvCxnSpPr>
          <p:spPr>
            <a:xfrm flipV="1">
              <a:off x="10993120" y="2164080"/>
              <a:ext cx="0" cy="172720"/>
            </a:xfrm>
            <a:prstGeom prst="line">
              <a:avLst/>
            </a:prstGeom>
            <a:ln w="38100">
              <a:solidFill>
                <a:srgbClr val="0065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653A007-86FB-5C45-A5DA-B5A66FED8451}"/>
                </a:ext>
              </a:extLst>
            </p:cNvPr>
            <p:cNvCxnSpPr/>
            <p:nvPr/>
          </p:nvCxnSpPr>
          <p:spPr>
            <a:xfrm>
              <a:off x="2917952" y="2164080"/>
              <a:ext cx="0" cy="53848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B98ADC8E-1BA0-1B43-ADE8-7E3F338E789E}"/>
              </a:ext>
            </a:extLst>
          </p:cNvPr>
          <p:cNvSpPr txBox="1">
            <a:spLocks/>
          </p:cNvSpPr>
          <p:nvPr/>
        </p:nvSpPr>
        <p:spPr>
          <a:xfrm>
            <a:off x="304801" y="3696791"/>
            <a:ext cx="5207726" cy="21390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Flow from 4.5 K Supply in DVB, through CDS Linac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Return flows to CP through cooldown valves in DVB from CDS LTTS Return and 2 K Return circuits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EC5FB02-C4FE-F246-A4DE-D1DF58AD0D42}"/>
              </a:ext>
            </a:extLst>
          </p:cNvPr>
          <p:cNvGrpSpPr/>
          <p:nvPr/>
        </p:nvGrpSpPr>
        <p:grpSpPr>
          <a:xfrm>
            <a:off x="3665915" y="632466"/>
            <a:ext cx="878838" cy="1911743"/>
            <a:chOff x="1711234" y="282817"/>
            <a:chExt cx="878838" cy="191174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DAF627B-D3E3-F74B-B985-89695120AAAE}"/>
                </a:ext>
              </a:extLst>
            </p:cNvPr>
            <p:cNvSpPr/>
            <p:nvPr/>
          </p:nvSpPr>
          <p:spPr>
            <a:xfrm>
              <a:off x="1711234" y="1918208"/>
              <a:ext cx="378823" cy="2763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64B6156-7542-A140-9FB2-36ED0A63CF8D}"/>
                </a:ext>
              </a:extLst>
            </p:cNvPr>
            <p:cNvSpPr txBox="1"/>
            <p:nvPr/>
          </p:nvSpPr>
          <p:spPr>
            <a:xfrm>
              <a:off x="2288386" y="2828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1F7664A-59BF-1C41-B57C-904518C50130}"/>
                </a:ext>
              </a:extLst>
            </p:cNvPr>
            <p:cNvCxnSpPr>
              <a:cxnSpLocks/>
              <a:stCxn id="49" idx="2"/>
              <a:endCxn id="48" idx="7"/>
            </p:cNvCxnSpPr>
            <p:nvPr/>
          </p:nvCxnSpPr>
          <p:spPr>
            <a:xfrm flipH="1">
              <a:off x="2034580" y="652149"/>
              <a:ext cx="404649" cy="130653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096CE04-570F-D64C-88B1-A3F18AE68B7B}"/>
              </a:ext>
            </a:extLst>
          </p:cNvPr>
          <p:cNvGrpSpPr/>
          <p:nvPr/>
        </p:nvGrpSpPr>
        <p:grpSpPr>
          <a:xfrm>
            <a:off x="2128149" y="700741"/>
            <a:ext cx="1407970" cy="2140808"/>
            <a:chOff x="2128149" y="700741"/>
            <a:chExt cx="1407970" cy="21408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A2337E2-C5BA-3341-9779-E3796917E3C2}"/>
                </a:ext>
              </a:extLst>
            </p:cNvPr>
            <p:cNvGrpSpPr/>
            <p:nvPr/>
          </p:nvGrpSpPr>
          <p:grpSpPr>
            <a:xfrm>
              <a:off x="2128149" y="700741"/>
              <a:ext cx="954829" cy="1798074"/>
              <a:chOff x="2273691" y="349750"/>
              <a:chExt cx="954829" cy="1798074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1388C94-4321-B84D-A1D6-C204A80B9219}"/>
                  </a:ext>
                </a:extLst>
              </p:cNvPr>
              <p:cNvSpPr/>
              <p:nvPr/>
            </p:nvSpPr>
            <p:spPr>
              <a:xfrm>
                <a:off x="2849697" y="1871472"/>
                <a:ext cx="378823" cy="276352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017531C-DF7C-9F41-8334-A0F052120245}"/>
                  </a:ext>
                </a:extLst>
              </p:cNvPr>
              <p:cNvSpPr txBox="1"/>
              <p:nvPr/>
            </p:nvSpPr>
            <p:spPr>
              <a:xfrm>
                <a:off x="2273691" y="34975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C3CC6C79-DDDC-274F-8270-E9431FFDB7AF}"/>
                  </a:ext>
                </a:extLst>
              </p:cNvPr>
              <p:cNvCxnSpPr>
                <a:cxnSpLocks/>
                <a:stCxn id="53" idx="2"/>
                <a:endCxn id="52" idx="0"/>
              </p:cNvCxnSpPr>
              <p:nvPr/>
            </p:nvCxnSpPr>
            <p:spPr>
              <a:xfrm>
                <a:off x="2424534" y="719082"/>
                <a:ext cx="614575" cy="1152390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D476A00-E4B8-6D43-8AEC-D1AFA5C22AEA}"/>
                </a:ext>
              </a:extLst>
            </p:cNvPr>
            <p:cNvSpPr/>
            <p:nvPr/>
          </p:nvSpPr>
          <p:spPr>
            <a:xfrm>
              <a:off x="3157296" y="2565197"/>
              <a:ext cx="378823" cy="2763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071C759-868B-A74E-A1A8-0BB3673A9093}"/>
                </a:ext>
              </a:extLst>
            </p:cNvPr>
            <p:cNvCxnSpPr>
              <a:cxnSpLocks/>
              <a:stCxn id="53" idx="2"/>
              <a:endCxn id="57" idx="0"/>
            </p:cNvCxnSpPr>
            <p:nvPr/>
          </p:nvCxnSpPr>
          <p:spPr>
            <a:xfrm>
              <a:off x="2278992" y="1070073"/>
              <a:ext cx="1067716" cy="149512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9335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CDS Steady State – 5 K Circuit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A03B00-9F0B-F045-8492-D61F1101A87F}"/>
              </a:ext>
            </a:extLst>
          </p:cNvPr>
          <p:cNvCxnSpPr/>
          <p:nvPr/>
        </p:nvCxnSpPr>
        <p:spPr>
          <a:xfrm>
            <a:off x="447675" y="2434336"/>
            <a:ext cx="1114552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788D21C-1FF3-074B-B62B-9681DBE3740F}"/>
              </a:ext>
            </a:extLst>
          </p:cNvPr>
          <p:cNvCxnSpPr/>
          <p:nvPr/>
        </p:nvCxnSpPr>
        <p:spPr>
          <a:xfrm flipH="1">
            <a:off x="447675" y="2261616"/>
            <a:ext cx="1053592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6B454AB-9EA8-0F4A-9DE8-B4454D9FF502}"/>
              </a:ext>
            </a:extLst>
          </p:cNvPr>
          <p:cNvCxnSpPr/>
          <p:nvPr/>
        </p:nvCxnSpPr>
        <p:spPr>
          <a:xfrm flipH="1">
            <a:off x="447675" y="2617216"/>
            <a:ext cx="1082040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878C53D-40CB-2A4C-AB8C-14C775D7253A}"/>
              </a:ext>
            </a:extLst>
          </p:cNvPr>
          <p:cNvCxnSpPr/>
          <p:nvPr/>
        </p:nvCxnSpPr>
        <p:spPr>
          <a:xfrm>
            <a:off x="11603355" y="2434336"/>
            <a:ext cx="0" cy="70104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078377-55F4-DB4A-BAB4-BAFB64DC1E18}"/>
              </a:ext>
            </a:extLst>
          </p:cNvPr>
          <p:cNvCxnSpPr/>
          <p:nvPr/>
        </p:nvCxnSpPr>
        <p:spPr>
          <a:xfrm flipH="1">
            <a:off x="11268075" y="3135376"/>
            <a:ext cx="325120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A4ED885-A2B8-F349-8558-C6F8B0A51D2A}"/>
              </a:ext>
            </a:extLst>
          </p:cNvPr>
          <p:cNvCxnSpPr/>
          <p:nvPr/>
        </p:nvCxnSpPr>
        <p:spPr>
          <a:xfrm flipV="1">
            <a:off x="11268075" y="2617216"/>
            <a:ext cx="0" cy="51816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C28D637-E6F1-9B47-AEC5-BCCEB91166FD}"/>
              </a:ext>
            </a:extLst>
          </p:cNvPr>
          <p:cNvCxnSpPr/>
          <p:nvPr/>
        </p:nvCxnSpPr>
        <p:spPr>
          <a:xfrm flipV="1">
            <a:off x="10983595" y="2261616"/>
            <a:ext cx="0" cy="172720"/>
          </a:xfrm>
          <a:prstGeom prst="line">
            <a:avLst/>
          </a:prstGeom>
          <a:ln w="38100">
            <a:solidFill>
              <a:srgbClr val="0065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BBA44CC-4AB3-2440-B39C-C282D6792331}"/>
              </a:ext>
            </a:extLst>
          </p:cNvPr>
          <p:cNvCxnSpPr>
            <a:cxnSpLocks/>
          </p:cNvCxnSpPr>
          <p:nvPr/>
        </p:nvCxnSpPr>
        <p:spPr>
          <a:xfrm flipH="1">
            <a:off x="2905760" y="2261616"/>
            <a:ext cx="8077835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D5FAA836-20B0-364E-96D4-DD26BE5C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971145"/>
            <a:ext cx="5246914" cy="186469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to steady-state: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Slowly open DVB LTTS Return and 2 K Return valves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Close DVB LTTS Return and 2 K Return cooldown valves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Regulate CDS LTTS temperature with LTTS Return valve as needed</a:t>
            </a:r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0787355-3EC7-B246-8DC8-CB1D7DED58BF}"/>
              </a:ext>
            </a:extLst>
          </p:cNvPr>
          <p:cNvCxnSpPr/>
          <p:nvPr/>
        </p:nvCxnSpPr>
        <p:spPr>
          <a:xfrm>
            <a:off x="3307271" y="2617216"/>
            <a:ext cx="0" cy="18288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E96C4CC-824A-F84B-AE7F-4D153EDC9EC7}"/>
              </a:ext>
            </a:extLst>
          </p:cNvPr>
          <p:cNvCxnSpPr/>
          <p:nvPr/>
        </p:nvCxnSpPr>
        <p:spPr>
          <a:xfrm>
            <a:off x="2905760" y="2261616"/>
            <a:ext cx="0" cy="53848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7E4060-5BC4-E041-B750-1A03B3E05046}"/>
              </a:ext>
            </a:extLst>
          </p:cNvPr>
          <p:cNvCxnSpPr>
            <a:cxnSpLocks/>
          </p:cNvCxnSpPr>
          <p:nvPr/>
        </p:nvCxnSpPr>
        <p:spPr>
          <a:xfrm flipH="1">
            <a:off x="445008" y="2789936"/>
            <a:ext cx="2862263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5178DEE-5476-AB4C-A50A-86C7730D0674}"/>
              </a:ext>
            </a:extLst>
          </p:cNvPr>
          <p:cNvCxnSpPr>
            <a:cxnSpLocks/>
          </p:cNvCxnSpPr>
          <p:nvPr/>
        </p:nvCxnSpPr>
        <p:spPr>
          <a:xfrm flipH="1">
            <a:off x="3307272" y="2617216"/>
            <a:ext cx="7960803" cy="0"/>
          </a:xfrm>
          <a:prstGeom prst="straightConnector1">
            <a:avLst/>
          </a:prstGeom>
          <a:ln w="38100">
            <a:solidFill>
              <a:srgbClr val="006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3857F5-6446-0E47-9966-D08307C7E703}"/>
              </a:ext>
            </a:extLst>
          </p:cNvPr>
          <p:cNvGrpSpPr/>
          <p:nvPr/>
        </p:nvGrpSpPr>
        <p:grpSpPr>
          <a:xfrm>
            <a:off x="183014" y="727312"/>
            <a:ext cx="1853553" cy="1684163"/>
            <a:chOff x="183014" y="727312"/>
            <a:chExt cx="1853553" cy="168416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0804D83-E41F-0A4A-8AC9-7542063184F1}"/>
                </a:ext>
              </a:extLst>
            </p:cNvPr>
            <p:cNvGrpSpPr/>
            <p:nvPr/>
          </p:nvGrpSpPr>
          <p:grpSpPr>
            <a:xfrm>
              <a:off x="1555628" y="727312"/>
              <a:ext cx="480939" cy="1684163"/>
              <a:chOff x="1609118" y="849086"/>
              <a:chExt cx="480939" cy="168416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DF45799-D99D-6944-9645-593A4C11D463}"/>
                  </a:ext>
                </a:extLst>
              </p:cNvPr>
              <p:cNvSpPr/>
              <p:nvPr/>
            </p:nvSpPr>
            <p:spPr>
              <a:xfrm>
                <a:off x="1711234" y="2256897"/>
                <a:ext cx="378823" cy="276352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A818454-B463-9647-B47B-DB3456A8C036}"/>
                  </a:ext>
                </a:extLst>
              </p:cNvPr>
              <p:cNvSpPr txBox="1"/>
              <p:nvPr/>
            </p:nvSpPr>
            <p:spPr>
              <a:xfrm>
                <a:off x="1609118" y="84908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1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0326B48-CF76-C843-8018-F2FAB13A4295}"/>
                  </a:ext>
                </a:extLst>
              </p:cNvPr>
              <p:cNvCxnSpPr>
                <a:stCxn id="47" idx="2"/>
                <a:endCxn id="46" idx="0"/>
              </p:cNvCxnSpPr>
              <p:nvPr/>
            </p:nvCxnSpPr>
            <p:spPr>
              <a:xfrm>
                <a:off x="1759961" y="1218418"/>
                <a:ext cx="140685" cy="1038479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7745BC6-F836-C844-8699-6C64A7FF9CFF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 flipH="1">
              <a:off x="613954" y="1096644"/>
              <a:ext cx="1092517" cy="66786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96D19C2-93EB-6F40-8140-A367CB04D1AB}"/>
                </a:ext>
              </a:extLst>
            </p:cNvPr>
            <p:cNvSpPr txBox="1"/>
            <p:nvPr/>
          </p:nvSpPr>
          <p:spPr>
            <a:xfrm>
              <a:off x="183014" y="978764"/>
              <a:ext cx="552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CP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7B53B2-DAD2-5043-9F21-505C27F7A41F}"/>
              </a:ext>
            </a:extLst>
          </p:cNvPr>
          <p:cNvGrpSpPr/>
          <p:nvPr/>
        </p:nvGrpSpPr>
        <p:grpSpPr>
          <a:xfrm>
            <a:off x="2706188" y="728148"/>
            <a:ext cx="1018903" cy="2078839"/>
            <a:chOff x="2706188" y="728148"/>
            <a:chExt cx="1018903" cy="207883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711BDC3-85F9-BA49-BE07-30BDDD8C4FE0}"/>
                </a:ext>
              </a:extLst>
            </p:cNvPr>
            <p:cNvGrpSpPr/>
            <p:nvPr/>
          </p:nvGrpSpPr>
          <p:grpSpPr>
            <a:xfrm>
              <a:off x="2706188" y="728148"/>
              <a:ext cx="1018903" cy="1802487"/>
              <a:chOff x="2706188" y="728148"/>
              <a:chExt cx="1018903" cy="180248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73414EE-95E6-9045-83B8-5236B005963D}"/>
                  </a:ext>
                </a:extLst>
              </p:cNvPr>
              <p:cNvGrpSpPr/>
              <p:nvPr/>
            </p:nvGrpSpPr>
            <p:grpSpPr>
              <a:xfrm>
                <a:off x="2706188" y="728148"/>
                <a:ext cx="1018903" cy="1756765"/>
                <a:chOff x="2849697" y="391059"/>
                <a:chExt cx="1018903" cy="1756765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E38C773-8FCB-3247-BF55-FBF03D53B7C9}"/>
                    </a:ext>
                  </a:extLst>
                </p:cNvPr>
                <p:cNvSpPr txBox="1"/>
                <p:nvPr/>
              </p:nvSpPr>
              <p:spPr>
                <a:xfrm>
                  <a:off x="3566914" y="39105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</a:rPr>
                    <a:t>2</a:t>
                  </a:r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7DE7CFD9-C189-FB44-9BA2-3B5DE3F73D7E}"/>
                    </a:ext>
                  </a:extLst>
                </p:cNvPr>
                <p:cNvCxnSpPr>
                  <a:cxnSpLocks/>
                  <a:stCxn id="50" idx="2"/>
                  <a:endCxn id="52" idx="0"/>
                </p:cNvCxnSpPr>
                <p:nvPr/>
              </p:nvCxnSpPr>
              <p:spPr>
                <a:xfrm flipH="1">
                  <a:off x="3039109" y="760391"/>
                  <a:ext cx="678648" cy="1111081"/>
                </a:xfrm>
                <a:prstGeom prst="straightConnector1">
                  <a:avLst/>
                </a:prstGeom>
                <a:noFill/>
                <a:ln w="38100">
                  <a:solidFill>
                    <a:srgbClr val="C00000"/>
                  </a:solidFill>
                  <a:prstDash val="solid"/>
                  <a:headEnd type="none" w="med" len="med"/>
                  <a:tailEnd type="arrow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BD3BD84-903B-F642-B31A-21FC439F9616}"/>
                    </a:ext>
                  </a:extLst>
                </p:cNvPr>
                <p:cNvSpPr/>
                <p:nvPr/>
              </p:nvSpPr>
              <p:spPr>
                <a:xfrm>
                  <a:off x="2849697" y="1871472"/>
                  <a:ext cx="378823" cy="276352"/>
                </a:xfrm>
                <a:prstGeom prst="ellipse">
                  <a:avLst/>
                </a:prstGeom>
                <a:noFill/>
                <a:ln w="38100">
                  <a:solidFill>
                    <a:srgbClr val="C00000"/>
                  </a:solidFill>
                  <a:prstDash val="sysDot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D26F9DA-4FD1-7744-BDBD-3A13E86AA2D0}"/>
                  </a:ext>
                </a:extLst>
              </p:cNvPr>
              <p:cNvCxnSpPr>
                <a:cxnSpLocks/>
                <a:stCxn id="50" idx="2"/>
                <a:endCxn id="61" idx="0"/>
              </p:cNvCxnSpPr>
              <p:nvPr/>
            </p:nvCxnSpPr>
            <p:spPr>
              <a:xfrm flipH="1">
                <a:off x="3321593" y="1097480"/>
                <a:ext cx="252655" cy="1433155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3A5441B-3958-9A4B-BED0-A1942D780BA6}"/>
                </a:ext>
              </a:extLst>
            </p:cNvPr>
            <p:cNvSpPr/>
            <p:nvPr/>
          </p:nvSpPr>
          <p:spPr>
            <a:xfrm>
              <a:off x="3132181" y="2530635"/>
              <a:ext cx="378823" cy="2763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43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97B44632-FC1F-654D-B23F-510D5736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" y="1300838"/>
            <a:ext cx="11795761" cy="549682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294CFB-F0CE-A44C-A1F4-88F22B97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887360"/>
            <a:ext cx="5286103" cy="211292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Regulate CDS 2 K Return pressure in Turnaround Can Phase Separator with TC 2 K Return valve</a:t>
            </a:r>
          </a:p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Use CDS TC PS ~ 500 W heater to commission 2 K load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 must compensate ~ 1.5 kW locally to operate CDS at 2 K using CP cold compressors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3240A-B8FB-F04E-9C63-83F65531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409"/>
            <a:ext cx="11582400" cy="427877"/>
          </a:xfrm>
        </p:spPr>
        <p:txBody>
          <a:bodyPr/>
          <a:lstStyle/>
          <a:p>
            <a:r>
              <a:rPr lang="en-US" b="1" dirty="0"/>
              <a:t>CDS </a:t>
            </a:r>
            <a:r>
              <a:rPr lang="en-US" b="1" dirty="0" err="1"/>
              <a:t>Pumpdown</a:t>
            </a:r>
            <a:r>
              <a:rPr lang="en-US" b="1" dirty="0"/>
              <a:t> – 2 K Circuit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0F0B7-3D7F-4445-A686-38EC5EA46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1FE061-7AB9-0244-8453-4B2A9882E001}"/>
              </a:ext>
            </a:extLst>
          </p:cNvPr>
          <p:cNvGrpSpPr/>
          <p:nvPr/>
        </p:nvGrpSpPr>
        <p:grpSpPr>
          <a:xfrm>
            <a:off x="447675" y="2434336"/>
            <a:ext cx="11155680" cy="701040"/>
            <a:chOff x="457200" y="2336800"/>
            <a:chExt cx="11155680" cy="70104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3A03B00-9F0B-F045-8492-D61F1101A87F}"/>
                </a:ext>
              </a:extLst>
            </p:cNvPr>
            <p:cNvCxnSpPr/>
            <p:nvPr/>
          </p:nvCxnSpPr>
          <p:spPr>
            <a:xfrm>
              <a:off x="457200" y="2336800"/>
              <a:ext cx="11145520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6B454AB-9EA8-0F4A-9DE8-B4454D9FF502}"/>
                </a:ext>
              </a:extLst>
            </p:cNvPr>
            <p:cNvCxnSpPr/>
            <p:nvPr/>
          </p:nvCxnSpPr>
          <p:spPr>
            <a:xfrm flipH="1">
              <a:off x="457200" y="2519680"/>
              <a:ext cx="10820400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78C53D-40CB-2A4C-AB8C-14C775D7253A}"/>
                </a:ext>
              </a:extLst>
            </p:cNvPr>
            <p:cNvCxnSpPr/>
            <p:nvPr/>
          </p:nvCxnSpPr>
          <p:spPr>
            <a:xfrm>
              <a:off x="11612880" y="2336800"/>
              <a:ext cx="0" cy="70104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D078377-55F4-DB4A-BAB4-BAFB64DC1E18}"/>
                </a:ext>
              </a:extLst>
            </p:cNvPr>
            <p:cNvCxnSpPr/>
            <p:nvPr/>
          </p:nvCxnSpPr>
          <p:spPr>
            <a:xfrm flipH="1">
              <a:off x="11277600" y="3037840"/>
              <a:ext cx="325120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A4ED885-A2B8-F349-8558-C6F8B0A51D2A}"/>
                </a:ext>
              </a:extLst>
            </p:cNvPr>
            <p:cNvCxnSpPr/>
            <p:nvPr/>
          </p:nvCxnSpPr>
          <p:spPr>
            <a:xfrm flipV="1">
              <a:off x="11277600" y="2519680"/>
              <a:ext cx="0" cy="51816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483BDE2-C90F-5E41-B51D-CDE1D771D5C5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2336800"/>
              <a:ext cx="495300" cy="0"/>
            </a:xfrm>
            <a:prstGeom prst="straightConnector1">
              <a:avLst/>
            </a:prstGeom>
            <a:ln w="38100">
              <a:solidFill>
                <a:srgbClr val="0065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F1E6CFE-EC38-6042-825D-6464AC287CD6}"/>
              </a:ext>
            </a:extLst>
          </p:cNvPr>
          <p:cNvGrpSpPr/>
          <p:nvPr/>
        </p:nvGrpSpPr>
        <p:grpSpPr>
          <a:xfrm>
            <a:off x="9497845" y="764580"/>
            <a:ext cx="1313666" cy="1990812"/>
            <a:chOff x="9497845" y="764580"/>
            <a:chExt cx="1313666" cy="19908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0361C83-F68A-4540-AB81-7BC868BB227A}"/>
                </a:ext>
              </a:extLst>
            </p:cNvPr>
            <p:cNvSpPr/>
            <p:nvPr/>
          </p:nvSpPr>
          <p:spPr>
            <a:xfrm>
              <a:off x="10432688" y="2479040"/>
              <a:ext cx="378823" cy="27635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C3A2D9-C927-DD45-8858-81A1347B28F8}"/>
                </a:ext>
              </a:extLst>
            </p:cNvPr>
            <p:cNvSpPr txBox="1"/>
            <p:nvPr/>
          </p:nvSpPr>
          <p:spPr>
            <a:xfrm>
              <a:off x="9497845" y="76458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3234A94-210F-BE49-865F-E8D25BBF21E1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9648688" y="1133912"/>
              <a:ext cx="919163" cy="130042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636EA8-B2F1-9E4E-BFFB-F23B264EED21}"/>
              </a:ext>
            </a:extLst>
          </p:cNvPr>
          <p:cNvGrpSpPr/>
          <p:nvPr/>
        </p:nvGrpSpPr>
        <p:grpSpPr>
          <a:xfrm>
            <a:off x="11117232" y="727578"/>
            <a:ext cx="810607" cy="2701408"/>
            <a:chOff x="11117232" y="727578"/>
            <a:chExt cx="810607" cy="270140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A87C7F1-3ECD-F041-B414-4F0353421995}"/>
                </a:ext>
              </a:extLst>
            </p:cNvPr>
            <p:cNvSpPr/>
            <p:nvPr/>
          </p:nvSpPr>
          <p:spPr>
            <a:xfrm>
              <a:off x="11403783" y="3135375"/>
              <a:ext cx="524056" cy="29361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151397-AC77-894C-AD83-5A4F6CD53E93}"/>
                </a:ext>
              </a:extLst>
            </p:cNvPr>
            <p:cNvSpPr txBox="1"/>
            <p:nvPr/>
          </p:nvSpPr>
          <p:spPr>
            <a:xfrm>
              <a:off x="11117232" y="72757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AA8226D-39C8-0649-9879-85E0A089D053}"/>
                </a:ext>
              </a:extLst>
            </p:cNvPr>
            <p:cNvCxnSpPr>
              <a:cxnSpLocks/>
              <a:stCxn id="22" idx="2"/>
              <a:endCxn id="16" idx="0"/>
            </p:cNvCxnSpPr>
            <p:nvPr/>
          </p:nvCxnSpPr>
          <p:spPr>
            <a:xfrm>
              <a:off x="11268075" y="1096910"/>
              <a:ext cx="397736" cy="2038465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5628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558</Words>
  <Application>Microsoft Macintosh PowerPoint</Application>
  <PresentationFormat>Widescreen</PresentationFormat>
  <Paragraphs>93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Outline</vt:lpstr>
      <vt:lpstr>CDS Cooldown - Requirements</vt:lpstr>
      <vt:lpstr>CDS Cooldown – HTTS </vt:lpstr>
      <vt:lpstr>CDS Steady State – HTTS</vt:lpstr>
      <vt:lpstr>CDS Warmup – HTTS </vt:lpstr>
      <vt:lpstr>CDS Cooldown – 5 K Circuit</vt:lpstr>
      <vt:lpstr>CDS Steady State – 5 K Circuit</vt:lpstr>
      <vt:lpstr>CDS Pumpdown – 2 K Circuit</vt:lpstr>
      <vt:lpstr>CDS Warmup – 5 K Circuit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Dhuley</dc:creator>
  <cp:lastModifiedBy>Microsoft Office User</cp:lastModifiedBy>
  <cp:revision>158</cp:revision>
  <dcterms:created xsi:type="dcterms:W3CDTF">2020-04-28T20:04:38Z</dcterms:created>
  <dcterms:modified xsi:type="dcterms:W3CDTF">2020-05-14T14:28:21Z</dcterms:modified>
</cp:coreProperties>
</file>