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</p:sldMasterIdLst>
  <p:notesMasterIdLst>
    <p:notesMasterId r:id="rId7"/>
  </p:notesMasterIdLst>
  <p:handoutMasterIdLst>
    <p:handoutMasterId r:id="rId8"/>
  </p:handoutMasterIdLst>
  <p:sldIdLst>
    <p:sldId id="568" r:id="rId2"/>
    <p:sldId id="573" r:id="rId3"/>
    <p:sldId id="570" r:id="rId4"/>
    <p:sldId id="571" r:id="rId5"/>
    <p:sldId id="572" r:id="rId6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808000"/>
    <a:srgbClr val="CCFF33"/>
    <a:srgbClr val="CCCC00"/>
    <a:srgbClr val="FFCC00"/>
    <a:srgbClr val="32547A"/>
    <a:srgbClr val="BC5F2B"/>
    <a:srgbClr val="F37C23"/>
    <a:srgbClr val="3C5A77"/>
    <a:srgbClr val="B85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2016" y="102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1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04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2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4/21/2020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085044" y="6549548"/>
            <a:ext cx="4892514" cy="170720"/>
          </a:xfrm>
        </p:spPr>
        <p:txBody>
          <a:bodyPr/>
          <a:lstStyle/>
          <a:p>
            <a:pPr>
              <a:defRPr/>
            </a:pPr>
            <a:r>
              <a:rPr lang="en-US" smtClean="0"/>
              <a:t>D. Wenman | Jack screws to lower inverted APA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4/21/2020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D. Wenman | Jack screws to lower inverted APA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4/21/2020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D. Wenman | Jack screws to lower inverted APA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4/21/2020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D. Wenman | Jack screws to lower inverted APA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4/21/2020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D. Wenman | Jack screws to lower inverted APA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4/21/2020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D. Wenman | Jack screws to lower inverted APA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4/21/2020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D. Wenman | Jack screws to lower inverted APA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4/21/2020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D. Wenman | Jack screws to lower inverted APA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1210" t="20000" r="69194" b="20903"/>
          <a:stretch/>
        </p:blipFill>
        <p:spPr>
          <a:xfrm>
            <a:off x="416501" y="1713352"/>
            <a:ext cx="3569110" cy="33634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4/21/2020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Jack screws to lower inverted APA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935" t="16387" r="60242" b="20903"/>
          <a:stretch/>
        </p:blipFill>
        <p:spPr>
          <a:xfrm>
            <a:off x="4181796" y="1760876"/>
            <a:ext cx="4540173" cy="3898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4026" y="5548772"/>
            <a:ext cx="270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 needed =7043.4-6769.3=274.1+clearance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1077" y="5548772"/>
            <a:ext cx="186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 gained = 615-366=249mm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0404" y="5644662"/>
            <a:ext cx="207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 still needed = 25.1+clearance.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01" y="203024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protoDUNE</a:t>
            </a:r>
            <a:r>
              <a:rPr lang="en-US" dirty="0" smtClean="0"/>
              <a:t> – II issues</a:t>
            </a:r>
            <a:br>
              <a:rPr lang="en-US" dirty="0" smtClean="0"/>
            </a:br>
            <a:r>
              <a:rPr lang="en-US" sz="3100" dirty="0" smtClean="0"/>
              <a:t>Use of Jack Screws to lower inverted APA in cryostat.</a:t>
            </a:r>
            <a:br>
              <a:rPr lang="en-US" sz="3100" dirty="0" smtClean="0"/>
            </a:br>
            <a:r>
              <a:rPr lang="en-US" sz="3100" dirty="0" smtClean="0"/>
              <a:t>Note: all illustrations are very conceptual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13" name="TextBox 12"/>
          <p:cNvSpPr txBox="1"/>
          <p:nvPr/>
        </p:nvSpPr>
        <p:spPr>
          <a:xfrm>
            <a:off x="2180492" y="3182815"/>
            <a:ext cx="132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~Cable tray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97514" y="2980592"/>
            <a:ext cx="242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x ½ ton jack screws </a:t>
            </a:r>
            <a:r>
              <a:rPr lang="en-US" dirty="0" err="1" smtClean="0"/>
              <a:t>mAPA</a:t>
            </a:r>
            <a:r>
              <a:rPr lang="en-US" dirty="0" smtClean="0"/>
              <a:t>=632kg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5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4194" t="15613" r="61693" b="20903"/>
          <a:stretch/>
        </p:blipFill>
        <p:spPr>
          <a:xfrm>
            <a:off x="2229526" y="1500922"/>
            <a:ext cx="4913548" cy="4042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/>
              <a:t>Step 1 – The yoke is initially mounted close to th</a:t>
            </a:r>
            <a:r>
              <a:rPr lang="en-US" sz="2200" dirty="0" smtClean="0"/>
              <a:t>e foot tube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4/21/2020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Jack screws to lower inverted APA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332" y="3337548"/>
            <a:ext cx="186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Yoke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6669" y="3060549"/>
            <a:ext cx="1478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arms on link to be used for lowering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2085044" y="3660714"/>
            <a:ext cx="1810276" cy="524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29526" y="4785304"/>
            <a:ext cx="119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 tube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6" idx="3"/>
          </p:cNvCxnSpPr>
          <p:nvPr/>
        </p:nvCxnSpPr>
        <p:spPr>
          <a:xfrm flipV="1">
            <a:off x="3420208" y="4712921"/>
            <a:ext cx="879230" cy="2570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14700" y="3584975"/>
            <a:ext cx="1527326" cy="194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85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2 and 3 (After APA is delivered)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4/21/2020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Jack screws to lower inverted APA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4597" t="13033" r="62984" b="21161"/>
          <a:stretch/>
        </p:blipFill>
        <p:spPr>
          <a:xfrm>
            <a:off x="667224" y="1410621"/>
            <a:ext cx="3864077" cy="35443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6533" t="12864" r="64002" b="30710"/>
          <a:stretch/>
        </p:blipFill>
        <p:spPr>
          <a:xfrm>
            <a:off x="4531301" y="1403191"/>
            <a:ext cx="3549390" cy="32151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5077" y="5169877"/>
            <a:ext cx="2198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 screws and lowering hardware are installed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02823" y="5073162"/>
            <a:ext cx="2558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Inverted APA is lowered ~125mm and short link is installed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81954" y="3010765"/>
            <a:ext cx="430823" cy="2186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31301" y="2604232"/>
            <a:ext cx="98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link.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-1" y="2778369"/>
            <a:ext cx="1501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Connection of lifting beam to cross arms of link to be determined.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16263" y="4327449"/>
            <a:ext cx="1107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Lowering beam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599262" y="3418281"/>
            <a:ext cx="834002" cy="852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31580" y="4558715"/>
            <a:ext cx="76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APA link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085044" y="3569677"/>
            <a:ext cx="514217" cy="1090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169377" y="3332285"/>
            <a:ext cx="492369" cy="859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17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4 and 5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4/21/2020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Jack screws to lower inverted APA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774" t="16646" r="60484" b="29677"/>
          <a:stretch/>
        </p:blipFill>
        <p:spPr>
          <a:xfrm>
            <a:off x="4456441" y="1434085"/>
            <a:ext cx="4014344" cy="2960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026" y="4598377"/>
            <a:ext cx="277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 screw is raised and jack screw link is installed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5431" y="4598377"/>
            <a:ext cx="353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APA is lowered another ~125mm to final height.  Long link is installed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60985" y="1995854"/>
            <a:ext cx="65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Link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23692" y="2708031"/>
            <a:ext cx="597877" cy="2065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4274" t="15355" r="62258" b="23484"/>
          <a:stretch/>
        </p:blipFill>
        <p:spPr>
          <a:xfrm>
            <a:off x="454027" y="1552072"/>
            <a:ext cx="3345836" cy="27249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99863" y="2914552"/>
            <a:ext cx="824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 screw link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085044" y="3094892"/>
            <a:ext cx="1810275" cy="1934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67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– Final configuration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4/21/2020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Jack screws to lower inverted APA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60985" y="1995854"/>
            <a:ext cx="65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Link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23692" y="2708031"/>
            <a:ext cx="597877" cy="2065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99863" y="2914552"/>
            <a:ext cx="824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 screw link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5806" t="16129" r="58952" b="26065"/>
          <a:stretch/>
        </p:blipFill>
        <p:spPr>
          <a:xfrm>
            <a:off x="2480607" y="952209"/>
            <a:ext cx="5484045" cy="3924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026" y="2914552"/>
            <a:ext cx="277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 screw and lifting beam is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4437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DUNE_Template</Template>
  <TotalTime>23978</TotalTime>
  <Words>213</Words>
  <Application>Microsoft Office PowerPoint</Application>
  <PresentationFormat>On-screen Show (4:3)</PresentationFormat>
  <Paragraphs>44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Geneva</vt:lpstr>
      <vt:lpstr>Helvetica</vt:lpstr>
      <vt:lpstr>Lucida Grande</vt:lpstr>
      <vt:lpstr>LBNF Content-Footer Theme</vt:lpstr>
      <vt:lpstr>protoDUNE – II issues Use of Jack Screws to lower inverted APA in cryostat. Note: all illustrations are very conceptual  </vt:lpstr>
      <vt:lpstr>Step 1 – The yoke is initially mounted close to the foot tube  </vt:lpstr>
      <vt:lpstr>Steps 2 and 3 (After APA is delivered)  </vt:lpstr>
      <vt:lpstr>Steps 4 and 5  </vt:lpstr>
      <vt:lpstr>Step – Final configuration 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– One or two lines</dc:title>
  <dc:creator>Jack Fowler</dc:creator>
  <dc:description>Modified by A. Weber</dc:description>
  <cp:lastModifiedBy>Dan Wenman</cp:lastModifiedBy>
  <cp:revision>378</cp:revision>
  <cp:lastPrinted>2020-04-10T12:58:21Z</cp:lastPrinted>
  <dcterms:created xsi:type="dcterms:W3CDTF">2015-09-16T13:36:09Z</dcterms:created>
  <dcterms:modified xsi:type="dcterms:W3CDTF">2020-04-22T12:49:09Z</dcterms:modified>
</cp:coreProperties>
</file>