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414" r:id="rId3"/>
    <p:sldId id="419" r:id="rId4"/>
    <p:sldId id="417" r:id="rId5"/>
    <p:sldId id="352" r:id="rId6"/>
    <p:sldId id="416" r:id="rId7"/>
    <p:sldId id="411" r:id="rId8"/>
    <p:sldId id="409" r:id="rId9"/>
    <p:sldId id="398" r:id="rId10"/>
    <p:sldId id="404" r:id="rId11"/>
    <p:sldId id="405" r:id="rId12"/>
    <p:sldId id="408" r:id="rId13"/>
    <p:sldId id="413" r:id="rId14"/>
    <p:sldId id="439" r:id="rId15"/>
    <p:sldId id="429" r:id="rId16"/>
    <p:sldId id="435" r:id="rId17"/>
    <p:sldId id="436" r:id="rId18"/>
    <p:sldId id="437" r:id="rId19"/>
    <p:sldId id="425" r:id="rId20"/>
    <p:sldId id="434" r:id="rId21"/>
    <p:sldId id="441" r:id="rId22"/>
    <p:sldId id="427" r:id="rId23"/>
    <p:sldId id="370" r:id="rId24"/>
    <p:sldId id="422" r:id="rId25"/>
    <p:sldId id="433" r:id="rId26"/>
    <p:sldId id="401" r:id="rId27"/>
    <p:sldId id="399" r:id="rId28"/>
    <p:sldId id="400" r:id="rId29"/>
    <p:sldId id="415" r:id="rId30"/>
    <p:sldId id="418" r:id="rId31"/>
    <p:sldId id="420" r:id="rId32"/>
    <p:sldId id="421" r:id="rId33"/>
    <p:sldId id="423" r:id="rId34"/>
    <p:sldId id="424" r:id="rId35"/>
    <p:sldId id="428" r:id="rId36"/>
    <p:sldId id="430" r:id="rId37"/>
    <p:sldId id="431" r:id="rId38"/>
    <p:sldId id="432" r:id="rId39"/>
    <p:sldId id="438" r:id="rId40"/>
    <p:sldId id="440" r:id="rId4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9" autoAdjust="0"/>
    <p:restoredTop sz="96758" autoAdjust="0"/>
  </p:normalViewPr>
  <p:slideViewPr>
    <p:cSldViewPr snapToGrid="0" snapToObjects="1">
      <p:cViewPr>
        <p:scale>
          <a:sx n="150" d="100"/>
          <a:sy n="150" d="100"/>
        </p:scale>
        <p:origin x="-80" y="-1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B5415-8302-D645-B8EC-7FD1B9A3C7B9}" type="datetimeFigureOut">
              <a:rPr lang="en-US" smtClean="0"/>
              <a:t>16/04/20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1C1DB-D97E-6F46-B4EE-588C833B9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2E895-955F-C548-9A9E-A1C6941ADE92}" type="datetimeFigureOut">
              <a:rPr lang="en-US" smtClean="0"/>
              <a:t>16/04/20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5593-2C25-7A47-A465-130D9E44C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6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1597821"/>
            <a:ext cx="7772400" cy="1102519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6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1" cy="4388644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1" cy="4388644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7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8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7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7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9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5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2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9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04792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53740"/>
            <a:ext cx="8229600" cy="4081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6999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/>
              <a:t>D. Schulte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486999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GAP meeting, April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6999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7704-4D2A-F546-9494-EB9D0210C3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ern_log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" y="28912"/>
            <a:ext cx="559161" cy="504704"/>
          </a:xfrm>
          <a:prstGeom prst="rect">
            <a:avLst/>
          </a:prstGeom>
        </p:spPr>
      </p:pic>
      <p:pic>
        <p:nvPicPr>
          <p:cNvPr id="9" name="Picture 8" descr="logo-FCC-04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54777"/>
            <a:ext cx="1071033" cy="4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2.png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Comments on </a:t>
            </a:r>
            <a:r>
              <a:rPr lang="en-US" sz="3600" dirty="0" smtClean="0"/>
              <a:t>FCC</a:t>
            </a:r>
            <a:r>
              <a:rPr lang="en-US" sz="3600" dirty="0" smtClean="0"/>
              <a:t>-</a:t>
            </a:r>
            <a:r>
              <a:rPr lang="en-US" sz="3600" dirty="0" err="1" smtClean="0"/>
              <a:t>hh</a:t>
            </a:r>
            <a:r>
              <a:rPr lang="en-US" sz="3600" dirty="0" smtClean="0"/>
              <a:t>, SPPC, HE-LHC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D. Schulte, </a:t>
            </a:r>
            <a:r>
              <a:rPr lang="en-US" sz="2400" dirty="0" smtClean="0"/>
              <a:t>CERN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5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Luminosity </a:t>
            </a:r>
            <a:r>
              <a:rPr lang="en-US" sz="3600" dirty="0" smtClean="0"/>
              <a:t>Drivers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77810" y="517594"/>
            <a:ext cx="467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Maximise the beam current</a:t>
            </a:r>
          </a:p>
          <a:p>
            <a:endParaRPr lang="en-GB" sz="1600" dirty="0" smtClean="0">
              <a:solidFill>
                <a:srgbClr val="0000FF"/>
              </a:solidFill>
            </a:endParaRPr>
          </a:p>
          <a:p>
            <a:r>
              <a:rPr lang="en-GB" sz="1600" dirty="0" smtClean="0">
                <a:solidFill>
                  <a:srgbClr val="0000FF"/>
                </a:solidFill>
              </a:rPr>
              <a:t>Risks:</a:t>
            </a:r>
            <a:endParaRPr lang="en-GB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</a:rPr>
              <a:t>High stored energy</a:t>
            </a:r>
            <a:r>
              <a:rPr lang="en-GB" sz="1600" dirty="0">
                <a:solidFill>
                  <a:srgbClr val="0000FF"/>
                </a:solidFill>
              </a:rPr>
              <a:t> </a:t>
            </a:r>
            <a:r>
              <a:rPr lang="en-GB" sz="1600" dirty="0" smtClean="0">
                <a:solidFill>
                  <a:srgbClr val="0000FF"/>
                </a:solidFill>
              </a:rPr>
              <a:t>and losses</a:t>
            </a:r>
            <a:endParaRPr lang="en-GB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</a:rPr>
              <a:t>I</a:t>
            </a:r>
            <a:r>
              <a:rPr lang="en-GB" sz="1600" dirty="0" smtClean="0">
                <a:solidFill>
                  <a:srgbClr val="0000FF"/>
                </a:solidFill>
              </a:rPr>
              <a:t>mpedance and electron cloud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</a:rPr>
              <a:t>Aperture should be minimised for dipole cost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</a:rPr>
              <a:t>High synchrotron radiation load due to high beam energy</a:t>
            </a: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3330593"/>
            <a:ext cx="3529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Limited by </a:t>
            </a:r>
            <a:r>
              <a:rPr lang="en-GB" sz="1600" dirty="0" smtClean="0">
                <a:solidFill>
                  <a:srgbClr val="FF0000"/>
                </a:solidFill>
              </a:rPr>
              <a:t>beam-beam </a:t>
            </a:r>
            <a:r>
              <a:rPr lang="en-GB" sz="1600" dirty="0" err="1" smtClean="0">
                <a:solidFill>
                  <a:srgbClr val="FF0000"/>
                </a:solidFill>
              </a:rPr>
              <a:t>emittance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growth and particle </a:t>
            </a:r>
            <a:r>
              <a:rPr lang="en-GB" sz="1600" dirty="0" smtClean="0">
                <a:solidFill>
                  <a:srgbClr val="FF0000"/>
                </a:solidFill>
              </a:rPr>
              <a:t>losses and ability to make </a:t>
            </a:r>
            <a:r>
              <a:rPr lang="en-GB" sz="1600" dirty="0" err="1" smtClean="0">
                <a:solidFill>
                  <a:srgbClr val="FF0000"/>
                </a:solidFill>
              </a:rPr>
              <a:t>emittance</a:t>
            </a:r>
            <a:endParaRPr lang="en-GB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Somewhat more difficult than HL-LHC due to longer L</a:t>
            </a:r>
            <a:r>
              <a:rPr lang="en-GB" sz="1600" baseline="30000" dirty="0" smtClean="0">
                <a:solidFill>
                  <a:srgbClr val="FF0000"/>
                </a:solidFill>
              </a:rPr>
              <a:t>*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39355" y="2557247"/>
            <a:ext cx="516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8000"/>
                </a:solidFill>
              </a:rPr>
              <a:t>Squeeze the beam as much as possible</a:t>
            </a:r>
            <a:endParaRPr lang="en-GB" sz="1600" dirty="0">
              <a:solidFill>
                <a:srgbClr val="008000"/>
              </a:solidFill>
            </a:endParaRPr>
          </a:p>
          <a:p>
            <a:r>
              <a:rPr lang="en-GB" sz="1600" dirty="0" smtClean="0">
                <a:solidFill>
                  <a:srgbClr val="008000"/>
                </a:solidFill>
              </a:rPr>
              <a:t>Harder than in HL-LHC (scaling with energy)</a:t>
            </a:r>
          </a:p>
          <a:p>
            <a:r>
              <a:rPr lang="en-US" sz="1600" dirty="0">
                <a:solidFill>
                  <a:srgbClr val="008000"/>
                </a:solidFill>
              </a:rPr>
              <a:t>More collision debris due to higher luminosity and </a:t>
            </a:r>
            <a:r>
              <a:rPr lang="en-US" sz="1600" dirty="0" smtClean="0">
                <a:solidFill>
                  <a:srgbClr val="008000"/>
                </a:solidFill>
              </a:rPr>
              <a:t>energy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529448" y="1263732"/>
            <a:ext cx="826652" cy="1269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897625" y="1710165"/>
            <a:ext cx="601524" cy="8470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14727" y="3507638"/>
            <a:ext cx="5414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integrated luminosity: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Fast turn-around critical for luminosity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Minimise</a:t>
            </a:r>
            <a:r>
              <a:rPr lang="en-US" sz="1600" dirty="0" smtClean="0"/>
              <a:t> time for stops etc.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 availability with more components than LHC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Maximising</a:t>
            </a:r>
            <a:r>
              <a:rPr lang="en-US" sz="1600" dirty="0" smtClean="0"/>
              <a:t> current also </a:t>
            </a:r>
            <a:r>
              <a:rPr lang="en-US" sz="1600" dirty="0" err="1" smtClean="0"/>
              <a:t>maximises</a:t>
            </a:r>
            <a:r>
              <a:rPr lang="en-US" sz="1600" dirty="0" smtClean="0"/>
              <a:t> time between new fills</a:t>
            </a:r>
            <a:endParaRPr lang="en-US" sz="1600" dirty="0"/>
          </a:p>
        </p:txBody>
      </p:sp>
      <p:pic>
        <p:nvPicPr>
          <p:cNvPr id="15" name="Picture 14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9" y="571521"/>
            <a:ext cx="3203743" cy="113505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066800" y="1559010"/>
            <a:ext cx="392548" cy="1727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39359" y="1390650"/>
            <a:ext cx="251055" cy="16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Luminosity per Fill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9359" y="1390650"/>
            <a:ext cx="251055" cy="16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39" y="563784"/>
            <a:ext cx="6558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</a:t>
            </a:r>
            <a:r>
              <a:rPr lang="en-US" b="1" dirty="0"/>
              <a:t>goal is 8 fb</a:t>
            </a:r>
            <a:r>
              <a:rPr lang="en-US" b="1" baseline="30000" dirty="0"/>
              <a:t>-1</a:t>
            </a:r>
            <a:r>
              <a:rPr lang="en-US" b="1" dirty="0"/>
              <a:t> per </a:t>
            </a:r>
            <a:r>
              <a:rPr lang="en-US" b="1" dirty="0" smtClean="0"/>
              <a:t>day</a:t>
            </a:r>
            <a:r>
              <a:rPr lang="en-US" dirty="0" smtClean="0"/>
              <a:t>,</a:t>
            </a:r>
          </a:p>
          <a:p>
            <a:r>
              <a:rPr lang="en-US" dirty="0" smtClean="0"/>
              <a:t>peak luminosity below</a:t>
            </a:r>
            <a:r>
              <a:rPr lang="en-US" dirty="0" smtClean="0"/>
              <a:t> 3 </a:t>
            </a:r>
            <a:r>
              <a:rPr lang="en-US" dirty="0"/>
              <a:t>x 10</a:t>
            </a:r>
            <a:r>
              <a:rPr lang="en-US" baseline="30000" dirty="0"/>
              <a:t>35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 to keep collision debris at bay </a:t>
            </a:r>
            <a:endParaRPr lang="en-US" dirty="0"/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Maximum integrated luminosity </a:t>
            </a:r>
            <a:r>
              <a:rPr lang="en-US" dirty="0" smtClean="0"/>
              <a:t>per day 25.9 fb</a:t>
            </a:r>
            <a:r>
              <a:rPr lang="en-US" baseline="30000" dirty="0" smtClean="0"/>
              <a:t>-</a:t>
            </a:r>
            <a:r>
              <a:rPr lang="en-US" baseline="30000" dirty="0" smtClean="0"/>
              <a:t>1</a:t>
            </a:r>
          </a:p>
        </p:txBody>
      </p:sp>
      <p:pic>
        <p:nvPicPr>
          <p:cNvPr id="7" name="Picture 6" descr="lumi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43" y="1352181"/>
            <a:ext cx="5142784" cy="3599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039" y="1540493"/>
            <a:ext cx="39393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Impact of fill time</a:t>
            </a:r>
          </a:p>
          <a:p>
            <a:r>
              <a:rPr lang="en-US" dirty="0" smtClean="0"/>
              <a:t>Naïve optimistic </a:t>
            </a:r>
            <a:r>
              <a:rPr lang="en-US" dirty="0"/>
              <a:t>assumption for fills: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urn beam at 3 </a:t>
            </a:r>
            <a:r>
              <a:rPr lang="en-US" dirty="0"/>
              <a:t>x 10</a:t>
            </a:r>
            <a:r>
              <a:rPr lang="en-US" baseline="30000" dirty="0"/>
              <a:t>35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in two </a:t>
            </a:r>
            <a:r>
              <a:rPr lang="en-US" dirty="0" smtClean="0"/>
              <a:t>experiments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</a:t>
            </a:r>
            <a:r>
              <a:rPr lang="en-US" dirty="0"/>
              <a:t>4 hours to refill the machine with </a:t>
            </a:r>
            <a:r>
              <a:rPr lang="en-US" dirty="0" smtClean="0"/>
              <a:t>beam</a:t>
            </a:r>
          </a:p>
          <a:p>
            <a:endParaRPr lang="en-US" dirty="0" smtClean="0"/>
          </a:p>
          <a:p>
            <a:r>
              <a:rPr lang="en-US" dirty="0"/>
              <a:t>Our choice N = 10</a:t>
            </a:r>
            <a:r>
              <a:rPr lang="en-US" baseline="30000" dirty="0"/>
              <a:t>11</a:t>
            </a:r>
            <a:r>
              <a:rPr lang="en-US" dirty="0"/>
              <a:t>: 3.2 hours to burn the full </a:t>
            </a:r>
            <a:r>
              <a:rPr lang="en-US" dirty="0" smtClean="0"/>
              <a:t>beam</a:t>
            </a:r>
            <a:endParaRPr lang="en-US" dirty="0"/>
          </a:p>
          <a:p>
            <a:pPr marL="285750" indent="-285750">
              <a:buFont typeface="Symbol" charset="0"/>
              <a:buChar char=""/>
            </a:pPr>
            <a:r>
              <a:rPr lang="en-US" dirty="0"/>
              <a:t>Can </a:t>
            </a:r>
            <a:r>
              <a:rPr lang="en-US" dirty="0" smtClean="0"/>
              <a:t>at best produce </a:t>
            </a:r>
            <a:r>
              <a:rPr lang="en-US" dirty="0"/>
              <a:t>11.5 fb</a:t>
            </a:r>
            <a:r>
              <a:rPr lang="en-US" baseline="30000" dirty="0"/>
              <a:t>-1</a:t>
            </a:r>
            <a:r>
              <a:rPr lang="en-US" dirty="0"/>
              <a:t> per </a:t>
            </a:r>
            <a:r>
              <a:rPr lang="en-US" dirty="0" smtClean="0"/>
              <a:t>day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Turn-around time is </a:t>
            </a:r>
            <a:r>
              <a:rPr lang="en-US" dirty="0" smtClean="0"/>
              <a:t>crucial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769100" y="1151476"/>
            <a:ext cx="0" cy="30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6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Turn-around Time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4370" y="2880928"/>
            <a:ext cx="285983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FCC </a:t>
            </a:r>
            <a:r>
              <a:rPr lang="en-US" sz="1600" dirty="0" smtClean="0"/>
              <a:t>goal</a:t>
            </a:r>
            <a:r>
              <a:rPr lang="en-US" sz="1600" dirty="0" smtClean="0"/>
              <a:t> </a:t>
            </a:r>
            <a:r>
              <a:rPr lang="en-US" sz="1600" dirty="0" smtClean="0"/>
              <a:t>is </a:t>
            </a:r>
            <a:r>
              <a:rPr lang="en-US" sz="1600" dirty="0" smtClean="0"/>
              <a:t>&lt; 2 h nominal</a:t>
            </a:r>
            <a:endParaRPr lang="en-US" sz="1600" dirty="0" smtClean="0"/>
          </a:p>
          <a:p>
            <a:r>
              <a:rPr lang="en-US" sz="1600" dirty="0" smtClean="0"/>
              <a:t>But assume 4 h on average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" y="3974404"/>
            <a:ext cx="527830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Largest difference between theory and practice in setup time</a:t>
            </a:r>
          </a:p>
          <a:p>
            <a:r>
              <a:rPr lang="en-US" sz="1600" dirty="0" smtClean="0"/>
              <a:t>But this contains time to recover from failures</a:t>
            </a:r>
          </a:p>
          <a:p>
            <a:r>
              <a:rPr lang="en-US" sz="1600" dirty="0" smtClean="0"/>
              <a:t>So should be counted in </a:t>
            </a:r>
            <a:r>
              <a:rPr lang="en-US" sz="1600" b="1" dirty="0" smtClean="0"/>
              <a:t>different</a:t>
            </a:r>
            <a:r>
              <a:rPr lang="en-US" sz="1600" dirty="0" smtClean="0"/>
              <a:t> budget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947875" y="2832876"/>
            <a:ext cx="2036113" cy="523220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D. </a:t>
            </a:r>
            <a:r>
              <a:rPr lang="en-US" sz="1400" dirty="0" err="1" smtClean="0">
                <a:solidFill>
                  <a:srgbClr val="000000"/>
                </a:solidFill>
              </a:rPr>
              <a:t>Nisbet</a:t>
            </a:r>
            <a:r>
              <a:rPr lang="en-US" sz="1400" dirty="0" smtClean="0">
                <a:solidFill>
                  <a:srgbClr val="000000"/>
                </a:solidFill>
              </a:rPr>
              <a:t>, K. </a:t>
            </a:r>
            <a:r>
              <a:rPr lang="en-US" sz="1400" dirty="0" err="1" smtClean="0">
                <a:solidFill>
                  <a:srgbClr val="000000"/>
                </a:solidFill>
              </a:rPr>
              <a:t>Fuchsberger</a:t>
            </a:r>
            <a:r>
              <a:rPr lang="en-US" sz="1400" dirty="0" smtClean="0">
                <a:solidFill>
                  <a:srgbClr val="000000"/>
                </a:solidFill>
              </a:rPr>
              <a:t>, R. Fernandez  et al.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Picture 5" descr="fcc-turnaroun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15921" r="11468" b="69883"/>
          <a:stretch/>
        </p:blipFill>
        <p:spPr>
          <a:xfrm>
            <a:off x="36821" y="509773"/>
            <a:ext cx="9185295" cy="232310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675975" y="2504251"/>
            <a:ext cx="4588186" cy="1469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onut 15"/>
          <p:cNvSpPr/>
          <p:nvPr/>
        </p:nvSpPr>
        <p:spPr>
          <a:xfrm>
            <a:off x="7130340" y="2087601"/>
            <a:ext cx="1244600" cy="535330"/>
          </a:xfrm>
          <a:prstGeom prst="donut">
            <a:avLst>
              <a:gd name="adj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4333" y="3497205"/>
            <a:ext cx="343965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Improvements of beam control</a:t>
            </a:r>
          </a:p>
          <a:p>
            <a:r>
              <a:rPr lang="en-US" dirty="0" smtClean="0"/>
              <a:t>would help to reduce difference between minimum and average turn-around time, direct improvement of luminosity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9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Current Limitation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9359" y="1390650"/>
            <a:ext cx="251055" cy="16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538" y="744617"/>
            <a:ext cx="8937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Synchrotron radiation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 = 10</a:t>
            </a:r>
            <a:r>
              <a:rPr lang="en-US" baseline="30000" dirty="0" smtClean="0"/>
              <a:t>11</a:t>
            </a:r>
            <a:r>
              <a:rPr lang="en-US" dirty="0" smtClean="0"/>
              <a:t> yields 5 MW of radiation power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ven at 50 K need about 100 MW of cooling power to remove heat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 W/m in arc, sophisticated vacuum system design</a:t>
            </a:r>
          </a:p>
          <a:p>
            <a:endParaRPr lang="en-US" dirty="0" smtClean="0"/>
          </a:p>
          <a:p>
            <a:r>
              <a:rPr lang="en-US" dirty="0" smtClean="0"/>
              <a:t>Collective effects (single beam)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</a:t>
            </a:r>
            <a:r>
              <a:rPr lang="en-US" dirty="0" smtClean="0"/>
              <a:t>design collider to be able to cope with effects, but involves cost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</a:t>
            </a:r>
            <a:r>
              <a:rPr lang="en-US" dirty="0" smtClean="0"/>
              <a:t>ctually, selection of beam screen radius and collimation aperture to make sure we can tolerate current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Collimation, m</a:t>
            </a:r>
            <a:r>
              <a:rPr lang="en-US" dirty="0" smtClean="0"/>
              <a:t>achine protection and beam transfer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irculating energy for N = 10</a:t>
            </a:r>
            <a:r>
              <a:rPr lang="en-US" baseline="30000" dirty="0" smtClean="0"/>
              <a:t>11</a:t>
            </a:r>
            <a:r>
              <a:rPr lang="en-US" dirty="0" smtClean="0"/>
              <a:t> in each beam is 8 GJ</a:t>
            </a:r>
          </a:p>
          <a:p>
            <a:endParaRPr lang="en-US" dirty="0" smtClean="0"/>
          </a:p>
          <a:p>
            <a:r>
              <a:rPr lang="en-US" dirty="0" smtClean="0"/>
              <a:t>Find that N = 10</a:t>
            </a:r>
            <a:r>
              <a:rPr lang="en-US" baseline="30000" dirty="0" smtClean="0"/>
              <a:t>11</a:t>
            </a:r>
            <a:r>
              <a:rPr lang="en-US" dirty="0" smtClean="0"/>
              <a:t> is sufficient to reach the goal with a bit of reserve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483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FCC-</a:t>
            </a:r>
            <a:r>
              <a:rPr lang="en-US" sz="3600" dirty="0" err="1" smtClean="0"/>
              <a:t>hh</a:t>
            </a:r>
            <a:r>
              <a:rPr lang="en-US" sz="3600" dirty="0" smtClean="0"/>
              <a:t> </a:t>
            </a:r>
            <a:r>
              <a:rPr lang="en-US" sz="3600" dirty="0" err="1" smtClean="0"/>
              <a:t>Beampipe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r="55904" b="13298"/>
          <a:stretch/>
        </p:blipFill>
        <p:spPr>
          <a:xfrm>
            <a:off x="7247326" y="535349"/>
            <a:ext cx="1895285" cy="24514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3" y="2535654"/>
            <a:ext cx="3296581" cy="24658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38393" y="590517"/>
            <a:ext cx="10438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Prototype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855" y="535348"/>
            <a:ext cx="393515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30 W/m </a:t>
            </a:r>
            <a:r>
              <a:rPr lang="de-AT" sz="1600" dirty="0" err="1" smtClean="0"/>
              <a:t>synchrotron</a:t>
            </a:r>
            <a:r>
              <a:rPr lang="de-AT" sz="1600" dirty="0" smtClean="0"/>
              <a:t> </a:t>
            </a:r>
            <a:r>
              <a:rPr lang="de-AT" sz="1600" dirty="0" err="1" smtClean="0"/>
              <a:t>radiation</a:t>
            </a:r>
            <a:r>
              <a:rPr lang="de-AT" sz="1600" dirty="0" smtClean="0"/>
              <a:t> (LHC: 1 W/m)</a:t>
            </a:r>
          </a:p>
          <a:p>
            <a:r>
              <a:rPr lang="de-AT" sz="1600" dirty="0" err="1" smtClean="0"/>
              <a:t>Make</a:t>
            </a:r>
            <a:r>
              <a:rPr lang="de-AT" sz="1600" dirty="0" smtClean="0"/>
              <a:t> </a:t>
            </a:r>
            <a:r>
              <a:rPr lang="de-AT" sz="1600" dirty="0" err="1" smtClean="0"/>
              <a:t>it</a:t>
            </a:r>
            <a:r>
              <a:rPr lang="de-AT" sz="1600" dirty="0" smtClean="0"/>
              <a:t> </a:t>
            </a:r>
            <a:r>
              <a:rPr lang="de-AT" sz="1600" dirty="0" err="1" smtClean="0"/>
              <a:t>small</a:t>
            </a:r>
            <a:r>
              <a:rPr lang="de-AT" sz="1600" dirty="0" smtClean="0"/>
              <a:t> </a:t>
            </a:r>
            <a:r>
              <a:rPr lang="de-AT" sz="1600" dirty="0" err="1" smtClean="0"/>
              <a:t>to</a:t>
            </a:r>
            <a:r>
              <a:rPr lang="de-AT" sz="1600" dirty="0" smtClean="0"/>
              <a:t> </a:t>
            </a:r>
            <a:r>
              <a:rPr lang="de-AT" sz="1600" dirty="0" err="1" smtClean="0"/>
              <a:t>make</a:t>
            </a:r>
            <a:r>
              <a:rPr lang="de-AT" sz="1600" dirty="0" smtClean="0"/>
              <a:t> </a:t>
            </a:r>
            <a:r>
              <a:rPr lang="de-AT" sz="1600" dirty="0" err="1" smtClean="0"/>
              <a:t>magnet</a:t>
            </a:r>
            <a:r>
              <a:rPr lang="de-AT" sz="1600" dirty="0" smtClean="0"/>
              <a:t> </a:t>
            </a:r>
            <a:r>
              <a:rPr lang="de-AT" sz="1600" dirty="0" err="1" smtClean="0"/>
              <a:t>cheap</a:t>
            </a:r>
            <a:endParaRPr lang="de-AT" sz="1600" dirty="0"/>
          </a:p>
          <a:p>
            <a:endParaRPr lang="de-AT" sz="1600" dirty="0" smtClean="0"/>
          </a:p>
          <a:p>
            <a:r>
              <a:rPr lang="de-AT" sz="1600" dirty="0"/>
              <a:t>M</a:t>
            </a:r>
            <a:r>
              <a:rPr lang="de-AT" sz="1600" dirty="0" smtClean="0"/>
              <a:t>agnet </a:t>
            </a:r>
            <a:r>
              <a:rPr lang="de-AT" sz="1600" dirty="0" err="1" smtClean="0"/>
              <a:t>aperture</a:t>
            </a:r>
            <a:r>
              <a:rPr lang="de-AT" sz="1600" dirty="0" smtClean="0"/>
              <a:t> 50 mm (LHC 56 mm)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84" y="643630"/>
            <a:ext cx="1907516" cy="685848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/>
          <a:srcRect b="1909"/>
          <a:stretch/>
        </p:blipFill>
        <p:spPr>
          <a:xfrm>
            <a:off x="1824750" y="1749264"/>
            <a:ext cx="3890251" cy="3252232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 flipV="1">
            <a:off x="2784703" y="3312897"/>
            <a:ext cx="1216311" cy="9563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784697" y="3435077"/>
            <a:ext cx="1216313" cy="14401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784703" y="2637933"/>
            <a:ext cx="213307" cy="64840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804025" y="3577937"/>
            <a:ext cx="116864" cy="48876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855" y="3792775"/>
            <a:ext cx="232041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dirty="0"/>
              <a:t>L</a:t>
            </a:r>
            <a:r>
              <a:rPr lang="de-AT" sz="1600" dirty="0" smtClean="0"/>
              <a:t>ow </a:t>
            </a:r>
            <a:r>
              <a:rPr lang="de-AT" sz="1600" dirty="0" err="1" smtClean="0"/>
              <a:t>impedance</a:t>
            </a:r>
            <a:r>
              <a:rPr lang="de-AT" sz="1600" dirty="0" smtClean="0"/>
              <a:t>:</a:t>
            </a:r>
          </a:p>
          <a:p>
            <a:r>
              <a:rPr lang="de-AT" sz="1600" dirty="0" err="1" smtClean="0"/>
              <a:t>aperture</a:t>
            </a:r>
            <a:r>
              <a:rPr lang="de-AT" sz="1600" dirty="0" smtClean="0"/>
              <a:t>, </a:t>
            </a:r>
            <a:r>
              <a:rPr lang="de-AT" sz="1600" dirty="0" err="1" smtClean="0"/>
              <a:t>copper</a:t>
            </a:r>
            <a:r>
              <a:rPr lang="de-AT" sz="1600" dirty="0" smtClean="0"/>
              <a:t> </a:t>
            </a:r>
            <a:r>
              <a:rPr lang="de-AT" sz="1600" dirty="0" err="1" smtClean="0"/>
              <a:t>coating</a:t>
            </a:r>
            <a:r>
              <a:rPr lang="de-AT" sz="1600" dirty="0" smtClean="0"/>
              <a:t>,</a:t>
            </a:r>
            <a:endParaRPr lang="de-AT" sz="1600" dirty="0" smtClean="0"/>
          </a:p>
          <a:p>
            <a:r>
              <a:rPr lang="de-AT" sz="1600" dirty="0" err="1" smtClean="0"/>
              <a:t>Hide</a:t>
            </a:r>
            <a:r>
              <a:rPr lang="de-AT" sz="1600" dirty="0" smtClean="0"/>
              <a:t> </a:t>
            </a:r>
            <a:r>
              <a:rPr lang="de-AT" sz="1600" dirty="0" err="1"/>
              <a:t>p</a:t>
            </a:r>
            <a:r>
              <a:rPr lang="de-AT" sz="1600" dirty="0" err="1" smtClean="0"/>
              <a:t>umping</a:t>
            </a:r>
            <a:r>
              <a:rPr lang="de-AT" sz="1600" dirty="0" smtClean="0"/>
              <a:t> </a:t>
            </a:r>
            <a:r>
              <a:rPr lang="de-AT" sz="1600" dirty="0" err="1" smtClean="0"/>
              <a:t>holes</a:t>
            </a:r>
            <a:r>
              <a:rPr lang="de-AT" sz="1600" dirty="0" smtClean="0"/>
              <a:t> </a:t>
            </a:r>
            <a:r>
              <a:rPr lang="de-AT" sz="1600" dirty="0" err="1" smtClean="0"/>
              <a:t>from</a:t>
            </a:r>
            <a:r>
              <a:rPr lang="de-AT" sz="1600" dirty="0" smtClean="0"/>
              <a:t> beam </a:t>
            </a:r>
            <a:r>
              <a:rPr lang="de-AT" sz="1600" dirty="0" err="1" smtClean="0"/>
              <a:t>for</a:t>
            </a:r>
            <a:r>
              <a:rPr lang="de-AT" sz="1600" dirty="0" smtClean="0"/>
              <a:t> </a:t>
            </a:r>
            <a:r>
              <a:rPr lang="de-AT" sz="1600" dirty="0" err="1" smtClean="0"/>
              <a:t>low</a:t>
            </a:r>
            <a:r>
              <a:rPr lang="de-AT" sz="1600" dirty="0" smtClean="0"/>
              <a:t> </a:t>
            </a:r>
            <a:r>
              <a:rPr lang="de-AT" sz="1600" dirty="0" err="1" smtClean="0"/>
              <a:t>impedance</a:t>
            </a:r>
            <a:endParaRPr lang="de-AT" sz="1600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2920893" y="1562821"/>
            <a:ext cx="425932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Laser </a:t>
            </a:r>
            <a:r>
              <a:rPr lang="de-AT" sz="1600" dirty="0" err="1" smtClean="0"/>
              <a:t>treatment</a:t>
            </a:r>
            <a:r>
              <a:rPr lang="de-AT" sz="1600" dirty="0" smtClean="0"/>
              <a:t> / </a:t>
            </a:r>
            <a:r>
              <a:rPr lang="de-AT" sz="1600" dirty="0" err="1" smtClean="0"/>
              <a:t>carbon</a:t>
            </a:r>
            <a:r>
              <a:rPr lang="de-AT" sz="1600" dirty="0" smtClean="0"/>
              <a:t> </a:t>
            </a:r>
            <a:r>
              <a:rPr lang="de-AT" sz="1600" dirty="0" err="1" smtClean="0"/>
              <a:t>coating</a:t>
            </a:r>
            <a:r>
              <a:rPr lang="de-AT" sz="1600" dirty="0" smtClean="0"/>
              <a:t> </a:t>
            </a:r>
            <a:r>
              <a:rPr lang="de-AT" sz="1600" dirty="0" err="1" smtClean="0"/>
              <a:t>against</a:t>
            </a:r>
            <a:r>
              <a:rPr lang="de-AT" sz="1600" dirty="0" smtClean="0"/>
              <a:t> </a:t>
            </a:r>
            <a:r>
              <a:rPr lang="de-AT" sz="1600" dirty="0" err="1" smtClean="0"/>
              <a:t>ecloud</a:t>
            </a:r>
            <a:endParaRPr lang="de-AT" sz="16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580624" y="1883418"/>
            <a:ext cx="1817141" cy="605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dirty="0" err="1" smtClean="0"/>
              <a:t>Extract</a:t>
            </a:r>
            <a:r>
              <a:rPr lang="de-AT" sz="1600" dirty="0" smtClean="0"/>
              <a:t> </a:t>
            </a:r>
            <a:r>
              <a:rPr lang="de-AT" sz="1600" dirty="0" err="1" smtClean="0"/>
              <a:t>photons</a:t>
            </a:r>
            <a:r>
              <a:rPr lang="de-AT" sz="1600" dirty="0" smtClean="0"/>
              <a:t> </a:t>
            </a:r>
            <a:r>
              <a:rPr lang="de-AT" sz="1600" dirty="0" err="1" smtClean="0"/>
              <a:t>for</a:t>
            </a:r>
            <a:r>
              <a:rPr lang="de-AT" sz="1600" dirty="0" smtClean="0"/>
              <a:t> </a:t>
            </a:r>
            <a:r>
              <a:rPr lang="de-AT" sz="1600" dirty="0" err="1" smtClean="0"/>
              <a:t>great</a:t>
            </a:r>
            <a:r>
              <a:rPr lang="de-AT" sz="1600" dirty="0" smtClean="0"/>
              <a:t> </a:t>
            </a:r>
            <a:r>
              <a:rPr lang="de-AT" sz="1600" dirty="0" err="1" smtClean="0"/>
              <a:t>vacuum</a:t>
            </a:r>
            <a:endParaRPr lang="de-AT" sz="1600" dirty="0" smtClean="0"/>
          </a:p>
        </p:txBody>
      </p:sp>
      <p:cxnSp>
        <p:nvCxnSpPr>
          <p:cNvPr id="52" name="Straight Arrow Connector 51"/>
          <p:cNvCxnSpPr>
            <a:stCxn id="51" idx="3"/>
          </p:cNvCxnSpPr>
          <p:nvPr/>
        </p:nvCxnSpPr>
        <p:spPr>
          <a:xfrm>
            <a:off x="2397768" y="2186386"/>
            <a:ext cx="523124" cy="109995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397762" y="4076728"/>
            <a:ext cx="386933" cy="1642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001014" y="1883418"/>
            <a:ext cx="1086988" cy="7545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7352" y="2638126"/>
            <a:ext cx="1772798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Strong to withstand quench</a:t>
            </a:r>
            <a:endParaRPr lang="en-US" sz="16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861267" y="2905341"/>
            <a:ext cx="536501" cy="4075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44088" y="4500661"/>
            <a:ext cx="18578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K for efficiency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4001012" y="4521228"/>
            <a:ext cx="543074" cy="1642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49563" y="2166319"/>
            <a:ext cx="194155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Test station in ANKA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4184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Impedances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73681" y="612361"/>
            <a:ext cx="4934480" cy="2800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Impedance effects important at injection and flat top </a:t>
            </a:r>
          </a:p>
          <a:p>
            <a:r>
              <a:rPr lang="en-US" sz="1600" dirty="0" smtClean="0"/>
              <a:t>Taken into account in design</a:t>
            </a:r>
          </a:p>
          <a:p>
            <a:r>
              <a:rPr lang="en-US" sz="1600" dirty="0" smtClean="0"/>
              <a:t>More work to improve data base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particularly fast extraction kickers</a:t>
            </a:r>
          </a:p>
          <a:p>
            <a:endParaRPr lang="en-US" sz="1600" dirty="0"/>
          </a:p>
          <a:p>
            <a:r>
              <a:rPr lang="en-US" sz="1600" b="1" dirty="0" err="1" smtClean="0"/>
              <a:t>Octupoles</a:t>
            </a:r>
            <a:r>
              <a:rPr lang="en-US" sz="1600" b="1" dirty="0" smtClean="0"/>
              <a:t> alone cannot ensure beam stability</a:t>
            </a:r>
          </a:p>
          <a:p>
            <a:r>
              <a:rPr lang="en-US" sz="1600" dirty="0" smtClean="0"/>
              <a:t>Need too much strength, compromise dynamic aperture 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b="1" dirty="0" smtClean="0"/>
              <a:t>F</a:t>
            </a:r>
            <a:r>
              <a:rPr lang="en-US" sz="1600" b="1" dirty="0" smtClean="0"/>
              <a:t>eedback</a:t>
            </a:r>
            <a:r>
              <a:rPr lang="en-US" sz="1600" dirty="0" smtClean="0"/>
              <a:t> </a:t>
            </a:r>
            <a:r>
              <a:rPr lang="en-US" sz="1600" dirty="0" smtClean="0"/>
              <a:t>to </a:t>
            </a:r>
            <a:r>
              <a:rPr lang="en-US" sz="1600" dirty="0" err="1" smtClean="0"/>
              <a:t>stabilise</a:t>
            </a:r>
            <a:r>
              <a:rPr lang="en-US" sz="1600" dirty="0" smtClean="0"/>
              <a:t> rigid multi-bunch </a:t>
            </a:r>
            <a:r>
              <a:rPr lang="en-US" sz="1600" dirty="0" smtClean="0"/>
              <a:t>effects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dirty="0" smtClean="0"/>
              <a:t>Use </a:t>
            </a:r>
            <a:r>
              <a:rPr lang="en-US" sz="1600" dirty="0" err="1" smtClean="0"/>
              <a:t>octupoles</a:t>
            </a:r>
            <a:r>
              <a:rPr lang="en-US" sz="1600" dirty="0" smtClean="0"/>
              <a:t> to </a:t>
            </a:r>
            <a:r>
              <a:rPr lang="en-US" sz="1600" dirty="0" err="1" smtClean="0"/>
              <a:t>stabilise</a:t>
            </a:r>
            <a:r>
              <a:rPr lang="en-US" sz="1600" dirty="0" smtClean="0"/>
              <a:t> higher </a:t>
            </a:r>
            <a:r>
              <a:rPr lang="en-US" sz="1600" dirty="0" smtClean="0"/>
              <a:t>modes</a:t>
            </a:r>
          </a:p>
          <a:p>
            <a:r>
              <a:rPr lang="en-US" sz="1600" dirty="0" smtClean="0"/>
              <a:t>Rigid mode is cured by chromaticity</a:t>
            </a:r>
          </a:p>
          <a:p>
            <a:r>
              <a:rPr lang="en-US" sz="1600" dirty="0" smtClean="0"/>
              <a:t>Other modes are made worse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50TeV_y-plane_460turns_dam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61" y="612361"/>
            <a:ext cx="3578639" cy="3578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682" y="3456970"/>
            <a:ext cx="4934480" cy="132343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</a:t>
            </a:r>
            <a:r>
              <a:rPr lang="en-US" sz="1600" dirty="0" err="1" smtClean="0"/>
              <a:t>optimised</a:t>
            </a:r>
            <a:r>
              <a:rPr lang="en-US" sz="1600" dirty="0" smtClean="0"/>
              <a:t> bunch-by-bunch feedback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Electron lens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ntra</a:t>
            </a:r>
            <a:r>
              <a:rPr lang="en-US" sz="1600" dirty="0" smtClean="0"/>
              <a:t>-bunch </a:t>
            </a:r>
            <a:r>
              <a:rPr lang="en-US" sz="1600" dirty="0" smtClean="0"/>
              <a:t>feedback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RF </a:t>
            </a:r>
            <a:r>
              <a:rPr lang="en-US" sz="1600" dirty="0" err="1" smtClean="0"/>
              <a:t>quadrupoles</a:t>
            </a:r>
            <a:endParaRPr lang="en-US" sz="1600" dirty="0"/>
          </a:p>
          <a:p>
            <a:r>
              <a:rPr lang="en-US" sz="1600" dirty="0"/>
              <a:t>C</a:t>
            </a:r>
            <a:r>
              <a:rPr lang="en-US" sz="1600" dirty="0" smtClean="0"/>
              <a:t>onsider drastic decrease of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during run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473700" y="4178300"/>
            <a:ext cx="3365024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improve impedance model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Fast kickers and collimators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40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Electron Cloud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9359" y="1390650"/>
            <a:ext cx="251055" cy="168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538" y="2068066"/>
            <a:ext cx="8937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 exists in principle for 25 ns:</a:t>
            </a:r>
          </a:p>
          <a:p>
            <a:r>
              <a:rPr lang="en-US" dirty="0" smtClean="0"/>
              <a:t>Beam pipe design </a:t>
            </a:r>
            <a:r>
              <a:rPr lang="en-US" dirty="0" err="1" smtClean="0"/>
              <a:t>minimises</a:t>
            </a:r>
            <a:r>
              <a:rPr lang="en-US" dirty="0" smtClean="0"/>
              <a:t> electron production by photons</a:t>
            </a:r>
          </a:p>
          <a:p>
            <a:r>
              <a:rPr lang="en-US" dirty="0" smtClean="0"/>
              <a:t>Carbon coating or laser treatment ensure secondary emission yield &lt;1.2 for beam stability</a:t>
            </a:r>
          </a:p>
          <a:p>
            <a:r>
              <a:rPr lang="en-US" dirty="0" smtClean="0"/>
              <a:t>Yield of 1.0 or below required for 12.5 and 5 ns spacing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would reduce background per bunch crossing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9000" y="3620532"/>
            <a:ext cx="4343399" cy="64633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Further improvements to ensure 12.5 and 5 ns spacing to allow better physics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059" r="944" b="-6725"/>
          <a:stretch/>
        </p:blipFill>
        <p:spPr>
          <a:xfrm>
            <a:off x="1403350" y="504825"/>
            <a:ext cx="6591300" cy="1560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538" y="3582432"/>
            <a:ext cx="4378562" cy="923330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More detailed studies to increase margin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Experimental verifications of solutions</a:t>
            </a:r>
          </a:p>
          <a:p>
            <a:r>
              <a:rPr lang="en-US" dirty="0"/>
              <a:t>A</a:t>
            </a:r>
            <a:r>
              <a:rPr lang="en-US" dirty="0" smtClean="0"/>
              <a:t>lso important for HL-LHC</a:t>
            </a:r>
          </a:p>
        </p:txBody>
      </p:sp>
    </p:spTree>
    <p:extLst>
      <p:ext uri="{BB962C8B-B14F-4D97-AF65-F5344CB8AC3E}">
        <p14:creationId xmlns:p14="http://schemas.microsoft.com/office/powerpoint/2010/main" val="55020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Beam-beam Effects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73681" y="2864666"/>
            <a:ext cx="4487219" cy="156966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Crab crossing essential to control beam </a:t>
            </a:r>
            <a:r>
              <a:rPr lang="en-US" sz="1600" dirty="0" err="1" smtClean="0"/>
              <a:t>emittance</a:t>
            </a:r>
            <a:endParaRPr lang="en-US" sz="1600" dirty="0" smtClean="0"/>
          </a:p>
          <a:p>
            <a:r>
              <a:rPr lang="en-US" sz="1600" dirty="0" smtClean="0"/>
              <a:t>To achieve 3% at current working point (same as LHC) need crab crossing and well controlled phase advance (1%)</a:t>
            </a:r>
          </a:p>
          <a:p>
            <a:r>
              <a:rPr lang="en-US" sz="1600" dirty="0" smtClean="0"/>
              <a:t>More stable working points exist but need full study (also impedances)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3681" y="768590"/>
            <a:ext cx="448721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Emittance</a:t>
            </a:r>
            <a:r>
              <a:rPr lang="en-US" sz="1600" dirty="0" smtClean="0"/>
              <a:t> growth from beam-beam jitter has to be limited to 10</a:t>
            </a:r>
            <a:r>
              <a:rPr lang="en-US" sz="1600" baseline="30000" dirty="0" smtClean="0"/>
              <a:t>-8</a:t>
            </a:r>
            <a:r>
              <a:rPr lang="en-US" sz="1600" dirty="0" smtClean="0"/>
              <a:t> per turn (about 11% per hour)</a:t>
            </a:r>
          </a:p>
          <a:p>
            <a:r>
              <a:rPr lang="en-US" sz="1600" dirty="0" smtClean="0"/>
              <a:t>Need to understand jitter sources better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survey of potential sources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magnet jitter maybe less well understood in LHC than we thought, since </a:t>
            </a:r>
            <a:r>
              <a:rPr lang="en-US" sz="1600" dirty="0" err="1" smtClean="0"/>
              <a:t>beampipe</a:t>
            </a:r>
            <a:r>
              <a:rPr lang="en-US" sz="1600" dirty="0" smtClean="0"/>
              <a:t> shields it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92700" y="2330952"/>
            <a:ext cx="37846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Crab crossing is key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</a:t>
            </a:r>
            <a:r>
              <a:rPr lang="en-US" dirty="0" err="1" smtClean="0"/>
              <a:t>optimisation</a:t>
            </a:r>
            <a:r>
              <a:rPr lang="en-US" dirty="0" smtClean="0"/>
              <a:t> of beam-beam vs. impedance and resonances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Beam-beam feedback to ensure 10</a:t>
            </a:r>
            <a:r>
              <a:rPr lang="en-US" baseline="30000" dirty="0" smtClean="0"/>
              <a:t>-4</a:t>
            </a:r>
            <a:r>
              <a:rPr lang="en-US" dirty="0" smtClean="0"/>
              <a:t> beam stability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Survey of jitter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Orbit feedback with noise at 10</a:t>
            </a:r>
            <a:r>
              <a:rPr lang="en-US" baseline="30000" dirty="0" smtClean="0"/>
              <a:t>-4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control with beam-beam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92700" y="806690"/>
            <a:ext cx="3784600" cy="1077218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Beam-beam effects lead to beta-beating which can impact machine </a:t>
            </a:r>
            <a:r>
              <a:rPr lang="en-US" sz="1600" dirty="0" err="1" smtClean="0"/>
              <a:t>optimisation</a:t>
            </a:r>
            <a:endParaRPr lang="en-US" sz="1600" dirty="0" smtClean="0"/>
          </a:p>
          <a:p>
            <a:r>
              <a:rPr lang="en-US" sz="1600" dirty="0" smtClean="0"/>
              <a:t>Needs to be controlled to ensure collimation system efficiency</a:t>
            </a:r>
          </a:p>
        </p:txBody>
      </p:sp>
    </p:spTree>
    <p:extLst>
      <p:ext uri="{BB962C8B-B14F-4D97-AF65-F5344CB8AC3E}">
        <p14:creationId xmlns:p14="http://schemas.microsoft.com/office/powerpoint/2010/main" val="313248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Beam-beam Effects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73681" y="2864666"/>
            <a:ext cx="4487219" cy="156966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Crab crossing essential to control beam </a:t>
            </a:r>
            <a:r>
              <a:rPr lang="en-US" sz="1600" dirty="0" err="1" smtClean="0"/>
              <a:t>emittance</a:t>
            </a:r>
            <a:endParaRPr lang="en-US" sz="1600" dirty="0" smtClean="0"/>
          </a:p>
          <a:p>
            <a:r>
              <a:rPr lang="en-US" sz="1600" dirty="0" smtClean="0"/>
              <a:t>To achieve 3% at current working point (same as LHC) need crab crossing and well controlled phase advance (1%)</a:t>
            </a:r>
          </a:p>
          <a:p>
            <a:r>
              <a:rPr lang="en-US" sz="1600" dirty="0" smtClean="0"/>
              <a:t>More stable working points exist but need full study (also impedances)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3681" y="768590"/>
            <a:ext cx="448721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Emittance</a:t>
            </a:r>
            <a:r>
              <a:rPr lang="en-US" sz="1600" dirty="0" smtClean="0"/>
              <a:t> growth from beam-beam jitter has to be limited to 10</a:t>
            </a:r>
            <a:r>
              <a:rPr lang="en-US" sz="1600" baseline="30000" dirty="0" smtClean="0"/>
              <a:t>-8</a:t>
            </a:r>
            <a:r>
              <a:rPr lang="en-US" sz="1600" dirty="0" smtClean="0"/>
              <a:t> per turn (about 11% per hour)</a:t>
            </a:r>
          </a:p>
          <a:p>
            <a:r>
              <a:rPr lang="en-US" sz="1600" dirty="0" smtClean="0"/>
              <a:t>Need to understand jitter sources better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survey of potential sources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magnet jitter maybe less well understood in LHC than we thought, since </a:t>
            </a:r>
            <a:r>
              <a:rPr lang="en-US" sz="1600" dirty="0" err="1" smtClean="0"/>
              <a:t>beampipe</a:t>
            </a:r>
            <a:r>
              <a:rPr lang="en-US" sz="1600" dirty="0" smtClean="0"/>
              <a:t> shields it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92700" y="2330952"/>
            <a:ext cx="37846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Crab crossing is key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</a:t>
            </a:r>
            <a:r>
              <a:rPr lang="en-US" dirty="0" err="1" smtClean="0"/>
              <a:t>optimisation</a:t>
            </a:r>
            <a:r>
              <a:rPr lang="en-US" dirty="0" smtClean="0"/>
              <a:t> of beam-beam vs. impedance and resonances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Beam-beam feedback to ensure 10</a:t>
            </a:r>
            <a:r>
              <a:rPr lang="en-US" baseline="30000" dirty="0" smtClean="0"/>
              <a:t>-4</a:t>
            </a:r>
            <a:r>
              <a:rPr lang="en-US" dirty="0" smtClean="0"/>
              <a:t> beam stability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Survey of jitter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Orbit feedback with noise at 10</a:t>
            </a:r>
            <a:r>
              <a:rPr lang="en-US" baseline="30000" dirty="0" smtClean="0"/>
              <a:t>-4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control with beam-beam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92700" y="806690"/>
            <a:ext cx="3784600" cy="1077218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Beam-beam effects lead to beta-beating which can impact machine </a:t>
            </a:r>
            <a:r>
              <a:rPr lang="en-US" sz="1600" dirty="0" err="1" smtClean="0"/>
              <a:t>optimisation</a:t>
            </a:r>
            <a:endParaRPr lang="en-US" sz="1600" dirty="0" smtClean="0"/>
          </a:p>
          <a:p>
            <a:r>
              <a:rPr lang="en-US" sz="1600" dirty="0" smtClean="0"/>
              <a:t>Needs to be controlled to ensure collimation system efficiency</a:t>
            </a:r>
          </a:p>
        </p:txBody>
      </p:sp>
    </p:spTree>
    <p:extLst>
      <p:ext uri="{BB962C8B-B14F-4D97-AF65-F5344CB8AC3E}">
        <p14:creationId xmlns:p14="http://schemas.microsoft.com/office/powerpoint/2010/main" val="292281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Machine Protection</a:t>
            </a:r>
            <a:r>
              <a:rPr lang="en-US" sz="3600" dirty="0" smtClean="0"/>
              <a:t> Challenge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9454" y="628035"/>
            <a:ext cx="3995646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FCC-</a:t>
            </a:r>
            <a:r>
              <a:rPr lang="en-US" sz="1600" dirty="0" err="1" smtClean="0"/>
              <a:t>hh</a:t>
            </a:r>
            <a:r>
              <a:rPr lang="en-US" sz="1600" dirty="0" smtClean="0"/>
              <a:t> beam dilution pattern at dump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60093" y="1697006"/>
            <a:ext cx="1756907" cy="6059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LHC beam dilution pattern at dump</a:t>
            </a:r>
            <a:endParaRPr lang="en-US" sz="1600" dirty="0"/>
          </a:p>
        </p:txBody>
      </p:sp>
      <p:pic>
        <p:nvPicPr>
          <p:cNvPr id="22" name="Picture 21" descr="2007_nominalTDE_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27" y="2317024"/>
            <a:ext cx="707380" cy="4982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19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2150" t="13143" r="12809" b="15258"/>
          <a:stretch/>
        </p:blipFill>
        <p:spPr>
          <a:xfrm>
            <a:off x="5194416" y="924338"/>
            <a:ext cx="1925979" cy="185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5059454" y="3293904"/>
            <a:ext cx="403374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Painting of the beam with two resonant circuits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need to diagnose functioning of system in situ during run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capacitors can change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93641" y="628035"/>
            <a:ext cx="4699297" cy="641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1600" dirty="0" smtClean="0"/>
              <a:t>Extraction and machine protection are challenging</a:t>
            </a:r>
          </a:p>
          <a:p>
            <a:pPr>
              <a:buFont typeface="Arial"/>
              <a:buNone/>
            </a:pPr>
            <a:r>
              <a:rPr lang="en-US" sz="1600" dirty="0" smtClean="0"/>
              <a:t>8 </a:t>
            </a:r>
            <a:r>
              <a:rPr lang="en-US" sz="1600" dirty="0" smtClean="0"/>
              <a:t>GJ kinetic energy per </a:t>
            </a:r>
            <a:r>
              <a:rPr lang="en-US" sz="1600" dirty="0" smtClean="0"/>
              <a:t>beam (2000 </a:t>
            </a:r>
            <a:r>
              <a:rPr lang="en-US" sz="1600" dirty="0" smtClean="0"/>
              <a:t>kg </a:t>
            </a:r>
            <a:r>
              <a:rPr lang="en-US" sz="1600" dirty="0" smtClean="0"/>
              <a:t>TNT)</a:t>
            </a:r>
            <a:endParaRPr lang="en-US" sz="1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93641" y="2581061"/>
            <a:ext cx="4775200" cy="2308324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Robust design of extraction system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e.g. superconducting septa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shielding</a:t>
            </a:r>
          </a:p>
          <a:p>
            <a:r>
              <a:rPr lang="en-US" sz="1600" dirty="0" smtClean="0"/>
              <a:t>Potential extraction at next turn requires control of circulating beam</a:t>
            </a:r>
          </a:p>
          <a:p>
            <a:r>
              <a:rPr lang="en-US" sz="1600" dirty="0" smtClean="0"/>
              <a:t>Limit kick of individual kicker so that beam can turn once more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Tail cleaning via hollow electron lens can help to avoid losses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02979" y="2711409"/>
            <a:ext cx="6613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194416" y="2698709"/>
            <a:ext cx="19706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93641" y="1422400"/>
            <a:ext cx="4699297" cy="105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1600" dirty="0" smtClean="0"/>
              <a:t>Misfiring of extraction kicker is critical</a:t>
            </a:r>
          </a:p>
          <a:p>
            <a:pPr>
              <a:buFont typeface="Arial"/>
              <a:buNone/>
            </a:pPr>
            <a:r>
              <a:rPr lang="en-US" sz="1600" dirty="0" smtClean="0"/>
              <a:t>Have to extract beam</a:t>
            </a:r>
          </a:p>
          <a:p>
            <a:pPr>
              <a:buFont typeface="Arial"/>
              <a:buNone/>
            </a:pPr>
            <a:r>
              <a:rPr lang="en-US" sz="1600" dirty="0" smtClean="0"/>
              <a:t>Could damage machine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4423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Overview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6560" y="621901"/>
            <a:ext cx="86877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The main hadron collider proposals: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FCC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(Future Circular Collider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FCC-</a:t>
            </a:r>
            <a:r>
              <a:rPr lang="en-US" sz="1600" dirty="0" err="1" smtClean="0">
                <a:solidFill>
                  <a:srgbClr val="000000"/>
                </a:solidFill>
              </a:rPr>
              <a:t>hh</a:t>
            </a:r>
            <a:r>
              <a:rPr lang="en-US" sz="1600" dirty="0" smtClean="0">
                <a:solidFill>
                  <a:srgbClr val="000000"/>
                </a:solidFill>
              </a:rPr>
              <a:t>: A hadron collider with 100 </a:t>
            </a:r>
            <a:r>
              <a:rPr lang="en-US" sz="1600" dirty="0" err="1" smtClean="0">
                <a:solidFill>
                  <a:srgbClr val="000000"/>
                </a:solidFill>
              </a:rPr>
              <a:t>TeV</a:t>
            </a:r>
            <a:r>
              <a:rPr lang="en-US" sz="1600" dirty="0" smtClean="0">
                <a:solidFill>
                  <a:srgbClr val="000000"/>
                </a:solidFill>
              </a:rPr>
              <a:t> proton-proton collisions 20 ab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 integrated luminosity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Next to CERN, using existing accelerators as injector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FCC-</a:t>
            </a:r>
            <a:r>
              <a:rPr lang="en-US" sz="1600" dirty="0" err="1" smtClean="0">
                <a:solidFill>
                  <a:srgbClr val="000000"/>
                </a:solidFill>
              </a:rPr>
              <a:t>ee</a:t>
            </a:r>
            <a:r>
              <a:rPr lang="en-US" sz="1600" dirty="0" smtClean="0">
                <a:solidFill>
                  <a:srgbClr val="000000"/>
                </a:solidFill>
              </a:rPr>
              <a:t>: A first stage that could cover 90, 160, 240 and 365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 electron-positron collisions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using the same tunnel</a:t>
            </a:r>
          </a:p>
          <a:p>
            <a:pPr marL="1200150" lvl="2" indent="-285750"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CEPC / </a:t>
            </a:r>
            <a:r>
              <a:rPr lang="en-US" sz="1600" dirty="0" err="1" smtClean="0">
                <a:solidFill>
                  <a:srgbClr val="FF0000"/>
                </a:solidFill>
              </a:rPr>
              <a:t>SppC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(Circular Electron-positron </a:t>
            </a:r>
            <a:r>
              <a:rPr lang="en-US" sz="1600" dirty="0" smtClean="0">
                <a:solidFill>
                  <a:srgbClr val="000000"/>
                </a:solidFill>
              </a:rPr>
              <a:t>Collider/</a:t>
            </a:r>
            <a:r>
              <a:rPr lang="en-US" sz="1600" dirty="0">
                <a:solidFill>
                  <a:srgbClr val="000000"/>
                </a:solidFill>
              </a:rPr>
              <a:t>Super Proton-proton Collider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CEPC: A lepton collider with 90, 160 and 240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 as a </a:t>
            </a:r>
            <a:r>
              <a:rPr lang="en-US" sz="1600" dirty="0" err="1" smtClean="0">
                <a:solidFill>
                  <a:srgbClr val="000000"/>
                </a:solidFill>
              </a:rPr>
              <a:t>higgs</a:t>
            </a:r>
            <a:r>
              <a:rPr lang="en-US" sz="1600" dirty="0" smtClean="0">
                <a:solidFill>
                  <a:srgbClr val="000000"/>
                </a:solidFill>
              </a:rPr>
              <a:t>/Z factory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SppC</a:t>
            </a:r>
            <a:r>
              <a:rPr lang="en-US" sz="1600" dirty="0" smtClean="0">
                <a:solidFill>
                  <a:srgbClr val="000000"/>
                </a:solidFill>
              </a:rPr>
              <a:t>: An upgrade to collider protons, first 75 </a:t>
            </a:r>
            <a:r>
              <a:rPr lang="en-US" sz="1600" dirty="0" err="1" smtClean="0">
                <a:solidFill>
                  <a:srgbClr val="000000"/>
                </a:solidFill>
              </a:rPr>
              <a:t>TeV</a:t>
            </a:r>
            <a:r>
              <a:rPr lang="en-US" sz="1600" dirty="0" smtClean="0">
                <a:solidFill>
                  <a:srgbClr val="000000"/>
                </a:solidFill>
              </a:rPr>
              <a:t> with 2x15 ab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, upgraded to 125 to 150 </a:t>
            </a:r>
            <a:r>
              <a:rPr lang="en-US" sz="1600" dirty="0" err="1" smtClean="0">
                <a:solidFill>
                  <a:srgbClr val="000000"/>
                </a:solidFill>
              </a:rPr>
              <a:t>TeV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HE-LHC</a:t>
            </a:r>
            <a:r>
              <a:rPr lang="en-US" sz="1600" dirty="0" smtClean="0">
                <a:solidFill>
                  <a:srgbClr val="000000"/>
                </a:solidFill>
              </a:rPr>
              <a:t> (High Energy LHC)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</a:t>
            </a:r>
            <a:r>
              <a:rPr lang="en-US" sz="1600" dirty="0" smtClean="0">
                <a:solidFill>
                  <a:srgbClr val="000000"/>
                </a:solidFill>
              </a:rPr>
              <a:t>sing the LHC tunnel with FCC-</a:t>
            </a:r>
            <a:r>
              <a:rPr lang="en-US" sz="1600" dirty="0" err="1" smtClean="0">
                <a:solidFill>
                  <a:srgbClr val="000000"/>
                </a:solidFill>
              </a:rPr>
              <a:t>hh</a:t>
            </a:r>
            <a:r>
              <a:rPr lang="en-US" sz="1600" dirty="0" smtClean="0">
                <a:solidFill>
                  <a:srgbClr val="000000"/>
                </a:solidFill>
              </a:rPr>
              <a:t> type magnets to reach 27 </a:t>
            </a:r>
            <a:r>
              <a:rPr lang="en-US" sz="1600" dirty="0" err="1" smtClean="0">
                <a:solidFill>
                  <a:srgbClr val="000000"/>
                </a:solidFill>
              </a:rPr>
              <a:t>TeV</a:t>
            </a:r>
            <a:r>
              <a:rPr lang="en-US" sz="1600" dirty="0" smtClean="0">
                <a:solidFill>
                  <a:srgbClr val="000000"/>
                </a:solidFill>
              </a:rPr>
              <a:t> with 10 ab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1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Collimation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416" y="571433"/>
            <a:ext cx="8874284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Design allows machine to operate under bad conditions: 12 MW losses/12 minute lifetime to diagnose</a:t>
            </a:r>
          </a:p>
          <a:p>
            <a:r>
              <a:rPr lang="en-US" sz="1600" dirty="0" smtClean="0"/>
              <a:t>Had to work hard to find the solutions, further improve and study required also for ion operation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FCC-hh CDR Status and Issues, May 2018</a:t>
            </a:r>
            <a:endParaRPr lang="en-US"/>
          </a:p>
        </p:txBody>
      </p:sp>
      <p:pic>
        <p:nvPicPr>
          <p:cNvPr id="8" name="Picture 7" descr="coll_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" y="3048000"/>
            <a:ext cx="7147084" cy="1825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416" y="1348945"/>
            <a:ext cx="4314984" cy="132343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1) Use of thin primaries, no skew collimator</a:t>
            </a:r>
          </a:p>
          <a:p>
            <a:r>
              <a:rPr lang="en-US" sz="1600" dirty="0" smtClean="0"/>
              <a:t>2) P</a:t>
            </a:r>
            <a:r>
              <a:rPr lang="en-US" sz="1600" dirty="0" smtClean="0"/>
              <a:t>rotection of chicane (1 MW)</a:t>
            </a:r>
          </a:p>
          <a:p>
            <a:r>
              <a:rPr lang="en-US" sz="1600" dirty="0" smtClean="0"/>
              <a:t>3) P</a:t>
            </a:r>
            <a:r>
              <a:rPr lang="en-US" sz="1600" dirty="0" smtClean="0"/>
              <a:t>rotection/design of </a:t>
            </a:r>
            <a:r>
              <a:rPr lang="en-US" sz="1600" dirty="0" err="1" smtClean="0"/>
              <a:t>secondaries</a:t>
            </a:r>
            <a:endParaRPr lang="en-US" sz="1600" dirty="0" smtClean="0"/>
          </a:p>
          <a:p>
            <a:r>
              <a:rPr lang="en-US" sz="1600" dirty="0" smtClean="0"/>
              <a:t>4) Protection of arcs (kw)</a:t>
            </a:r>
          </a:p>
          <a:p>
            <a:r>
              <a:rPr lang="en-US" sz="1600" dirty="0" smtClean="0"/>
              <a:t>General collimation performance studies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662821" y="1348945"/>
            <a:ext cx="4366879" cy="132343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Verify robustness of required coating to ensure essential impedance reduction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Develop collimation operation while colliding to reduce </a:t>
            </a:r>
            <a:r>
              <a:rPr lang="en-US" sz="1600" dirty="0" err="1" smtClean="0"/>
              <a:t>betafunction</a:t>
            </a:r>
            <a:r>
              <a:rPr lang="en-US" sz="1600" dirty="0" smtClean="0"/>
              <a:t> at IP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identify and solve risks for machine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311032" y="4689352"/>
            <a:ext cx="33010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1)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55271" y="4565457"/>
            <a:ext cx="33010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3)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716615"/>
            <a:ext cx="33010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59374" y="3613031"/>
            <a:ext cx="33010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4)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13" idx="0"/>
          </p:cNvCxnSpPr>
          <p:nvPr/>
        </p:nvCxnSpPr>
        <p:spPr>
          <a:xfrm flipH="1" flipV="1">
            <a:off x="2155274" y="4268635"/>
            <a:ext cx="165048" cy="296822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0"/>
          </p:cNvCxnSpPr>
          <p:nvPr/>
        </p:nvCxnSpPr>
        <p:spPr>
          <a:xfrm flipV="1">
            <a:off x="1476083" y="4320192"/>
            <a:ext cx="184445" cy="36916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20349" y="3024393"/>
            <a:ext cx="840179" cy="74252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23975" y="3920808"/>
            <a:ext cx="144490" cy="26228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66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FCC-</a:t>
            </a:r>
            <a:r>
              <a:rPr lang="en-US" sz="3600" dirty="0" err="1" smtClean="0"/>
              <a:t>hh</a:t>
            </a:r>
            <a:r>
              <a:rPr lang="en-US" sz="3600" dirty="0" smtClean="0"/>
              <a:t> MDI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4" y="1933575"/>
            <a:ext cx="4547305" cy="197756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70241" y="3911140"/>
            <a:ext cx="5723259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6124" y="3911137"/>
            <a:ext cx="191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Hall half length: 33m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0241" y="4258844"/>
            <a:ext cx="7009403" cy="101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58414" y="4213823"/>
            <a:ext cx="85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=40 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42778" y="703404"/>
            <a:ext cx="1995859" cy="13234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Tracking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Ecal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HCAL</a:t>
            </a:r>
          </a:p>
          <a:p>
            <a:r>
              <a:rPr lang="en-US" sz="1600" dirty="0" smtClean="0"/>
              <a:t>Magnets and cryostat</a:t>
            </a:r>
          </a:p>
          <a:p>
            <a:r>
              <a:rPr lang="en-US" sz="1600" dirty="0" err="1" smtClean="0">
                <a:solidFill>
                  <a:srgbClr val="FF6600"/>
                </a:solidFill>
              </a:rPr>
              <a:t>Muons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0239" y="4548368"/>
            <a:ext cx="401642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553202" y="3543300"/>
            <a:ext cx="736601" cy="195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0824" y="4576672"/>
            <a:ext cx="2431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 half length 23.5m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286663" y="4548368"/>
            <a:ext cx="1706830" cy="49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15746" y="4581615"/>
            <a:ext cx="183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Space to open 9.5m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7590" y="716358"/>
            <a:ext cx="2413193" cy="1077218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Uses forward solenoid</a:t>
            </a:r>
          </a:p>
          <a:p>
            <a:endParaRPr lang="en-US" sz="1600" dirty="0"/>
          </a:p>
          <a:p>
            <a:r>
              <a:rPr lang="en-US" sz="1600" dirty="0" smtClean="0"/>
              <a:t>Alternative option with forward dipole considered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17332" y="3409951"/>
            <a:ext cx="1097872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34276" y="3738601"/>
            <a:ext cx="267664" cy="81000"/>
          </a:xfrm>
          <a:prstGeom prst="rect">
            <a:avLst/>
          </a:prstGeom>
          <a:solidFill>
            <a:srgbClr val="AB3EB3"/>
          </a:solidFill>
          <a:ln>
            <a:solidFill>
              <a:srgbClr val="AB3E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89801" y="3738600"/>
            <a:ext cx="800843" cy="81000"/>
          </a:xfrm>
          <a:prstGeom prst="rect">
            <a:avLst/>
          </a:prstGeom>
          <a:solidFill>
            <a:srgbClr val="11C908"/>
          </a:solidFill>
          <a:ln>
            <a:solidFill>
              <a:srgbClr val="11C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19799" y="3738600"/>
            <a:ext cx="535328" cy="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2861" y="3271451"/>
            <a:ext cx="53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290429" y="344346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97091" y="3271451"/>
            <a:ext cx="165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Add. protection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19803" y="3913522"/>
            <a:ext cx="125538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55555" y="3934368"/>
            <a:ext cx="2286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Tunnel before triplet: 7m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21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54161" t="50703" r="5650" b="4627"/>
          <a:stretch/>
        </p:blipFill>
        <p:spPr>
          <a:xfrm>
            <a:off x="4800599" y="838201"/>
            <a:ext cx="4283659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1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Experimental Insertion Magnets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698500"/>
            <a:ext cx="65325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experiment produces 500 kW of collision debris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strictly proportional to luminosity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have to shield magnets</a:t>
            </a:r>
          </a:p>
          <a:p>
            <a:endParaRPr lang="en-US" dirty="0"/>
          </a:p>
          <a:p>
            <a:r>
              <a:rPr lang="en-US" dirty="0" smtClean="0"/>
              <a:t>Are above current radiation limit (dose) by a small factor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an improve magnet technology (other raisins)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an improve shielding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urther improvements of optics design and operation might help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Also at limit of neutron flux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Are at limit of 1/300 DPA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experimental understanding of limits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Replacement of magnets possible but challenging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34105" y="3441700"/>
            <a:ext cx="266699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Robust materials</a:t>
            </a:r>
          </a:p>
          <a:p>
            <a:r>
              <a:rPr lang="en-US" dirty="0" smtClean="0"/>
              <a:t>Improved masking</a:t>
            </a:r>
          </a:p>
          <a:p>
            <a:r>
              <a:rPr lang="en-US" dirty="0" smtClean="0"/>
              <a:t>Improved </a:t>
            </a:r>
            <a:r>
              <a:rPr lang="en-US" dirty="0" err="1" smtClean="0"/>
              <a:t>beamline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Improved operation</a:t>
            </a:r>
          </a:p>
        </p:txBody>
      </p:sp>
    </p:spTree>
    <p:extLst>
      <p:ext uri="{BB962C8B-B14F-4D97-AF65-F5344CB8AC3E}">
        <p14:creationId xmlns:p14="http://schemas.microsoft.com/office/powerpoint/2010/main" val="8941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Conclusion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Conceptual design for FCC-</a:t>
            </a:r>
            <a:r>
              <a:rPr lang="en-US" sz="1800" dirty="0" err="1" smtClean="0"/>
              <a:t>hh</a:t>
            </a:r>
            <a:r>
              <a:rPr lang="en-US" sz="1800" dirty="0" smtClean="0"/>
              <a:t> (</a:t>
            </a:r>
            <a:r>
              <a:rPr lang="en-US" sz="1800" dirty="0" err="1" smtClean="0"/>
              <a:t>SppC</a:t>
            </a:r>
            <a:r>
              <a:rPr lang="en-US" sz="1800" dirty="0" smtClean="0"/>
              <a:t>, HE-LHC) is solid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Do not see any showstopper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err="1" smtClean="0"/>
              <a:t>Contanct</a:t>
            </a:r>
            <a:r>
              <a:rPr lang="en-US" sz="1800" dirty="0" smtClean="0"/>
              <a:t> for FCC–</a:t>
            </a:r>
            <a:r>
              <a:rPr lang="en-US" sz="1800" dirty="0" err="1" smtClean="0"/>
              <a:t>hh</a:t>
            </a:r>
            <a:r>
              <a:rPr lang="en-US" sz="1800" dirty="0" smtClean="0"/>
              <a:t>: Daniel Schulte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HE-LHC is deemphasized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err="1" smtClean="0"/>
              <a:t>SppC</a:t>
            </a:r>
            <a:r>
              <a:rPr lang="en-US" sz="1800" dirty="0" smtClean="0"/>
              <a:t>: </a:t>
            </a:r>
            <a:r>
              <a:rPr lang="en-US" sz="1800" dirty="0" err="1" smtClean="0"/>
              <a:t>Yifan</a:t>
            </a:r>
            <a:r>
              <a:rPr lang="en-US" sz="1800" dirty="0" smtClean="0"/>
              <a:t> Wang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Important work in all areas required to move toward a project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Improved performance (e.g. 12.5 ns bunch spacing)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Improve robustness (e.g. collimation system design)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lternative solutions (e.g. electron lens)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</a:t>
            </a:r>
            <a:r>
              <a:rPr lang="en-US" sz="1800" dirty="0" smtClean="0"/>
              <a:t>ost reduction (e.g. lower injection energy, smaller aperture)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Need to develop proposed solutions into technical ones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at the time of a technical design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5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Specific Issues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Crab crossing is instrumental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B</a:t>
            </a:r>
            <a:r>
              <a:rPr lang="en-US" sz="1800" dirty="0" smtClean="0"/>
              <a:t>eam-beam can be close to the limit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Try to find better working point or mitigation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Tight tolerance for beam-beam jitter (10</a:t>
            </a:r>
            <a:r>
              <a:rPr lang="en-US" sz="1800" baseline="30000" dirty="0"/>
              <a:t>-4</a:t>
            </a:r>
            <a:r>
              <a:rPr lang="en-US" sz="1800" dirty="0"/>
              <a:t>)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can we consider </a:t>
            </a:r>
            <a:r>
              <a:rPr lang="en-US" sz="1800" dirty="0" smtClean="0"/>
              <a:t>an IP feedback</a:t>
            </a:r>
            <a:r>
              <a:rPr lang="en-US" sz="1800" dirty="0"/>
              <a:t>?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Electron cloud main driver for bunch distance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improved performance could reduce detector background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Impedances are acceptable but design could be improved by impedance mitigation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intra-bunch feedback, faster bunch-by-bunch feedback, electron lens, wires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could allow smaller aperture and cost reduction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could allow lower injection energy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currently, need beam-beam for stability, puts constraints on operation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Fast control and diagnostics to speed up injection procedures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Specific Issue, cont.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Collimation </a:t>
            </a:r>
            <a:r>
              <a:rPr lang="en-US" sz="1800" dirty="0"/>
              <a:t>is a critical design driver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could impact site choice and cost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more robustness would be important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removal of tails would help machine protection (misfiring of extraction kicker)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Shielding of IP magnets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magnet survival possible but close to limit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Safe extraction</a:t>
            </a:r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complex painting of beam on dump requires robust kicker system where status can be diagnosed permanently</a:t>
            </a:r>
          </a:p>
          <a:p>
            <a:pPr lvl="2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e.g. knowledge of capacitors in kicker circuits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…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Beam Parameters and Luminosity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958458"/>
              </p:ext>
            </p:extLst>
          </p:nvPr>
        </p:nvGraphicFramePr>
        <p:xfrm>
          <a:off x="4100343" y="677814"/>
          <a:ext cx="4829514" cy="406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684"/>
                <a:gridCol w="1121212"/>
                <a:gridCol w="1225618"/>
              </a:tblGrid>
              <a:tr h="285464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Initial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Ultimate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Luminosity L 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20-30</a:t>
                      </a:r>
                      <a:endParaRPr lang="en-US" sz="1600" dirty="0"/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Background</a:t>
                      </a:r>
                      <a:r>
                        <a:rPr lang="en-US" sz="1600" baseline="0" dirty="0" smtClean="0"/>
                        <a:t> events/</a:t>
                      </a:r>
                      <a:r>
                        <a:rPr lang="en-US" sz="1600" baseline="0" dirty="0" err="1" smtClean="0"/>
                        <a:t>bx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170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&lt;1020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Bunch distance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</a:rPr>
                        <a:t>Δt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[ns]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+mn-lt"/>
                        </a:rPr>
                        <a:t>Bunch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charge N [10</a:t>
                      </a:r>
                      <a:r>
                        <a:rPr lang="en-US" sz="16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Fract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. of ring filled 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η</a:t>
                      </a:r>
                      <a:r>
                        <a:rPr lang="en-US" sz="1600" baseline="-25000" dirty="0" err="1" smtClean="0">
                          <a:solidFill>
                            <a:srgbClr val="0000FF"/>
                          </a:solidFill>
                        </a:rPr>
                        <a:t>fill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[%]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Norm.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emitt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. [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Max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ξ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for 2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IPs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0.01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(0.02)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IP beta-function β [m]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1.1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0.3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IP beam size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6.8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RMS bunch length </a:t>
                      </a:r>
                      <a:r>
                        <a:rPr lang="en-US" sz="1600" dirty="0" err="1" smtClean="0"/>
                        <a:t>σ</a:t>
                      </a:r>
                      <a:r>
                        <a:rPr lang="en-US" sz="1600" baseline="-25000" dirty="0" err="1" smtClean="0"/>
                        <a:t>z</a:t>
                      </a:r>
                      <a:r>
                        <a:rPr lang="en-US" sz="1600" dirty="0" smtClean="0"/>
                        <a:t> [cm]</a:t>
                      </a: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Crossing angle [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Crab. Cav.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Turn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-around time [h]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39370" y="1340385"/>
            <a:ext cx="391076" cy="270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49992" y="1521853"/>
            <a:ext cx="280457" cy="294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8108" y="184320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physics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111" y="2241034"/>
            <a:ext cx="253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Interaction region design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109" y="2635766"/>
            <a:ext cx="2067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Power consumption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Beam stability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Damage potential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226" y="3898901"/>
            <a:ext cx="34382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Beam dynamics studies show this will work</a:t>
            </a:r>
            <a:endParaRPr lang="en-US" dirty="0"/>
          </a:p>
        </p:txBody>
      </p:sp>
      <p:pic>
        <p:nvPicPr>
          <p:cNvPr id="14" name="Picture 13" descr="p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8" y="609934"/>
            <a:ext cx="2894000" cy="12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9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Beam Parameters During a Fill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 descr="FillSim_FCChh_CD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6"/>
          <a:stretch/>
        </p:blipFill>
        <p:spPr>
          <a:xfrm>
            <a:off x="4148380" y="532095"/>
            <a:ext cx="4995625" cy="4311149"/>
          </a:xfrm>
          <a:prstGeom prst="rect">
            <a:avLst/>
          </a:prstGeom>
        </p:spPr>
      </p:pic>
      <p:pic>
        <p:nvPicPr>
          <p:cNvPr id="17" name="Picture 16" descr="FillSim_FCChh_CD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2" b="-610"/>
          <a:stretch/>
        </p:blipFill>
        <p:spPr>
          <a:xfrm>
            <a:off x="4148380" y="4695310"/>
            <a:ext cx="4995625" cy="3293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98862" y="4725858"/>
            <a:ext cx="445548" cy="182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0573" y="732187"/>
            <a:ext cx="3818178" cy="2389116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Synchrotron radiation is important at 50 </a:t>
            </a:r>
            <a:r>
              <a:rPr lang="en-GB" dirty="0" err="1" smtClean="0"/>
              <a:t>TeV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5 MW for both beams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30 W/m per beam in the arc</a:t>
            </a:r>
          </a:p>
          <a:p>
            <a:pPr marL="285750" indent="-285750">
              <a:buFont typeface="Symbol" charset="0"/>
              <a:buChar char=""/>
            </a:pPr>
            <a:r>
              <a:rPr lang="en-GB" dirty="0" smtClean="0"/>
              <a:t>Need </a:t>
            </a:r>
            <a:r>
              <a:rPr lang="en-GB" dirty="0"/>
              <a:t>to protect magnets from </a:t>
            </a:r>
            <a:r>
              <a:rPr lang="en-GB" dirty="0" smtClean="0"/>
              <a:t>heat</a:t>
            </a:r>
            <a:endParaRPr lang="en-GB" dirty="0"/>
          </a:p>
          <a:p>
            <a:endParaRPr lang="en-GB" dirty="0" smtClean="0"/>
          </a:p>
          <a:p>
            <a:pPr marL="285750" indent="-285750">
              <a:buFont typeface="Symbol" charset="0"/>
              <a:buChar char=""/>
            </a:pPr>
            <a:r>
              <a:rPr lang="en-GB" dirty="0" smtClean="0"/>
              <a:t>Significant damping (1 h transverse damping time)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73" y="3591779"/>
            <a:ext cx="381817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Beam burns off rapidly</a:t>
            </a:r>
          </a:p>
          <a:p>
            <a:r>
              <a:rPr lang="en-US" dirty="0" smtClean="0"/>
              <a:t>Fast turn-around is key</a:t>
            </a:r>
          </a:p>
          <a:p>
            <a:r>
              <a:rPr lang="en-US" dirty="0" smtClean="0"/>
              <a:t>LHC with modified magnet powering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FCC Goal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2" y="548651"/>
            <a:ext cx="5054601" cy="3700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FCC study develops a conceptual design of a new facility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999" y="2403327"/>
            <a:ext cx="558800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Potential first stage </a:t>
            </a:r>
            <a:r>
              <a:rPr lang="en-US" sz="1600" b="1" dirty="0" smtClean="0"/>
              <a:t>FCC</a:t>
            </a:r>
            <a:r>
              <a:rPr lang="en-US" sz="1600" b="1" dirty="0"/>
              <a:t>-</a:t>
            </a:r>
            <a:r>
              <a:rPr lang="en-US" sz="1600" b="1" dirty="0" err="1" smtClean="0"/>
              <a:t>ee</a:t>
            </a:r>
            <a:r>
              <a:rPr lang="en-US" sz="1600" b="1" dirty="0" smtClean="0"/>
              <a:t> </a:t>
            </a:r>
            <a:r>
              <a:rPr lang="en-US" sz="1600" dirty="0" smtClean="0"/>
              <a:t>offers </a:t>
            </a:r>
            <a:r>
              <a:rPr lang="en-US" sz="1600" dirty="0"/>
              <a:t>electron-positron </a:t>
            </a:r>
            <a:r>
              <a:rPr lang="en-US" sz="1600" dirty="0" smtClean="0"/>
              <a:t>collisions from 90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365 </a:t>
            </a:r>
            <a:r>
              <a:rPr lang="en-US" sz="1600" dirty="0" err="1" smtClean="0"/>
              <a:t>GeV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Unprecedented electron-positron collision </a:t>
            </a:r>
            <a:r>
              <a:rPr lang="en-US" sz="1600" dirty="0" smtClean="0"/>
              <a:t>energies &gt;208 </a:t>
            </a:r>
            <a:r>
              <a:rPr lang="en-US" sz="1600" dirty="0" err="1" smtClean="0"/>
              <a:t>GeV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Much </a:t>
            </a:r>
            <a:r>
              <a:rPr lang="en-US" sz="1600" dirty="0"/>
              <a:t>higher </a:t>
            </a:r>
            <a:r>
              <a:rPr lang="en-US" sz="1600" dirty="0" smtClean="0"/>
              <a:t>event </a:t>
            </a:r>
            <a:r>
              <a:rPr lang="en-US" sz="1600" dirty="0"/>
              <a:t>rates at </a:t>
            </a:r>
            <a:r>
              <a:rPr lang="en-US" sz="1600" dirty="0" smtClean="0"/>
              <a:t>previously reached energies (O(10</a:t>
            </a:r>
            <a:r>
              <a:rPr lang="en-US" sz="1600" baseline="30000" dirty="0"/>
              <a:t>5</a:t>
            </a:r>
            <a:r>
              <a:rPr lang="en-US" sz="1600" dirty="0" smtClean="0"/>
              <a:t>) times as many Z as at LEP</a:t>
            </a:r>
            <a:r>
              <a:rPr lang="en-US" sz="1600" dirty="0"/>
              <a:t>/</a:t>
            </a:r>
            <a:r>
              <a:rPr lang="en-US" sz="1600" dirty="0" smtClean="0"/>
              <a:t>LEP2)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92" t="16014"/>
          <a:stretch/>
        </p:blipFill>
        <p:spPr bwMode="auto">
          <a:xfrm>
            <a:off x="5811691" y="916951"/>
            <a:ext cx="3192610" cy="287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48504" y="1401346"/>
            <a:ext cx="51809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899404" y="3509546"/>
            <a:ext cx="50526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FCC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6999" y="3764865"/>
            <a:ext cx="55880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FCC-eh </a:t>
            </a:r>
            <a:r>
              <a:rPr lang="en-US" sz="1600" dirty="0" smtClean="0"/>
              <a:t>Proton-electron option is also possible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6999" y="891167"/>
            <a:ext cx="5588000" cy="1471035"/>
          </a:xfrm>
          <a:prstGeom prst="rect">
            <a:avLst/>
          </a:prstGeom>
          <a:solidFill>
            <a:srgbClr val="FCD5B5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FCC-</a:t>
            </a:r>
            <a:r>
              <a:rPr lang="en-US" sz="1600" b="1" dirty="0" err="1" smtClean="0"/>
              <a:t>hh</a:t>
            </a:r>
            <a:r>
              <a:rPr lang="en-US" sz="1600" b="1" dirty="0" smtClean="0"/>
              <a:t> </a:t>
            </a:r>
            <a:r>
              <a:rPr lang="en-US" sz="1600" dirty="0" smtClean="0"/>
              <a:t>defines infrastructure</a:t>
            </a:r>
          </a:p>
          <a:p>
            <a:r>
              <a:rPr lang="en-US" sz="1600" b="1" dirty="0" smtClean="0"/>
              <a:t>100 </a:t>
            </a:r>
            <a:r>
              <a:rPr lang="en-US" sz="1600" b="1" dirty="0" err="1" smtClean="0"/>
              <a:t>TeV</a:t>
            </a:r>
            <a:r>
              <a:rPr lang="en-US" sz="1600" b="1" dirty="0" smtClean="0"/>
              <a:t> </a:t>
            </a:r>
            <a:r>
              <a:rPr lang="en-US" sz="1600" dirty="0" smtClean="0"/>
              <a:t>proton-proton collisions, </a:t>
            </a:r>
            <a:r>
              <a:rPr lang="en-US" sz="1600" b="1" dirty="0" smtClean="0"/>
              <a:t>20 ab</a:t>
            </a:r>
            <a:r>
              <a:rPr lang="en-US" sz="1600" b="1" baseline="30000" dirty="0" smtClean="0"/>
              <a:t>-</a:t>
            </a:r>
            <a:r>
              <a:rPr lang="en-US" sz="1600" b="1" baseline="30000" dirty="0" smtClean="0"/>
              <a:t>1 </a:t>
            </a:r>
            <a:r>
              <a:rPr lang="en-US" sz="1600" dirty="0" smtClean="0"/>
              <a:t>per experiment</a:t>
            </a:r>
            <a:endParaRPr lang="en-US" sz="1600" dirty="0" smtClean="0"/>
          </a:p>
          <a:p>
            <a:r>
              <a:rPr lang="en-US" sz="1600" dirty="0" smtClean="0"/>
              <a:t>7x LHC energy and 7x HL-LHC integrated luminosity</a:t>
            </a:r>
          </a:p>
          <a:p>
            <a:r>
              <a:rPr lang="en-US" sz="1600" dirty="0"/>
              <a:t>Use existing infrastructure to generate beam</a:t>
            </a:r>
          </a:p>
          <a:p>
            <a:r>
              <a:rPr lang="en-US" sz="1600" dirty="0"/>
              <a:t>New ~100km-long collider </a:t>
            </a:r>
            <a:r>
              <a:rPr lang="en-US" sz="1600" dirty="0" smtClean="0"/>
              <a:t>ring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6999" y="4180938"/>
            <a:ext cx="5588000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HE-LHC </a:t>
            </a:r>
            <a:r>
              <a:rPr lang="en-US" sz="1600" dirty="0" smtClean="0"/>
              <a:t>Proton-proton option in LHC tunnel with FCC-</a:t>
            </a:r>
            <a:r>
              <a:rPr lang="en-US" sz="1600" dirty="0" err="1" smtClean="0"/>
              <a:t>hh</a:t>
            </a:r>
            <a:r>
              <a:rPr lang="en-US" sz="1600" dirty="0" smtClean="0"/>
              <a:t> technology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11692" y="4092037"/>
            <a:ext cx="3192610" cy="66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with implementation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5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Hadron Collider Parameters</a:t>
            </a:r>
            <a:endParaRPr lang="en-US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621679"/>
              </p:ext>
            </p:extLst>
          </p:nvPr>
        </p:nvGraphicFramePr>
        <p:xfrm>
          <a:off x="190498" y="619517"/>
          <a:ext cx="8661401" cy="4046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362"/>
                <a:gridCol w="1187231"/>
                <a:gridCol w="1375909"/>
                <a:gridCol w="1143000"/>
                <a:gridCol w="1173500"/>
                <a:gridCol w="1201399"/>
              </a:tblGrid>
              <a:tr h="80147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LHC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/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HL-LHC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HE-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LHC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FCC-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</a:rPr>
                        <a:t>hh</a:t>
                      </a:r>
                      <a:endParaRPr lang="en-US" sz="20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Initial    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Final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00"/>
                          </a:solidFill>
                        </a:rPr>
                        <a:t>Sppc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35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Cms</a:t>
                      </a:r>
                      <a:r>
                        <a:rPr lang="en-US" sz="2000" dirty="0" smtClean="0"/>
                        <a:t> energy [</a:t>
                      </a:r>
                      <a:r>
                        <a:rPr lang="en-US" sz="2000" dirty="0" err="1" smtClean="0"/>
                        <a:t>TeV</a:t>
                      </a:r>
                      <a:r>
                        <a:rPr lang="en-US" sz="2000" dirty="0" smtClean="0"/>
                        <a:t>]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75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5048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Lumin</a:t>
                      </a:r>
                      <a:r>
                        <a:rPr lang="en-US" sz="2000" dirty="0" smtClean="0"/>
                        <a:t>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smtClean="0"/>
                        <a:t>10</a:t>
                      </a:r>
                      <a:r>
                        <a:rPr lang="en-US" sz="2000" baseline="30000" dirty="0" smtClean="0"/>
                        <a:t>34</a:t>
                      </a:r>
                      <a:r>
                        <a:rPr lang="en-US" sz="2000" baseline="0" dirty="0" smtClean="0"/>
                        <a:t>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baseline="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/ </a:t>
                      </a:r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20-30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5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Circumference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26.7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26.7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97.75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97.75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5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Arc</a:t>
                      </a:r>
                      <a:r>
                        <a:rPr lang="en-US" sz="2000" baseline="0" dirty="0" smtClean="0"/>
                        <a:t> d</a:t>
                      </a:r>
                      <a:r>
                        <a:rPr lang="en-US" sz="2000" dirty="0" smtClean="0"/>
                        <a:t>ipole field [T]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3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charge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1.15 / 2.2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2.2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3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distance</a:t>
                      </a:r>
                      <a:r>
                        <a:rPr lang="en-US" sz="2000" baseline="0" dirty="0" smtClean="0"/>
                        <a:t> [ns]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5048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Backgr</a:t>
                      </a:r>
                      <a:r>
                        <a:rPr lang="en-US" sz="2000" dirty="0" smtClean="0"/>
                        <a:t>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smtClean="0"/>
                        <a:t>events/</a:t>
                      </a:r>
                      <a:r>
                        <a:rPr lang="en-US" sz="2000" baseline="0" dirty="0" err="1" smtClean="0"/>
                        <a:t>bx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 /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135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440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&lt;1020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3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length [cm]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7.5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7.5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7.55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26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Lattice Scaling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p1.tiff"/>
          <p:cNvPicPr>
            <a:picLocks noChangeAspect="1"/>
          </p:cNvPicPr>
          <p:nvPr/>
        </p:nvPicPr>
        <p:blipFill rotWithShape="1">
          <a:blip r:embed="rId2"/>
          <a:srcRect t="37841"/>
          <a:stretch/>
        </p:blipFill>
        <p:spPr>
          <a:xfrm>
            <a:off x="3518627" y="749300"/>
            <a:ext cx="5625373" cy="16256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54000" y="693903"/>
            <a:ext cx="8790104" cy="4081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Have to adjust optics to first order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r>
              <a:rPr lang="en-US" sz="2000" dirty="0" smtClean="0"/>
              <a:t>Energy </a:t>
            </a:r>
            <a:r>
              <a:rPr lang="en-US" sz="2000" dirty="0" err="1" smtClean="0"/>
              <a:t>scalings</a:t>
            </a:r>
            <a:endParaRPr lang="en-US" sz="2000" dirty="0" smtClean="0"/>
          </a:p>
          <a:p>
            <a:pPr marL="0" indent="0">
              <a:buFont typeface="Arial"/>
              <a:buNone/>
            </a:pPr>
            <a:r>
              <a:rPr lang="en-US" sz="2000" dirty="0" smtClean="0"/>
              <a:t>r=(E/E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1/3</a:t>
            </a:r>
            <a:r>
              <a:rPr lang="en-US" sz="2000" dirty="0" smtClean="0"/>
              <a:t> or r=(E/E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</a:p>
          <a:p>
            <a:pPr marL="0" indent="0">
              <a:buFont typeface="Arial"/>
              <a:buNone/>
            </a:pPr>
            <a:endParaRPr lang="en-US" sz="2000" baseline="30000" dirty="0"/>
          </a:p>
          <a:p>
            <a:pPr marL="0" indent="0">
              <a:buFont typeface="Arial"/>
              <a:buNone/>
            </a:pPr>
            <a:endParaRPr lang="en-US" sz="2000" baseline="30000" dirty="0" smtClean="0"/>
          </a:p>
          <a:p>
            <a:pPr marL="0" indent="0">
              <a:buFont typeface="Arial"/>
              <a:buNone/>
            </a:pPr>
            <a:endParaRPr lang="en-US" sz="2000" baseline="30000" dirty="0"/>
          </a:p>
          <a:p>
            <a:pPr marL="0" indent="0">
              <a:buFont typeface="Arial"/>
              <a:buNone/>
            </a:pPr>
            <a:endParaRPr lang="en-US" sz="2000" baseline="30000" dirty="0" smtClean="0"/>
          </a:p>
          <a:p>
            <a:pPr marL="0" indent="0">
              <a:buFont typeface="Arial"/>
              <a:buNone/>
            </a:pPr>
            <a:endParaRPr lang="en-US" sz="2000" baseline="30000" dirty="0" smtClean="0"/>
          </a:p>
          <a:p>
            <a:pPr marL="0" indent="0">
              <a:buFont typeface="Arial"/>
              <a:buNone/>
            </a:pPr>
            <a:endParaRPr lang="en-US" sz="2000" baseline="30000" dirty="0" smtClean="0"/>
          </a:p>
          <a:p>
            <a:pPr marL="0" indent="0">
              <a:buNone/>
            </a:pPr>
            <a:r>
              <a:rPr lang="en-US" sz="2000" dirty="0" smtClean="0"/>
              <a:t>r</a:t>
            </a:r>
            <a:r>
              <a:rPr lang="en-US" sz="2000" dirty="0"/>
              <a:t>=(B/B</a:t>
            </a:r>
            <a:r>
              <a:rPr lang="en-US" sz="2000" baseline="-25000" dirty="0"/>
              <a:t>0</a:t>
            </a:r>
            <a:r>
              <a:rPr lang="en-US" sz="2000" dirty="0"/>
              <a:t>)</a:t>
            </a:r>
            <a:r>
              <a:rPr lang="en-US" sz="2000" baseline="30000" dirty="0"/>
              <a:t>-2/3</a:t>
            </a:r>
            <a:r>
              <a:rPr lang="en-US" sz="2000" dirty="0"/>
              <a:t> </a:t>
            </a:r>
            <a:r>
              <a:rPr lang="en-US" sz="2000" dirty="0" smtClean="0"/>
              <a:t>or </a:t>
            </a:r>
            <a:r>
              <a:rPr lang="en-US" sz="2000" dirty="0"/>
              <a:t>r=(B/B</a:t>
            </a:r>
            <a:r>
              <a:rPr lang="en-US" sz="2000" baseline="-25000" dirty="0"/>
              <a:t>0</a:t>
            </a:r>
            <a:r>
              <a:rPr lang="en-US" sz="2000" dirty="0"/>
              <a:t>)</a:t>
            </a:r>
            <a:r>
              <a:rPr lang="en-US" sz="2000" baseline="30000" dirty="0"/>
              <a:t>-1/</a:t>
            </a:r>
            <a:r>
              <a:rPr lang="en-US" sz="2000" baseline="30000" dirty="0" smtClean="0"/>
              <a:t>2</a:t>
            </a:r>
            <a:endParaRPr lang="en-US" sz="2000" baseline="30000" dirty="0"/>
          </a:p>
          <a:p>
            <a:pPr marL="0" indent="0">
              <a:buNone/>
            </a:pPr>
            <a:r>
              <a:rPr lang="en-US" sz="2000" dirty="0"/>
              <a:t>Technology </a:t>
            </a:r>
            <a:r>
              <a:rPr lang="en-US" sz="2000" dirty="0" err="1" smtClean="0"/>
              <a:t>scalings</a:t>
            </a: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8600" y="2451100"/>
            <a:ext cx="190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aperture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5590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educed aperture proportional to beam size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768600" y="2082800"/>
            <a:ext cx="1016005" cy="368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952500" y="2190750"/>
            <a:ext cx="127000" cy="499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4709" y="3025321"/>
            <a:ext cx="53593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for FCC-</a:t>
            </a:r>
            <a:r>
              <a:rPr lang="en-US" dirty="0" err="1" smtClean="0"/>
              <a:t>hh</a:t>
            </a:r>
            <a:r>
              <a:rPr lang="en-US" dirty="0"/>
              <a:t>:</a:t>
            </a:r>
          </a:p>
          <a:p>
            <a:r>
              <a:rPr lang="en-US" dirty="0" smtClean="0"/>
              <a:t>Insertions with energy (FCC-</a:t>
            </a:r>
            <a:r>
              <a:rPr lang="en-US" dirty="0" err="1" smtClean="0"/>
              <a:t>hh</a:t>
            </a:r>
            <a:r>
              <a:rPr lang="en-US" dirty="0" smtClean="0"/>
              <a:t> 1400m vs. LHC 500m,</a:t>
            </a:r>
          </a:p>
          <a:p>
            <a:r>
              <a:rPr lang="en-US" dirty="0"/>
              <a:t>t</a:t>
            </a:r>
            <a:r>
              <a:rPr lang="en-US" dirty="0" smtClean="0"/>
              <a:t>wo insertions longer because most difficult)</a:t>
            </a:r>
          </a:p>
          <a:p>
            <a:endParaRPr lang="en-US" dirty="0" smtClean="0"/>
          </a:p>
          <a:p>
            <a:r>
              <a:rPr lang="en-US" dirty="0" smtClean="0"/>
              <a:t>Arc with energy and technology but constant aperture (cells length 200m vs. 100 m)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413000" y="2820432"/>
            <a:ext cx="1105627" cy="793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952500" y="3205381"/>
            <a:ext cx="127000" cy="408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43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HE-LHC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73415"/>
            <a:ext cx="4660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goals: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x LHC collision energy in LHC tunnel using FCC-</a:t>
            </a:r>
            <a:r>
              <a:rPr lang="en-US" dirty="0" err="1" smtClean="0"/>
              <a:t>hh</a:t>
            </a:r>
            <a:r>
              <a:rPr lang="en-US" dirty="0" smtClean="0"/>
              <a:t> magnets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I. e. </a:t>
            </a:r>
            <a:r>
              <a:rPr lang="en-US" dirty="0" err="1"/>
              <a:t>c</a:t>
            </a:r>
            <a:r>
              <a:rPr lang="en-US" dirty="0" err="1" smtClean="0"/>
              <a:t>ms</a:t>
            </a:r>
            <a:r>
              <a:rPr lang="en-US" dirty="0" smtClean="0"/>
              <a:t> energy &gt; 27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Required some iterations of the design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Target integrated luminosity ≥ 10 ab</a:t>
            </a:r>
            <a:r>
              <a:rPr lang="en-US" baseline="30000" dirty="0" smtClean="0"/>
              <a:t>-1 </a:t>
            </a:r>
            <a:r>
              <a:rPr lang="en-US" dirty="0" smtClean="0"/>
              <a:t>over 20 years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Strategy: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Use FCC</a:t>
            </a:r>
            <a:r>
              <a:rPr lang="en-GB" dirty="0"/>
              <a:t>-</a:t>
            </a:r>
            <a:r>
              <a:rPr lang="en-GB" dirty="0" err="1"/>
              <a:t>hh</a:t>
            </a:r>
            <a:r>
              <a:rPr lang="en-GB" dirty="0"/>
              <a:t> magnets &amp; FCC-</a:t>
            </a:r>
            <a:r>
              <a:rPr lang="en-GB" dirty="0" err="1"/>
              <a:t>hh</a:t>
            </a:r>
            <a:r>
              <a:rPr lang="en-GB" dirty="0"/>
              <a:t> vacuum system 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HL</a:t>
            </a:r>
            <a:r>
              <a:rPr lang="en-US" dirty="0"/>
              <a:t>-LHC crab cavities &amp; long-range wire </a:t>
            </a:r>
            <a:r>
              <a:rPr lang="en-US" dirty="0" smtClean="0"/>
              <a:t>compensation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HL</a:t>
            </a:r>
            <a:r>
              <a:rPr lang="en-US" dirty="0"/>
              <a:t>-LHC/LIU parameters (25 ns baseline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major modifications of LHC tunnel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46" y="916126"/>
            <a:ext cx="4264754" cy="37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HE-LHC Challenges and Optics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4334"/>
          <a:stretch/>
        </p:blipFill>
        <p:spPr>
          <a:xfrm>
            <a:off x="6203124" y="814138"/>
            <a:ext cx="3004376" cy="3406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8501" y="977900"/>
            <a:ext cx="8890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8584"/>
          <a:stretch/>
        </p:blipFill>
        <p:spPr>
          <a:xfrm>
            <a:off x="4038605" y="1168400"/>
            <a:ext cx="1981200" cy="1966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72" y="533402"/>
            <a:ext cx="4729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LHC tunnel is small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nsertions are short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But seem able to cope with this</a:t>
            </a:r>
          </a:p>
          <a:p>
            <a:endParaRPr lang="en-US" dirty="0" smtClean="0"/>
          </a:p>
          <a:p>
            <a:r>
              <a:rPr lang="en-US" dirty="0" smtClean="0"/>
              <a:t>Two arc lattice options considered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First has higher </a:t>
            </a:r>
            <a:r>
              <a:rPr lang="en-US" dirty="0" smtClean="0"/>
              <a:t>energy (27.3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Second has better dynamic </a:t>
            </a:r>
            <a:r>
              <a:rPr lang="en-US" dirty="0" smtClean="0"/>
              <a:t>aperture</a:t>
            </a:r>
          </a:p>
          <a:p>
            <a:endParaRPr lang="en-US" dirty="0"/>
          </a:p>
          <a:p>
            <a:r>
              <a:rPr lang="en-US" dirty="0" smtClean="0"/>
              <a:t>Injector </a:t>
            </a:r>
            <a:r>
              <a:rPr lang="en-US" dirty="0"/>
              <a:t>(SPS) likely needs upgrade with superconducting magnets (from 0.45 to 1.3 </a:t>
            </a:r>
            <a:r>
              <a:rPr lang="en-US" dirty="0" err="1"/>
              <a:t>TeV</a:t>
            </a:r>
            <a:r>
              <a:rPr lang="en-US" dirty="0"/>
              <a:t>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Insertions design requires new approaches (e.g. superconducting magnets in </a:t>
            </a:r>
            <a:r>
              <a:rPr lang="en-US" dirty="0" err="1" smtClean="0"/>
              <a:t>collimaiton</a:t>
            </a:r>
            <a:r>
              <a:rPr lang="en-US" dirty="0" smtClean="0"/>
              <a:t> section?)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57960" y="983734"/>
            <a:ext cx="86664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5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Limitation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1493" y="540966"/>
            <a:ext cx="5819422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Can only use some temperatures in order to maintain good vacuum</a:t>
            </a:r>
          </a:p>
          <a:p>
            <a:r>
              <a:rPr lang="en-US" sz="1600" dirty="0"/>
              <a:t>&lt;20,   </a:t>
            </a:r>
            <a:r>
              <a:rPr lang="en-US" sz="1600" dirty="0">
                <a:solidFill>
                  <a:srgbClr val="FF0000"/>
                </a:solidFill>
              </a:rPr>
              <a:t>40K-60K</a:t>
            </a:r>
            <a:r>
              <a:rPr lang="en-US" sz="1600" dirty="0"/>
              <a:t>,  </a:t>
            </a:r>
            <a:r>
              <a:rPr lang="en-US" sz="1600" dirty="0">
                <a:solidFill>
                  <a:srgbClr val="FF0000"/>
                </a:solidFill>
              </a:rPr>
              <a:t>100K-120K</a:t>
            </a:r>
            <a:r>
              <a:rPr lang="en-US" sz="1600" dirty="0"/>
              <a:t>,  &gt;</a:t>
            </a:r>
            <a:r>
              <a:rPr lang="en-US" sz="1600" dirty="0" smtClean="0"/>
              <a:t>190K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18357" y="4413484"/>
            <a:ext cx="53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beams em</a:t>
            </a:r>
            <a:r>
              <a:rPr lang="en-US" dirty="0" smtClean="0"/>
              <a:t>it about 5 MW of synchrotron radiation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6" y="1098690"/>
            <a:ext cx="662022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3924300" y="1059584"/>
            <a:ext cx="431676" cy="222654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nut 11"/>
          <p:cNvSpPr/>
          <p:nvPr/>
        </p:nvSpPr>
        <p:spPr>
          <a:xfrm>
            <a:off x="3528256" y="2971800"/>
            <a:ext cx="792088" cy="562440"/>
          </a:xfrm>
          <a:prstGeom prst="donut">
            <a:avLst>
              <a:gd name="adj" fmla="val 12194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5800" y="1229460"/>
            <a:ext cx="444500" cy="243027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9250" y="2419350"/>
            <a:ext cx="895350" cy="124038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1800" y="2419350"/>
            <a:ext cx="1587500" cy="124038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1800" y="3660195"/>
            <a:ext cx="3518668" cy="1077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2K is cheapest for dipole magnets</a:t>
            </a:r>
          </a:p>
          <a:p>
            <a:endParaRPr lang="en-US" sz="1600" dirty="0" smtClean="0"/>
          </a:p>
          <a:p>
            <a:r>
              <a:rPr lang="en-US" sz="1600" dirty="0" smtClean="0"/>
              <a:t>Choose 50 K</a:t>
            </a:r>
            <a:endParaRPr lang="en-US" sz="1600" dirty="0"/>
          </a:p>
          <a:p>
            <a:r>
              <a:rPr lang="en-US" sz="1600" dirty="0" smtClean="0"/>
              <a:t>Need 20 x 5 MW = 100 MW for cooling</a:t>
            </a:r>
            <a:endParaRPr lang="en-US" sz="16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202976" y="3238500"/>
            <a:ext cx="67853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905" y="31242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100MW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215676" y="2723376"/>
            <a:ext cx="67853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600" y="260907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00MW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215676" y="2219325"/>
            <a:ext cx="67853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600" y="210502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00MW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50919" y="824519"/>
            <a:ext cx="1735709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Ph. Lebrun, L. </a:t>
            </a:r>
            <a:r>
              <a:rPr lang="en-US" sz="1400" dirty="0" err="1" smtClean="0"/>
              <a:t>Tavian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V. </a:t>
            </a:r>
            <a:r>
              <a:rPr lang="en-US" sz="1400" dirty="0" err="1" smtClean="0"/>
              <a:t>Baglin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30661" y="3182039"/>
            <a:ext cx="2478789" cy="369332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is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0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20" grpId="0"/>
      <p:bldP spid="22" grpId="0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Beam </a:t>
            </a:r>
            <a:r>
              <a:rPr lang="en-US" sz="3200" dirty="0" smtClean="0"/>
              <a:t>Dynamics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7982" y="1489025"/>
            <a:ext cx="2690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Instabilities:</a:t>
            </a:r>
          </a:p>
          <a:p>
            <a:r>
              <a:rPr lang="en-US" sz="1600" dirty="0" smtClean="0"/>
              <a:t>Impedances, </a:t>
            </a:r>
            <a:r>
              <a:rPr lang="en-US" sz="1600" dirty="0" err="1" smtClean="0"/>
              <a:t>octupoles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lectron lens, feedback, ..</a:t>
            </a:r>
          </a:p>
          <a:p>
            <a:r>
              <a:rPr lang="en-US" sz="1600" dirty="0" smtClean="0"/>
              <a:t>Electron cloud, coatings, …</a:t>
            </a:r>
          </a:p>
          <a:p>
            <a:endParaRPr lang="en-US" sz="1600" dirty="0" smtClean="0"/>
          </a:p>
          <a:p>
            <a:r>
              <a:rPr lang="en-US" sz="1600" dirty="0" smtClean="0"/>
              <a:t>Beam handling:</a:t>
            </a:r>
          </a:p>
          <a:p>
            <a:r>
              <a:rPr lang="en-US" sz="1600" dirty="0" smtClean="0"/>
              <a:t>Collimation, injection, extraction, …</a:t>
            </a:r>
            <a:endParaRPr lang="en-US" sz="1600" dirty="0"/>
          </a:p>
        </p:txBody>
      </p:sp>
      <p:sp>
        <p:nvSpPr>
          <p:cNvPr id="18" name="Frame 17"/>
          <p:cNvSpPr/>
          <p:nvPr/>
        </p:nvSpPr>
        <p:spPr>
          <a:xfrm>
            <a:off x="70571" y="560983"/>
            <a:ext cx="3345730" cy="3225712"/>
          </a:xfrm>
          <a:prstGeom prst="frame">
            <a:avLst>
              <a:gd name="adj1" fmla="val 9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3747985" y="1433513"/>
            <a:ext cx="5215625" cy="3436480"/>
          </a:xfrm>
          <a:prstGeom prst="frame">
            <a:avLst>
              <a:gd name="adj1" fmla="val 902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70571" y="3786697"/>
            <a:ext cx="3345730" cy="1083297"/>
          </a:xfrm>
          <a:prstGeom prst="frame">
            <a:avLst>
              <a:gd name="adj1" fmla="val 3517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f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"/>
          <a:stretch/>
        </p:blipFill>
        <p:spPr>
          <a:xfrm>
            <a:off x="187310" y="1010530"/>
            <a:ext cx="3102841" cy="265228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563543" y="2090440"/>
            <a:ext cx="27266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91493" y="868818"/>
            <a:ext cx="0" cy="2793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7894" y="641196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Beam-beam studies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0571" y="3841596"/>
            <a:ext cx="3345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Lattice design, integration of </a:t>
            </a:r>
            <a:r>
              <a:rPr lang="en-US" sz="1600" dirty="0" err="1" smtClean="0"/>
              <a:t>octupoles</a:t>
            </a:r>
            <a:r>
              <a:rPr lang="en-US" sz="1600" dirty="0" smtClean="0"/>
              <a:t> for stability etc. corrector design, dynamic aperture studies, …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747983" y="510183"/>
            <a:ext cx="521562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Beam dynamics studies</a:t>
            </a:r>
          </a:p>
          <a:p>
            <a:r>
              <a:rPr lang="en-US" dirty="0" smtClean="0"/>
              <a:t> validate the design</a:t>
            </a:r>
          </a:p>
          <a:p>
            <a:endParaRPr lang="en-US" dirty="0"/>
          </a:p>
        </p:txBody>
      </p:sp>
      <p:pic>
        <p:nvPicPr>
          <p:cNvPr id="30" name="Picture 29" descr="TMCI_arr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52" y="1615804"/>
            <a:ext cx="2608500" cy="2174013"/>
          </a:xfrm>
          <a:prstGeom prst="rect">
            <a:avLst/>
          </a:prstGeom>
        </p:spPr>
      </p:pic>
      <p:pic>
        <p:nvPicPr>
          <p:cNvPr id="31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059" r="944" b="-6725"/>
          <a:stretch/>
        </p:blipFill>
        <p:spPr>
          <a:xfrm>
            <a:off x="4368800" y="3828896"/>
            <a:ext cx="4368800" cy="1034032"/>
          </a:xfrm>
          <a:prstGeom prst="rect">
            <a:avLst/>
          </a:prstGeom>
        </p:spPr>
      </p:pic>
      <p:pic>
        <p:nvPicPr>
          <p:cNvPr id="32" name="Picture 31" descr="p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9" y="582956"/>
            <a:ext cx="1752601" cy="7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FCC-</a:t>
            </a:r>
            <a:r>
              <a:rPr lang="en-US" sz="3600" dirty="0" err="1" smtClean="0"/>
              <a:t>hh</a:t>
            </a:r>
            <a:r>
              <a:rPr lang="en-US" sz="3600" dirty="0" smtClean="0"/>
              <a:t> Beam Losses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1741" y="577234"/>
            <a:ext cx="3995646" cy="1776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1600" dirty="0" smtClean="0"/>
              <a:t>8 GJ kinetic energy per beam</a:t>
            </a:r>
          </a:p>
          <a:p>
            <a:r>
              <a:rPr lang="en-US" sz="1600" dirty="0" smtClean="0"/>
              <a:t>Boing 747 at cruising speed</a:t>
            </a:r>
          </a:p>
          <a:p>
            <a:r>
              <a:rPr lang="en-US" sz="1600" dirty="0" smtClean="0"/>
              <a:t>2000 kg TNT</a:t>
            </a:r>
          </a:p>
          <a:p>
            <a:r>
              <a:rPr lang="en-US" sz="1600" dirty="0" smtClean="0"/>
              <a:t>400 kg of chocolate</a:t>
            </a:r>
          </a:p>
          <a:p>
            <a:pPr lvl="1"/>
            <a:r>
              <a:rPr lang="en-US" sz="1600" dirty="0" smtClean="0"/>
              <a:t>Run 25,000 km to spent calories</a:t>
            </a:r>
          </a:p>
          <a:p>
            <a:r>
              <a:rPr lang="en-US" sz="1600" dirty="0" smtClean="0"/>
              <a:t>O(20) times LHC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762" y="577234"/>
            <a:ext cx="4838021" cy="2800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Designed shielding to cope with the  500 kW collision debris per experiment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1741" y="2456359"/>
            <a:ext cx="399564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FCC-</a:t>
            </a:r>
            <a:r>
              <a:rPr lang="en-US" sz="1600" dirty="0" err="1" smtClean="0"/>
              <a:t>hh</a:t>
            </a:r>
            <a:r>
              <a:rPr lang="en-US" sz="1600" dirty="0" smtClean="0"/>
              <a:t> beam dilution pattern at dump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70480" y="3525330"/>
            <a:ext cx="1880071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LHC beam dilution pattern at dump</a:t>
            </a:r>
            <a:endParaRPr lang="en-US" sz="1600" dirty="0"/>
          </a:p>
        </p:txBody>
      </p:sp>
      <p:pic>
        <p:nvPicPr>
          <p:cNvPr id="18" name="Picture 17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78" y="1193499"/>
            <a:ext cx="4358715" cy="18161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409810" y="1785077"/>
            <a:ext cx="3511988" cy="274405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06762" y="3597027"/>
            <a:ext cx="483802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Collimation system design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Designed system that can cope with the losses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Detailed studies and </a:t>
            </a:r>
            <a:r>
              <a:rPr lang="en-US" sz="1600" dirty="0" err="1" smtClean="0"/>
              <a:t>optimisation</a:t>
            </a:r>
            <a:r>
              <a:rPr lang="en-US" sz="1600" dirty="0" smtClean="0"/>
              <a:t> of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Also reduction of impedance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13478" y="3045196"/>
            <a:ext cx="3419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Triplet design allows for thick shielding</a:t>
            </a:r>
          </a:p>
        </p:txBody>
      </p:sp>
      <p:pic>
        <p:nvPicPr>
          <p:cNvPr id="22" name="Picture 21" descr="2007_nominalTDE_X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4" y="4145348"/>
            <a:ext cx="707380" cy="4982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35</a:t>
            </a:fld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3556" y="4643565"/>
            <a:ext cx="19706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03857" y="4490548"/>
            <a:ext cx="6613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2150" t="13143" r="12809" b="15258"/>
          <a:stretch/>
        </p:blipFill>
        <p:spPr>
          <a:xfrm>
            <a:off x="304803" y="2752662"/>
            <a:ext cx="1925979" cy="185743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6299460" y="1805600"/>
            <a:ext cx="2487284" cy="16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85988" y="1555245"/>
            <a:ext cx="6613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4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Magnet Models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108" y="642155"/>
            <a:ext cx="614190" cy="500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657" t="28272" b="6505"/>
          <a:stretch/>
        </p:blipFill>
        <p:spPr>
          <a:xfrm>
            <a:off x="7155125" y="3052086"/>
            <a:ext cx="1988875" cy="1586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461" y="569178"/>
            <a:ext cx="1864340" cy="493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367" y="1155420"/>
            <a:ext cx="2226043" cy="1666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488" y="3052086"/>
            <a:ext cx="2465636" cy="164666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03421" y="1498719"/>
            <a:ext cx="23089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15 T dipole </a:t>
            </a:r>
            <a:r>
              <a:rPr lang="en-GB" sz="1600" dirty="0" smtClean="0"/>
              <a:t>demonstrator</a:t>
            </a:r>
          </a:p>
          <a:p>
            <a:r>
              <a:rPr lang="en-US" sz="1600" dirty="0"/>
              <a:t>60-mm </a:t>
            </a:r>
            <a:r>
              <a:rPr lang="en-US" sz="1600" dirty="0" smtClean="0"/>
              <a:t>aperture</a:t>
            </a:r>
          </a:p>
          <a:p>
            <a:r>
              <a:rPr lang="en-US" sz="1600" dirty="0" smtClean="0"/>
              <a:t>4-layer </a:t>
            </a:r>
            <a:r>
              <a:rPr lang="en-US" sz="1600" dirty="0"/>
              <a:t>graded </a:t>
            </a:r>
            <a:r>
              <a:rPr lang="en-US" sz="1600" dirty="0" smtClean="0"/>
              <a:t>coil</a:t>
            </a:r>
            <a:endParaRPr lang="en-US" sz="1600" dirty="0"/>
          </a:p>
          <a:p>
            <a:r>
              <a:rPr lang="en-GB" sz="1600" dirty="0" smtClean="0"/>
              <a:t> </a:t>
            </a:r>
            <a:r>
              <a:rPr lang="en-GB" sz="1600" dirty="0" smtClean="0"/>
              <a:t>Showed 14.5 T</a:t>
            </a:r>
            <a:endParaRPr lang="en-GB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6180" y="572545"/>
            <a:ext cx="1997129" cy="738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91" y="2885656"/>
            <a:ext cx="2423820" cy="1735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0337" y="2706195"/>
            <a:ext cx="2506697" cy="2094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366" y="1088443"/>
            <a:ext cx="4452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With today’s state of the art conductors: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15 T achievable at 14 %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17 T at short </a:t>
            </a:r>
            <a:r>
              <a:rPr lang="en-GB" sz="1600" dirty="0" smtClean="0"/>
              <a:t>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Cos-theta and common-coil model magnet programs are under preparation</a:t>
            </a:r>
            <a:endParaRPr lang="en-GB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4333" y="645852"/>
            <a:ext cx="511842" cy="5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1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Conductor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803" y="638730"/>
            <a:ext cx="3992098" cy="646331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activity with many collaborators started in 2017 with ambitious targets</a:t>
            </a:r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44604" y="2231548"/>
            <a:ext cx="4455152" cy="2745780"/>
            <a:chOff x="0" y="3297382"/>
            <a:chExt cx="5462857" cy="3314286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3297382"/>
              <a:ext cx="5462857" cy="3314286"/>
              <a:chOff x="4756" y="3144982"/>
              <a:chExt cx="5462857" cy="331428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6" y="3144982"/>
                <a:ext cx="5462857" cy="3314286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233883" y="3144982"/>
                <a:ext cx="2233730" cy="14117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Yellow: FCC_1</a:t>
                </a:r>
              </a:p>
              <a:p>
                <a:r>
                  <a:rPr lang="en-GB" sz="1400" dirty="0"/>
                  <a:t>Green: FCC_2</a:t>
                </a:r>
              </a:p>
              <a:p>
                <a:r>
                  <a:rPr lang="en-GB" sz="1400" dirty="0"/>
                  <a:t>Blue: FCC_3</a:t>
                </a:r>
              </a:p>
              <a:p>
                <a:r>
                  <a:rPr lang="en-GB" sz="1400" dirty="0"/>
                  <a:t>Dashed red: FCC_4</a:t>
                </a:r>
              </a:p>
              <a:p>
                <a:r>
                  <a:rPr lang="en-GB" sz="1400" dirty="0"/>
                  <a:t>Dashed blue: HL-LHC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51522" y="5791199"/>
              <a:ext cx="2987605" cy="37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Measurements @ CERN (4.2 K)</a:t>
              </a: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2115"/>
              </p:ext>
            </p:extLst>
          </p:nvPr>
        </p:nvGraphicFramePr>
        <p:xfrm>
          <a:off x="4444262" y="560591"/>
          <a:ext cx="4642793" cy="1617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0752"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Wire diameter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 1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977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FF0000"/>
                          </a:solidFill>
                        </a:rPr>
                        <a:t>Non-Cu </a:t>
                      </a:r>
                      <a:r>
                        <a:rPr lang="en-GB" sz="1800" b="0" dirty="0" err="1">
                          <a:solidFill>
                            <a:srgbClr val="FF0000"/>
                          </a:solidFill>
                        </a:rPr>
                        <a:t>Jc</a:t>
                      </a:r>
                      <a:r>
                        <a:rPr lang="en-GB" sz="1800" b="0" dirty="0">
                          <a:solidFill>
                            <a:srgbClr val="FF0000"/>
                          </a:solidFill>
                        </a:rPr>
                        <a:t> (16</a:t>
                      </a:r>
                      <a:r>
                        <a:rPr lang="en-GB" sz="1800" b="0" baseline="0" dirty="0">
                          <a:solidFill>
                            <a:srgbClr val="FF0000"/>
                          </a:solidFill>
                        </a:rPr>
                        <a:t> T, 4.2 K)*</a:t>
                      </a:r>
                      <a:endParaRPr lang="en-GB" sz="18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A/mm</a:t>
                      </a:r>
                      <a:r>
                        <a:rPr lang="en-GB" sz="18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0000"/>
                          </a:solidFill>
                          <a:sym typeface="Symbol"/>
                        </a:rPr>
                        <a:t> 1500</a:t>
                      </a:r>
                      <a:endParaRPr lang="en-GB" sz="18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030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Unit length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km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 5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2977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€/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kA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</a:rPr>
                        <a:t> m**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 5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393401" y="4125927"/>
            <a:ext cx="32512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First wires almost reached HL-LHC requirements</a:t>
            </a:r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>
            <a:off x="11840851" y="2546465"/>
            <a:ext cx="234000" cy="233265"/>
          </a:xfrm>
          <a:prstGeom prst="star5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11993251" y="2698865"/>
            <a:ext cx="234000" cy="233265"/>
          </a:xfrm>
          <a:prstGeom prst="star5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12145651" y="2851265"/>
            <a:ext cx="234000" cy="233265"/>
          </a:xfrm>
          <a:prstGeom prst="star5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12298051" y="3003665"/>
            <a:ext cx="234000" cy="233265"/>
          </a:xfrm>
          <a:prstGeom prst="star5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896553" y="3702317"/>
            <a:ext cx="1016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317965" y="4652962"/>
            <a:ext cx="5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686800" y="3898901"/>
            <a:ext cx="203200" cy="754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480876"/>
            <a:ext cx="4017497" cy="23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HE-LHC Challenges and Optics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4334"/>
          <a:stretch/>
        </p:blipFill>
        <p:spPr>
          <a:xfrm>
            <a:off x="6203124" y="814138"/>
            <a:ext cx="3004376" cy="3406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8501" y="977900"/>
            <a:ext cx="8890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8584"/>
          <a:stretch/>
        </p:blipFill>
        <p:spPr>
          <a:xfrm>
            <a:off x="4076705" y="800100"/>
            <a:ext cx="1981200" cy="1966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72" y="571502"/>
            <a:ext cx="39802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LHC tunnel is small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nsertions are short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But seem able to cope with this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ight have to upgrade SPS from </a:t>
            </a:r>
            <a:r>
              <a:rPr lang="en-US" dirty="0"/>
              <a:t>0.45 to 1.3 </a:t>
            </a:r>
            <a:r>
              <a:rPr lang="en-US" dirty="0" err="1" smtClean="0"/>
              <a:t>TeV</a:t>
            </a:r>
            <a:r>
              <a:rPr lang="en-US" dirty="0" smtClean="0"/>
              <a:t> using superconducting magnets 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96060" y="615434"/>
            <a:ext cx="86664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HE-LHC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87" y="2766361"/>
            <a:ext cx="2296418" cy="19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Injection Options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FCC-hh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69910"/>
              </p:ext>
            </p:extLst>
          </p:nvPr>
        </p:nvGraphicFramePr>
        <p:xfrm>
          <a:off x="215902" y="673814"/>
          <a:ext cx="8737599" cy="193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273"/>
                <a:gridCol w="2204045"/>
                <a:gridCol w="1521467"/>
                <a:gridCol w="1042667"/>
                <a:gridCol w="1143426"/>
                <a:gridCol w="1532721"/>
              </a:tblGrid>
              <a:tr h="48006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Energy range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Magnet</a:t>
                      </a:r>
                      <a:r>
                        <a:rPr lang="en-GB" sz="1400" baseline="0" dirty="0" smtClean="0"/>
                        <a:t> design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Filling</a:t>
                      </a:r>
                      <a:r>
                        <a:rPr lang="en-GB" sz="1400" baseline="0" dirty="0" smtClean="0"/>
                        <a:t> time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# of ramps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Bunches per cycle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scSPS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26 GeV - 1.3 </a:t>
                      </a:r>
                      <a:r>
                        <a:rPr lang="en-GB" sz="1400" dirty="0" err="1" smtClean="0"/>
                        <a:t>TeV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Sc</a:t>
                      </a:r>
                      <a:r>
                        <a:rPr lang="en-GB" sz="1400" dirty="0" smtClean="0"/>
                        <a:t> </a:t>
                      </a:r>
                      <a:r>
                        <a:rPr lang="en-GB" sz="1400" dirty="0" err="1" smtClean="0"/>
                        <a:t>NbTi</a:t>
                      </a:r>
                      <a:r>
                        <a:rPr lang="en-GB" sz="1400" dirty="0" smtClean="0"/>
                        <a:t>/ </a:t>
                      </a:r>
                      <a:r>
                        <a:rPr lang="en-GB" sz="1400" dirty="0" err="1" smtClean="0"/>
                        <a:t>s.apert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37 min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35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4x160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HEB@LHC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450 GeV – 3.3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(6.5) </a:t>
                      </a:r>
                      <a:r>
                        <a:rPr lang="en-GB" sz="1400" dirty="0" err="1" smtClean="0"/>
                        <a:t>TeV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Sc</a:t>
                      </a:r>
                      <a:r>
                        <a:rPr lang="en-GB" sz="1400" dirty="0" smtClean="0"/>
                        <a:t> </a:t>
                      </a:r>
                      <a:r>
                        <a:rPr lang="en-GB" sz="1400" dirty="0" err="1" smtClean="0"/>
                        <a:t>NbTi</a:t>
                      </a:r>
                      <a:r>
                        <a:rPr lang="en-GB" sz="1400" dirty="0" smtClean="0"/>
                        <a:t>/ </a:t>
                      </a:r>
                      <a:r>
                        <a:rPr lang="en-GB" sz="1400" dirty="0" err="1" smtClean="0"/>
                        <a:t>d.apert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</a:t>
                      </a:r>
                      <a:r>
                        <a:rPr lang="en-GB" sz="1400" baseline="0" dirty="0" smtClean="0"/>
                        <a:t> min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33x80 per ring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HEB@FCC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450</a:t>
                      </a:r>
                      <a:r>
                        <a:rPr lang="en-GB" sz="1400" baseline="0" dirty="0" smtClean="0"/>
                        <a:t> GeV - </a:t>
                      </a:r>
                      <a:r>
                        <a:rPr lang="en-GB" sz="1400" dirty="0" smtClean="0"/>
                        <a:t>3.3 </a:t>
                      </a:r>
                      <a:r>
                        <a:rPr lang="en-GB" sz="1400" dirty="0" err="1" smtClean="0"/>
                        <a:t>TeV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Superferric</a:t>
                      </a:r>
                      <a:r>
                        <a:rPr lang="en-GB" sz="1400" dirty="0" smtClean="0"/>
                        <a:t>/</a:t>
                      </a:r>
                      <a:r>
                        <a:rPr lang="en-GB" sz="1400" dirty="0" err="1" smtClean="0"/>
                        <a:t>s.apert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29 min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130x80</a:t>
                      </a:r>
                      <a:endParaRPr lang="en-GB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1301" y="2639021"/>
            <a:ext cx="881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baseline is 3.3 </a:t>
            </a:r>
            <a:r>
              <a:rPr lang="en-US" sz="1600" dirty="0" err="1" smtClean="0"/>
              <a:t>TeV</a:t>
            </a:r>
            <a:r>
              <a:rPr lang="en-US" sz="1600" dirty="0" smtClean="0"/>
              <a:t> from LHC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Injection of about 40 minutes possible with faster ramping in LHC</a:t>
            </a:r>
          </a:p>
          <a:p>
            <a:r>
              <a:rPr lang="en-US" sz="1600" dirty="0" smtClean="0"/>
              <a:t>The main alternative is 1.3 </a:t>
            </a:r>
            <a:r>
              <a:rPr lang="en-US" sz="1600" dirty="0" err="1" smtClean="0"/>
              <a:t>TeV</a:t>
            </a:r>
            <a:r>
              <a:rPr lang="en-US" sz="1600" dirty="0" smtClean="0"/>
              <a:t> from a superconducting SPS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Similar injection time</a:t>
            </a:r>
            <a:endParaRPr lang="en-US" sz="1600" dirty="0"/>
          </a:p>
          <a:p>
            <a:r>
              <a:rPr lang="en-US" sz="1600" dirty="0" smtClean="0"/>
              <a:t>Issues are: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Normalised</a:t>
            </a:r>
            <a:r>
              <a:rPr lang="en-US" sz="1600" dirty="0" smtClean="0"/>
              <a:t> aperture at injection reduced to 60%, i.e. 4.5σ for primaries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Impedance effects increase by factor 2.5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Field quality at lower injection field, the values are being investigated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LHC experiment is foreseen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755813" y="2607052"/>
            <a:ext cx="3299288" cy="307777"/>
          </a:xfrm>
          <a:prstGeom prst="rect">
            <a:avLst/>
          </a:prstGeom>
          <a:solidFill>
            <a:srgbClr val="D9D9D9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B. Goddard, W. </a:t>
            </a:r>
            <a:r>
              <a:rPr lang="en-US" sz="1400" dirty="0" err="1" smtClean="0">
                <a:solidFill>
                  <a:srgbClr val="FF0000"/>
                </a:solidFill>
              </a:rPr>
              <a:t>Bartmann</a:t>
            </a:r>
            <a:r>
              <a:rPr lang="en-US" sz="1400" dirty="0" smtClean="0">
                <a:solidFill>
                  <a:srgbClr val="FF0000"/>
                </a:solidFill>
              </a:rPr>
              <a:t>, F. </a:t>
            </a:r>
            <a:r>
              <a:rPr lang="en-US" sz="1400" dirty="0" err="1" smtClean="0">
                <a:solidFill>
                  <a:srgbClr val="FF0000"/>
                </a:solidFill>
              </a:rPr>
              <a:t>Burkard</a:t>
            </a:r>
            <a:r>
              <a:rPr lang="en-US" sz="1400" dirty="0" smtClean="0">
                <a:solidFill>
                  <a:srgbClr val="FF0000"/>
                </a:solidFill>
              </a:rPr>
              <a:t> et al.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8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Design Status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657284"/>
            <a:ext cx="8432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CDRs exist for all three proposals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undamentally technology is within reach or expected to be available in future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ost important technology that is being developed are magnets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define the timescale together with cost considerations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Feel confident that FCC-</a:t>
            </a:r>
            <a:r>
              <a:rPr lang="en-US" sz="1600" dirty="0" err="1" smtClean="0"/>
              <a:t>hh</a:t>
            </a:r>
            <a:r>
              <a:rPr lang="en-US" sz="1600" dirty="0" smtClean="0"/>
              <a:t> design goals can be achieved</a:t>
            </a:r>
          </a:p>
          <a:p>
            <a:pPr marL="742950" lvl="1" indent="-285750">
              <a:buFont typeface="Arial"/>
              <a:buChar char="•"/>
            </a:pPr>
            <a:endParaRPr lang="en-US" sz="1600" dirty="0"/>
          </a:p>
          <a:p>
            <a:r>
              <a:rPr lang="en-US" sz="1600" dirty="0" smtClean="0"/>
              <a:t>Much more work is ahead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Still, need to develop TDRs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mportant to improve margins on many issues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Novel, improved technologies should be considered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Alternative, improved operation modes (e.g. 12.5 ns bunch spacing) require solutions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sz="1600" dirty="0" smtClean="0"/>
              <a:t>Do not have outcome of European Strategy Update yet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mainly whether a scenario with FCC-</a:t>
            </a:r>
            <a:r>
              <a:rPr lang="en-US" sz="1600" dirty="0" err="1" smtClean="0"/>
              <a:t>hh</a:t>
            </a:r>
            <a:r>
              <a:rPr lang="en-US" sz="1600" dirty="0" smtClean="0"/>
              <a:t> first is considered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at this moment hard to judge urgency and required ramp-up of studies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some studies will be useful also for HL-LHC</a:t>
            </a:r>
          </a:p>
        </p:txBody>
      </p:sp>
    </p:spTree>
    <p:extLst>
      <p:ext uri="{BB962C8B-B14F-4D97-AF65-F5344CB8AC3E}">
        <p14:creationId xmlns:p14="http://schemas.microsoft.com/office/powerpoint/2010/main" val="375325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Energy Considerations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562" y="458518"/>
            <a:ext cx="846083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demands 100 </a:t>
            </a:r>
            <a:r>
              <a:rPr lang="en-US" dirty="0" err="1" smtClean="0"/>
              <a:t>TeV</a:t>
            </a:r>
            <a:r>
              <a:rPr lang="en-US" dirty="0" smtClean="0"/>
              <a:t> for FCC-</a:t>
            </a:r>
            <a:r>
              <a:rPr lang="en-US" dirty="0" err="1" smtClean="0"/>
              <a:t>hh</a:t>
            </a:r>
            <a:r>
              <a:rPr lang="en-US" dirty="0" smtClean="0"/>
              <a:t>, HE-LHC, the highest one can do in LHC tunnel</a:t>
            </a:r>
          </a:p>
          <a:p>
            <a:endParaRPr lang="en-US" dirty="0" smtClean="0"/>
          </a:p>
          <a:p>
            <a:r>
              <a:rPr lang="en-US" dirty="0" smtClean="0"/>
              <a:t>Obviously, requires combination of arc length, magnetic field and filling factor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mportant cost factor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But site is also very important, must fit next to CERN</a:t>
            </a:r>
          </a:p>
          <a:p>
            <a:endParaRPr lang="en-US" dirty="0"/>
          </a:p>
          <a:p>
            <a:r>
              <a:rPr lang="en-US" dirty="0" smtClean="0"/>
              <a:t>Parameter choice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Arc filling factor of 80% in LHC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Not much to be gained, hard to do much better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Magnetic field depends on technology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For FCC-</a:t>
            </a:r>
            <a:r>
              <a:rPr lang="en-US" dirty="0" err="1" smtClean="0"/>
              <a:t>hh</a:t>
            </a:r>
            <a:r>
              <a:rPr lang="en-US" dirty="0" smtClean="0"/>
              <a:t> choice from magnet team: Ni</a:t>
            </a:r>
            <a:r>
              <a:rPr lang="en-US" baseline="-25000" dirty="0" smtClean="0"/>
              <a:t>3</a:t>
            </a:r>
            <a:r>
              <a:rPr lang="en-US" dirty="0" smtClean="0"/>
              <a:t>Sn with 16 T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Idea: most </a:t>
            </a:r>
            <a:r>
              <a:rPr lang="en-US" dirty="0" err="1" smtClean="0"/>
              <a:t>ambiteous</a:t>
            </a:r>
            <a:r>
              <a:rPr lang="en-US" dirty="0" smtClean="0"/>
              <a:t> to be available at project timescale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Note: cost of last little bit a field is quite high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Now also consider HTS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100 km tunnel possible with connection to CERN complex and required for 16 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shorter tunnel also possible if field can be higher, e.g. 80 km</a:t>
            </a:r>
          </a:p>
        </p:txBody>
      </p:sp>
    </p:spTree>
    <p:extLst>
      <p:ext uri="{BB962C8B-B14F-4D97-AF65-F5344CB8AC3E}">
        <p14:creationId xmlns:p14="http://schemas.microsoft.com/office/powerpoint/2010/main" val="1111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FCC-</a:t>
            </a:r>
            <a:r>
              <a:rPr lang="en-US" sz="3200" dirty="0" err="1" smtClean="0">
                <a:solidFill>
                  <a:srgbClr val="000000"/>
                </a:solidFill>
              </a:rPr>
              <a:t>hh</a:t>
            </a:r>
            <a:r>
              <a:rPr lang="en-US" sz="3200" dirty="0" smtClean="0">
                <a:solidFill>
                  <a:srgbClr val="000000"/>
                </a:solidFill>
              </a:rPr>
              <a:t> Layout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07" y="578598"/>
            <a:ext cx="41596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Layout for CERN site</a:t>
            </a:r>
          </a:p>
          <a:p>
            <a:pPr marL="342900" indent="-342900">
              <a:buFont typeface="Arial"/>
              <a:buChar char="•"/>
            </a:pPr>
            <a:endParaRPr lang="en-GB" sz="1600" dirty="0" smtClean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Two high-luminosity experiments (A and G)</a:t>
            </a:r>
          </a:p>
          <a:p>
            <a:pPr marL="342900" indent="-342900">
              <a:buFont typeface="Arial"/>
              <a:buChar char="•"/>
            </a:pPr>
            <a:endParaRPr lang="en-GB" sz="1600" dirty="0" smtClean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Two other experiments combined with injection at 3.3 </a:t>
            </a:r>
            <a:r>
              <a:rPr lang="en-GB" sz="1600" dirty="0" err="1" smtClean="0"/>
              <a:t>TeV</a:t>
            </a:r>
            <a:r>
              <a:rPr lang="en-GB" sz="1600" dirty="0" smtClean="0"/>
              <a:t> (L and B)</a:t>
            </a:r>
          </a:p>
          <a:p>
            <a:endParaRPr lang="en-GB" sz="1600" dirty="0" smtClean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Two collimation insertions</a:t>
            </a:r>
          </a:p>
          <a:p>
            <a:pPr marL="800100" lvl="1" indent="-342900">
              <a:buFont typeface="Arial"/>
              <a:buChar char="•"/>
            </a:pPr>
            <a:r>
              <a:rPr lang="en-GB" sz="1600" dirty="0" err="1"/>
              <a:t>B</a:t>
            </a:r>
            <a:r>
              <a:rPr lang="en-GB" sz="1600" dirty="0" err="1" smtClean="0"/>
              <a:t>etatron</a:t>
            </a:r>
            <a:r>
              <a:rPr lang="en-GB" sz="1600" dirty="0" smtClean="0"/>
              <a:t> cleaning (J)</a:t>
            </a:r>
          </a:p>
          <a:p>
            <a:pPr marL="800100" lvl="1" indent="-342900">
              <a:buFont typeface="Arial"/>
              <a:buChar char="•"/>
            </a:pPr>
            <a:r>
              <a:rPr lang="en-GB" sz="1600" dirty="0"/>
              <a:t>M</a:t>
            </a:r>
            <a:r>
              <a:rPr lang="en-GB" sz="1600" dirty="0" smtClean="0"/>
              <a:t>omentum cleaning (E)</a:t>
            </a:r>
          </a:p>
          <a:p>
            <a:pPr marL="800100" lvl="1" indent="-342900">
              <a:buFont typeface="Arial"/>
              <a:buChar char="•"/>
            </a:pPr>
            <a:endParaRPr lang="en-GB" sz="1600" dirty="0" smtClean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Extraction insertion (D)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Clean insertion with RF (H)</a:t>
            </a:r>
          </a:p>
          <a:p>
            <a:endParaRPr lang="en-GB" sz="1600" dirty="0" smtClean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Circumference 97.75km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Can be integrated into the area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Can use LHC or SPS as injector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pic>
        <p:nvPicPr>
          <p:cNvPr id="4" name="Picture 3" descr="layout_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2" y="645276"/>
            <a:ext cx="4466761" cy="43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0574" y="3687335"/>
            <a:ext cx="4772089" cy="1077218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integrated lattice exists</a:t>
            </a:r>
          </a:p>
          <a:p>
            <a:pPr>
              <a:buFont typeface="Arial"/>
              <a:buChar char="•"/>
            </a:pPr>
            <a:r>
              <a:rPr lang="en-US" sz="1600" dirty="0"/>
              <a:t> large amount of </a:t>
            </a:r>
            <a:r>
              <a:rPr lang="en-US" sz="1600" dirty="0" smtClean="0"/>
              <a:t>work (code, matching, tuning, …)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en-US" sz="1600" dirty="0"/>
              <a:t> some small issues remain to be </a:t>
            </a:r>
            <a:r>
              <a:rPr lang="en-US" sz="1600" dirty="0" smtClean="0"/>
              <a:t>solved</a:t>
            </a:r>
          </a:p>
          <a:p>
            <a:pPr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some proposals for improved </a:t>
            </a:r>
            <a:r>
              <a:rPr lang="en-US" sz="1600" dirty="0" err="1" smtClean="0"/>
              <a:t>desgins</a:t>
            </a:r>
            <a:r>
              <a:rPr lang="en-US" sz="1600" dirty="0" smtClean="0"/>
              <a:t> to be integrated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Integrated Lattice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8" name="Picture 7" descr="fcc_hh_0300_ess_d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7"/>
          <a:stretch/>
        </p:blipFill>
        <p:spPr>
          <a:xfrm>
            <a:off x="6207358" y="2267144"/>
            <a:ext cx="2808000" cy="1296000"/>
          </a:xfrm>
          <a:prstGeom prst="rect">
            <a:avLst/>
          </a:prstGeom>
        </p:spPr>
      </p:pic>
      <p:pic>
        <p:nvPicPr>
          <p:cNvPr id="9" name="Picture 8" descr="fcc_hh_0300_ess_j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2"/>
          <a:stretch/>
        </p:blipFill>
        <p:spPr>
          <a:xfrm>
            <a:off x="3206764" y="2254444"/>
            <a:ext cx="2808000" cy="1296000"/>
          </a:xfrm>
          <a:prstGeom prst="rect">
            <a:avLst/>
          </a:prstGeom>
        </p:spPr>
      </p:pic>
      <p:pic>
        <p:nvPicPr>
          <p:cNvPr id="25" name="Picture 24" descr="fcc_hh_0300_lss_a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6"/>
          <a:stretch/>
        </p:blipFill>
        <p:spPr>
          <a:xfrm>
            <a:off x="3164841" y="741680"/>
            <a:ext cx="2808000" cy="1296000"/>
          </a:xfrm>
          <a:prstGeom prst="rect">
            <a:avLst/>
          </a:prstGeom>
        </p:spPr>
      </p:pic>
      <p:pic>
        <p:nvPicPr>
          <p:cNvPr id="26" name="Picture 25" descr="fcc_hh_0300_lss_b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/>
          <a:stretch/>
        </p:blipFill>
        <p:spPr>
          <a:xfrm>
            <a:off x="6207358" y="725090"/>
            <a:ext cx="2808000" cy="1296000"/>
          </a:xfrm>
          <a:prstGeom prst="rect">
            <a:avLst/>
          </a:prstGeom>
        </p:spPr>
      </p:pic>
      <p:pic>
        <p:nvPicPr>
          <p:cNvPr id="27" name="Picture 26" descr="fcc_hh_0300_lss_f.pdf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9"/>
          <a:stretch/>
        </p:blipFill>
        <p:spPr>
          <a:xfrm>
            <a:off x="365760" y="2254444"/>
            <a:ext cx="2808000" cy="1296000"/>
          </a:xfrm>
          <a:prstGeom prst="rect">
            <a:avLst/>
          </a:prstGeom>
        </p:spPr>
      </p:pic>
      <p:pic>
        <p:nvPicPr>
          <p:cNvPr id="29" name="Picture 28" descr="optics_coll_IRH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58" y="3438522"/>
            <a:ext cx="2780793" cy="1293068"/>
          </a:xfrm>
          <a:prstGeom prst="rect">
            <a:avLst/>
          </a:prstGeom>
        </p:spPr>
      </p:pic>
      <p:pic>
        <p:nvPicPr>
          <p:cNvPr id="31" name="Picture 30" descr="Arc_cell_optics.pdf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/>
          <a:stretch/>
        </p:blipFill>
        <p:spPr>
          <a:xfrm>
            <a:off x="332790" y="741680"/>
            <a:ext cx="2807973" cy="12959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46199" y="507156"/>
            <a:ext cx="4963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Arc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682999" y="507156"/>
            <a:ext cx="18915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Main experiments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78908" y="507156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Special experiments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55568" y="1978382"/>
            <a:ext cx="1134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4" y="1968857"/>
            <a:ext cx="24042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Momentum collimation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77418" y="1997432"/>
            <a:ext cx="21107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Betatron</a:t>
            </a:r>
            <a:r>
              <a:rPr lang="en-US" dirty="0" smtClean="0"/>
              <a:t> collimation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98470" y="3438522"/>
            <a:ext cx="524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Site and Infrastructure Planning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5" y="682492"/>
            <a:ext cx="6303849" cy="2185966"/>
          </a:xfrm>
          <a:prstGeom prst="rect">
            <a:avLst/>
          </a:prstGeom>
        </p:spPr>
      </p:pic>
      <p:pic>
        <p:nvPicPr>
          <p:cNvPr id="8" name="Picture 1" descr="image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6616699" y="682492"/>
            <a:ext cx="2070101" cy="198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846" r="14578"/>
          <a:stretch/>
        </p:blipFill>
        <p:spPr>
          <a:xfrm>
            <a:off x="6146806" y="2681611"/>
            <a:ext cx="2908300" cy="2260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03" y="3060950"/>
            <a:ext cx="65074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: </a:t>
            </a:r>
            <a:r>
              <a:rPr lang="en-US" dirty="0" smtClean="0"/>
              <a:t>Detailed </a:t>
            </a:r>
            <a:r>
              <a:rPr lang="en-US" dirty="0" smtClean="0"/>
              <a:t>studies of site, civil engineering, power availability</a:t>
            </a:r>
          </a:p>
          <a:p>
            <a:r>
              <a:rPr lang="en-US" dirty="0" smtClean="0"/>
              <a:t>Planning of project implementation</a:t>
            </a:r>
          </a:p>
          <a:p>
            <a:endParaRPr lang="en-US" dirty="0" smtClean="0"/>
          </a:p>
          <a:p>
            <a:r>
              <a:rPr lang="en-US" dirty="0" err="1" smtClean="0"/>
              <a:t>SppC</a:t>
            </a:r>
            <a:r>
              <a:rPr lang="en-US" dirty="0" smtClean="0"/>
              <a:t> also is studying sites</a:t>
            </a:r>
          </a:p>
          <a:p>
            <a:endParaRPr lang="en-US" dirty="0"/>
          </a:p>
          <a:p>
            <a:r>
              <a:rPr lang="en-US" dirty="0" smtClean="0"/>
              <a:t>HE-LHC has a known site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hallenge is to fit everything in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Magnet Development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Block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" y="2014403"/>
            <a:ext cx="2494800" cy="1298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96003" y="635769"/>
            <a:ext cx="2494800" cy="1285520"/>
            <a:chOff x="0" y="0"/>
            <a:chExt cx="58150" cy="30522"/>
          </a:xfrm>
        </p:grpSpPr>
        <p:pic>
          <p:nvPicPr>
            <p:cNvPr id="9" name="Immagin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5"/>
            <a:stretch>
              <a:fillRect/>
            </a:stretch>
          </p:blipFill>
          <p:spPr bwMode="auto">
            <a:xfrm>
              <a:off x="0" y="0"/>
              <a:ext cx="32447" cy="3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" r="12381"/>
            <a:stretch>
              <a:fillRect/>
            </a:stretch>
          </p:blipFill>
          <p:spPr bwMode="auto">
            <a:xfrm>
              <a:off x="34099" y="1458"/>
              <a:ext cx="24051" cy="2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Commo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1" y="3426765"/>
            <a:ext cx="2627756" cy="129135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949421" y="706659"/>
            <a:ext cx="309902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Magnet is key cost driver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mprove cable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educe cable cost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mprove fabrication of magnet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Minimise</a:t>
            </a:r>
            <a:r>
              <a:rPr lang="en-US" sz="1600" dirty="0" smtClean="0"/>
              <a:t> amount of cables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Push lattice filling factor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15" y="3620518"/>
            <a:ext cx="997289" cy="933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3256" y="2833948"/>
            <a:ext cx="4935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Safety margin from 18% to 14%</a:t>
            </a:r>
          </a:p>
          <a:p>
            <a:r>
              <a:rPr lang="en-US" sz="1600" dirty="0" smtClean="0"/>
              <a:t>Reduced inter-beam distance from 250 to 204 mm</a:t>
            </a:r>
          </a:p>
          <a:p>
            <a:r>
              <a:rPr lang="en-US" sz="1600" dirty="0" smtClean="0"/>
              <a:t>Stray field up to 0.1 T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dirty="0" smtClean="0"/>
              <a:t>Total </a:t>
            </a:r>
            <a:r>
              <a:rPr lang="en-US" sz="1600" dirty="0"/>
              <a:t>conductor (incl. copper) from O(10 </a:t>
            </a:r>
            <a:r>
              <a:rPr lang="en-US" sz="1600" dirty="0" err="1"/>
              <a:t>kt</a:t>
            </a:r>
            <a:r>
              <a:rPr lang="en-US" sz="1600" dirty="0"/>
              <a:t>) to 7.6 </a:t>
            </a:r>
            <a:r>
              <a:rPr lang="en-US" sz="1600" dirty="0" err="1" smtClean="0"/>
              <a:t>kt</a:t>
            </a:r>
            <a:endParaRPr lang="en-US" sz="1600" dirty="0" smtClean="0"/>
          </a:p>
          <a:p>
            <a:pPr marL="285750" indent="-285750">
              <a:buFont typeface="Symbol" charset="0"/>
              <a:buChar char=""/>
            </a:pPr>
            <a:endParaRPr lang="en-US" sz="1600" dirty="0"/>
          </a:p>
          <a:p>
            <a:r>
              <a:rPr lang="en-US" sz="1600" dirty="0" smtClean="0"/>
              <a:t>Iterations with lattice designers for field quality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488072" y="1860514"/>
            <a:ext cx="109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Block design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58947" y="3311002"/>
            <a:ext cx="121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Common coils 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943247" y="3312961"/>
            <a:ext cx="1068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anted coils 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824468" y="697179"/>
            <a:ext cx="2992137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Need </a:t>
            </a:r>
            <a:r>
              <a:rPr lang="en-US" sz="1600" dirty="0"/>
              <a:t>16 T to reach 50 </a:t>
            </a:r>
            <a:r>
              <a:rPr lang="en-US" sz="1600" dirty="0" err="1"/>
              <a:t>TeV</a:t>
            </a:r>
            <a:r>
              <a:rPr lang="en-US" sz="1600" dirty="0"/>
              <a:t> /</a:t>
            </a:r>
            <a:r>
              <a:rPr lang="en-US" sz="1600" dirty="0" smtClean="0"/>
              <a:t>beam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dirty="0" smtClean="0"/>
              <a:t>Move from </a:t>
            </a:r>
            <a:r>
              <a:rPr lang="en-US" sz="1600" dirty="0" err="1" smtClean="0"/>
              <a:t>NbTi</a:t>
            </a:r>
            <a:r>
              <a:rPr lang="en-US" sz="1600" dirty="0" smtClean="0"/>
              <a:t> (LHC technology) to 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</a:t>
            </a:r>
          </a:p>
          <a:p>
            <a:endParaRPr lang="en-US" sz="1600" dirty="0" smtClean="0"/>
          </a:p>
          <a:p>
            <a:r>
              <a:rPr lang="en-US" sz="1600" dirty="0" smtClean="0"/>
              <a:t>14.3 m long dipoles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51403"/>
            <a:ext cx="536780" cy="437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-1376" t="26548" r="1376" b="40323"/>
          <a:stretch/>
        </p:blipFill>
        <p:spPr>
          <a:xfrm>
            <a:off x="96003" y="3312962"/>
            <a:ext cx="923088" cy="305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62154"/>
            <a:ext cx="604363" cy="4451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7257" y="4413315"/>
            <a:ext cx="880405" cy="3227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88072" y="543288"/>
            <a:ext cx="1100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Cosine theta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826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Beam Parameters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GAP meeting, April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 descr="FillSim_FCChh_CD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6"/>
          <a:stretch/>
        </p:blipFill>
        <p:spPr>
          <a:xfrm>
            <a:off x="4597400" y="532095"/>
            <a:ext cx="4546605" cy="4311149"/>
          </a:xfrm>
          <a:prstGeom prst="rect">
            <a:avLst/>
          </a:prstGeom>
        </p:spPr>
      </p:pic>
      <p:pic>
        <p:nvPicPr>
          <p:cNvPr id="17" name="Picture 16" descr="FillSim_FCChh_CD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2" b="-610"/>
          <a:stretch/>
        </p:blipFill>
        <p:spPr>
          <a:xfrm>
            <a:off x="4148380" y="4695310"/>
            <a:ext cx="4995625" cy="3293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98862" y="4725858"/>
            <a:ext cx="445548" cy="1828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393086"/>
              </p:ext>
            </p:extLst>
          </p:nvPr>
        </p:nvGraphicFramePr>
        <p:xfrm>
          <a:off x="69348" y="659671"/>
          <a:ext cx="4528052" cy="4236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713"/>
                <a:gridCol w="1051225"/>
                <a:gridCol w="1149114"/>
              </a:tblGrid>
              <a:tr h="285464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Initial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Final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Luminosity L 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20-30</a:t>
                      </a:r>
                      <a:endParaRPr lang="en-US" sz="1600" dirty="0"/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Background</a:t>
                      </a:r>
                      <a:r>
                        <a:rPr lang="en-US" sz="1600" baseline="0" dirty="0" smtClean="0"/>
                        <a:t> events/</a:t>
                      </a:r>
                      <a:r>
                        <a:rPr lang="en-US" sz="1600" baseline="0" dirty="0" err="1" smtClean="0"/>
                        <a:t>bx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170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&lt;1020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Bunch distance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</a:rPr>
                        <a:t>Δt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[ns]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+mn-lt"/>
                        </a:rPr>
                        <a:t>Bunch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charge N [10</a:t>
                      </a:r>
                      <a:r>
                        <a:rPr lang="en-US" sz="16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Fract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. of ring filled 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η</a:t>
                      </a:r>
                      <a:r>
                        <a:rPr lang="en-US" sz="1600" baseline="-25000" dirty="0" err="1" smtClean="0">
                          <a:solidFill>
                            <a:srgbClr val="0000FF"/>
                          </a:solidFill>
                        </a:rPr>
                        <a:t>fill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[%]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Norm.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emitt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. [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Max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ξ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for 2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IPs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0.01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(0.02)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IP beta-function β [m]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1.1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0.3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IP beam size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6.8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RMS bunch length </a:t>
                      </a:r>
                      <a:r>
                        <a:rPr lang="en-US" sz="1600" dirty="0" err="1" smtClean="0"/>
                        <a:t>σ</a:t>
                      </a:r>
                      <a:r>
                        <a:rPr lang="en-US" sz="1600" baseline="-25000" dirty="0" err="1" smtClean="0"/>
                        <a:t>z</a:t>
                      </a:r>
                      <a:r>
                        <a:rPr lang="en-US" sz="1600" dirty="0" smtClean="0"/>
                        <a:t> [cm]</a:t>
                      </a: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3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Crossing angle [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Crab. Cav.</a:t>
                      </a:r>
                    </a:p>
                  </a:txBody>
                  <a:tcPr marT="34290" marB="34290"/>
                </a:tc>
              </a:tr>
              <a:tr h="25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Turn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-around time [h]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33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85303</TotalTime>
  <Words>4073</Words>
  <Application>Microsoft Macintosh PowerPoint</Application>
  <PresentationFormat>On-screen Show (16:9)</PresentationFormat>
  <Paragraphs>805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Comments on FCC-hh, SPPC, HE-LHC</vt:lpstr>
      <vt:lpstr>Overview</vt:lpstr>
      <vt:lpstr>Hadron Collider Parameters</vt:lpstr>
      <vt:lpstr>Design Status</vt:lpstr>
      <vt:lpstr>FCC-hh Layout</vt:lpstr>
      <vt:lpstr>Integrated Lattice</vt:lpstr>
      <vt:lpstr>Site and Infrastructure Planning</vt:lpstr>
      <vt:lpstr>Magnet Development</vt:lpstr>
      <vt:lpstr>Beam Parameters</vt:lpstr>
      <vt:lpstr>Luminosity Drivers</vt:lpstr>
      <vt:lpstr>Luminosity per Fill</vt:lpstr>
      <vt:lpstr>Turn-around Time</vt:lpstr>
      <vt:lpstr>Current Limitation</vt:lpstr>
      <vt:lpstr>FCC-hh Beampipe</vt:lpstr>
      <vt:lpstr>Impedances</vt:lpstr>
      <vt:lpstr>Electron Cloud</vt:lpstr>
      <vt:lpstr>Beam-beam Effects</vt:lpstr>
      <vt:lpstr>Beam-beam Effects</vt:lpstr>
      <vt:lpstr>Machine Protection Challenge</vt:lpstr>
      <vt:lpstr>Collimation</vt:lpstr>
      <vt:lpstr>FCC-hh MDI</vt:lpstr>
      <vt:lpstr>Experimental Insertion Magnets</vt:lpstr>
      <vt:lpstr>Conclusion</vt:lpstr>
      <vt:lpstr>Specific Issues</vt:lpstr>
      <vt:lpstr>Specific Issue, cont.</vt:lpstr>
      <vt:lpstr>Reserve</vt:lpstr>
      <vt:lpstr>Beam Parameters and Luminosity</vt:lpstr>
      <vt:lpstr>Beam Parameters During a Fill</vt:lpstr>
      <vt:lpstr>FCC Goal</vt:lpstr>
      <vt:lpstr>Lattice Scaling</vt:lpstr>
      <vt:lpstr>HE-LHC</vt:lpstr>
      <vt:lpstr>HE-LHC Challenges and Optics</vt:lpstr>
      <vt:lpstr>Current Limitation</vt:lpstr>
      <vt:lpstr>Beam Dynamics</vt:lpstr>
      <vt:lpstr>FCC-hh Beam Losses</vt:lpstr>
      <vt:lpstr>Magnet Models</vt:lpstr>
      <vt:lpstr>Conductor</vt:lpstr>
      <vt:lpstr>HE-LHC Challenges and Optics</vt:lpstr>
      <vt:lpstr>Injection Options</vt:lpstr>
      <vt:lpstr>Energy Considerations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Schulte</dc:creator>
  <cp:lastModifiedBy>Daniel Schulte</cp:lastModifiedBy>
  <cp:revision>325</cp:revision>
  <cp:lastPrinted>2020-04-29T11:40:52Z</cp:lastPrinted>
  <dcterms:created xsi:type="dcterms:W3CDTF">2017-06-15T07:53:05Z</dcterms:created>
  <dcterms:modified xsi:type="dcterms:W3CDTF">2020-04-30T08:07:23Z</dcterms:modified>
</cp:coreProperties>
</file>