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1"/>
  </p:notesMasterIdLst>
  <p:handoutMasterIdLst>
    <p:handoutMasterId r:id="rId12"/>
  </p:handoutMasterIdLst>
  <p:sldIdLst>
    <p:sldId id="294" r:id="rId2"/>
    <p:sldId id="275" r:id="rId3"/>
    <p:sldId id="295" r:id="rId4"/>
    <p:sldId id="296" r:id="rId5"/>
    <p:sldId id="297" r:id="rId6"/>
    <p:sldId id="298" r:id="rId7"/>
    <p:sldId id="299" r:id="rId8"/>
    <p:sldId id="300" r:id="rId9"/>
    <p:sldId id="301" r:id="rId1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E9FF3E-B5FB-784D-A97B-6D9755D214BF}" v="23" dt="2020-04-30T17:53:16.50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93" autoAdjust="0"/>
    <p:restoredTop sz="94663"/>
  </p:normalViewPr>
  <p:slideViewPr>
    <p:cSldViewPr snapToGrid="0" snapToObjects="1" showGuides="1">
      <p:cViewPr varScale="1">
        <p:scale>
          <a:sx n="183" d="100"/>
          <a:sy n="183" d="100"/>
        </p:scale>
        <p:origin x="256" y="192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4/30/20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4/30/20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t>4/30/20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t>4/30/20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t>4/30/20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t>4/30/20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4/30/20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4/30/20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t>4/30/20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5" y="5635487"/>
            <a:ext cx="8499231" cy="1168081"/>
          </a:xfrm>
        </p:spPr>
        <p:txBody>
          <a:bodyPr/>
          <a:lstStyle/>
          <a:p>
            <a:r>
              <a:rPr lang="en-US" dirty="0"/>
              <a:t>Alexander </a:t>
            </a:r>
            <a:r>
              <a:rPr lang="en-US" dirty="0" err="1"/>
              <a:t>Valishev</a:t>
            </a:r>
            <a:r>
              <a:rPr lang="en-US" dirty="0"/>
              <a:t>	</a:t>
            </a:r>
          </a:p>
          <a:p>
            <a:r>
              <a:rPr lang="en-US" dirty="0"/>
              <a:t>GARD ABP Roadmap Workshop 2</a:t>
            </a:r>
          </a:p>
          <a:p>
            <a:r>
              <a:rPr lang="en-US" dirty="0"/>
              <a:t>30 April 2020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41925" y="4116873"/>
            <a:ext cx="8499232" cy="1003049"/>
          </a:xfrm>
        </p:spPr>
        <p:txBody>
          <a:bodyPr>
            <a:noAutofit/>
          </a:bodyPr>
          <a:lstStyle/>
          <a:p>
            <a:r>
              <a:rPr lang="en-US" dirty="0"/>
              <a:t>Early conceptual integration, optimization and maturity evaluation: High power-energy proton and neutrino sources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Power Proton Beam Facilities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4/30/20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DBA11DD-1EFA-AF4A-A44D-D81F8F96C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7535"/>
            <a:ext cx="9144000" cy="548293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381AFEE-0172-434F-B1C2-5E471FD7A1BE}"/>
              </a:ext>
            </a:extLst>
          </p:cNvPr>
          <p:cNvSpPr txBox="1"/>
          <p:nvPr/>
        </p:nvSpPr>
        <p:spPr>
          <a:xfrm>
            <a:off x="6492312" y="949300"/>
            <a:ext cx="26516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Chart courtesy </a:t>
            </a:r>
          </a:p>
          <a:p>
            <a:r>
              <a:rPr lang="en-US" dirty="0"/>
              <a:t>S. Cousineau (2015)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66420B-0888-1D49-81E8-3B0E6BF2D852}"/>
              </a:ext>
            </a:extLst>
          </p:cNvPr>
          <p:cNvSpPr txBox="1"/>
          <p:nvPr/>
        </p:nvSpPr>
        <p:spPr>
          <a:xfrm rot="1673757">
            <a:off x="1816844" y="1270387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1MW</a:t>
            </a:r>
          </a:p>
        </p:txBody>
      </p: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008224E-0470-D944-8045-E2458BF85C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Present</a:t>
            </a:r>
          </a:p>
          <a:p>
            <a:pPr lvl="1"/>
            <a:r>
              <a:rPr lang="en-US" dirty="0"/>
              <a:t>SNS (1GeV, 1.4MW)</a:t>
            </a:r>
          </a:p>
          <a:p>
            <a:pPr lvl="1"/>
            <a:r>
              <a:rPr lang="en-US" dirty="0"/>
              <a:t>J-PARC (30 GeV, 0.55 MW)</a:t>
            </a:r>
          </a:p>
          <a:p>
            <a:pPr lvl="1"/>
            <a:r>
              <a:rPr lang="en-US" dirty="0"/>
              <a:t>Fermilab PIP (120 GeV, 0.75 MW)</a:t>
            </a:r>
          </a:p>
          <a:p>
            <a:r>
              <a:rPr lang="en-US" dirty="0"/>
              <a:t>Planned / under construction</a:t>
            </a:r>
          </a:p>
          <a:p>
            <a:pPr lvl="1"/>
            <a:r>
              <a:rPr lang="en-US" dirty="0"/>
              <a:t>PIP-II (120 GeV, 1.2 MW)</a:t>
            </a:r>
          </a:p>
          <a:p>
            <a:pPr lvl="1"/>
            <a:r>
              <a:rPr lang="en-US" dirty="0"/>
              <a:t>J-PARC (30 GeV, 0.75 – 1.2 MW)</a:t>
            </a:r>
          </a:p>
          <a:p>
            <a:pPr lvl="1"/>
            <a:r>
              <a:rPr lang="en-US" dirty="0"/>
              <a:t>ESS (2 GeV, 5MW)</a:t>
            </a:r>
          </a:p>
          <a:p>
            <a:r>
              <a:rPr lang="en-US" dirty="0"/>
              <a:t>Beyond – multi-MW</a:t>
            </a:r>
          </a:p>
          <a:p>
            <a:pPr lvl="1"/>
            <a:r>
              <a:rPr lang="en-US" dirty="0"/>
              <a:t>J-PARC (3MW)</a:t>
            </a:r>
          </a:p>
          <a:p>
            <a:pPr lvl="1"/>
            <a:r>
              <a:rPr lang="en-US" dirty="0"/>
              <a:t>SNS (10 MW)</a:t>
            </a:r>
          </a:p>
          <a:p>
            <a:pPr lvl="1"/>
            <a:r>
              <a:rPr lang="en-US" dirty="0"/>
              <a:t>Fermilab (2.4 MW)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A473A8-8F50-5E40-8675-7798F4DF9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Power-Energy Proton Beam Facilities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98918-BE9B-B442-B82B-C213550D435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4/30/20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CBA20F-C170-9341-9C0D-A91660C777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A53DD9-9F3F-CA4F-8519-D422860F16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603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1B16EC6-6AB8-154D-AD93-B996BEEFE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High power and energy machines are limited by</a:t>
            </a:r>
          </a:p>
          <a:p>
            <a:r>
              <a:rPr lang="en-US" dirty="0"/>
              <a:t>Beam loss</a:t>
            </a:r>
          </a:p>
          <a:p>
            <a:pPr lvl="1"/>
            <a:r>
              <a:rPr lang="en-US" dirty="0"/>
              <a:t>How do we increase beam intensities by orders of magnitude without increasing losses?</a:t>
            </a:r>
          </a:p>
          <a:p>
            <a:pPr lvl="1"/>
            <a:r>
              <a:rPr lang="en-US" dirty="0"/>
              <a:t>How do we control the beam distribution down to the level of individual particles?</a:t>
            </a:r>
          </a:p>
          <a:p>
            <a:pPr lvl="1"/>
            <a:r>
              <a:rPr lang="en-US" dirty="0"/>
              <a:t>How do we increase beam phase-space density by orders of magnitude?</a:t>
            </a:r>
          </a:p>
          <a:p>
            <a:pPr lvl="1"/>
            <a:r>
              <a:rPr lang="en-US" dirty="0"/>
              <a:t>How do we develop predictive “virtual particle accelerators”?</a:t>
            </a:r>
          </a:p>
          <a:p>
            <a:pPr lvl="1"/>
            <a:r>
              <a:rPr lang="en-US" dirty="0"/>
              <a:t>All are addressed at Workshop #1 and earlier this Workshop</a:t>
            </a:r>
          </a:p>
          <a:p>
            <a:r>
              <a:rPr lang="en-US" dirty="0"/>
              <a:t>Power efficiency</a:t>
            </a:r>
          </a:p>
          <a:p>
            <a:r>
              <a:rPr lang="en-US" dirty="0"/>
              <a:t>Target capabilities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878922-5434-F743-9638-A3454E966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Grand Challenges – all 4 apply from the ABP list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6B03D7-D027-AA4B-B6F0-4D77EC5F21B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4/30/20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D159DD-3DDB-D24C-B730-45A34A2376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DE57F-E57F-874D-850F-6DE595D483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942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9D9C9C1-3031-F142-BEE2-8C6034E54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of the discussed research topics address issues relevant to high-power proton machines in a focused and isolated manner</a:t>
            </a:r>
          </a:p>
          <a:p>
            <a:pPr lvl="1"/>
            <a:r>
              <a:rPr lang="en-US" dirty="0"/>
              <a:t>NB some integrated effort already presented this workshop (e.g. J.-L. </a:t>
            </a:r>
            <a:r>
              <a:rPr lang="en-US" dirty="0" err="1"/>
              <a:t>Vay</a:t>
            </a:r>
            <a:r>
              <a:rPr lang="en-US" dirty="0"/>
              <a:t> and </a:t>
            </a:r>
            <a:r>
              <a:rPr lang="en-US" dirty="0" err="1"/>
              <a:t>D.Bruhwiler</a:t>
            </a:r>
            <a:r>
              <a:rPr lang="en-US" dirty="0"/>
              <a:t>, </a:t>
            </a:r>
            <a:r>
              <a:rPr lang="en-US" dirty="0" err="1"/>
              <a:t>S.Cousineau</a:t>
            </a:r>
            <a:r>
              <a:rPr lang="en-US" dirty="0"/>
              <a:t>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Higher level conceptual integration research is necessary in order to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Develop practical facility scenarios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Define ranges of parameters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Identify shortfalls and risk areas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Bridge to other GARD thrusts and stimulate collaboration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659D57-70B4-1944-A75E-023817EFB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for this talk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6CCD30-9C63-D440-B311-F47E0820B57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4/30/20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EDFADD-0318-F141-9286-DDB1CC13F7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45DB82-A9B6-4141-9C74-B9CEB8D7D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603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049D6D-49F8-C24D-98EB-5F20F93C1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" indent="0">
              <a:spcBef>
                <a:spcPts val="480"/>
              </a:spcBef>
              <a:buSzPts val="2400"/>
              <a:buNone/>
            </a:pPr>
            <a:r>
              <a:rPr lang="en-US" sz="2200" dirty="0"/>
              <a:t>Component of ABP Mission:</a:t>
            </a:r>
          </a:p>
          <a:p>
            <a:pPr marL="400050">
              <a:spcBef>
                <a:spcPts val="480"/>
              </a:spcBef>
              <a:buSzPts val="2400"/>
            </a:pPr>
            <a:r>
              <a:rPr lang="en-US" sz="2200" dirty="0"/>
              <a:t>Guide and </a:t>
            </a:r>
            <a:r>
              <a:rPr lang="en-US" sz="2200" u="sng" dirty="0"/>
              <a:t>help to fully exploit science at the GARD beam facilities</a:t>
            </a:r>
            <a:r>
              <a:rPr lang="en-US" sz="2200" dirty="0"/>
              <a:t> and operational accelerators.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Goal and Impact:</a:t>
            </a:r>
          </a:p>
          <a:p>
            <a:r>
              <a:rPr lang="en-US" dirty="0"/>
              <a:t>Develop practical facility scenarios combining state-of-the art knowledge of beam physics and technology in an integrated self-consistent high-level proposal for discussion within community and with funding agencies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Risks:</a:t>
            </a:r>
          </a:p>
          <a:p>
            <a:r>
              <a:rPr lang="en-US" dirty="0"/>
              <a:t>There are many case-specific unknowns, no universal approach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D387CF-B1B4-504A-85BC-8AA3FD70C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on GARD ABP Mission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174589-1148-E241-9C17-F6A422DFE12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4/30/20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2893A-2E52-9E4E-B84F-04AE505439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13E71D-17B3-0A4D-BDCF-D4F15B7FBA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509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2E7523-5D42-D341-AE29-BFC495903A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preparation for Snowmass’21 develop integrated multi-MW power upgrade scenarios for the Fermilab accelerator complex</a:t>
            </a:r>
          </a:p>
          <a:p>
            <a:pPr lvl="1"/>
            <a:r>
              <a:rPr lang="en-US" dirty="0"/>
              <a:t>Balanced approach – based on the existing infrastructure limitations and planned upgrades but at the same time include ‘blue sky’ components to enable far-reaching and cost-effective upgrade capabilities</a:t>
            </a:r>
          </a:p>
          <a:p>
            <a:r>
              <a:rPr lang="en-US" dirty="0"/>
              <a:t>Update strategy based on SNS, PIP-II experience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0E9355-847C-6E46-B4CE-8077BC37C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Milestones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BA1048-C1F6-364F-8DA3-B5B779912FB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4/30/20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C4FE2-BB9C-9849-B160-54F46A8EBC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BF5AFF-2C5F-6346-9E92-9560E4E152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450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75C40F-D086-8C4A-B62E-F715E91247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synergistic activities exist in NP</a:t>
            </a:r>
          </a:p>
          <a:p>
            <a:pPr lvl="1"/>
            <a:r>
              <a:rPr lang="en-US" dirty="0"/>
              <a:t>FRIB</a:t>
            </a:r>
          </a:p>
          <a:p>
            <a:pPr lvl="1"/>
            <a:r>
              <a:rPr lang="en-US" dirty="0"/>
              <a:t>SNS (see </a:t>
            </a:r>
            <a:r>
              <a:rPr lang="en-US" dirty="0" err="1"/>
              <a:t>S.Cousineau’s</a:t>
            </a:r>
            <a:r>
              <a:rPr lang="en-US" dirty="0"/>
              <a:t> talk at Workshop #1)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53E281-DE91-EE4F-91E5-0959FCC32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Synergies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2DD66-B84E-0B48-8DE0-0FC51C7B47C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4/30/20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38B5A1-A977-854A-A829-BB33A022F8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BD96FA-872E-7F48-A653-A22A37DB93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290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FFB672F-8F17-CD42-AD5F-8F7E209BA1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Presently mostly Fermilab-centric effort</a:t>
            </a:r>
          </a:p>
          <a:p>
            <a:r>
              <a:rPr lang="en-US" dirty="0"/>
              <a:t>Need to establish links with Target thrust, </a:t>
            </a:r>
            <a:r>
              <a:rPr lang="en-US"/>
              <a:t>technology thrusts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E440C1A-20B1-9448-9380-AE3578C43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B5564-F083-C643-940C-89903BCBBBE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4/30/20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1FF80F-CF8E-6346-9D4B-C14638C631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B4A94-8A76-6045-AFEB-E25DBE9650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717007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D5FA54F4-2CF0-974F-A38E-88491AF7C047}" vid="{69AC46E0-F3B6-F748-8007-5765C615A8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Fermilab_PPT_090815</Template>
  <TotalTime>237</TotalTime>
  <Words>512</Words>
  <Application>Microsoft Macintosh PowerPoint</Application>
  <PresentationFormat>On-screen Show (4:3)</PresentationFormat>
  <Paragraphs>84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Helvetica</vt:lpstr>
      <vt:lpstr>Fermilab_PPT_090815</vt:lpstr>
      <vt:lpstr>PowerPoint Presentation</vt:lpstr>
      <vt:lpstr>High Power Proton Beam Facilities</vt:lpstr>
      <vt:lpstr>High Power-Energy Proton Beam Facilities</vt:lpstr>
      <vt:lpstr>Grand Challenges – all 4 apply from the ABP list</vt:lpstr>
      <vt:lpstr>Motivation for this talk</vt:lpstr>
      <vt:lpstr>Impact on GARD ABP Mission</vt:lpstr>
      <vt:lpstr>Key Milestones</vt:lpstr>
      <vt:lpstr>Synergies</vt:lpstr>
      <vt:lpstr>Collaborations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A Valishev</dc:creator>
  <cp:lastModifiedBy>Alexander A Valishev</cp:lastModifiedBy>
  <cp:revision>1</cp:revision>
  <cp:lastPrinted>2014-01-20T19:40:21Z</cp:lastPrinted>
  <dcterms:created xsi:type="dcterms:W3CDTF">2020-04-30T13:58:41Z</dcterms:created>
  <dcterms:modified xsi:type="dcterms:W3CDTF">2020-04-30T17:55:47Z</dcterms:modified>
</cp:coreProperties>
</file>