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1" r:id="rId3"/>
    <p:sldId id="258" r:id="rId4"/>
    <p:sldId id="262" r:id="rId5"/>
    <p:sldId id="263" r:id="rId6"/>
    <p:sldId id="264" r:id="rId7"/>
    <p:sldId id="265" r:id="rId8"/>
    <p:sldId id="266"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6" d="100"/>
          <a:sy n="126" d="100"/>
        </p:scale>
        <p:origin x="-940" y="-7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D47A8B-8533-4CC6-8AB7-8E7C226AC263}" type="datetimeFigureOut">
              <a:rPr lang="en-US" smtClean="0"/>
              <a:t>4/29/2020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8CDB4E-2AAC-431C-BF2F-9902D8E7047D}" type="slidenum">
              <a:rPr lang="en-US" smtClean="0"/>
              <a:t>‹#›</a:t>
            </a:fld>
            <a:endParaRPr lang="en-US"/>
          </a:p>
        </p:txBody>
      </p:sp>
    </p:spTree>
    <p:extLst>
      <p:ext uri="{BB962C8B-B14F-4D97-AF65-F5344CB8AC3E}">
        <p14:creationId xmlns:p14="http://schemas.microsoft.com/office/powerpoint/2010/main" val="166064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4" name="Google Shape;114;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F72ACF-4FEC-461D-9E3D-B0006E99D8B6}" type="datetimeFigureOut">
              <a:rPr lang="en-US" smtClean="0"/>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C624B-9C1E-4F86-946E-E085AA9768AD}" type="slidenum">
              <a:rPr lang="en-US" smtClean="0"/>
              <a:t>‹#›</a:t>
            </a:fld>
            <a:endParaRPr lang="en-US"/>
          </a:p>
        </p:txBody>
      </p:sp>
    </p:spTree>
    <p:extLst>
      <p:ext uri="{BB962C8B-B14F-4D97-AF65-F5344CB8AC3E}">
        <p14:creationId xmlns:p14="http://schemas.microsoft.com/office/powerpoint/2010/main" val="4233838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F72ACF-4FEC-461D-9E3D-B0006E99D8B6}" type="datetimeFigureOut">
              <a:rPr lang="en-US" smtClean="0"/>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C624B-9C1E-4F86-946E-E085AA9768AD}" type="slidenum">
              <a:rPr lang="en-US" smtClean="0"/>
              <a:t>‹#›</a:t>
            </a:fld>
            <a:endParaRPr lang="en-US"/>
          </a:p>
        </p:txBody>
      </p:sp>
    </p:spTree>
    <p:extLst>
      <p:ext uri="{BB962C8B-B14F-4D97-AF65-F5344CB8AC3E}">
        <p14:creationId xmlns:p14="http://schemas.microsoft.com/office/powerpoint/2010/main" val="2495938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F72ACF-4FEC-461D-9E3D-B0006E99D8B6}" type="datetimeFigureOut">
              <a:rPr lang="en-US" smtClean="0"/>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C624B-9C1E-4F86-946E-E085AA9768AD}" type="slidenum">
              <a:rPr lang="en-US" smtClean="0"/>
              <a:t>‹#›</a:t>
            </a:fld>
            <a:endParaRPr lang="en-US"/>
          </a:p>
        </p:txBody>
      </p:sp>
    </p:spTree>
    <p:extLst>
      <p:ext uri="{BB962C8B-B14F-4D97-AF65-F5344CB8AC3E}">
        <p14:creationId xmlns:p14="http://schemas.microsoft.com/office/powerpoint/2010/main" val="1001727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F72ACF-4FEC-461D-9E3D-B0006E99D8B6}" type="datetimeFigureOut">
              <a:rPr lang="en-US" smtClean="0"/>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C624B-9C1E-4F86-946E-E085AA9768AD}" type="slidenum">
              <a:rPr lang="en-US" smtClean="0"/>
              <a:t>‹#›</a:t>
            </a:fld>
            <a:endParaRPr lang="en-US"/>
          </a:p>
        </p:txBody>
      </p:sp>
    </p:spTree>
    <p:extLst>
      <p:ext uri="{BB962C8B-B14F-4D97-AF65-F5344CB8AC3E}">
        <p14:creationId xmlns:p14="http://schemas.microsoft.com/office/powerpoint/2010/main" val="572353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F72ACF-4FEC-461D-9E3D-B0006E99D8B6}" type="datetimeFigureOut">
              <a:rPr lang="en-US" smtClean="0"/>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C624B-9C1E-4F86-946E-E085AA9768AD}" type="slidenum">
              <a:rPr lang="en-US" smtClean="0"/>
              <a:t>‹#›</a:t>
            </a:fld>
            <a:endParaRPr lang="en-US"/>
          </a:p>
        </p:txBody>
      </p:sp>
    </p:spTree>
    <p:extLst>
      <p:ext uri="{BB962C8B-B14F-4D97-AF65-F5344CB8AC3E}">
        <p14:creationId xmlns:p14="http://schemas.microsoft.com/office/powerpoint/2010/main" val="1450651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F72ACF-4FEC-461D-9E3D-B0006E99D8B6}" type="datetimeFigureOut">
              <a:rPr lang="en-US" smtClean="0"/>
              <a:t>4/29/2020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C624B-9C1E-4F86-946E-E085AA9768AD}" type="slidenum">
              <a:rPr lang="en-US" smtClean="0"/>
              <a:t>‹#›</a:t>
            </a:fld>
            <a:endParaRPr lang="en-US"/>
          </a:p>
        </p:txBody>
      </p:sp>
    </p:spTree>
    <p:extLst>
      <p:ext uri="{BB962C8B-B14F-4D97-AF65-F5344CB8AC3E}">
        <p14:creationId xmlns:p14="http://schemas.microsoft.com/office/powerpoint/2010/main" val="2040518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F72ACF-4FEC-461D-9E3D-B0006E99D8B6}" type="datetimeFigureOut">
              <a:rPr lang="en-US" smtClean="0"/>
              <a:t>4/29/2020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C624B-9C1E-4F86-946E-E085AA9768AD}" type="slidenum">
              <a:rPr lang="en-US" smtClean="0"/>
              <a:t>‹#›</a:t>
            </a:fld>
            <a:endParaRPr lang="en-US"/>
          </a:p>
        </p:txBody>
      </p:sp>
    </p:spTree>
    <p:extLst>
      <p:ext uri="{BB962C8B-B14F-4D97-AF65-F5344CB8AC3E}">
        <p14:creationId xmlns:p14="http://schemas.microsoft.com/office/powerpoint/2010/main" val="427063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F72ACF-4FEC-461D-9E3D-B0006E99D8B6}" type="datetimeFigureOut">
              <a:rPr lang="en-US" smtClean="0"/>
              <a:t>4/29/2020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C624B-9C1E-4F86-946E-E085AA9768AD}" type="slidenum">
              <a:rPr lang="en-US" smtClean="0"/>
              <a:t>‹#›</a:t>
            </a:fld>
            <a:endParaRPr lang="en-US"/>
          </a:p>
        </p:txBody>
      </p:sp>
    </p:spTree>
    <p:extLst>
      <p:ext uri="{BB962C8B-B14F-4D97-AF65-F5344CB8AC3E}">
        <p14:creationId xmlns:p14="http://schemas.microsoft.com/office/powerpoint/2010/main" val="801425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F72ACF-4FEC-461D-9E3D-B0006E99D8B6}" type="datetimeFigureOut">
              <a:rPr lang="en-US" smtClean="0"/>
              <a:t>4/29/2020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AC624B-9C1E-4F86-946E-E085AA9768AD}" type="slidenum">
              <a:rPr lang="en-US" smtClean="0"/>
              <a:t>‹#›</a:t>
            </a:fld>
            <a:endParaRPr lang="en-US"/>
          </a:p>
        </p:txBody>
      </p:sp>
    </p:spTree>
    <p:extLst>
      <p:ext uri="{BB962C8B-B14F-4D97-AF65-F5344CB8AC3E}">
        <p14:creationId xmlns:p14="http://schemas.microsoft.com/office/powerpoint/2010/main" val="2303675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F72ACF-4FEC-461D-9E3D-B0006E99D8B6}" type="datetimeFigureOut">
              <a:rPr lang="en-US" smtClean="0"/>
              <a:t>4/29/2020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C624B-9C1E-4F86-946E-E085AA9768AD}" type="slidenum">
              <a:rPr lang="en-US" smtClean="0"/>
              <a:t>‹#›</a:t>
            </a:fld>
            <a:endParaRPr lang="en-US"/>
          </a:p>
        </p:txBody>
      </p:sp>
    </p:spTree>
    <p:extLst>
      <p:ext uri="{BB962C8B-B14F-4D97-AF65-F5344CB8AC3E}">
        <p14:creationId xmlns:p14="http://schemas.microsoft.com/office/powerpoint/2010/main" val="4208765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F72ACF-4FEC-461D-9E3D-B0006E99D8B6}" type="datetimeFigureOut">
              <a:rPr lang="en-US" smtClean="0"/>
              <a:t>4/29/2020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C624B-9C1E-4F86-946E-E085AA9768AD}" type="slidenum">
              <a:rPr lang="en-US" smtClean="0"/>
              <a:t>‹#›</a:t>
            </a:fld>
            <a:endParaRPr lang="en-US"/>
          </a:p>
        </p:txBody>
      </p:sp>
    </p:spTree>
    <p:extLst>
      <p:ext uri="{BB962C8B-B14F-4D97-AF65-F5344CB8AC3E}">
        <p14:creationId xmlns:p14="http://schemas.microsoft.com/office/powerpoint/2010/main" val="2104251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F72ACF-4FEC-461D-9E3D-B0006E99D8B6}" type="datetimeFigureOut">
              <a:rPr lang="en-US" smtClean="0"/>
              <a:t>4/29/2020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C624B-9C1E-4F86-946E-E085AA9768AD}" type="slidenum">
              <a:rPr lang="en-US" smtClean="0"/>
              <a:t>‹#›</a:t>
            </a:fld>
            <a:endParaRPr lang="en-US"/>
          </a:p>
        </p:txBody>
      </p:sp>
    </p:spTree>
    <p:extLst>
      <p:ext uri="{BB962C8B-B14F-4D97-AF65-F5344CB8AC3E}">
        <p14:creationId xmlns:p14="http://schemas.microsoft.com/office/powerpoint/2010/main" val="6244147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752600"/>
            <a:ext cx="7772400" cy="1470025"/>
          </a:xfrm>
        </p:spPr>
        <p:txBody>
          <a:bodyPr>
            <a:normAutofit fontScale="90000"/>
          </a:bodyPr>
          <a:lstStyle/>
          <a:p>
            <a:r>
              <a:rPr lang="en-US" dirty="0" smtClean="0">
                <a:solidFill>
                  <a:srgbClr val="0070C0"/>
                </a:solidFill>
              </a:rPr>
              <a:t>GARD ABP Workshop 2: </a:t>
            </a:r>
            <a:br>
              <a:rPr lang="en-US" dirty="0" smtClean="0">
                <a:solidFill>
                  <a:srgbClr val="0070C0"/>
                </a:solidFill>
              </a:rPr>
            </a:br>
            <a:r>
              <a:rPr lang="en-US" dirty="0" smtClean="0">
                <a:solidFill>
                  <a:srgbClr val="0070C0"/>
                </a:solidFill>
              </a:rPr>
              <a:t>Working Group #3 Introduction: </a:t>
            </a:r>
            <a:br>
              <a:rPr lang="en-US" dirty="0" smtClean="0">
                <a:solidFill>
                  <a:srgbClr val="0070C0"/>
                </a:solidFill>
              </a:rPr>
            </a:br>
            <a:r>
              <a:rPr lang="en-US" dirty="0" smtClean="0">
                <a:solidFill>
                  <a:srgbClr val="0070C0"/>
                </a:solidFill>
              </a:rPr>
              <a:t/>
            </a:r>
            <a:br>
              <a:rPr lang="en-US" dirty="0" smtClean="0">
                <a:solidFill>
                  <a:srgbClr val="0070C0"/>
                </a:solidFill>
              </a:rPr>
            </a:br>
            <a:r>
              <a:rPr lang="en-US" dirty="0" smtClean="0">
                <a:solidFill>
                  <a:srgbClr val="0070C0"/>
                </a:solidFill>
              </a:rPr>
              <a:t>“Early Conceptual </a:t>
            </a:r>
            <a:br>
              <a:rPr lang="en-US" dirty="0" smtClean="0">
                <a:solidFill>
                  <a:srgbClr val="0070C0"/>
                </a:solidFill>
              </a:rPr>
            </a:br>
            <a:r>
              <a:rPr lang="en-US" dirty="0" smtClean="0">
                <a:solidFill>
                  <a:srgbClr val="0070C0"/>
                </a:solidFill>
              </a:rPr>
              <a:t>Integration </a:t>
            </a:r>
            <a:r>
              <a:rPr lang="en-US" dirty="0">
                <a:solidFill>
                  <a:srgbClr val="0070C0"/>
                </a:solidFill>
              </a:rPr>
              <a:t>and </a:t>
            </a:r>
            <a:r>
              <a:rPr lang="en-US" dirty="0" smtClean="0">
                <a:solidFill>
                  <a:srgbClr val="0070C0"/>
                </a:solidFill>
              </a:rPr>
              <a:t>Optimization </a:t>
            </a:r>
            <a:br>
              <a:rPr lang="en-US" dirty="0" smtClean="0">
                <a:solidFill>
                  <a:srgbClr val="0070C0"/>
                </a:solidFill>
              </a:rPr>
            </a:br>
            <a:r>
              <a:rPr lang="en-US" dirty="0" smtClean="0">
                <a:solidFill>
                  <a:srgbClr val="0070C0"/>
                </a:solidFill>
              </a:rPr>
              <a:t>and Maturity </a:t>
            </a:r>
            <a:r>
              <a:rPr lang="en-US" dirty="0">
                <a:solidFill>
                  <a:srgbClr val="0070C0"/>
                </a:solidFill>
              </a:rPr>
              <a:t>E</a:t>
            </a:r>
            <a:r>
              <a:rPr lang="en-US" dirty="0" smtClean="0">
                <a:solidFill>
                  <a:srgbClr val="0070C0"/>
                </a:solidFill>
              </a:rPr>
              <a:t>valuation”</a:t>
            </a:r>
            <a:r>
              <a:rPr lang="en-US" dirty="0" smtClean="0"/>
              <a:t/>
            </a:r>
            <a:br>
              <a:rPr lang="en-US" dirty="0" smtClean="0"/>
            </a:br>
            <a:endParaRPr lang="en-US" dirty="0">
              <a:solidFill>
                <a:srgbClr val="002060"/>
              </a:solidFill>
            </a:endParaRPr>
          </a:p>
        </p:txBody>
      </p:sp>
      <p:sp>
        <p:nvSpPr>
          <p:cNvPr id="3" name="Subtitle 2"/>
          <p:cNvSpPr>
            <a:spLocks noGrp="1"/>
          </p:cNvSpPr>
          <p:nvPr>
            <p:ph type="subTitle" idx="1"/>
          </p:nvPr>
        </p:nvSpPr>
        <p:spPr>
          <a:xfrm>
            <a:off x="1371600" y="4267200"/>
            <a:ext cx="6400800" cy="1752600"/>
          </a:xfrm>
        </p:spPr>
        <p:txBody>
          <a:bodyPr>
            <a:noAutofit/>
          </a:bodyPr>
          <a:lstStyle/>
          <a:p>
            <a:r>
              <a:rPr lang="en-US" sz="2000" dirty="0" smtClean="0">
                <a:solidFill>
                  <a:srgbClr val="002060"/>
                </a:solidFill>
              </a:rPr>
              <a:t>Co-Conveners:</a:t>
            </a:r>
          </a:p>
          <a:p>
            <a:r>
              <a:rPr lang="en-US" sz="2000" dirty="0" smtClean="0">
                <a:solidFill>
                  <a:srgbClr val="002060"/>
                </a:solidFill>
              </a:rPr>
              <a:t>John Seeman (SLAC)</a:t>
            </a:r>
          </a:p>
          <a:p>
            <a:r>
              <a:rPr lang="en-US" sz="2000" dirty="0" smtClean="0">
                <a:solidFill>
                  <a:srgbClr val="002060"/>
                </a:solidFill>
              </a:rPr>
              <a:t>Vladimir Shiltsev (FNAL)</a:t>
            </a:r>
          </a:p>
          <a:p>
            <a:r>
              <a:rPr lang="en-US" sz="2000" dirty="0" smtClean="0">
                <a:solidFill>
                  <a:srgbClr val="002060"/>
                </a:solidFill>
              </a:rPr>
              <a:t>Jamie Rosenzweig (UCLA)</a:t>
            </a:r>
          </a:p>
          <a:p>
            <a:endParaRPr lang="en-US" sz="2000" dirty="0" smtClean="0">
              <a:solidFill>
                <a:srgbClr val="002060"/>
              </a:solidFill>
            </a:endParaRPr>
          </a:p>
          <a:p>
            <a:r>
              <a:rPr lang="en-US" sz="2000" dirty="0" smtClean="0">
                <a:solidFill>
                  <a:srgbClr val="002060"/>
                </a:solidFill>
              </a:rPr>
              <a:t>April 30, 2020</a:t>
            </a:r>
            <a:endParaRPr lang="en-US" sz="2000" dirty="0">
              <a:solidFill>
                <a:srgbClr val="002060"/>
              </a:solidFill>
            </a:endParaRPr>
          </a:p>
        </p:txBody>
      </p:sp>
    </p:spTree>
    <p:extLst>
      <p:ext uri="{BB962C8B-B14F-4D97-AF65-F5344CB8AC3E}">
        <p14:creationId xmlns:p14="http://schemas.microsoft.com/office/powerpoint/2010/main" val="583940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xmlns="" id="{389AECEF-20C0-4C29-BFEB-3BC0081F3BFF}"/>
              </a:ext>
            </a:extLst>
          </p:cNvPr>
          <p:cNvSpPr>
            <a:spLocks noGrp="1"/>
          </p:cNvSpPr>
          <p:nvPr>
            <p:ph type="title"/>
          </p:nvPr>
        </p:nvSpPr>
        <p:spPr>
          <a:xfrm>
            <a:off x="1143000" y="533400"/>
            <a:ext cx="6019800" cy="1143000"/>
          </a:xfrm>
        </p:spPr>
        <p:txBody>
          <a:bodyPr>
            <a:normAutofit fontScale="90000"/>
          </a:bodyPr>
          <a:lstStyle/>
          <a:p>
            <a:r>
              <a:rPr lang="en-US" dirty="0" smtClean="0">
                <a:solidFill>
                  <a:srgbClr val="0070C0"/>
                </a:solidFill>
              </a:rPr>
              <a:t>HEP Missions (P5): </a:t>
            </a:r>
            <a:br>
              <a:rPr lang="en-US" dirty="0" smtClean="0">
                <a:solidFill>
                  <a:srgbClr val="0070C0"/>
                </a:solidFill>
              </a:rPr>
            </a:br>
            <a:r>
              <a:rPr lang="en-US" dirty="0" smtClean="0">
                <a:solidFill>
                  <a:srgbClr val="0070C0"/>
                </a:solidFill>
              </a:rPr>
              <a:t>Large Accelerator Systems</a:t>
            </a:r>
            <a:endParaRPr lang="en-US" dirty="0">
              <a:solidFill>
                <a:srgbClr val="0070C0"/>
              </a:solidFill>
            </a:endParaRPr>
          </a:p>
        </p:txBody>
      </p:sp>
      <p:sp>
        <p:nvSpPr>
          <p:cNvPr id="10" name="Text Placeholder 9">
            <a:extLst>
              <a:ext uri="{FF2B5EF4-FFF2-40B4-BE49-F238E27FC236}">
                <a16:creationId xmlns:a16="http://schemas.microsoft.com/office/drawing/2014/main" xmlns="" id="{C7743490-FAED-447A-A630-36B2148A811C}"/>
              </a:ext>
            </a:extLst>
          </p:cNvPr>
          <p:cNvSpPr>
            <a:spLocks noGrp="1"/>
          </p:cNvSpPr>
          <p:nvPr>
            <p:ph type="body" idx="1"/>
          </p:nvPr>
        </p:nvSpPr>
        <p:spPr>
          <a:xfrm>
            <a:off x="228600" y="1752600"/>
            <a:ext cx="8672513" cy="4278313"/>
          </a:xfrm>
        </p:spPr>
        <p:txBody>
          <a:bodyPr/>
          <a:lstStyle/>
          <a:p>
            <a:pPr lvl="1"/>
            <a:endParaRPr lang="en-US" dirty="0">
              <a:solidFill>
                <a:srgbClr val="002060"/>
              </a:solidFill>
            </a:endParaRPr>
          </a:p>
          <a:p>
            <a:pPr lvl="1"/>
            <a:r>
              <a:rPr lang="en-US" dirty="0" smtClean="0">
                <a:solidFill>
                  <a:srgbClr val="002060"/>
                </a:solidFill>
              </a:rPr>
              <a:t>Intensity </a:t>
            </a:r>
            <a:r>
              <a:rPr lang="en-US" dirty="0">
                <a:solidFill>
                  <a:srgbClr val="002060"/>
                </a:solidFill>
              </a:rPr>
              <a:t>frontier</a:t>
            </a:r>
          </a:p>
          <a:p>
            <a:pPr lvl="1"/>
            <a:r>
              <a:rPr lang="en-US" dirty="0">
                <a:solidFill>
                  <a:srgbClr val="002060"/>
                </a:solidFill>
              </a:rPr>
              <a:t>Energy frontier: hadron</a:t>
            </a:r>
          </a:p>
          <a:p>
            <a:pPr lvl="1"/>
            <a:r>
              <a:rPr lang="en-US" dirty="0">
                <a:solidFill>
                  <a:srgbClr val="002060"/>
                </a:solidFill>
              </a:rPr>
              <a:t>Energy frontier: lepton</a:t>
            </a:r>
          </a:p>
          <a:p>
            <a:pPr lvl="1"/>
            <a:r>
              <a:rPr lang="en-US" dirty="0">
                <a:solidFill>
                  <a:srgbClr val="002060"/>
                </a:solidFill>
              </a:rPr>
              <a:t>Colliders and accelerators beyond Standard Model</a:t>
            </a:r>
          </a:p>
          <a:p>
            <a:endParaRPr lang="en-US" dirty="0" smtClean="0">
              <a:solidFill>
                <a:srgbClr val="002060"/>
              </a:solidFill>
            </a:endParaRPr>
          </a:p>
          <a:p>
            <a:r>
              <a:rPr lang="en-US" dirty="0" smtClean="0">
                <a:solidFill>
                  <a:srgbClr val="002060"/>
                </a:solidFill>
              </a:rPr>
              <a:t>High-impact </a:t>
            </a:r>
            <a:r>
              <a:rPr lang="en-US" dirty="0">
                <a:solidFill>
                  <a:srgbClr val="002060"/>
                </a:solidFill>
              </a:rPr>
              <a:t>and relevance to HEP.</a:t>
            </a:r>
          </a:p>
          <a:p>
            <a:pPr lvl="1"/>
            <a:endParaRPr lang="en-US" dirty="0"/>
          </a:p>
        </p:txBody>
      </p:sp>
      <p:sp>
        <p:nvSpPr>
          <p:cNvPr id="7" name="Date Placeholder 6">
            <a:extLst>
              <a:ext uri="{FF2B5EF4-FFF2-40B4-BE49-F238E27FC236}">
                <a16:creationId xmlns:a16="http://schemas.microsoft.com/office/drawing/2014/main" xmlns="" id="{F64E912E-95C2-45A2-9E44-2D726EE66E73}"/>
              </a:ext>
            </a:extLst>
          </p:cNvPr>
          <p:cNvSpPr>
            <a:spLocks noGrp="1"/>
          </p:cNvSpPr>
          <p:nvPr>
            <p:ph type="dt" idx="10"/>
          </p:nvPr>
        </p:nvSpPr>
        <p:spPr/>
        <p:txBody>
          <a:bodyPr/>
          <a:lstStyle/>
          <a:p>
            <a:r>
              <a:rPr lang="en-US" dirty="0" smtClean="0"/>
              <a:t>4/30/2020</a:t>
            </a:r>
            <a:endParaRPr lang="en-US" dirty="0"/>
          </a:p>
        </p:txBody>
      </p:sp>
      <p:sp>
        <p:nvSpPr>
          <p:cNvPr id="8" name="Slide Number Placeholder 7">
            <a:extLst>
              <a:ext uri="{FF2B5EF4-FFF2-40B4-BE49-F238E27FC236}">
                <a16:creationId xmlns:a16="http://schemas.microsoft.com/office/drawing/2014/main" xmlns="" id="{D61E73D6-4953-453D-9F96-7D19350809AE}"/>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2</a:t>
            </a:fld>
            <a:endParaRPr lang="en-US"/>
          </a:p>
        </p:txBody>
      </p:sp>
    </p:spTree>
    <p:extLst>
      <p:ext uri="{BB962C8B-B14F-4D97-AF65-F5344CB8AC3E}">
        <p14:creationId xmlns:p14="http://schemas.microsoft.com/office/powerpoint/2010/main" val="3733804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xmlns="" id="{F38B7034-963C-4F91-81F2-CE8A8CA2A2E7}"/>
              </a:ext>
            </a:extLst>
          </p:cNvPr>
          <p:cNvSpPr>
            <a:spLocks noGrp="1"/>
          </p:cNvSpPr>
          <p:nvPr>
            <p:ph type="title"/>
          </p:nvPr>
        </p:nvSpPr>
        <p:spPr>
          <a:xfrm>
            <a:off x="457200" y="274638"/>
            <a:ext cx="8229600" cy="868362"/>
          </a:xfrm>
        </p:spPr>
        <p:txBody>
          <a:bodyPr>
            <a:normAutofit fontScale="90000"/>
          </a:bodyPr>
          <a:lstStyle/>
          <a:p>
            <a:r>
              <a:rPr lang="en-US" dirty="0"/>
              <a:t>Introduction: </a:t>
            </a:r>
            <a:r>
              <a:rPr lang="en-US" dirty="0" smtClean="0"/>
              <a:t>ABP Grand </a:t>
            </a:r>
            <a:r>
              <a:rPr lang="en-US" dirty="0"/>
              <a:t>challenges</a:t>
            </a:r>
          </a:p>
        </p:txBody>
      </p:sp>
      <p:sp>
        <p:nvSpPr>
          <p:cNvPr id="10" name="Text Placeholder 9">
            <a:extLst>
              <a:ext uri="{FF2B5EF4-FFF2-40B4-BE49-F238E27FC236}">
                <a16:creationId xmlns:a16="http://schemas.microsoft.com/office/drawing/2014/main" xmlns="" id="{B086D745-1025-4026-B2A5-03B7555E6372}"/>
              </a:ext>
            </a:extLst>
          </p:cNvPr>
          <p:cNvSpPr>
            <a:spLocks noGrp="1"/>
          </p:cNvSpPr>
          <p:nvPr>
            <p:ph type="body" idx="1"/>
          </p:nvPr>
        </p:nvSpPr>
        <p:spPr>
          <a:xfrm>
            <a:off x="228600" y="1043046"/>
            <a:ext cx="8672513" cy="5433954"/>
          </a:xfrm>
        </p:spPr>
        <p:txBody>
          <a:bodyPr>
            <a:normAutofit fontScale="92500"/>
          </a:bodyPr>
          <a:lstStyle/>
          <a:p>
            <a:r>
              <a:rPr lang="en-US" b="1" dirty="0">
                <a:solidFill>
                  <a:srgbClr val="FF0000"/>
                </a:solidFill>
              </a:rPr>
              <a:t>Grand challenge #1 (beam intensity): </a:t>
            </a:r>
            <a:r>
              <a:rPr lang="en-US" dirty="0"/>
              <a:t> How do we increase beam intensities by orders of magnitude?</a:t>
            </a:r>
          </a:p>
          <a:p>
            <a:r>
              <a:rPr lang="en-US" b="1" dirty="0">
                <a:solidFill>
                  <a:srgbClr val="FF0000"/>
                </a:solidFill>
              </a:rPr>
              <a:t>Grand challenge #2 (beam quality):</a:t>
            </a:r>
            <a:r>
              <a:rPr lang="en-US" b="1" dirty="0"/>
              <a:t> </a:t>
            </a:r>
            <a:r>
              <a:rPr lang="en-US" dirty="0"/>
              <a:t>How do we increase beam phase-space density by orders of magnitude, towards quantum degeneracy limit?</a:t>
            </a:r>
          </a:p>
          <a:p>
            <a:r>
              <a:rPr lang="en-US" b="1" dirty="0">
                <a:solidFill>
                  <a:srgbClr val="FF0000"/>
                </a:solidFill>
              </a:rPr>
              <a:t>Grand challenge #3 (beam control)</a:t>
            </a:r>
            <a:r>
              <a:rPr lang="en-US" b="1" dirty="0"/>
              <a:t>: </a:t>
            </a:r>
            <a:r>
              <a:rPr lang="en-US" dirty="0"/>
              <a:t>How do we control the beam distribution down to the level of individual particles?</a:t>
            </a:r>
          </a:p>
          <a:p>
            <a:r>
              <a:rPr lang="en-US" b="1" dirty="0">
                <a:solidFill>
                  <a:srgbClr val="FF0000"/>
                </a:solidFill>
              </a:rPr>
              <a:t>Grand Challenge #4 (beam prediction):</a:t>
            </a:r>
            <a:r>
              <a:rPr lang="en-US" b="1" dirty="0"/>
              <a:t> </a:t>
            </a:r>
            <a:r>
              <a:rPr lang="en-US" dirty="0"/>
              <a:t>How do we develop predictive “virtual particle accelerators”?</a:t>
            </a:r>
          </a:p>
          <a:p>
            <a:pPr marL="76200" indent="0">
              <a:buNone/>
            </a:pPr>
            <a:endParaRPr lang="en-US" dirty="0"/>
          </a:p>
          <a:p>
            <a:pPr marL="76200" indent="0">
              <a:buNone/>
            </a:pPr>
            <a:endParaRPr lang="en-US" sz="1200" dirty="0"/>
          </a:p>
        </p:txBody>
      </p:sp>
      <p:sp>
        <p:nvSpPr>
          <p:cNvPr id="7" name="Date Placeholder 6">
            <a:extLst>
              <a:ext uri="{FF2B5EF4-FFF2-40B4-BE49-F238E27FC236}">
                <a16:creationId xmlns:a16="http://schemas.microsoft.com/office/drawing/2014/main" xmlns="" id="{EB94A502-A215-4DB3-B722-8C295F1CBA24}"/>
              </a:ext>
            </a:extLst>
          </p:cNvPr>
          <p:cNvSpPr>
            <a:spLocks noGrp="1"/>
          </p:cNvSpPr>
          <p:nvPr>
            <p:ph type="dt" idx="10"/>
          </p:nvPr>
        </p:nvSpPr>
        <p:spPr/>
        <p:txBody>
          <a:bodyPr/>
          <a:lstStyle/>
          <a:p>
            <a:r>
              <a:rPr lang="en-US" dirty="0" smtClean="0"/>
              <a:t>4/30/2020</a:t>
            </a:r>
            <a:endParaRPr lang="en-US" dirty="0"/>
          </a:p>
        </p:txBody>
      </p:sp>
      <p:sp>
        <p:nvSpPr>
          <p:cNvPr id="8" name="Slide Number Placeholder 7">
            <a:extLst>
              <a:ext uri="{FF2B5EF4-FFF2-40B4-BE49-F238E27FC236}">
                <a16:creationId xmlns:a16="http://schemas.microsoft.com/office/drawing/2014/main" xmlns="" id="{CCCEE391-F928-4785-A85C-E2D971EDB5A5}"/>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3</a:t>
            </a:fld>
            <a:endParaRPr lang="en-US"/>
          </a:p>
        </p:txBody>
      </p:sp>
    </p:spTree>
    <p:extLst>
      <p:ext uri="{BB962C8B-B14F-4D97-AF65-F5344CB8AC3E}">
        <p14:creationId xmlns:p14="http://schemas.microsoft.com/office/powerpoint/2010/main" val="1073278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xmlns="" id="{4137A704-545B-455A-A1E2-3940CC02ADD7}"/>
              </a:ext>
            </a:extLst>
          </p:cNvPr>
          <p:cNvSpPr>
            <a:spLocks noGrp="1"/>
          </p:cNvSpPr>
          <p:nvPr>
            <p:ph type="title"/>
          </p:nvPr>
        </p:nvSpPr>
        <p:spPr/>
        <p:txBody>
          <a:bodyPr/>
          <a:lstStyle/>
          <a:p>
            <a:r>
              <a:rPr lang="en-US" dirty="0"/>
              <a:t>Workshop #2 </a:t>
            </a:r>
            <a:r>
              <a:rPr lang="en-US" dirty="0" smtClean="0"/>
              <a:t>Working Groups</a:t>
            </a:r>
            <a:endParaRPr lang="en-US" dirty="0"/>
          </a:p>
        </p:txBody>
      </p:sp>
      <p:sp>
        <p:nvSpPr>
          <p:cNvPr id="10" name="Text Placeholder 9">
            <a:extLst>
              <a:ext uri="{FF2B5EF4-FFF2-40B4-BE49-F238E27FC236}">
                <a16:creationId xmlns:a16="http://schemas.microsoft.com/office/drawing/2014/main" xmlns="" id="{1D841C74-DD93-4DEC-BA88-5291DC87362D}"/>
              </a:ext>
            </a:extLst>
          </p:cNvPr>
          <p:cNvSpPr>
            <a:spLocks noGrp="1"/>
          </p:cNvSpPr>
          <p:nvPr>
            <p:ph type="body" idx="1"/>
          </p:nvPr>
        </p:nvSpPr>
        <p:spPr/>
        <p:txBody>
          <a:bodyPr>
            <a:normAutofit fontScale="92500" lnSpcReduction="10000"/>
          </a:bodyPr>
          <a:lstStyle/>
          <a:p>
            <a:pPr fontAlgn="base"/>
            <a:r>
              <a:rPr lang="en-US" dirty="0"/>
              <a:t>Workshop #2 </a:t>
            </a:r>
            <a:r>
              <a:rPr lang="en-US" dirty="0" smtClean="0"/>
              <a:t>(Virtual meeting, April-May 2020</a:t>
            </a:r>
            <a:r>
              <a:rPr lang="en-US" dirty="0"/>
              <a:t>):</a:t>
            </a:r>
          </a:p>
          <a:p>
            <a:pPr fontAlgn="base"/>
            <a:endParaRPr lang="en-US" sz="800" dirty="0"/>
          </a:p>
          <a:p>
            <a:pPr lvl="1" fontAlgn="base"/>
            <a:r>
              <a:rPr lang="en-US" dirty="0"/>
              <a:t>(WG1) Advanced accelerator instrumentation and controls.</a:t>
            </a:r>
          </a:p>
          <a:p>
            <a:pPr lvl="1" fontAlgn="base"/>
            <a:endParaRPr lang="en-US" sz="800" dirty="0"/>
          </a:p>
          <a:p>
            <a:pPr lvl="1" fontAlgn="base"/>
            <a:r>
              <a:rPr lang="en-US" dirty="0"/>
              <a:t>(WG2) Modeling and simulation tools (including energy deposition); fundamental theory and applied math.</a:t>
            </a:r>
          </a:p>
          <a:p>
            <a:pPr lvl="1" fontAlgn="base"/>
            <a:endParaRPr lang="en-US" sz="800" dirty="0"/>
          </a:p>
          <a:p>
            <a:pPr lvl="1" fontAlgn="base"/>
            <a:r>
              <a:rPr lang="en-US" dirty="0">
                <a:solidFill>
                  <a:srgbClr val="C00000"/>
                </a:solidFill>
              </a:rPr>
              <a:t>(WG3) Early conceptual integration and optimization, maturity evaluation.</a:t>
            </a:r>
          </a:p>
          <a:p>
            <a:pPr lvl="1" fontAlgn="base"/>
            <a:endParaRPr lang="en-US" sz="800" dirty="0"/>
          </a:p>
          <a:p>
            <a:pPr lvl="1" fontAlgn="base"/>
            <a:r>
              <a:rPr lang="en-US" dirty="0"/>
              <a:t>(WG4) Connections to other GARD roadmaps; synergies with non-HEP.</a:t>
            </a:r>
          </a:p>
          <a:p>
            <a:endParaRPr lang="en-US" dirty="0"/>
          </a:p>
        </p:txBody>
      </p:sp>
      <p:sp>
        <p:nvSpPr>
          <p:cNvPr id="7" name="Date Placeholder 6">
            <a:extLst>
              <a:ext uri="{FF2B5EF4-FFF2-40B4-BE49-F238E27FC236}">
                <a16:creationId xmlns:a16="http://schemas.microsoft.com/office/drawing/2014/main" xmlns="" id="{DFCF515C-5C8C-42DD-8B78-2E33B4C9698F}"/>
              </a:ext>
            </a:extLst>
          </p:cNvPr>
          <p:cNvSpPr>
            <a:spLocks noGrp="1"/>
          </p:cNvSpPr>
          <p:nvPr>
            <p:ph type="dt" idx="10"/>
          </p:nvPr>
        </p:nvSpPr>
        <p:spPr/>
        <p:txBody>
          <a:bodyPr/>
          <a:lstStyle/>
          <a:p>
            <a:r>
              <a:rPr lang="en-US" dirty="0" smtClean="0"/>
              <a:t>4/30/2020</a:t>
            </a:r>
            <a:endParaRPr lang="en-US" dirty="0"/>
          </a:p>
        </p:txBody>
      </p:sp>
      <p:sp>
        <p:nvSpPr>
          <p:cNvPr id="8" name="Slide Number Placeholder 7">
            <a:extLst>
              <a:ext uri="{FF2B5EF4-FFF2-40B4-BE49-F238E27FC236}">
                <a16:creationId xmlns:a16="http://schemas.microsoft.com/office/drawing/2014/main" xmlns="" id="{AB86EF2A-FED8-4877-AD4C-43620984328E}"/>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4</a:t>
            </a:fld>
            <a:endParaRPr lang="en-US"/>
          </a:p>
        </p:txBody>
      </p:sp>
    </p:spTree>
    <p:extLst>
      <p:ext uri="{BB962C8B-B14F-4D97-AF65-F5344CB8AC3E}">
        <p14:creationId xmlns:p14="http://schemas.microsoft.com/office/powerpoint/2010/main" val="1635889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6"/>
          <p:cNvSpPr txBox="1">
            <a:spLocks noGrp="1"/>
          </p:cNvSpPr>
          <p:nvPr>
            <p:ph type="title"/>
          </p:nvPr>
        </p:nvSpPr>
        <p:spPr>
          <a:xfrm>
            <a:off x="228600" y="381000"/>
            <a:ext cx="8686800" cy="641739"/>
          </a:xfrm>
          <a:prstGeom prst="rect">
            <a:avLst/>
          </a:prstGeom>
          <a:noFill/>
          <a:ln>
            <a:noFill/>
          </a:ln>
        </p:spPr>
        <p:txBody>
          <a:bodyPr spcFirstLastPara="1" wrap="square" lIns="0" tIns="0" rIns="0" bIns="0" anchor="b" anchorCtr="0">
            <a:noAutofit/>
          </a:bodyPr>
          <a:lstStyle/>
          <a:p>
            <a:pPr marL="0" lvl="0" indent="0" rtl="0">
              <a:spcBef>
                <a:spcPts val="0"/>
              </a:spcBef>
              <a:spcAft>
                <a:spcPts val="0"/>
              </a:spcAft>
              <a:buNone/>
            </a:pPr>
            <a:r>
              <a:rPr lang="en-US" dirty="0" smtClean="0"/>
              <a:t>ABP </a:t>
            </a:r>
            <a:r>
              <a:rPr lang="en-US" dirty="0"/>
              <a:t>M</a:t>
            </a:r>
            <a:r>
              <a:rPr lang="en-US" dirty="0" smtClean="0"/>
              <a:t>ission</a:t>
            </a:r>
            <a:endParaRPr dirty="0"/>
          </a:p>
        </p:txBody>
      </p:sp>
      <p:sp>
        <p:nvSpPr>
          <p:cNvPr id="117" name="Google Shape;117;p16"/>
          <p:cNvSpPr txBox="1">
            <a:spLocks noGrp="1"/>
          </p:cNvSpPr>
          <p:nvPr>
            <p:ph type="body" idx="1"/>
          </p:nvPr>
        </p:nvSpPr>
        <p:spPr>
          <a:xfrm>
            <a:off x="228600" y="1295400"/>
            <a:ext cx="8672513" cy="5221660"/>
          </a:xfrm>
          <a:prstGeom prst="rect">
            <a:avLst/>
          </a:prstGeom>
          <a:noFill/>
          <a:ln>
            <a:noFill/>
          </a:ln>
        </p:spPr>
        <p:txBody>
          <a:bodyPr spcFirstLastPara="1" wrap="square" lIns="0" tIns="0" rIns="0" bIns="0" anchor="t" anchorCtr="0">
            <a:noAutofit/>
          </a:bodyPr>
          <a:lstStyle/>
          <a:p>
            <a:pPr marL="342900" indent="-342900">
              <a:spcBef>
                <a:spcPts val="0"/>
              </a:spcBef>
            </a:pPr>
            <a:r>
              <a:rPr lang="en-US" sz="2000" dirty="0"/>
              <a:t>The primary scientific mission of the ABP thrust is to address and resolve the Accelerator and Beam Physics Grand Challenges. Other equally important ABP missions are associated with the overall DOE HEP missions:</a:t>
            </a:r>
          </a:p>
          <a:p>
            <a:pPr marL="342900" indent="-342900">
              <a:spcBef>
                <a:spcPts val="0"/>
              </a:spcBef>
            </a:pPr>
            <a:endParaRPr lang="en-US" sz="800" dirty="0">
              <a:solidFill>
                <a:srgbClr val="FF0000"/>
              </a:solidFill>
            </a:endParaRPr>
          </a:p>
          <a:p>
            <a:pPr marL="800100" lvl="1" indent="-342900">
              <a:spcBef>
                <a:spcPts val="0"/>
              </a:spcBef>
              <a:buSzPts val="2400"/>
              <a:buChar char="•"/>
            </a:pPr>
            <a:r>
              <a:rPr lang="en-US" sz="2000" dirty="0">
                <a:solidFill>
                  <a:srgbClr val="FF0000"/>
                </a:solidFill>
              </a:rPr>
              <a:t>Advance physics of accelerators and beams to enable future accelerators. </a:t>
            </a:r>
            <a:endParaRPr sz="2000" dirty="0">
              <a:solidFill>
                <a:srgbClr val="FF0000"/>
              </a:solidFill>
            </a:endParaRPr>
          </a:p>
          <a:p>
            <a:pPr marL="800100" lvl="1" indent="-190500">
              <a:spcBef>
                <a:spcPts val="480"/>
              </a:spcBef>
              <a:buSzPts val="2400"/>
              <a:buNone/>
            </a:pPr>
            <a:endParaRPr sz="800" dirty="0"/>
          </a:p>
          <a:p>
            <a:pPr marL="800100" lvl="1" indent="-342900">
              <a:spcBef>
                <a:spcPts val="480"/>
              </a:spcBef>
              <a:buSzPts val="2400"/>
              <a:buChar char="•"/>
            </a:pPr>
            <a:r>
              <a:rPr lang="en-US" sz="2000" dirty="0"/>
              <a:t>Develop conventional and advanced accelerator concepts and tools to disrupt existing costly technology paradigms in coordination with other GARD thrusts.</a:t>
            </a:r>
            <a:endParaRPr sz="2000" dirty="0"/>
          </a:p>
          <a:p>
            <a:pPr marL="800100" lvl="1" indent="-190500">
              <a:spcBef>
                <a:spcPts val="480"/>
              </a:spcBef>
              <a:buSzPts val="2400"/>
              <a:buNone/>
            </a:pPr>
            <a:endParaRPr sz="800" dirty="0"/>
          </a:p>
          <a:p>
            <a:pPr marL="800100" lvl="1" indent="-342900">
              <a:spcBef>
                <a:spcPts val="480"/>
              </a:spcBef>
              <a:buSzPts val="2400"/>
              <a:buChar char="•"/>
            </a:pPr>
            <a:r>
              <a:rPr lang="en-US" sz="2000" dirty="0">
                <a:solidFill>
                  <a:srgbClr val="FF0000"/>
                </a:solidFill>
              </a:rPr>
              <a:t>Guide and help to fully exploit science at the GARD beam facilities and operational accelerators.</a:t>
            </a:r>
            <a:endParaRPr sz="2000" dirty="0">
              <a:solidFill>
                <a:srgbClr val="FF0000"/>
              </a:solidFill>
            </a:endParaRPr>
          </a:p>
          <a:p>
            <a:pPr marL="800100" lvl="1" indent="-190500">
              <a:spcBef>
                <a:spcPts val="480"/>
              </a:spcBef>
              <a:buSzPts val="2400"/>
              <a:buNone/>
            </a:pPr>
            <a:endParaRPr sz="800" dirty="0"/>
          </a:p>
          <a:p>
            <a:pPr marL="800100" lvl="1" indent="-342900">
              <a:spcBef>
                <a:spcPts val="480"/>
              </a:spcBef>
              <a:buSzPts val="2400"/>
              <a:buChar char="•"/>
            </a:pPr>
            <a:r>
              <a:rPr lang="en-US" sz="2000" dirty="0"/>
              <a:t>Educate and train future accelerator physicists.</a:t>
            </a:r>
            <a:endParaRPr sz="2000" dirty="0"/>
          </a:p>
          <a:p>
            <a:pPr marL="342900" lvl="0" indent="-190500" algn="l" rtl="0">
              <a:spcBef>
                <a:spcPts val="480"/>
              </a:spcBef>
              <a:spcAft>
                <a:spcPts val="0"/>
              </a:spcAft>
              <a:buClr>
                <a:srgbClr val="404040"/>
              </a:buClr>
              <a:buSzPts val="2400"/>
              <a:buNone/>
            </a:pPr>
            <a:endParaRPr dirty="0"/>
          </a:p>
        </p:txBody>
      </p:sp>
      <p:sp>
        <p:nvSpPr>
          <p:cNvPr id="118" name="Google Shape;118;p16"/>
          <p:cNvSpPr txBox="1">
            <a:spLocks noGrp="1"/>
          </p:cNvSpPr>
          <p:nvPr>
            <p:ph type="dt" idx="10"/>
          </p:nvPr>
        </p:nvSpPr>
        <p:spPr>
          <a:xfrm>
            <a:off x="6450013" y="6515100"/>
            <a:ext cx="1076325" cy="241300"/>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dirty="0" smtClean="0"/>
              <a:t>4/30/2020</a:t>
            </a:r>
            <a:endParaRPr dirty="0"/>
          </a:p>
        </p:txBody>
      </p:sp>
      <p:sp>
        <p:nvSpPr>
          <p:cNvPr id="119" name="Google Shape;119;p16"/>
          <p:cNvSpPr txBox="1">
            <a:spLocks noGrp="1"/>
          </p:cNvSpPr>
          <p:nvPr>
            <p:ph type="sldNum" idx="12"/>
          </p:nvPr>
        </p:nvSpPr>
        <p:spPr>
          <a:xfrm>
            <a:off x="228600" y="6515100"/>
            <a:ext cx="447675" cy="241300"/>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None/>
            </a:pPr>
            <a:fld id="{00000000-1234-1234-1234-123412341234}" type="slidenum">
              <a:rPr lang="en-US"/>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229600" cy="1143000"/>
          </a:xfrm>
        </p:spPr>
        <p:txBody>
          <a:bodyPr>
            <a:noAutofit/>
          </a:bodyPr>
          <a:lstStyle/>
          <a:p>
            <a:r>
              <a:rPr lang="en-US" sz="3200" dirty="0" smtClean="0">
                <a:solidFill>
                  <a:srgbClr val="0070C0"/>
                </a:solidFill>
              </a:rPr>
              <a:t>WG#3: Early Conceptual </a:t>
            </a:r>
            <a:br>
              <a:rPr lang="en-US" sz="3200" dirty="0" smtClean="0">
                <a:solidFill>
                  <a:srgbClr val="0070C0"/>
                </a:solidFill>
              </a:rPr>
            </a:br>
            <a:r>
              <a:rPr lang="en-US" sz="3200" dirty="0" smtClean="0">
                <a:solidFill>
                  <a:srgbClr val="0070C0"/>
                </a:solidFill>
              </a:rPr>
              <a:t>Integration and Optimization </a:t>
            </a:r>
            <a:br>
              <a:rPr lang="en-US" sz="3200" dirty="0" smtClean="0">
                <a:solidFill>
                  <a:srgbClr val="0070C0"/>
                </a:solidFill>
              </a:rPr>
            </a:br>
            <a:r>
              <a:rPr lang="en-US" sz="3200" dirty="0" smtClean="0">
                <a:solidFill>
                  <a:srgbClr val="0070C0"/>
                </a:solidFill>
              </a:rPr>
              <a:t>and Maturity Evaluation</a:t>
            </a:r>
            <a:endParaRPr lang="en-US" sz="3200" dirty="0"/>
          </a:p>
        </p:txBody>
      </p:sp>
      <p:sp>
        <p:nvSpPr>
          <p:cNvPr id="3" name="Content Placeholder 2"/>
          <p:cNvSpPr>
            <a:spLocks noGrp="1"/>
          </p:cNvSpPr>
          <p:nvPr>
            <p:ph idx="1"/>
          </p:nvPr>
        </p:nvSpPr>
        <p:spPr>
          <a:xfrm>
            <a:off x="457200" y="2209800"/>
            <a:ext cx="8229600" cy="3962400"/>
          </a:xfrm>
        </p:spPr>
        <p:txBody>
          <a:bodyPr>
            <a:normAutofit fontScale="77500" lnSpcReduction="20000"/>
          </a:bodyPr>
          <a:lstStyle/>
          <a:p>
            <a:r>
              <a:rPr lang="en-US" dirty="0" smtClean="0">
                <a:solidFill>
                  <a:srgbClr val="002060"/>
                </a:solidFill>
              </a:rPr>
              <a:t>Talks cover </a:t>
            </a:r>
            <a:r>
              <a:rPr lang="en-US" dirty="0">
                <a:solidFill>
                  <a:srgbClr val="002060"/>
                </a:solidFill>
              </a:rPr>
              <a:t>the overall accelerator physics concerns of</a:t>
            </a:r>
            <a:r>
              <a:rPr lang="en-US" dirty="0" smtClean="0">
                <a:solidFill>
                  <a:srgbClr val="002060"/>
                </a:solidFill>
              </a:rPr>
              <a:t>:</a:t>
            </a:r>
          </a:p>
          <a:p>
            <a:pPr marL="0" indent="0">
              <a:buNone/>
            </a:pPr>
            <a:r>
              <a:rPr lang="en-US" dirty="0">
                <a:solidFill>
                  <a:srgbClr val="002060"/>
                </a:solidFill>
              </a:rPr>
              <a:t/>
            </a:r>
            <a:br>
              <a:rPr lang="en-US" dirty="0">
                <a:solidFill>
                  <a:srgbClr val="002060"/>
                </a:solidFill>
              </a:rPr>
            </a:br>
            <a:r>
              <a:rPr lang="en-US" dirty="0">
                <a:solidFill>
                  <a:srgbClr val="002060"/>
                </a:solidFill>
              </a:rPr>
              <a:t>1)      The </a:t>
            </a:r>
            <a:r>
              <a:rPr lang="en-US" dirty="0" smtClean="0">
                <a:solidFill>
                  <a:srgbClr val="002060"/>
                </a:solidFill>
              </a:rPr>
              <a:t>general scope </a:t>
            </a:r>
            <a:r>
              <a:rPr lang="en-US" dirty="0">
                <a:solidFill>
                  <a:srgbClr val="002060"/>
                </a:solidFill>
              </a:rPr>
              <a:t>and cross limitations of accelerator physics and technical issues to achieve the </a:t>
            </a:r>
            <a:r>
              <a:rPr lang="en-US" dirty="0" smtClean="0">
                <a:solidFill>
                  <a:srgbClr val="002060"/>
                </a:solidFill>
              </a:rPr>
              <a:t>specific goals of future accelerators.</a:t>
            </a:r>
          </a:p>
          <a:p>
            <a:pPr marL="0" indent="0">
              <a:buNone/>
            </a:pPr>
            <a:r>
              <a:rPr lang="en-US" dirty="0">
                <a:solidFill>
                  <a:srgbClr val="002060"/>
                </a:solidFill>
              </a:rPr>
              <a:t/>
            </a:r>
            <a:br>
              <a:rPr lang="en-US" dirty="0">
                <a:solidFill>
                  <a:srgbClr val="002060"/>
                </a:solidFill>
              </a:rPr>
            </a:br>
            <a:r>
              <a:rPr lang="en-US" dirty="0">
                <a:solidFill>
                  <a:srgbClr val="002060"/>
                </a:solidFill>
              </a:rPr>
              <a:t>2)       Illuminate how the accelerator </a:t>
            </a:r>
            <a:r>
              <a:rPr lang="en-US" dirty="0" smtClean="0">
                <a:solidFill>
                  <a:srgbClr val="002060"/>
                </a:solidFill>
              </a:rPr>
              <a:t>physics and technical </a:t>
            </a:r>
            <a:r>
              <a:rPr lang="en-US" dirty="0">
                <a:solidFill>
                  <a:srgbClr val="002060"/>
                </a:solidFill>
              </a:rPr>
              <a:t>optimization of this new state-of-the-art accelerator facility has or will be accomplished to arrive at a suitable optimum.</a:t>
            </a: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2835768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a:t>
            </a:r>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2186314"/>
            <a:ext cx="8229600" cy="33537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98346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WG#3 Discussion topics</a:t>
            </a:r>
            <a:endParaRPr lang="en-US" dirty="0"/>
          </a:p>
        </p:txBody>
      </p:sp>
      <p:sp>
        <p:nvSpPr>
          <p:cNvPr id="3" name="Content Placeholder 2"/>
          <p:cNvSpPr>
            <a:spLocks noGrp="1"/>
          </p:cNvSpPr>
          <p:nvPr>
            <p:ph idx="1"/>
          </p:nvPr>
        </p:nvSpPr>
        <p:spPr/>
        <p:txBody>
          <a:bodyPr/>
          <a:lstStyle/>
          <a:p>
            <a:r>
              <a:rPr lang="en-US" dirty="0" smtClean="0"/>
              <a:t>1)</a:t>
            </a:r>
            <a:endParaRPr lang="en-US" dirty="0"/>
          </a:p>
        </p:txBody>
      </p:sp>
    </p:spTree>
    <p:extLst>
      <p:ext uri="{BB962C8B-B14F-4D97-AF65-F5344CB8AC3E}">
        <p14:creationId xmlns:p14="http://schemas.microsoft.com/office/powerpoint/2010/main" val="23487183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TotalTime>
  <Words>252</Words>
  <Application>Microsoft Office PowerPoint</Application>
  <PresentationFormat>On-screen Show (4:3)</PresentationFormat>
  <Paragraphs>55</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GARD ABP Workshop 2:  Working Group #3 Introduction:   “Early Conceptual  Integration and Optimization  and Maturity Evaluation” </vt:lpstr>
      <vt:lpstr>HEP Missions (P5):  Large Accelerator Systems</vt:lpstr>
      <vt:lpstr>Introduction: ABP Grand challenges</vt:lpstr>
      <vt:lpstr>Workshop #2 Working Groups</vt:lpstr>
      <vt:lpstr>ABP Mission</vt:lpstr>
      <vt:lpstr>WG#3: Early Conceptual  Integration and Optimization  and Maturity Evaluation</vt:lpstr>
      <vt:lpstr>Schedule</vt:lpstr>
      <vt:lpstr>WG#3 Discussion topics</vt:lpstr>
    </vt:vector>
  </TitlesOfParts>
  <Company>SLAC National Accelerator Laboratory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Seeman, John</dc:creator>
  <cp:lastModifiedBy>Seeman, John</cp:lastModifiedBy>
  <cp:revision>12</cp:revision>
  <dcterms:created xsi:type="dcterms:W3CDTF">2020-04-28T23:03:13Z</dcterms:created>
  <dcterms:modified xsi:type="dcterms:W3CDTF">2020-04-29T23:35:54Z</dcterms:modified>
</cp:coreProperties>
</file>