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5" r:id="rId2"/>
    <p:sldMasterId id="2147483683" r:id="rId3"/>
    <p:sldMasterId id="2147483695" r:id="rId4"/>
    <p:sldMasterId id="2147483703" r:id="rId5"/>
  </p:sldMasterIdLst>
  <p:notesMasterIdLst>
    <p:notesMasterId r:id="rId14"/>
  </p:notesMasterIdLst>
  <p:handoutMasterIdLst>
    <p:handoutMasterId r:id="rId15"/>
  </p:handoutMasterIdLst>
  <p:sldIdLst>
    <p:sldId id="257" r:id="rId6"/>
    <p:sldId id="259" r:id="rId7"/>
    <p:sldId id="280" r:id="rId8"/>
    <p:sldId id="281" r:id="rId9"/>
    <p:sldId id="283" r:id="rId10"/>
    <p:sldId id="284" r:id="rId11"/>
    <p:sldId id="285" r:id="rId12"/>
    <p:sldId id="282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00000"/>
    <a:srgbClr val="E95125"/>
    <a:srgbClr val="0066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63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267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A16533-11E4-4286-A49A-B2A1FA8533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EB5AB-8A38-469F-AD2F-AE9F21B5BE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58A73-544B-4822-AEE6-DA7C0A48C8B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2D6ED-3405-47D9-BD22-1DE87FC8E5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2D458-97D0-4152-B11A-1028E09B8B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84E5C-70CB-4721-A274-C6FA9C29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37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8F3A1-0E59-4A95-A193-3A88F79E5AC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54447-66B6-481A-9247-39E8DCF2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6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42D31E-15A9-4781-8E06-789A63F8A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3503" y="5815515"/>
            <a:ext cx="837871" cy="100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82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B50B6-456F-4B4D-B5F7-443DB0CFB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11AD0-C3B3-4EA1-804C-D8F77F939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3E4A9-87C9-4B51-B018-81CA494C3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87F70-4E98-4667-9EE6-2A7734B9A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C1AA-A8AF-4F50-9942-77512BA3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9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0D3C7-3C10-4343-A5DD-D0B868720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3A8C2-6848-4AC6-B4D3-AD1915DD9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A0833-44B8-4F89-8DE6-8FDFCCF58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F8C18-337D-49CF-8BB6-829168EA0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FB640-CEEA-45F6-BF9C-A7FC8B5F4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7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8259A-BCDD-44AF-9052-657487402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37EDE-524A-4174-ADD7-1BE6408C4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B2001-B368-4EA7-AABA-8CC0871E4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0E0BC-8DA1-4591-BEC1-CCF386641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9F6D5-173E-49C2-9BED-68636C1E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04E19-50DB-41DB-94D1-9F945450E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70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112B2-87E9-461D-AB52-18255F07A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A79F1-47CC-4043-88BB-2C5F4D86F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710C1-EBD6-4008-94D3-E00046DC5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974F13-FED6-4DD3-B6E9-840DCEFD0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0FCC7F-BDF2-4B15-9A5E-511C5184E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D64398-DD8E-4573-9D2D-AE951DD8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39497E-EBA8-4014-ACCD-EC7D884C5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C4A284-DD84-4216-A7A9-4B5B4952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70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1179-69F1-4FFA-A6A6-20D9AD973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FF6ED-6D7F-44C0-BD35-C46DB49AA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CC03AF-7FB1-40D3-A05B-34D953EB0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37E6B-BB08-4844-8C5D-826CCDF1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32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83CE1E-6407-4478-B45E-BEF187CEA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A11E65-2A47-4FED-A765-1C8188ED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76EEB-7578-4B62-AB4D-90364902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00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2C9E6-B9A0-4035-9345-CA411890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62C15-3E91-4CE7-984A-AE0E7CABE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F01633-9118-43B7-90D9-47C1BDB17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B8517-A370-4620-B334-356A16EB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8943C-E49C-45BC-A6E7-D193034A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4346F-CFC9-485C-AADC-9C6DFA48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47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6919-AE8E-4634-9855-0F513657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0659E5-607B-4D62-87B3-5F4C7C10A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B991DB-CF15-457F-9619-20B1FD046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EEC560-98ED-49F7-ACBC-1B08C5380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49921-A2A0-4D11-8DCF-D56A39600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9B76C-C886-4003-88EA-A7DB3D6D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04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7C87A-CB36-442E-8134-559227AE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F1D47D-D2BB-459F-9040-9D318F537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C4375-A9E2-4F5B-9B04-6EA58301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A6E7B-AD01-4712-A755-50BC5A62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1EF99-CD9D-4EB5-9609-EE58CD43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76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3B92E3-FB11-43C3-8260-AC6A2F5BC5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D42E37-8B74-4949-AA95-5AC59F4C9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93F54-8351-4481-A831-6A6A346FF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43E2B-2F4C-4781-A80E-C8B1F688A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9B63A-B1D3-41A7-B5E9-DF29CCD5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6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1415248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4467" y="6549548"/>
            <a:ext cx="504613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21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48"/>
            <a:ext cx="1415248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4468" y="6549548"/>
            <a:ext cx="5029200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9"/>
            <a:ext cx="425194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54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139090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0120" y="6549548"/>
            <a:ext cx="5070480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Edit Master text styles</a:t>
            </a:r>
          </a:p>
          <a:p>
            <a:pPr marL="256032" marR="0" lvl="1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Second level</a:t>
            </a:r>
          </a:p>
          <a:p>
            <a:pPr marL="256032" marR="0" lvl="2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Third level</a:t>
            </a:r>
          </a:p>
          <a:p>
            <a:pPr marL="256032" marR="0" lvl="3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Fourth level</a:t>
            </a:r>
          </a:p>
          <a:p>
            <a:pPr marL="256032" marR="0" lvl="4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354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9"/>
            <a:ext cx="1304688" cy="15869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153" y="6549547"/>
            <a:ext cx="497824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65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994833" y="6561663"/>
            <a:ext cx="1162441" cy="15314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8201" y="6561662"/>
            <a:ext cx="5048532" cy="15314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568221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32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9"/>
            <a:ext cx="1278055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7344" y="6549548"/>
            <a:ext cx="49263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629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9"/>
            <a:ext cx="1304688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7344" y="6549548"/>
            <a:ext cx="4959767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491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9"/>
            <a:ext cx="1207033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4169" y="6549548"/>
            <a:ext cx="4937964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71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52139"/>
            <a:ext cx="1260299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549548"/>
            <a:ext cx="5046133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4190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1224789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932" y="6549548"/>
            <a:ext cx="50376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Edit Master text styles</a:t>
            </a:r>
          </a:p>
          <a:p>
            <a:pPr marL="256032" marR="0" lvl="1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Second level</a:t>
            </a:r>
          </a:p>
          <a:p>
            <a:pPr marL="256032" marR="0" lvl="2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Third level</a:t>
            </a:r>
          </a:p>
          <a:p>
            <a:pPr marL="256032" marR="0" lvl="3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Fourth level</a:t>
            </a:r>
          </a:p>
          <a:p>
            <a:pPr marL="256032" marR="0" lvl="4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037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48"/>
            <a:ext cx="1304688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153" y="6549547"/>
            <a:ext cx="5020580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9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14067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5999" y="6549548"/>
            <a:ext cx="504613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Edit Master text styles</a:t>
            </a:r>
          </a:p>
          <a:p>
            <a:pPr marL="256032" marR="0" lvl="1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Second level</a:t>
            </a:r>
          </a:p>
          <a:p>
            <a:pPr marL="256032" marR="0" lvl="2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Third level</a:t>
            </a:r>
          </a:p>
          <a:p>
            <a:pPr marL="256032" marR="0" lvl="3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marL="256032" marR="0" lvl="4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7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994833" y="6561663"/>
            <a:ext cx="1162441" cy="15314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9713" y="6561663"/>
            <a:ext cx="5177020" cy="15314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568221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1496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22191" y="6549549"/>
            <a:ext cx="1432181" cy="15869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7344" y="6549547"/>
            <a:ext cx="49263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549547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336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921553" y="6549549"/>
            <a:ext cx="1339048" cy="15869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934" y="6549548"/>
            <a:ext cx="5054178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055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9"/>
            <a:ext cx="1355981" cy="15869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4467" y="6549547"/>
            <a:ext cx="502073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17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14321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11400" y="6549548"/>
            <a:ext cx="5029200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9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82394" y="6556109"/>
            <a:ext cx="1390893" cy="170809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287" y="6568221"/>
            <a:ext cx="505884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556109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74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1" y="6549546"/>
            <a:ext cx="1452500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1720" y="6549548"/>
            <a:ext cx="4958080" cy="15869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7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922191" y="6537429"/>
            <a:ext cx="13305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5744" y="6537429"/>
            <a:ext cx="5036389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0059" y="653742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8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142371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933" y="6549549"/>
            <a:ext cx="5003800" cy="158696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6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1C9A7-19F7-4FCC-AD37-51D8C6A7E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23E9C-B8ED-4DBD-96C7-A339CE6A3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BAE8C-5772-4B37-BB26-132302B62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24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C41BD-E5A8-4A7C-9766-667DF1D0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7BB38-F1E4-4328-A937-B2EB1222B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8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617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019" y="6549549"/>
            <a:ext cx="1352982" cy="177062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553523"/>
            <a:ext cx="5114885" cy="168979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7707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94279DB-DAAD-4CB7-A969-159BEF137A9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02237" y="6370070"/>
            <a:ext cx="433533" cy="51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75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63C72D-95AF-45B6-A9E0-C1726AA5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B3190-B985-4977-8202-FC2BE979B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D4855-3003-4E11-B546-72CA068096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24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A10DB-3B51-4199-90FE-49E1FB18F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R. Flight, University of Rochester    |   Safety issues-Transport System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73C9-10B5-457E-AF31-114E81560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5923-7BD0-4899-A0F9-76C18AD16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6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018" y="6549548"/>
            <a:ext cx="1369917" cy="189911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2934" y="6545478"/>
            <a:ext cx="5020734" cy="19398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5477"/>
            <a:ext cx="478992" cy="19805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94279DB-DAAD-4CB7-A969-159BEF137A9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02237" y="6370070"/>
            <a:ext cx="433533" cy="51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01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018" y="6549549"/>
            <a:ext cx="1374003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60819" y="6553523"/>
            <a:ext cx="5040067" cy="15205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94279DB-DAAD-4CB7-A969-159BEF137A9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02237" y="6370070"/>
            <a:ext cx="433533" cy="51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09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EB3C8-8729-452F-AF66-88D381C4D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5" y="344139"/>
            <a:ext cx="8218488" cy="689902"/>
          </a:xfrm>
        </p:spPr>
        <p:txBody>
          <a:bodyPr/>
          <a:lstStyle/>
          <a:p>
            <a:r>
              <a:rPr lang="en-US" dirty="0"/>
              <a:t>Personnel Safety with moving detectors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1FA74E8-AA8B-41D4-9B63-FE247D556866}"/>
              </a:ext>
            </a:extLst>
          </p:cNvPr>
          <p:cNvSpPr txBox="1">
            <a:spLocks/>
          </p:cNvSpPr>
          <p:nvPr/>
        </p:nvSpPr>
        <p:spPr>
          <a:xfrm>
            <a:off x="393043" y="1750895"/>
            <a:ext cx="8221663" cy="2516305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200" b="0" i="0" kern="1200" baseline="0">
                <a:solidFill>
                  <a:srgbClr val="E95125"/>
                </a:solidFill>
                <a:latin typeface="Helvetica"/>
                <a:ea typeface="Geneva" charset="0"/>
                <a:cs typeface="Helvetica"/>
              </a:defRPr>
            </a:lvl1pPr>
            <a:lvl2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2pPr>
            <a:lvl3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3pPr>
            <a:lvl4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4pPr>
            <a:lvl5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cs typeface="Geneva" charset="0"/>
              </a:rPr>
              <a:t>Discussion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Geneva" charset="0"/>
              </a:rPr>
              <a:t>E-Stop buttons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Geneva" charset="0"/>
              </a:rPr>
              <a:t>Perimeter Light Curtain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Geneva" charset="0"/>
              </a:rPr>
              <a:t>Sweep &amp; Clear entire cavern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Geneva" charset="0"/>
              </a:rPr>
              <a:t>Maintenance issues</a:t>
            </a:r>
          </a:p>
        </p:txBody>
      </p:sp>
    </p:spTree>
    <p:extLst>
      <p:ext uri="{BB962C8B-B14F-4D97-AF65-F5344CB8AC3E}">
        <p14:creationId xmlns:p14="http://schemas.microsoft.com/office/powerpoint/2010/main" val="373868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CDB2CF-F80B-41B7-B61B-4BFA14B7C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description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F3B04-4DED-433C-8762-71B7A5B9D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2395" y="6561662"/>
            <a:ext cx="1111006" cy="158697"/>
          </a:xfrm>
        </p:spPr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9A9BF-2A2D-493A-BD4A-575437CCAD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B309D-921E-4F36-A05E-7533D813E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2469D8-BD2D-47F6-B4AA-72490D79D512}"/>
              </a:ext>
            </a:extLst>
          </p:cNvPr>
          <p:cNvSpPr/>
          <p:nvPr/>
        </p:nvSpPr>
        <p:spPr>
          <a:xfrm>
            <a:off x="457200" y="1277302"/>
            <a:ext cx="8229599" cy="3370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Unmanned, remote control movement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Movement max speed is 10.2 cm/min.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detector weight is approx. 900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tonnes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magnets are fully operational, humans may not be allowed to be present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questions-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best to stop a moving detector in case of an emergency?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quickly can a detector stop?</a:t>
            </a:r>
          </a:p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 movement option?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1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1C84DE57-6440-4890-9DA4-1D261058E92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012" r="3012"/>
          <a:stretch>
            <a:fillRect/>
          </a:stretch>
        </p:blipFill>
        <p:spPr>
          <a:xfrm>
            <a:off x="457200" y="1121732"/>
            <a:ext cx="8229600" cy="500909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56AB331-4AA4-4C05-9B14-D8ECCF7B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detector arrangement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6DD7B-BDFF-42BE-B5C4-3E0F6107E8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3543C-F199-406D-AF9B-A9CC4382F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70F77-746E-4ED1-BC96-D068C1DA8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89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3C83E6-9485-4BD6-9A11-89DE860E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E-Stop buttons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34C85-25C0-4F6E-BC0E-0E2E36965B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76CC4-9962-44E3-AC93-A9589CE51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A1DFB-BC0E-478C-9B2C-BE46839B1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6E44E32-D270-41F4-8918-47CAD17F516F}"/>
              </a:ext>
            </a:extLst>
          </p:cNvPr>
          <p:cNvGrpSpPr/>
          <p:nvPr/>
        </p:nvGrpSpPr>
        <p:grpSpPr>
          <a:xfrm>
            <a:off x="2838450" y="1618302"/>
            <a:ext cx="6305550" cy="4429125"/>
            <a:chOff x="2572908" y="1419536"/>
            <a:chExt cx="6305550" cy="442912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F642E59-6947-4A14-AAAA-251C09170C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2908" y="1419536"/>
              <a:ext cx="6305550" cy="4429125"/>
            </a:xfrm>
            <a:prstGeom prst="rect">
              <a:avLst/>
            </a:prstGeom>
          </p:spPr>
        </p:pic>
        <p:sp>
          <p:nvSpPr>
            <p:cNvPr id="20" name="Flowchart: Connector 19">
              <a:extLst>
                <a:ext uri="{FF2B5EF4-FFF2-40B4-BE49-F238E27FC236}">
                  <a16:creationId xmlns:a16="http://schemas.microsoft.com/office/drawing/2014/main" id="{34F2C661-3297-40F3-80C8-EDBAE2E90567}"/>
                </a:ext>
              </a:extLst>
            </p:cNvPr>
            <p:cNvSpPr/>
            <p:nvPr/>
          </p:nvSpPr>
          <p:spPr>
            <a:xfrm>
              <a:off x="2765285" y="4614594"/>
              <a:ext cx="209550" cy="22225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Connector 20">
              <a:extLst>
                <a:ext uri="{FF2B5EF4-FFF2-40B4-BE49-F238E27FC236}">
                  <a16:creationId xmlns:a16="http://schemas.microsoft.com/office/drawing/2014/main" id="{63522547-D484-4CBA-B877-DA1CF7A81858}"/>
                </a:ext>
              </a:extLst>
            </p:cNvPr>
            <p:cNvSpPr/>
            <p:nvPr/>
          </p:nvSpPr>
          <p:spPr>
            <a:xfrm>
              <a:off x="2765285" y="5130970"/>
              <a:ext cx="209550" cy="222250"/>
            </a:xfrm>
            <a:prstGeom prst="flowChartConnector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CEEB823-E849-49FF-8831-FF21DF590535}"/>
                </a:ext>
              </a:extLst>
            </p:cNvPr>
            <p:cNvGrpSpPr/>
            <p:nvPr/>
          </p:nvGrpSpPr>
          <p:grpSpPr>
            <a:xfrm>
              <a:off x="2765285" y="4110787"/>
              <a:ext cx="2016265" cy="1258223"/>
              <a:chOff x="2765285" y="4110787"/>
              <a:chExt cx="2016265" cy="1258223"/>
            </a:xfrm>
          </p:grpSpPr>
          <p:sp>
            <p:nvSpPr>
              <p:cNvPr id="13" name="Flowchart: Connector 12">
                <a:extLst>
                  <a:ext uri="{FF2B5EF4-FFF2-40B4-BE49-F238E27FC236}">
                    <a16:creationId xmlns:a16="http://schemas.microsoft.com/office/drawing/2014/main" id="{A95BA707-41C9-40D0-97EC-2C0DC2296404}"/>
                  </a:ext>
                </a:extLst>
              </p:cNvPr>
              <p:cNvSpPr/>
              <p:nvPr/>
            </p:nvSpPr>
            <p:spPr>
              <a:xfrm>
                <a:off x="4553669" y="4121824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lowchart: Connector 13">
                <a:extLst>
                  <a:ext uri="{FF2B5EF4-FFF2-40B4-BE49-F238E27FC236}">
                    <a16:creationId xmlns:a16="http://schemas.microsoft.com/office/drawing/2014/main" id="{29E151DD-8603-421C-916A-50B13FEFF351}"/>
                  </a:ext>
                </a:extLst>
              </p:cNvPr>
              <p:cNvSpPr/>
              <p:nvPr/>
            </p:nvSpPr>
            <p:spPr>
              <a:xfrm>
                <a:off x="4572000" y="4614594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lowchart: Connector 14">
                <a:extLst>
                  <a:ext uri="{FF2B5EF4-FFF2-40B4-BE49-F238E27FC236}">
                    <a16:creationId xmlns:a16="http://schemas.microsoft.com/office/drawing/2014/main" id="{396B6462-980A-447E-9722-C10358C71212}"/>
                  </a:ext>
                </a:extLst>
              </p:cNvPr>
              <p:cNvSpPr/>
              <p:nvPr/>
            </p:nvSpPr>
            <p:spPr>
              <a:xfrm>
                <a:off x="4570842" y="514676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lowchart: Connector 15">
                <a:extLst>
                  <a:ext uri="{FF2B5EF4-FFF2-40B4-BE49-F238E27FC236}">
                    <a16:creationId xmlns:a16="http://schemas.microsoft.com/office/drawing/2014/main" id="{5C2EFD2F-F1F9-45C9-BB48-9C5D03DF1932}"/>
                  </a:ext>
                </a:extLst>
              </p:cNvPr>
              <p:cNvSpPr/>
              <p:nvPr/>
            </p:nvSpPr>
            <p:spPr>
              <a:xfrm>
                <a:off x="4191000" y="4121824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lowchart: Connector 16">
                <a:extLst>
                  <a:ext uri="{FF2B5EF4-FFF2-40B4-BE49-F238E27FC236}">
                    <a16:creationId xmlns:a16="http://schemas.microsoft.com/office/drawing/2014/main" id="{1EDA3F71-45DF-4E71-A3C7-5216B1A2F82B}"/>
                  </a:ext>
                </a:extLst>
              </p:cNvPr>
              <p:cNvSpPr/>
              <p:nvPr/>
            </p:nvSpPr>
            <p:spPr>
              <a:xfrm>
                <a:off x="3762954" y="4121824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lowchart: Connector 17">
                <a:extLst>
                  <a:ext uri="{FF2B5EF4-FFF2-40B4-BE49-F238E27FC236}">
                    <a16:creationId xmlns:a16="http://schemas.microsoft.com/office/drawing/2014/main" id="{30AD7613-A2CC-4893-8634-7080E40DE3AA}"/>
                  </a:ext>
                </a:extLst>
              </p:cNvPr>
              <p:cNvSpPr/>
              <p:nvPr/>
            </p:nvSpPr>
            <p:spPr>
              <a:xfrm>
                <a:off x="3172404" y="4110787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lowchart: Connector 18">
                <a:extLst>
                  <a:ext uri="{FF2B5EF4-FFF2-40B4-BE49-F238E27FC236}">
                    <a16:creationId xmlns:a16="http://schemas.microsoft.com/office/drawing/2014/main" id="{E0928DDA-9C15-4567-AC18-224AF1EDD975}"/>
                  </a:ext>
                </a:extLst>
              </p:cNvPr>
              <p:cNvSpPr/>
              <p:nvPr/>
            </p:nvSpPr>
            <p:spPr>
              <a:xfrm>
                <a:off x="2765285" y="4121824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lowchart: Connector 21">
                <a:extLst>
                  <a:ext uri="{FF2B5EF4-FFF2-40B4-BE49-F238E27FC236}">
                    <a16:creationId xmlns:a16="http://schemas.microsoft.com/office/drawing/2014/main" id="{629EC7FB-F218-4274-A3F7-C81CA4DB6665}"/>
                  </a:ext>
                </a:extLst>
              </p:cNvPr>
              <p:cNvSpPr/>
              <p:nvPr/>
            </p:nvSpPr>
            <p:spPr>
              <a:xfrm>
                <a:off x="3172404" y="513097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lowchart: Connector 22">
                <a:extLst>
                  <a:ext uri="{FF2B5EF4-FFF2-40B4-BE49-F238E27FC236}">
                    <a16:creationId xmlns:a16="http://schemas.microsoft.com/office/drawing/2014/main" id="{F0C91490-0FA1-442A-8563-86F3ED4868BB}"/>
                  </a:ext>
                </a:extLst>
              </p:cNvPr>
              <p:cNvSpPr/>
              <p:nvPr/>
            </p:nvSpPr>
            <p:spPr>
              <a:xfrm>
                <a:off x="3762954" y="513097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lowchart: Connector 23">
                <a:extLst>
                  <a:ext uri="{FF2B5EF4-FFF2-40B4-BE49-F238E27FC236}">
                    <a16:creationId xmlns:a16="http://schemas.microsoft.com/office/drawing/2014/main" id="{4B11A85D-4B9D-4700-BB1A-774CDC657ADA}"/>
                  </a:ext>
                </a:extLst>
              </p:cNvPr>
              <p:cNvSpPr/>
              <p:nvPr/>
            </p:nvSpPr>
            <p:spPr>
              <a:xfrm>
                <a:off x="4189842" y="513097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BA776D7-A4A1-475C-9311-CE10F536FAD5}"/>
                </a:ext>
              </a:extLst>
            </p:cNvPr>
            <p:cNvGrpSpPr/>
            <p:nvPr/>
          </p:nvGrpSpPr>
          <p:grpSpPr>
            <a:xfrm>
              <a:off x="6451680" y="3203753"/>
              <a:ext cx="1609146" cy="1258223"/>
              <a:chOff x="6451680" y="3203753"/>
              <a:chExt cx="1609146" cy="1258223"/>
            </a:xfrm>
          </p:grpSpPr>
          <p:sp>
            <p:nvSpPr>
              <p:cNvPr id="27" name="Flowchart: Connector 26">
                <a:extLst>
                  <a:ext uri="{FF2B5EF4-FFF2-40B4-BE49-F238E27FC236}">
                    <a16:creationId xmlns:a16="http://schemas.microsoft.com/office/drawing/2014/main" id="{2326086A-C342-4518-A5CF-90DB6E0489F8}"/>
                  </a:ext>
                </a:extLst>
              </p:cNvPr>
              <p:cNvSpPr/>
              <p:nvPr/>
            </p:nvSpPr>
            <p:spPr>
              <a:xfrm>
                <a:off x="7832945" y="321479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lowchart: Connector 27">
                <a:extLst>
                  <a:ext uri="{FF2B5EF4-FFF2-40B4-BE49-F238E27FC236}">
                    <a16:creationId xmlns:a16="http://schemas.microsoft.com/office/drawing/2014/main" id="{96ECCB5B-315D-49D0-8204-9A4544DC600B}"/>
                  </a:ext>
                </a:extLst>
              </p:cNvPr>
              <p:cNvSpPr/>
              <p:nvPr/>
            </p:nvSpPr>
            <p:spPr>
              <a:xfrm>
                <a:off x="7851276" y="370756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lowchart: Connector 28">
                <a:extLst>
                  <a:ext uri="{FF2B5EF4-FFF2-40B4-BE49-F238E27FC236}">
                    <a16:creationId xmlns:a16="http://schemas.microsoft.com/office/drawing/2014/main" id="{06D70F30-20E9-4E02-9CDB-ECB0F940BB69}"/>
                  </a:ext>
                </a:extLst>
              </p:cNvPr>
              <p:cNvSpPr/>
              <p:nvPr/>
            </p:nvSpPr>
            <p:spPr>
              <a:xfrm>
                <a:off x="7850118" y="4239726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lowchart: Connector 29">
                <a:extLst>
                  <a:ext uri="{FF2B5EF4-FFF2-40B4-BE49-F238E27FC236}">
                    <a16:creationId xmlns:a16="http://schemas.microsoft.com/office/drawing/2014/main" id="{FFF3E7A4-54F6-4B2F-89DA-A77B7BB03B58}"/>
                  </a:ext>
                </a:extLst>
              </p:cNvPr>
              <p:cNvSpPr/>
              <p:nvPr/>
            </p:nvSpPr>
            <p:spPr>
              <a:xfrm>
                <a:off x="7470276" y="321479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lowchart: Connector 30">
                <a:extLst>
                  <a:ext uri="{FF2B5EF4-FFF2-40B4-BE49-F238E27FC236}">
                    <a16:creationId xmlns:a16="http://schemas.microsoft.com/office/drawing/2014/main" id="{252EDD07-BC70-4C78-BC69-C793453FECE9}"/>
                  </a:ext>
                </a:extLst>
              </p:cNvPr>
              <p:cNvSpPr/>
              <p:nvPr/>
            </p:nvSpPr>
            <p:spPr>
              <a:xfrm>
                <a:off x="7042230" y="321479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lowchart: Connector 31">
                <a:extLst>
                  <a:ext uri="{FF2B5EF4-FFF2-40B4-BE49-F238E27FC236}">
                    <a16:creationId xmlns:a16="http://schemas.microsoft.com/office/drawing/2014/main" id="{08554E4F-4286-4DB4-990D-A10D28C1AAD4}"/>
                  </a:ext>
                </a:extLst>
              </p:cNvPr>
              <p:cNvSpPr/>
              <p:nvPr/>
            </p:nvSpPr>
            <p:spPr>
              <a:xfrm>
                <a:off x="6451680" y="3203753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lowchart: Connector 33">
                <a:extLst>
                  <a:ext uri="{FF2B5EF4-FFF2-40B4-BE49-F238E27FC236}">
                    <a16:creationId xmlns:a16="http://schemas.microsoft.com/office/drawing/2014/main" id="{5B67E989-C285-49DA-A67A-C2F70C86F4F7}"/>
                  </a:ext>
                </a:extLst>
              </p:cNvPr>
              <p:cNvSpPr/>
              <p:nvPr/>
            </p:nvSpPr>
            <p:spPr>
              <a:xfrm>
                <a:off x="6451680" y="4223936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lowchart: Connector 34">
                <a:extLst>
                  <a:ext uri="{FF2B5EF4-FFF2-40B4-BE49-F238E27FC236}">
                    <a16:creationId xmlns:a16="http://schemas.microsoft.com/office/drawing/2014/main" id="{290BF178-B64A-4E17-8906-99D194C66E26}"/>
                  </a:ext>
                </a:extLst>
              </p:cNvPr>
              <p:cNvSpPr/>
              <p:nvPr/>
            </p:nvSpPr>
            <p:spPr>
              <a:xfrm>
                <a:off x="7042230" y="4223936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lowchart: Connector 35">
                <a:extLst>
                  <a:ext uri="{FF2B5EF4-FFF2-40B4-BE49-F238E27FC236}">
                    <a16:creationId xmlns:a16="http://schemas.microsoft.com/office/drawing/2014/main" id="{DB6DBD53-9290-4C84-A524-A66D149D4153}"/>
                  </a:ext>
                </a:extLst>
              </p:cNvPr>
              <p:cNvSpPr/>
              <p:nvPr/>
            </p:nvSpPr>
            <p:spPr>
              <a:xfrm>
                <a:off x="7469118" y="4223936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lowchart: Connector 47">
                <a:extLst>
                  <a:ext uri="{FF2B5EF4-FFF2-40B4-BE49-F238E27FC236}">
                    <a16:creationId xmlns:a16="http://schemas.microsoft.com/office/drawing/2014/main" id="{BF91E56A-7150-4928-92B1-0F4D1C2A2BA1}"/>
                  </a:ext>
                </a:extLst>
              </p:cNvPr>
              <p:cNvSpPr/>
              <p:nvPr/>
            </p:nvSpPr>
            <p:spPr>
              <a:xfrm>
                <a:off x="6451680" y="3721739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26DA3833-0CE2-49AA-A116-01540900DC9C}"/>
                </a:ext>
              </a:extLst>
            </p:cNvPr>
            <p:cNvGrpSpPr/>
            <p:nvPr/>
          </p:nvGrpSpPr>
          <p:grpSpPr>
            <a:xfrm rot="5400000">
              <a:off x="2860932" y="1781106"/>
              <a:ext cx="1609146" cy="1258223"/>
              <a:chOff x="6451680" y="3203753"/>
              <a:chExt cx="1609146" cy="1258223"/>
            </a:xfrm>
          </p:grpSpPr>
          <p:sp>
            <p:nvSpPr>
              <p:cNvPr id="62" name="Flowchart: Connector 61">
                <a:extLst>
                  <a:ext uri="{FF2B5EF4-FFF2-40B4-BE49-F238E27FC236}">
                    <a16:creationId xmlns:a16="http://schemas.microsoft.com/office/drawing/2014/main" id="{2E9A2EB4-66FA-42A5-81FA-1AD26D428571}"/>
                  </a:ext>
                </a:extLst>
              </p:cNvPr>
              <p:cNvSpPr/>
              <p:nvPr/>
            </p:nvSpPr>
            <p:spPr>
              <a:xfrm>
                <a:off x="7832945" y="321479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lowchart: Connector 62">
                <a:extLst>
                  <a:ext uri="{FF2B5EF4-FFF2-40B4-BE49-F238E27FC236}">
                    <a16:creationId xmlns:a16="http://schemas.microsoft.com/office/drawing/2014/main" id="{C363F4C6-503A-49FE-AF88-2F1F650F9E51}"/>
                  </a:ext>
                </a:extLst>
              </p:cNvPr>
              <p:cNvSpPr/>
              <p:nvPr/>
            </p:nvSpPr>
            <p:spPr>
              <a:xfrm>
                <a:off x="7851276" y="370756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lowchart: Connector 63">
                <a:extLst>
                  <a:ext uri="{FF2B5EF4-FFF2-40B4-BE49-F238E27FC236}">
                    <a16:creationId xmlns:a16="http://schemas.microsoft.com/office/drawing/2014/main" id="{B71C90EE-E333-4482-A8D9-34C3BE3C8922}"/>
                  </a:ext>
                </a:extLst>
              </p:cNvPr>
              <p:cNvSpPr/>
              <p:nvPr/>
            </p:nvSpPr>
            <p:spPr>
              <a:xfrm>
                <a:off x="7850118" y="4239726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lowchart: Connector 64">
                <a:extLst>
                  <a:ext uri="{FF2B5EF4-FFF2-40B4-BE49-F238E27FC236}">
                    <a16:creationId xmlns:a16="http://schemas.microsoft.com/office/drawing/2014/main" id="{B89792DC-7D1A-4508-8B1C-2A247225F411}"/>
                  </a:ext>
                </a:extLst>
              </p:cNvPr>
              <p:cNvSpPr/>
              <p:nvPr/>
            </p:nvSpPr>
            <p:spPr>
              <a:xfrm>
                <a:off x="7470276" y="321479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lowchart: Connector 65">
                <a:extLst>
                  <a:ext uri="{FF2B5EF4-FFF2-40B4-BE49-F238E27FC236}">
                    <a16:creationId xmlns:a16="http://schemas.microsoft.com/office/drawing/2014/main" id="{5D9DF7C0-36D6-4077-8EFD-E0D9B70A008F}"/>
                  </a:ext>
                </a:extLst>
              </p:cNvPr>
              <p:cNvSpPr/>
              <p:nvPr/>
            </p:nvSpPr>
            <p:spPr>
              <a:xfrm>
                <a:off x="7042230" y="3214790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lowchart: Connector 66">
                <a:extLst>
                  <a:ext uri="{FF2B5EF4-FFF2-40B4-BE49-F238E27FC236}">
                    <a16:creationId xmlns:a16="http://schemas.microsoft.com/office/drawing/2014/main" id="{DB6D4B66-DC5A-4F48-AA0E-0C963099B113}"/>
                  </a:ext>
                </a:extLst>
              </p:cNvPr>
              <p:cNvSpPr/>
              <p:nvPr/>
            </p:nvSpPr>
            <p:spPr>
              <a:xfrm>
                <a:off x="6451680" y="3203753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Flowchart: Connector 67">
                <a:extLst>
                  <a:ext uri="{FF2B5EF4-FFF2-40B4-BE49-F238E27FC236}">
                    <a16:creationId xmlns:a16="http://schemas.microsoft.com/office/drawing/2014/main" id="{DE065374-69FA-4D39-8B72-784A826CF547}"/>
                  </a:ext>
                </a:extLst>
              </p:cNvPr>
              <p:cNvSpPr/>
              <p:nvPr/>
            </p:nvSpPr>
            <p:spPr>
              <a:xfrm>
                <a:off x="6451680" y="4223936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Flowchart: Connector 68">
                <a:extLst>
                  <a:ext uri="{FF2B5EF4-FFF2-40B4-BE49-F238E27FC236}">
                    <a16:creationId xmlns:a16="http://schemas.microsoft.com/office/drawing/2014/main" id="{48CB1DC3-A45F-4501-9563-C834B8BF8B01}"/>
                  </a:ext>
                </a:extLst>
              </p:cNvPr>
              <p:cNvSpPr/>
              <p:nvPr/>
            </p:nvSpPr>
            <p:spPr>
              <a:xfrm>
                <a:off x="7042230" y="4223936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Flowchart: Connector 69">
                <a:extLst>
                  <a:ext uri="{FF2B5EF4-FFF2-40B4-BE49-F238E27FC236}">
                    <a16:creationId xmlns:a16="http://schemas.microsoft.com/office/drawing/2014/main" id="{0E396A3A-63E9-45BC-8734-E8F7BA1B251A}"/>
                  </a:ext>
                </a:extLst>
              </p:cNvPr>
              <p:cNvSpPr/>
              <p:nvPr/>
            </p:nvSpPr>
            <p:spPr>
              <a:xfrm>
                <a:off x="7469118" y="4223936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Flowchart: Connector 70">
                <a:extLst>
                  <a:ext uri="{FF2B5EF4-FFF2-40B4-BE49-F238E27FC236}">
                    <a16:creationId xmlns:a16="http://schemas.microsoft.com/office/drawing/2014/main" id="{DD8EF6A7-72CB-4880-A429-319C37F5C80D}"/>
                  </a:ext>
                </a:extLst>
              </p:cNvPr>
              <p:cNvSpPr/>
              <p:nvPr/>
            </p:nvSpPr>
            <p:spPr>
              <a:xfrm>
                <a:off x="6451680" y="3721739"/>
                <a:ext cx="209550" cy="22225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1FF21B82-29A2-4BB6-B559-70131A3E76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92552" y="1423861"/>
              <a:ext cx="1849943" cy="1425569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1C1A994-7C8C-408D-BE41-CBFFB1D66886}"/>
              </a:ext>
            </a:extLst>
          </p:cNvPr>
          <p:cNvSpPr txBox="1"/>
          <p:nvPr/>
        </p:nvSpPr>
        <p:spPr>
          <a:xfrm>
            <a:off x="250434" y="2038071"/>
            <a:ext cx="26548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a large number of E-Stop buttons, spaced per safety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Press a button to stop movement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Moderate cost option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41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3C83E6-9485-4BD6-9A11-89DE860E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Perimeter Light Curtain for E-Stop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34C85-25C0-4F6E-BC0E-0E2E36965B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76CC4-9962-44E3-AC93-A9589CE51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A1DFB-BC0E-478C-9B2C-BE46839B1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9439E75-5AD7-4898-B3C9-EA498FBAF4F7}"/>
              </a:ext>
            </a:extLst>
          </p:cNvPr>
          <p:cNvGrpSpPr/>
          <p:nvPr/>
        </p:nvGrpSpPr>
        <p:grpSpPr>
          <a:xfrm>
            <a:off x="2856473" y="1121732"/>
            <a:ext cx="6305550" cy="5024578"/>
            <a:chOff x="2572908" y="824083"/>
            <a:chExt cx="6305550" cy="502457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F642E59-6947-4A14-AAAA-251C09170C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2908" y="1419536"/>
              <a:ext cx="6305550" cy="4429125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BF501CB-7F8E-4D23-96FA-1B401307D4F3}"/>
                </a:ext>
              </a:extLst>
            </p:cNvPr>
            <p:cNvSpPr/>
            <p:nvPr/>
          </p:nvSpPr>
          <p:spPr>
            <a:xfrm>
              <a:off x="2820112" y="4221622"/>
              <a:ext cx="1871529" cy="1085316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93FBF3E-4793-46EE-8EE0-4D1DD1A0A444}"/>
                </a:ext>
              </a:extLst>
            </p:cNvPr>
            <p:cNvSpPr/>
            <p:nvPr/>
          </p:nvSpPr>
          <p:spPr>
            <a:xfrm>
              <a:off x="6483350" y="3345322"/>
              <a:ext cx="1447800" cy="928228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6317901-1478-4B1B-9263-25D3122FE0F1}"/>
                </a:ext>
              </a:extLst>
            </p:cNvPr>
            <p:cNvSpPr/>
            <p:nvPr/>
          </p:nvSpPr>
          <p:spPr>
            <a:xfrm>
              <a:off x="3079750" y="1733550"/>
              <a:ext cx="1212850" cy="13271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4FDAFA5-2ACA-439A-B181-4FFF9C9D4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00637" y="824083"/>
              <a:ext cx="3262313" cy="2366281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5CC2131-B0EF-47DE-97B8-6D31B9CAF8A6}"/>
              </a:ext>
            </a:extLst>
          </p:cNvPr>
          <p:cNvSpPr txBox="1"/>
          <p:nvPr/>
        </p:nvSpPr>
        <p:spPr>
          <a:xfrm>
            <a:off x="201660" y="2019087"/>
            <a:ext cx="27821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 a perimeter laser beam curtain that moves with each detector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Break the curtain anywhere to stop movement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Higher cost option</a:t>
            </a:r>
          </a:p>
        </p:txBody>
      </p:sp>
    </p:spTree>
    <p:extLst>
      <p:ext uri="{BB962C8B-B14F-4D97-AF65-F5344CB8AC3E}">
        <p14:creationId xmlns:p14="http://schemas.microsoft.com/office/powerpoint/2010/main" val="386533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3C83E6-9485-4BD6-9A11-89DE860E5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2518"/>
            <a:ext cx="8686800" cy="647102"/>
          </a:xfrm>
        </p:spPr>
        <p:txBody>
          <a:bodyPr/>
          <a:lstStyle/>
          <a:p>
            <a:r>
              <a:rPr lang="en-US" sz="4000" dirty="0"/>
              <a:t>Cavern is sealed during movement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34C85-25C0-4F6E-BC0E-0E2E36965B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76CC4-9962-44E3-AC93-A9589CE51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A1DFB-BC0E-478C-9B2C-BE46839B1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E4FAE5A-97B0-476B-8482-01D947125339}"/>
              </a:ext>
            </a:extLst>
          </p:cNvPr>
          <p:cNvGrpSpPr/>
          <p:nvPr/>
        </p:nvGrpSpPr>
        <p:grpSpPr>
          <a:xfrm>
            <a:off x="2838450" y="1412866"/>
            <a:ext cx="6305550" cy="4429125"/>
            <a:chOff x="2579258" y="1387786"/>
            <a:chExt cx="6305550" cy="442912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F642E59-6947-4A14-AAAA-251C09170C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9258" y="1387786"/>
              <a:ext cx="6305550" cy="4429125"/>
            </a:xfrm>
            <a:prstGeom prst="rect">
              <a:avLst/>
            </a:prstGeom>
          </p:spPr>
        </p:pic>
        <p:sp>
          <p:nvSpPr>
            <p:cNvPr id="25" name="L-Shape 24">
              <a:extLst>
                <a:ext uri="{FF2B5EF4-FFF2-40B4-BE49-F238E27FC236}">
                  <a16:creationId xmlns:a16="http://schemas.microsoft.com/office/drawing/2014/main" id="{DC1D8267-AAB4-43BF-9409-3F681FAA5AF5}"/>
                </a:ext>
              </a:extLst>
            </p:cNvPr>
            <p:cNvSpPr/>
            <p:nvPr/>
          </p:nvSpPr>
          <p:spPr>
            <a:xfrm>
              <a:off x="2882901" y="1631950"/>
              <a:ext cx="5708650" cy="3620355"/>
            </a:xfrm>
            <a:prstGeom prst="corner">
              <a:avLst>
                <a:gd name="adj1" fmla="val 55262"/>
                <a:gd name="adj2" fmla="val 42999"/>
              </a:avLst>
            </a:prstGeom>
            <a:noFill/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79F5510-B396-4F95-A87E-638CE0642511}"/>
              </a:ext>
            </a:extLst>
          </p:cNvPr>
          <p:cNvSpPr txBox="1"/>
          <p:nvPr/>
        </p:nvSpPr>
        <p:spPr>
          <a:xfrm>
            <a:off x="201660" y="2019087"/>
            <a:ext cx="27821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Prior to operation or any movement, the cavern is cleared of personnel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doors are locked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Maintenance movement override method TBD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Expected to be lowest cost option</a:t>
            </a:r>
          </a:p>
        </p:txBody>
      </p:sp>
    </p:spTree>
    <p:extLst>
      <p:ext uri="{BB962C8B-B14F-4D97-AF65-F5344CB8AC3E}">
        <p14:creationId xmlns:p14="http://schemas.microsoft.com/office/powerpoint/2010/main" val="2566595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3C83E6-9485-4BD6-9A11-89DE860E5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2518"/>
            <a:ext cx="8686800" cy="647102"/>
          </a:xfrm>
        </p:spPr>
        <p:txBody>
          <a:bodyPr/>
          <a:lstStyle/>
          <a:p>
            <a:r>
              <a:rPr lang="en-US" sz="4000" dirty="0"/>
              <a:t>Define sudden E-Stop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34C85-25C0-4F6E-BC0E-0E2E36965B9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76CC4-9962-44E3-AC93-A9589CE51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A1DFB-BC0E-478C-9B2C-BE46839B1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F642E59-6947-4A14-AAAA-251C09170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450" y="1412866"/>
            <a:ext cx="6305550" cy="44291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79F5510-B396-4F95-A87E-638CE0642511}"/>
              </a:ext>
            </a:extLst>
          </p:cNvPr>
          <p:cNvSpPr txBox="1"/>
          <p:nvPr/>
        </p:nvSpPr>
        <p:spPr>
          <a:xfrm>
            <a:off x="201660" y="2019087"/>
            <a:ext cx="27821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fast is a sudden stop?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fast can a detector stop without damage?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Sloshing issues?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LAr</a:t>
            </a:r>
            <a:r>
              <a:rPr lang="en-US" dirty="0"/>
              <a:t> Modules are like pendulums, what happens?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unknowns?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Looking to have FEA analysis performed, asked for costs &amp; schedules</a:t>
            </a:r>
          </a:p>
        </p:txBody>
      </p:sp>
    </p:spTree>
    <p:extLst>
      <p:ext uri="{BB962C8B-B14F-4D97-AF65-F5344CB8AC3E}">
        <p14:creationId xmlns:p14="http://schemas.microsoft.com/office/powerpoint/2010/main" val="101146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0EF1A7-6AEE-46FC-8FD6-6A184C46D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ES&amp;H to provide requirements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6980-BBE1-4701-8BC5-821DF6C2598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April 24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1788-2D7C-410D-9254-7584E2787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R. Flight, University of Rochester    |   Safety issues-Transport System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6BCDC-18D9-4B3F-B15C-214F00C09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1D54FD-61C4-4FCD-8DA5-660ED59DF3DC}"/>
              </a:ext>
            </a:extLst>
          </p:cNvPr>
          <p:cNvSpPr txBox="1"/>
          <p:nvPr/>
        </p:nvSpPr>
        <p:spPr>
          <a:xfrm>
            <a:off x="981777" y="1511166"/>
            <a:ext cx="4764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are the requirements for each case?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Gathering info has started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32167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of DUNE Near Detector.potx" id="{3BCEC0A2-1378-49F3-ABA7-F2AA1A268121}" vid="{E212865D-C178-4686-A547-CAE18AFCF6BC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of DUNE Near Detector.potx" id="{3BCEC0A2-1378-49F3-ABA7-F2AA1A268121}" vid="{9D3CE984-5508-4CB6-9AD1-221EE79F182E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tus of DUNE Near Detector.potx" id="{3BCEC0A2-1378-49F3-ABA7-F2AA1A268121}" vid="{9B62F367-65A6-48E7-8D9B-5E50A298D2E5}"/>
    </a:ext>
  </a:extLst>
</a:theme>
</file>

<file path=ppt/theme/theme4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338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Lucida Grande</vt:lpstr>
      <vt:lpstr>Dune Template_051215</vt:lpstr>
      <vt:lpstr>LBNF Content-Footer Theme</vt:lpstr>
      <vt:lpstr>Custom Design</vt:lpstr>
      <vt:lpstr>1_LBNF Content-Footer Theme</vt:lpstr>
      <vt:lpstr>2_LBNF Content-Footer Theme</vt:lpstr>
      <vt:lpstr>Personnel Safety with moving detectors</vt:lpstr>
      <vt:lpstr>General description</vt:lpstr>
      <vt:lpstr>General detector arrangement</vt:lpstr>
      <vt:lpstr>E-Stop buttons</vt:lpstr>
      <vt:lpstr>Perimeter Light Curtain for E-Stop</vt:lpstr>
      <vt:lpstr>Cavern is sealed during movement</vt:lpstr>
      <vt:lpstr>Define sudden E-Stop</vt:lpstr>
      <vt:lpstr>ES&amp;H to provide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DUNE Near Detector</dc:title>
  <dc:creator>Robert Flight</dc:creator>
  <cp:lastModifiedBy>Flight, Robert</cp:lastModifiedBy>
  <cp:revision>34</cp:revision>
  <dcterms:created xsi:type="dcterms:W3CDTF">2018-10-25T14:19:40Z</dcterms:created>
  <dcterms:modified xsi:type="dcterms:W3CDTF">2020-04-24T14:31:10Z</dcterms:modified>
</cp:coreProperties>
</file>