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63" r:id="rId3"/>
    <p:sldId id="329" r:id="rId4"/>
    <p:sldId id="348" r:id="rId5"/>
    <p:sldId id="345" r:id="rId6"/>
    <p:sldId id="349" r:id="rId7"/>
    <p:sldId id="346" r:id="rId8"/>
    <p:sldId id="350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70" r:id="rId27"/>
    <p:sldId id="369" r:id="rId28"/>
    <p:sldId id="371" r:id="rId29"/>
    <p:sldId id="336" r:id="rId30"/>
    <p:sldId id="332" r:id="rId31"/>
    <p:sldId id="339" r:id="rId32"/>
    <p:sldId id="344" r:id="rId3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2C6C-E3B2-445E-B6E8-A0E39660BE04}" v="10" dt="2020-04-09T20:46:1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>
        <p:scale>
          <a:sx n="200" d="100"/>
          <a:sy n="200" d="100"/>
        </p:scale>
        <p:origin x="-1136" y="-400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41" Type="http://schemas.microsoft.com/office/2015/10/relationships/revisionInfo" Target="revisionInfo.xml"/><Relationship Id="rId4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R Macier" userId="092693b1-a69a-4339-83de-6650eb6d6f2f" providerId="ADAL" clId="{BB2F6CDC-63CE-4BDB-B829-F8BF4C0D3EAA}"/>
    <pc:docChg chg="custSel modSld">
      <pc:chgData name="Jolie R Macier" userId="092693b1-a69a-4339-83de-6650eb6d6f2f" providerId="ADAL" clId="{BB2F6CDC-63CE-4BDB-B829-F8BF4C0D3EAA}" dt="2019-09-12T18:54:59.194" v="15" actId="20577"/>
      <pc:docMkLst>
        <pc:docMk/>
      </pc:docMkLst>
      <pc:sldChg chg="modSp">
        <pc:chgData name="Jolie R Macier" userId="092693b1-a69a-4339-83de-6650eb6d6f2f" providerId="ADAL" clId="{BB2F6CDC-63CE-4BDB-B829-F8BF4C0D3EAA}" dt="2019-09-12T18:54:59.194" v="15" actId="20577"/>
        <pc:sldMkLst>
          <pc:docMk/>
          <pc:sldMk cId="0" sldId="263"/>
        </pc:sldMkLst>
        <pc:spChg chg="mod">
          <ac:chgData name="Jolie R Macier" userId="092693b1-a69a-4339-83de-6650eb6d6f2f" providerId="ADAL" clId="{BB2F6CDC-63CE-4BDB-B829-F8BF4C0D3EAA}" dt="2019-09-12T18:54:59.194" v="15" actId="20577"/>
          <ac:spMkLst>
            <pc:docMk/>
            <pc:sldMk cId="0" sldId="263"/>
            <ac:spMk id="6146" creationId="{00000000-0000-0000-0000-000000000000}"/>
          </ac:spMkLst>
        </pc:spChg>
      </pc:sldChg>
    </pc:docChg>
  </pc:docChgLst>
  <pc:docChgLst>
    <pc:chgData name="Elaine G Mccluskey" userId="df1c1e58-44d7-473b-87b2-c09fd2ed5497" providerId="ADAL" clId="{A4754B30-B060-4741-B90B-A8AD736AEBB8}"/>
    <pc:docChg chg="undo custSel modSld">
      <pc:chgData name="Elaine G Mccluskey" userId="df1c1e58-44d7-473b-87b2-c09fd2ed5497" providerId="ADAL" clId="{A4754B30-B060-4741-B90B-A8AD736AEBB8}" dt="2019-05-24T12:45:20.791" v="66" actId="14100"/>
      <pc:docMkLst>
        <pc:docMk/>
      </pc:docMkLst>
      <pc:sldChg chg="modSp">
        <pc:chgData name="Elaine G Mccluskey" userId="df1c1e58-44d7-473b-87b2-c09fd2ed5497" providerId="ADAL" clId="{A4754B30-B060-4741-B90B-A8AD736AEBB8}" dt="2019-05-24T12:43:36.150" v="14" actId="20577"/>
        <pc:sldMkLst>
          <pc:docMk/>
          <pc:sldMk cId="0" sldId="263"/>
        </pc:sldMkLst>
        <pc:spChg chg="mod">
          <ac:chgData name="Elaine G Mccluskey" userId="df1c1e58-44d7-473b-87b2-c09fd2ed5497" providerId="ADAL" clId="{A4754B30-B060-4741-B90B-A8AD736AEBB8}" dt="2019-05-24T12:43:36.150" v="14" actId="20577"/>
          <ac:spMkLst>
            <pc:docMk/>
            <pc:sldMk cId="0" sldId="263"/>
            <ac:spMk id="6145" creationId="{00000000-0000-0000-0000-000000000000}"/>
          </ac:spMkLst>
        </pc:spChg>
      </pc:sldChg>
      <pc:sldChg chg="modSp">
        <pc:chgData name="Elaine G Mccluskey" userId="df1c1e58-44d7-473b-87b2-c09fd2ed5497" providerId="ADAL" clId="{A4754B30-B060-4741-B90B-A8AD736AEBB8}" dt="2019-05-24T12:43:56.078" v="26" actId="20577"/>
        <pc:sldMkLst>
          <pc:docMk/>
          <pc:sldMk cId="993413465" sldId="329"/>
        </pc:sldMkLst>
        <pc:spChg chg="mod">
          <ac:chgData name="Elaine G Mccluskey" userId="df1c1e58-44d7-473b-87b2-c09fd2ed5497" providerId="ADAL" clId="{A4754B30-B060-4741-B90B-A8AD736AEBB8}" dt="2019-05-24T12:43:56.078" v="26" actId="20577"/>
          <ac:spMkLst>
            <pc:docMk/>
            <pc:sldMk cId="993413465" sldId="329"/>
            <ac:spMk id="6" creationId="{00000000-0000-0000-0000-000000000000}"/>
          </ac:spMkLst>
        </pc:spChg>
      </pc:sldChg>
      <pc:sldChg chg="addSp modSp">
        <pc:chgData name="Elaine G Mccluskey" userId="df1c1e58-44d7-473b-87b2-c09fd2ed5497" providerId="ADAL" clId="{A4754B30-B060-4741-B90B-A8AD736AEBB8}" dt="2019-05-24T12:45:20.791" v="66" actId="14100"/>
        <pc:sldMkLst>
          <pc:docMk/>
          <pc:sldMk cId="223755560" sldId="330"/>
        </pc:sldMkLst>
        <pc:spChg chg="add mod">
          <ac:chgData name="Elaine G Mccluskey" userId="df1c1e58-44d7-473b-87b2-c09fd2ed5497" providerId="ADAL" clId="{A4754B30-B060-4741-B90B-A8AD736AEBB8}" dt="2019-05-24T12:44:57.293" v="30" actId="20577"/>
          <ac:spMkLst>
            <pc:docMk/>
            <pc:sldMk cId="223755560" sldId="330"/>
            <ac:spMk id="7" creationId="{503218D0-B89D-4217-B041-76E363411CC2}"/>
          </ac:spMkLst>
        </pc:spChg>
        <pc:spChg chg="add mod">
          <ac:chgData name="Elaine G Mccluskey" userId="df1c1e58-44d7-473b-87b2-c09fd2ed5497" providerId="ADAL" clId="{A4754B30-B060-4741-B90B-A8AD736AEBB8}" dt="2019-05-24T12:45:20.791" v="66" actId="14100"/>
          <ac:spMkLst>
            <pc:docMk/>
            <pc:sldMk cId="223755560" sldId="330"/>
            <ac:spMk id="8" creationId="{B13BE973-0303-43AD-9084-FF402F24C25D}"/>
          </ac:spMkLst>
        </pc:spChg>
      </pc:sldChg>
    </pc:docChg>
  </pc:docChgLst>
  <pc:docChgLst>
    <pc:chgData name="Jolie R Macier" userId="092693b1-a69a-4339-83de-6650eb6d6f2f" providerId="ADAL" clId="{945B2C6C-E3B2-445E-B6E8-A0E39660BE04}"/>
    <pc:docChg chg="custSel modSld modMainMaster">
      <pc:chgData name="Jolie R Macier" userId="092693b1-a69a-4339-83de-6650eb6d6f2f" providerId="ADAL" clId="{945B2C6C-E3B2-445E-B6E8-A0E39660BE04}" dt="2020-04-09T20:45:05.819" v="71"/>
      <pc:docMkLst>
        <pc:docMk/>
      </pc:docMkLst>
      <pc:sldChg chg="modSp">
        <pc:chgData name="Jolie R Macier" userId="092693b1-a69a-4339-83de-6650eb6d6f2f" providerId="ADAL" clId="{945B2C6C-E3B2-445E-B6E8-A0E39660BE04}" dt="2020-04-09T20:41:58.802" v="42" actId="20577"/>
        <pc:sldMkLst>
          <pc:docMk/>
          <pc:sldMk cId="0" sldId="263"/>
        </pc:sldMkLst>
        <pc:spChg chg="mod">
          <ac:chgData name="Jolie R Macier" userId="092693b1-a69a-4339-83de-6650eb6d6f2f" providerId="ADAL" clId="{945B2C6C-E3B2-445E-B6E8-A0E39660BE04}" dt="2020-04-09T20:41:58.802" v="42" actId="20577"/>
          <ac:spMkLst>
            <pc:docMk/>
            <pc:sldMk cId="0" sldId="263"/>
            <ac:spMk id="6146" creationId="{00000000-0000-0000-0000-000000000000}"/>
          </ac:spMkLst>
        </pc:spChg>
      </pc:sldChg>
      <pc:sldMasterChg chg="addSp delSp modSp">
        <pc:chgData name="Jolie R Macier" userId="092693b1-a69a-4339-83de-6650eb6d6f2f" providerId="ADAL" clId="{945B2C6C-E3B2-445E-B6E8-A0E39660BE04}" dt="2020-04-09T20:42:55.337" v="45"/>
        <pc:sldMasterMkLst>
          <pc:docMk/>
          <pc:sldMasterMk cId="0" sldId="2147483648"/>
        </pc:sldMasterMkLst>
        <pc:spChg chg="del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9" creationId="{00000000-0000-0000-0000-000000000000}"/>
          </ac:spMkLst>
        </pc:spChg>
        <pc:spChg chg="del mod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11" creationId="{00000000-0000-0000-0000-000000000000}"/>
          </ac:spMkLst>
        </pc:spChg>
        <pc:picChg chg="add">
          <ac:chgData name="Jolie R Macier" userId="092693b1-a69a-4339-83de-6650eb6d6f2f" providerId="ADAL" clId="{945B2C6C-E3B2-445E-B6E8-A0E39660BE04}" dt="2020-04-09T20:42:55.337" v="45"/>
          <ac:picMkLst>
            <pc:docMk/>
            <pc:sldMasterMk cId="0" sldId="2147483648"/>
            <ac:picMk id="12" creationId="{D36C1517-621B-43C2-9BA9-5BF605AF9101}"/>
          </ac:picMkLst>
        </pc:picChg>
      </pc:sldMasterChg>
      <pc:sldMasterChg chg="addSp delSp modSp modSldLayout">
        <pc:chgData name="Jolie R Macier" userId="092693b1-a69a-4339-83de-6650eb6d6f2f" providerId="ADAL" clId="{945B2C6C-E3B2-445E-B6E8-A0E39660BE04}" dt="2020-04-09T20:45:05.819" v="71"/>
        <pc:sldMasterMkLst>
          <pc:docMk/>
          <pc:sldMasterMk cId="0" sldId="2147483661"/>
        </pc:sldMasterMkLst>
        <pc:spChg chg="mod">
          <ac:chgData name="Jolie R Macier" userId="092693b1-a69a-4339-83de-6650eb6d6f2f" providerId="ADAL" clId="{945B2C6C-E3B2-445E-B6E8-A0E39660BE04}" dt="2020-04-09T20:43:53.006" v="55" actId="20577"/>
          <ac:spMkLst>
            <pc:docMk/>
            <pc:sldMasterMk cId="0" sldId="2147483661"/>
            <ac:spMk id="4" creationId="{00000000-0000-0000-0000-000000000000}"/>
          </ac:spMkLst>
        </pc:spChg>
        <pc:spChg chg="del">
          <ac:chgData name="Jolie R Macier" userId="092693b1-a69a-4339-83de-6650eb6d6f2f" providerId="ADAL" clId="{945B2C6C-E3B2-445E-B6E8-A0E39660BE04}" dt="2020-04-09T20:43:11.430" v="46" actId="478"/>
          <ac:spMkLst>
            <pc:docMk/>
            <pc:sldMasterMk cId="0" sldId="2147483661"/>
            <ac:spMk id="11" creationId="{00000000-0000-0000-0000-000000000000}"/>
          </ac:spMkLst>
        </pc:spChg>
        <pc:picChg chg="add mod">
          <ac:chgData name="Jolie R Macier" userId="092693b1-a69a-4339-83de-6650eb6d6f2f" providerId="ADAL" clId="{945B2C6C-E3B2-445E-B6E8-A0E39660BE04}" dt="2020-04-09T20:43:26.031" v="49" actId="1035"/>
          <ac:picMkLst>
            <pc:docMk/>
            <pc:sldMasterMk cId="0" sldId="2147483661"/>
            <ac:picMk id="7" creationId="{11F0F08D-1383-4141-915C-29DECEA73C87}"/>
          </ac:picMkLst>
        </pc:picChg>
        <pc:sldLayoutChg chg="addSp delSp">
          <pc:chgData name="Jolie R Macier" userId="092693b1-a69a-4339-83de-6650eb6d6f2f" providerId="ADAL" clId="{945B2C6C-E3B2-445E-B6E8-A0E39660BE04}" dt="2020-04-09T20:44:46.830" v="61"/>
          <pc:sldLayoutMkLst>
            <pc:docMk/>
            <pc:sldMasterMk cId="0" sldId="2147483661"/>
            <pc:sldLayoutMk cId="1482063581" sldId="2147483680"/>
          </pc:sldLayoutMkLst>
          <pc:spChg chg="del">
            <ac:chgData name="Jolie R Macier" userId="092693b1-a69a-4339-83de-6650eb6d6f2f" providerId="ADAL" clId="{945B2C6C-E3B2-445E-B6E8-A0E39660BE04}" dt="2020-04-09T20:44:46.527" v="60" actId="478"/>
            <ac:spMkLst>
              <pc:docMk/>
              <pc:sldMasterMk cId="0" sldId="2147483661"/>
              <pc:sldLayoutMk cId="1482063581" sldId="2147483680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6.830" v="61"/>
            <ac:spMkLst>
              <pc:docMk/>
              <pc:sldMasterMk cId="0" sldId="2147483661"/>
              <pc:sldLayoutMk cId="1482063581" sldId="2147483680"/>
              <ac:spMk id="10" creationId="{0DAAE906-8AAE-4B53-A6A5-981574B10F1C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0.140" v="63"/>
          <pc:sldLayoutMkLst>
            <pc:docMk/>
            <pc:sldMasterMk cId="0" sldId="2147483661"/>
            <pc:sldLayoutMk cId="1319620576" sldId="2147483681"/>
          </pc:sldLayoutMkLst>
          <pc:spChg chg="del">
            <ac:chgData name="Jolie R Macier" userId="092693b1-a69a-4339-83de-6650eb6d6f2f" providerId="ADAL" clId="{945B2C6C-E3B2-445E-B6E8-A0E39660BE04}" dt="2020-04-09T20:44:49.694" v="62" actId="478"/>
            <ac:spMkLst>
              <pc:docMk/>
              <pc:sldMasterMk cId="0" sldId="2147483661"/>
              <pc:sldLayoutMk cId="1319620576" sldId="2147483681"/>
              <ac:spMk id="7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0.140" v="63"/>
            <ac:spMkLst>
              <pc:docMk/>
              <pc:sldMasterMk cId="0" sldId="2147483661"/>
              <pc:sldLayoutMk cId="1319620576" sldId="2147483681"/>
              <ac:spMk id="12" creationId="{E57BC82D-A827-42AE-A090-8B827C4B398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3.767" v="65"/>
          <pc:sldLayoutMkLst>
            <pc:docMk/>
            <pc:sldMasterMk cId="0" sldId="2147483661"/>
            <pc:sldLayoutMk cId="2850782605" sldId="2147483682"/>
          </pc:sldLayoutMkLst>
          <pc:spChg chg="del">
            <ac:chgData name="Jolie R Macier" userId="092693b1-a69a-4339-83de-6650eb6d6f2f" providerId="ADAL" clId="{945B2C6C-E3B2-445E-B6E8-A0E39660BE04}" dt="2020-04-09T20:44:52.560" v="64" actId="478"/>
            <ac:spMkLst>
              <pc:docMk/>
              <pc:sldMasterMk cId="0" sldId="2147483661"/>
              <pc:sldLayoutMk cId="2850782605" sldId="2147483682"/>
              <ac:spMk id="4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3.767" v="65"/>
            <ac:spMkLst>
              <pc:docMk/>
              <pc:sldMasterMk cId="0" sldId="2147483661"/>
              <pc:sldLayoutMk cId="2850782605" sldId="2147483682"/>
              <ac:spMk id="7" creationId="{980F84C3-AAAD-42A4-BF3D-6ACE9E350A5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6.775" v="67"/>
          <pc:sldLayoutMkLst>
            <pc:docMk/>
            <pc:sldMasterMk cId="0" sldId="2147483661"/>
            <pc:sldLayoutMk cId="3458088708" sldId="2147483683"/>
          </pc:sldLayoutMkLst>
          <pc:spChg chg="del">
            <ac:chgData name="Jolie R Macier" userId="092693b1-a69a-4339-83de-6650eb6d6f2f" providerId="ADAL" clId="{945B2C6C-E3B2-445E-B6E8-A0E39660BE04}" dt="2020-04-09T20:44:56.368" v="66" actId="478"/>
            <ac:spMkLst>
              <pc:docMk/>
              <pc:sldMasterMk cId="0" sldId="2147483661"/>
              <pc:sldLayoutMk cId="3458088708" sldId="2147483683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6.775" v="67"/>
            <ac:spMkLst>
              <pc:docMk/>
              <pc:sldMasterMk cId="0" sldId="2147483661"/>
              <pc:sldLayoutMk cId="3458088708" sldId="2147483683"/>
              <ac:spMk id="6" creationId="{03F8F6C8-BAAF-4D4A-A3A0-448596DDB28C}"/>
            </ac:spMkLst>
          </pc:spChg>
        </pc:sldLayoutChg>
        <pc:sldLayoutChg chg="addSp delSp modSp">
          <pc:chgData name="Jolie R Macier" userId="092693b1-a69a-4339-83de-6650eb6d6f2f" providerId="ADAL" clId="{945B2C6C-E3B2-445E-B6E8-A0E39660BE04}" dt="2020-04-09T20:44:43.490" v="59"/>
          <pc:sldLayoutMkLst>
            <pc:docMk/>
            <pc:sldMasterMk cId="0" sldId="2147483661"/>
            <pc:sldLayoutMk cId="2879684545" sldId="2147483684"/>
          </pc:sldLayoutMkLst>
          <pc:spChg chg="del mod">
            <ac:chgData name="Jolie R Macier" userId="092693b1-a69a-4339-83de-6650eb6d6f2f" providerId="ADAL" clId="{945B2C6C-E3B2-445E-B6E8-A0E39660BE04}" dt="2020-04-09T20:44:42.642" v="58" actId="478"/>
            <ac:spMkLst>
              <pc:docMk/>
              <pc:sldMasterMk cId="0" sldId="2147483661"/>
              <pc:sldLayoutMk cId="2879684545" sldId="2147483684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3.490" v="59"/>
            <ac:spMkLst>
              <pc:docMk/>
              <pc:sldMasterMk cId="0" sldId="2147483661"/>
              <pc:sldLayoutMk cId="2879684545" sldId="2147483684"/>
              <ac:spMk id="9" creationId="{B8FB8245-C0E1-4471-BB93-7EA3F3DC9623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2.895" v="69"/>
          <pc:sldLayoutMkLst>
            <pc:docMk/>
            <pc:sldMasterMk cId="0" sldId="2147483661"/>
            <pc:sldLayoutMk cId="1645480504" sldId="2147483685"/>
          </pc:sldLayoutMkLst>
          <pc:spChg chg="del">
            <ac:chgData name="Jolie R Macier" userId="092693b1-a69a-4339-83de-6650eb6d6f2f" providerId="ADAL" clId="{945B2C6C-E3B2-445E-B6E8-A0E39660BE04}" dt="2020-04-09T20:45:00.837" v="68" actId="478"/>
            <ac:spMkLst>
              <pc:docMk/>
              <pc:sldMasterMk cId="0" sldId="2147483661"/>
              <pc:sldLayoutMk cId="1645480504" sldId="2147483685"/>
              <ac:spMk id="6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2.895" v="69"/>
            <ac:spMkLst>
              <pc:docMk/>
              <pc:sldMasterMk cId="0" sldId="2147483661"/>
              <pc:sldLayoutMk cId="1645480504" sldId="2147483685"/>
              <ac:spMk id="10" creationId="{9C23A2E0-AF67-414B-A4B4-E66525B2D5BB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5.819" v="71"/>
          <pc:sldLayoutMkLst>
            <pc:docMk/>
            <pc:sldMasterMk cId="0" sldId="2147483661"/>
            <pc:sldLayoutMk cId="2412412220" sldId="2147483686"/>
          </pc:sldLayoutMkLst>
          <pc:spChg chg="del">
            <ac:chgData name="Jolie R Macier" userId="092693b1-a69a-4339-83de-6650eb6d6f2f" providerId="ADAL" clId="{945B2C6C-E3B2-445E-B6E8-A0E39660BE04}" dt="2020-04-09T20:45:05.401" v="70" actId="478"/>
            <ac:spMkLst>
              <pc:docMk/>
              <pc:sldMasterMk cId="0" sldId="2147483661"/>
              <pc:sldLayoutMk cId="2412412220" sldId="2147483686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5.819" v="71"/>
            <ac:spMkLst>
              <pc:docMk/>
              <pc:sldMasterMk cId="0" sldId="2147483661"/>
              <pc:sldLayoutMk cId="2412412220" sldId="2147483686"/>
              <ac:spMk id="8" creationId="{1B9DBF6E-42F6-4744-BB00-707B0BEDCB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20000" y="131012"/>
            <a:ext cx="1359282" cy="280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29886" y="6451676"/>
            <a:ext cx="1136650" cy="234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P:100233194:100644778:subDocs" TargetMode="External"/><Relationship Id="rId3" Type="http://schemas.openxmlformats.org/officeDocument/2006/relationships/hyperlink" Target="https://edms.cern.ch/ui/%23!master/navigator/document?P:100233194:100644779:subDo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project?P:100255026:100643923:subDocs" TargetMode="External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ui/%23!master/navigator/document?D:100640403:100640403:subDocs" TargetMode="External"/><Relationship Id="rId3" Type="http://schemas.openxmlformats.org/officeDocument/2006/relationships/hyperlink" Target="https://edms.cern.ch/ui/%23!master/navigator/document?P:100640402:100640488:subDoc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Photon Detector System:</a:t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Module, </a:t>
            </a:r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upport </a:t>
            </a:r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tructure, APA Interface System Design</a:t>
            </a: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David Warner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SP Photon Detector System Preliminary Design Review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18-19 June, 2020</a:t>
            </a:r>
            <a:endParaRPr lang="en-US" dirty="0">
              <a:latin typeface="Helvetica" charset="0"/>
            </a:endParaRPr>
          </a:p>
        </p:txBody>
      </p:sp>
      <p:pic>
        <p:nvPicPr>
          <p:cNvPr id="4" name="Picture 2" descr="Hans Hochhei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32" y="5795965"/>
            <a:ext cx="1009087" cy="10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PD Module Design:  Module Assembly (i)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89666" y="1082588"/>
            <a:ext cx="2093950" cy="5193528"/>
          </a:xfrm>
        </p:spPr>
        <p:txBody>
          <a:bodyPr/>
          <a:lstStyle/>
          <a:p>
            <a:r>
              <a:rPr lang="en-US" dirty="0" smtClean="0"/>
              <a:t>4 supercells are assembled into 1 module.</a:t>
            </a:r>
            <a:endParaRPr lang="en-US" dirty="0"/>
          </a:p>
          <a:p>
            <a:r>
              <a:rPr lang="en-US" dirty="0" smtClean="0"/>
              <a:t>Each module has 4 readout channels.</a:t>
            </a:r>
            <a:endParaRPr lang="en-US" dirty="0"/>
          </a:p>
          <a:p>
            <a:r>
              <a:rPr lang="en-US" dirty="0" smtClean="0"/>
              <a:t>Signals routed through PCBs on module sides (collected in center).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16" y="788029"/>
            <a:ext cx="6960384" cy="53782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50166" y="2188633"/>
            <a:ext cx="1727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01633" y="2654299"/>
            <a:ext cx="681567" cy="410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465233" y="3179233"/>
            <a:ext cx="605367" cy="368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93267" y="3310466"/>
            <a:ext cx="1693333" cy="95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56858" y="3477167"/>
            <a:ext cx="24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Photosensor signal path</a:t>
            </a:r>
          </a:p>
          <a:p>
            <a:r>
              <a:rPr lang="en-US" dirty="0" smtClean="0"/>
              <a:t>(both sides)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03433" y="244686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Ganging amplifiers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5744633" y="2631532"/>
            <a:ext cx="55880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0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PD Module Design:  Module Assembly (ii)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20" y="801797"/>
            <a:ext cx="7085086" cy="544660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1054872"/>
            <a:ext cx="2093950" cy="5193528"/>
          </a:xfrm>
        </p:spPr>
        <p:txBody>
          <a:bodyPr/>
          <a:lstStyle/>
          <a:p>
            <a:r>
              <a:rPr lang="en-US" dirty="0" smtClean="0"/>
              <a:t>Maximum (</a:t>
            </a:r>
            <a:r>
              <a:rPr lang="en-US" dirty="0" err="1" smtClean="0"/>
              <a:t>inc.</a:t>
            </a:r>
            <a:r>
              <a:rPr lang="en-US" dirty="0" smtClean="0"/>
              <a:t> tolerance) cross section 134.25 X 23.75mm,  This fits into SPS side tube slot (134.75 X 24.75 </a:t>
            </a:r>
            <a:r>
              <a:rPr lang="en-US" dirty="0" err="1" smtClean="0"/>
              <a:t>inc.</a:t>
            </a:r>
            <a:r>
              <a:rPr lang="en-US" dirty="0" smtClean="0"/>
              <a:t> </a:t>
            </a:r>
            <a:r>
              <a:rPr lang="en-US" dirty="0" err="1" smtClean="0"/>
              <a:t>tol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dirty="0" smtClean="0"/>
              <a:t>Module active length 2090 +/- 1.5mm.</a:t>
            </a:r>
          </a:p>
        </p:txBody>
      </p:sp>
    </p:spTree>
    <p:extLst>
      <p:ext uri="{BB962C8B-B14F-4D97-AF65-F5344CB8AC3E}">
        <p14:creationId xmlns:p14="http://schemas.microsoft.com/office/powerpoint/2010/main" val="401481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PD Module Design:  Module Assembly (iii)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841377"/>
            <a:ext cx="2093950" cy="5193528"/>
          </a:xfrm>
        </p:spPr>
        <p:txBody>
          <a:bodyPr/>
          <a:lstStyle/>
          <a:p>
            <a:r>
              <a:rPr lang="en-US" dirty="0" smtClean="0"/>
              <a:t>4 supercells</a:t>
            </a:r>
          </a:p>
          <a:p>
            <a:r>
              <a:rPr lang="en-US" dirty="0" smtClean="0"/>
              <a:t>Central readout</a:t>
            </a:r>
            <a:endParaRPr lang="en-US" dirty="0"/>
          </a:p>
          <a:p>
            <a:r>
              <a:rPr lang="en-US" dirty="0" smtClean="0"/>
              <a:t>4 routing PCBs along sides</a:t>
            </a:r>
            <a:endParaRPr lang="en-US" dirty="0"/>
          </a:p>
          <a:p>
            <a:r>
              <a:rPr lang="en-US" dirty="0" smtClean="0"/>
              <a:t>Outer strengthening ribs (support flex)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20" y="802505"/>
            <a:ext cx="7085086" cy="54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PD Module Design:  Module Assembly (iii)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841377"/>
            <a:ext cx="2093950" cy="5193528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S</a:t>
            </a:r>
            <a:r>
              <a:rPr lang="en-US" dirty="0" smtClean="0"/>
              <a:t>upercells</a:t>
            </a:r>
          </a:p>
          <a:p>
            <a:r>
              <a:rPr lang="en-US" dirty="0" smtClean="0"/>
              <a:t>Central readout</a:t>
            </a:r>
            <a:endParaRPr lang="en-US" dirty="0"/>
          </a:p>
          <a:p>
            <a:r>
              <a:rPr lang="en-US" dirty="0" smtClean="0"/>
              <a:t>4 routing PCBs along sides</a:t>
            </a:r>
            <a:endParaRPr lang="en-US" dirty="0"/>
          </a:p>
          <a:p>
            <a:r>
              <a:rPr lang="en-US" dirty="0" smtClean="0"/>
              <a:t>Outer strengthening ribs 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Isolation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20" y="802505"/>
            <a:ext cx="7085086" cy="54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Rail System (i)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1" y="511177"/>
            <a:ext cx="8364395" cy="1927223"/>
          </a:xfrm>
        </p:spPr>
        <p:txBody>
          <a:bodyPr/>
          <a:lstStyle/>
          <a:p>
            <a:r>
              <a:rPr lang="en-US" dirty="0" smtClean="0"/>
              <a:t>PD modules are supported in APAs in support rails.</a:t>
            </a:r>
          </a:p>
          <a:p>
            <a:r>
              <a:rPr lang="en-US" dirty="0" smtClean="0"/>
              <a:t>There are two types of PD rail assemblies:</a:t>
            </a:r>
          </a:p>
          <a:p>
            <a:pPr lvl="1"/>
            <a:r>
              <a:rPr lang="en-US" dirty="0" smtClean="0"/>
              <a:t>Readout Side Rails</a:t>
            </a:r>
          </a:p>
          <a:p>
            <a:pPr lvl="1"/>
            <a:r>
              <a:rPr lang="en-US" dirty="0" smtClean="0"/>
              <a:t>Far Side Rails</a:t>
            </a:r>
          </a:p>
          <a:p>
            <a:r>
              <a:rPr lang="en-US" dirty="0" smtClean="0"/>
              <a:t>Rails are supported between APA side and middle tubes.</a:t>
            </a:r>
          </a:p>
          <a:p>
            <a:r>
              <a:rPr lang="en-US" dirty="0" smtClean="0"/>
              <a:t>Rails are designed to accommodate +/- 2mm tolerance of APA tube</a:t>
            </a:r>
            <a:r>
              <a:rPr lang="en-US" dirty="0"/>
              <a:t> </a:t>
            </a:r>
            <a:r>
              <a:rPr lang="en-US" dirty="0" smtClean="0"/>
              <a:t>position.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6" name="Picture 5" descr="screenshot18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4" y="3594099"/>
            <a:ext cx="8609929" cy="27309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90750" y="6064250"/>
            <a:ext cx="1092200" cy="3111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5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Rail System (ii)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1055737"/>
            <a:ext cx="2937262" cy="5813907"/>
          </a:xfrm>
        </p:spPr>
        <p:txBody>
          <a:bodyPr/>
          <a:lstStyle/>
          <a:p>
            <a:r>
              <a:rPr lang="en-US" dirty="0" smtClean="0"/>
              <a:t>Far side rail assembly</a:t>
            </a:r>
          </a:p>
          <a:p>
            <a:endParaRPr lang="en-US" dirty="0" smtClean="0"/>
          </a:p>
          <a:p>
            <a:r>
              <a:rPr lang="en-US" dirty="0" smtClean="0"/>
              <a:t>Two assemblies per far side APA bay</a:t>
            </a:r>
          </a:p>
          <a:p>
            <a:endParaRPr lang="en-US" dirty="0" smtClean="0"/>
          </a:p>
          <a:p>
            <a:r>
              <a:rPr lang="en-US" dirty="0" smtClean="0"/>
              <a:t>Adjustable length to match APA tolerances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17" y="717245"/>
            <a:ext cx="6124066" cy="46949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4250" y="3213100"/>
            <a:ext cx="1092200" cy="3111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Rail System (iii)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717244"/>
            <a:ext cx="2937262" cy="5813907"/>
          </a:xfrm>
        </p:spPr>
        <p:txBody>
          <a:bodyPr/>
          <a:lstStyle/>
          <a:p>
            <a:r>
              <a:rPr lang="en-US" dirty="0" smtClean="0"/>
              <a:t>Near side rail assembly.</a:t>
            </a:r>
          </a:p>
          <a:p>
            <a:endParaRPr lang="en-US" dirty="0" smtClean="0"/>
          </a:p>
          <a:p>
            <a:r>
              <a:rPr lang="en-US" dirty="0" smtClean="0"/>
              <a:t>One assembly per insertion-side APA bay.</a:t>
            </a:r>
          </a:p>
          <a:p>
            <a:endParaRPr lang="en-US" dirty="0" smtClean="0"/>
          </a:p>
          <a:p>
            <a:r>
              <a:rPr lang="en-US" dirty="0" smtClean="0"/>
              <a:t>Adjustable length to match APA tolerances.</a:t>
            </a:r>
          </a:p>
          <a:p>
            <a:endParaRPr lang="en-US" dirty="0"/>
          </a:p>
          <a:p>
            <a:r>
              <a:rPr lang="en-US" dirty="0" smtClean="0"/>
              <a:t>Includes electrical connector assembly.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7" y="635001"/>
            <a:ext cx="6279933" cy="485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38850" y="1835150"/>
            <a:ext cx="1092200" cy="3111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5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Electrical Connections (i)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945844"/>
            <a:ext cx="2937262" cy="5813907"/>
          </a:xfrm>
        </p:spPr>
        <p:txBody>
          <a:bodyPr/>
          <a:lstStyle/>
          <a:p>
            <a:r>
              <a:rPr lang="en-US" dirty="0" smtClean="0"/>
              <a:t>Connections made at central tube.  Connections occur automatically with module insertion.</a:t>
            </a:r>
          </a:p>
          <a:p>
            <a:endParaRPr lang="en-US" dirty="0" smtClean="0"/>
          </a:p>
          <a:p>
            <a:r>
              <a:rPr lang="en-US" dirty="0" smtClean="0"/>
              <a:t>Socket board mounted to APA middle tube.</a:t>
            </a:r>
          </a:p>
          <a:p>
            <a:endParaRPr lang="en-US" dirty="0" smtClean="0"/>
          </a:p>
          <a:p>
            <a:r>
              <a:rPr lang="en-US" dirty="0" smtClean="0"/>
              <a:t>Pin board mounted to module.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 descr="screenshot18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1" y="717244"/>
            <a:ext cx="4871844" cy="5444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4333" y="2734733"/>
            <a:ext cx="1513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Ganging</a:t>
            </a:r>
          </a:p>
          <a:p>
            <a:pPr algn="ctr"/>
            <a:r>
              <a:rPr lang="en-US" dirty="0" smtClean="0"/>
              <a:t>PCB Here</a:t>
            </a:r>
          </a:p>
          <a:p>
            <a:pPr algn="ctr"/>
            <a:r>
              <a:rPr lang="en-US" dirty="0" smtClean="0"/>
              <a:t>(Inside middle</a:t>
            </a:r>
          </a:p>
          <a:p>
            <a:pPr algn="ctr"/>
            <a:r>
              <a:rPr lang="en-US" dirty="0" smtClean="0"/>
              <a:t>APA tube)</a:t>
            </a:r>
          </a:p>
        </p:txBody>
      </p:sp>
    </p:spTree>
    <p:extLst>
      <p:ext uri="{BB962C8B-B14F-4D97-AF65-F5344CB8AC3E}">
        <p14:creationId xmlns:p14="http://schemas.microsoft.com/office/powerpoint/2010/main" val="31551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Electrical Connections (ii)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945844"/>
            <a:ext cx="2937262" cy="5813907"/>
          </a:xfrm>
        </p:spPr>
        <p:txBody>
          <a:bodyPr/>
          <a:lstStyle/>
          <a:p>
            <a:r>
              <a:rPr lang="en-US" dirty="0" smtClean="0"/>
              <a:t>Module being inserted.</a:t>
            </a:r>
          </a:p>
          <a:p>
            <a:endParaRPr lang="en-US" dirty="0" smtClean="0"/>
          </a:p>
          <a:p>
            <a:r>
              <a:rPr lang="en-US" dirty="0" smtClean="0"/>
              <a:t>Socket board mounted to APA.</a:t>
            </a:r>
          </a:p>
          <a:p>
            <a:endParaRPr lang="en-US" dirty="0" smtClean="0"/>
          </a:p>
          <a:p>
            <a:r>
              <a:rPr lang="en-US" dirty="0" smtClean="0"/>
              <a:t>Pin board mounted to module.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99" y="748687"/>
            <a:ext cx="4667567" cy="50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Electrical Connections (iii)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2" y="471710"/>
            <a:ext cx="2894928" cy="5813907"/>
          </a:xfrm>
        </p:spPr>
        <p:txBody>
          <a:bodyPr/>
          <a:lstStyle/>
          <a:p>
            <a:r>
              <a:rPr lang="en-US" dirty="0" smtClean="0"/>
              <a:t>4.6mm nominal gap left between pins and sockets when engaged.</a:t>
            </a:r>
          </a:p>
          <a:p>
            <a:r>
              <a:rPr lang="en-US" dirty="0" smtClean="0"/>
              <a:t>Additional 5mm of engagement length beyond nominal insertion.</a:t>
            </a:r>
          </a:p>
          <a:p>
            <a:r>
              <a:rPr lang="en-US" dirty="0" smtClean="0"/>
              <a:t>Checked to satisfy tolerance </a:t>
            </a:r>
            <a:r>
              <a:rPr lang="en-US" dirty="0" err="1" smtClean="0"/>
              <a:t>stackup</a:t>
            </a:r>
            <a:r>
              <a:rPr lang="en-US" dirty="0" smtClean="0"/>
              <a:t> and thermal variations .</a:t>
            </a:r>
          </a:p>
          <a:p>
            <a:r>
              <a:rPr lang="en-US" dirty="0" smtClean="0"/>
              <a:t>Pin-socket connections checked during multiple cycles in test dewar.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956777"/>
            <a:ext cx="5943600" cy="45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76"/>
            <a:ext cx="8293100" cy="56926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3"/>
          </p:nvPr>
        </p:nvSpPr>
        <p:spPr>
          <a:xfrm>
            <a:off x="454025" y="570698"/>
            <a:ext cx="8293100" cy="5465598"/>
          </a:xfrm>
        </p:spPr>
        <p:txBody>
          <a:bodyPr/>
          <a:lstStyle/>
          <a:p>
            <a:r>
              <a:rPr lang="en-US" dirty="0" smtClean="0"/>
              <a:t>Light collector system design concept</a:t>
            </a:r>
          </a:p>
          <a:p>
            <a:r>
              <a:rPr lang="en-US" dirty="0" smtClean="0"/>
              <a:t>PD module </a:t>
            </a:r>
            <a:r>
              <a:rPr lang="en-US" dirty="0"/>
              <a:t>d</a:t>
            </a:r>
            <a:r>
              <a:rPr lang="en-US" dirty="0" smtClean="0"/>
              <a:t>esign</a:t>
            </a:r>
          </a:p>
          <a:p>
            <a:pPr lvl="1"/>
            <a:r>
              <a:rPr lang="en-US" dirty="0" smtClean="0"/>
              <a:t>Supercell</a:t>
            </a:r>
          </a:p>
          <a:p>
            <a:pPr lvl="1"/>
            <a:r>
              <a:rPr lang="en-US" dirty="0" smtClean="0"/>
              <a:t>Module</a:t>
            </a:r>
          </a:p>
          <a:p>
            <a:r>
              <a:rPr lang="en-US" dirty="0" smtClean="0"/>
              <a:t>Rail support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r>
              <a:rPr lang="en-US" dirty="0" smtClean="0"/>
              <a:t>Electrical connections</a:t>
            </a:r>
          </a:p>
          <a:p>
            <a:r>
              <a:rPr lang="en-US" dirty="0" smtClean="0"/>
              <a:t>Cable routing</a:t>
            </a:r>
          </a:p>
          <a:p>
            <a:pPr lvl="1"/>
            <a:r>
              <a:rPr lang="en-US" dirty="0" smtClean="0"/>
              <a:t>Through APA frame</a:t>
            </a:r>
          </a:p>
          <a:p>
            <a:pPr lvl="1"/>
            <a:r>
              <a:rPr lang="en-US" dirty="0" smtClean="0"/>
              <a:t>Between upper and lower APAs</a:t>
            </a:r>
          </a:p>
          <a:p>
            <a:pPr lvl="1"/>
            <a:r>
              <a:rPr lang="en-US" dirty="0" smtClean="0"/>
              <a:t>Cable trays &amp; crossing tube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ryostat flange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1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7976"/>
            <a:ext cx="8293100" cy="569268"/>
          </a:xfrm>
        </p:spPr>
        <p:txBody>
          <a:bodyPr/>
          <a:lstStyle/>
          <a:p>
            <a:r>
              <a:rPr lang="en-US" dirty="0" smtClean="0"/>
              <a:t>Electrical Connections (iii)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871" y="471710"/>
            <a:ext cx="3131995" cy="5813907"/>
          </a:xfrm>
        </p:spPr>
        <p:txBody>
          <a:bodyPr/>
          <a:lstStyle/>
          <a:p>
            <a:r>
              <a:rPr lang="en-US" dirty="0" smtClean="0"/>
              <a:t>4.6mm nominal gap left between pins and sockets when engaged</a:t>
            </a:r>
          </a:p>
          <a:p>
            <a:r>
              <a:rPr lang="en-US" dirty="0" smtClean="0"/>
              <a:t>Additional 5mm of engagement length beyond nominal insertion</a:t>
            </a:r>
          </a:p>
          <a:p>
            <a:r>
              <a:rPr lang="en-US" dirty="0" smtClean="0"/>
              <a:t>Checked to satisfy tolerance </a:t>
            </a:r>
            <a:r>
              <a:rPr lang="en-US" dirty="0" smtClean="0"/>
              <a:t>stack-up </a:t>
            </a:r>
            <a:r>
              <a:rPr lang="en-US" dirty="0" smtClean="0"/>
              <a:t>and thermal variations </a:t>
            </a:r>
          </a:p>
          <a:p>
            <a:r>
              <a:rPr lang="en-US" dirty="0" smtClean="0"/>
              <a:t>Pin-socket connections checked during multiple thermal cycles in test dewar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61054"/>
            <a:ext cx="5943600" cy="45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2477"/>
            <a:ext cx="8293100" cy="569268"/>
          </a:xfrm>
        </p:spPr>
        <p:txBody>
          <a:bodyPr/>
          <a:lstStyle/>
          <a:p>
            <a:r>
              <a:rPr lang="en-US" dirty="0" smtClean="0"/>
              <a:t>PD System Engineering (i)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4025" y="679450"/>
            <a:ext cx="8293100" cy="4846638"/>
          </a:xfrm>
        </p:spPr>
        <p:txBody>
          <a:bodyPr/>
          <a:lstStyle/>
          <a:p>
            <a:r>
              <a:rPr lang="en-US" dirty="0" smtClean="0"/>
              <a:t>PD frame constructed from FR-4 G-10.</a:t>
            </a:r>
          </a:p>
          <a:p>
            <a:pPr lvl="1"/>
            <a:r>
              <a:rPr lang="en-US" dirty="0" smtClean="0"/>
              <a:t>Module dimensions in all 3 directions are controlled by in-plane (warp direction) FR-4.  Warp direction indicated on component fabrication drawings.</a:t>
            </a:r>
          </a:p>
          <a:p>
            <a:pPr lvl="1"/>
            <a:r>
              <a:rPr lang="en-US" dirty="0" smtClean="0"/>
              <a:t>This allows a close match between PD and APA frame thermal expansion.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Validated as part of Compliance Office design evaluation.</a:t>
            </a:r>
          </a:p>
          <a:p>
            <a:r>
              <a:rPr lang="en-US" dirty="0" smtClean="0"/>
              <a:t>Still awaiting final checkout in APA frame assembly at PSL.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10" name="Picture 9" descr="screenshot18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2662767"/>
            <a:ext cx="5130800" cy="22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System Engineering (ii)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4846638"/>
          </a:xfrm>
        </p:spPr>
        <p:txBody>
          <a:bodyPr/>
          <a:lstStyle/>
          <a:p>
            <a:r>
              <a:rPr lang="en-US" dirty="0" smtClean="0"/>
              <a:t>PD modules are installed into APA frames in their final orientation,  underground at SURF, immediately prior to insertion into the cryostat.</a:t>
            </a:r>
          </a:p>
          <a:p>
            <a:pPr lvl="1"/>
            <a:r>
              <a:rPr lang="en-US" dirty="0" smtClean="0"/>
              <a:t>This limits the stresses seen by PD modules due to APA handling.</a:t>
            </a:r>
          </a:p>
          <a:p>
            <a:pPr lvl="1"/>
            <a:r>
              <a:rPr lang="en-US" dirty="0" smtClean="0"/>
              <a:t>Evaluations limited to rails in APA frames.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engineering calculations still required prior to FDR:</a:t>
            </a:r>
          </a:p>
          <a:p>
            <a:pPr lvl="1"/>
            <a:r>
              <a:rPr lang="en-US" dirty="0" smtClean="0"/>
              <a:t>Dynamic analysis of rails in APA during shipping.</a:t>
            </a:r>
          </a:p>
          <a:p>
            <a:pPr lvl="1"/>
            <a:r>
              <a:rPr lang="en-US" dirty="0" smtClean="0"/>
              <a:t>Static analysis of rails in APA worst load cases for APA frame due to known handling/wire wrapping positions.</a:t>
            </a:r>
          </a:p>
          <a:p>
            <a:pPr lvl="1"/>
            <a:endParaRPr lang="en-US" dirty="0"/>
          </a:p>
          <a:p>
            <a:r>
              <a:rPr lang="en-US" dirty="0" smtClean="0"/>
              <a:t>Calculations ongoing at PSL and </a:t>
            </a:r>
            <a:r>
              <a:rPr lang="en-US" dirty="0" err="1" smtClean="0"/>
              <a:t>Fermilab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8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Routing (i):  Through APA Frame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Content Placeholder 7" descr="screenshot1829.jpg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526" r="-118526"/>
          <a:stretch>
            <a:fillRect/>
          </a:stretch>
        </p:blipFill>
        <p:spPr>
          <a:xfrm>
            <a:off x="4944533" y="981394"/>
            <a:ext cx="3998846" cy="48466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4294967295"/>
          </p:nvPr>
        </p:nvSpPr>
        <p:spPr>
          <a:xfrm>
            <a:off x="76872" y="982203"/>
            <a:ext cx="5841328" cy="4862289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APA frames joined vertically prior to insertion into cryostat.</a:t>
            </a:r>
          </a:p>
          <a:p>
            <a:endParaRPr lang="en-US" sz="2000" dirty="0" smtClean="0"/>
          </a:p>
          <a:p>
            <a:r>
              <a:rPr lang="en-US" sz="2000" dirty="0"/>
              <a:t>Cables from lower APA must route through upper APA.</a:t>
            </a:r>
          </a:p>
          <a:p>
            <a:endParaRPr lang="en-US" sz="2000" dirty="0"/>
          </a:p>
          <a:p>
            <a:r>
              <a:rPr lang="en-US" sz="2000" dirty="0" smtClean="0"/>
              <a:t>Requires two varieties of APA: Upper and lower.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PD cable routing shared with CALCI temperature sensor cables.  NOT ADDRESSED SPECIFICALLY IN THIS PRESENTATION.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5333" y="2125133"/>
            <a:ext cx="120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APA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81900" y="4030133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APA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8990" y="84273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Cables</a:t>
            </a:r>
          </a:p>
          <a:p>
            <a:r>
              <a:rPr lang="en-US" dirty="0" smtClean="0"/>
              <a:t>Exit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1"/>
            <a:endCxn id="8" idx="0"/>
          </p:cNvCxnSpPr>
          <p:nvPr/>
        </p:nvCxnSpPr>
        <p:spPr>
          <a:xfrm flipH="1">
            <a:off x="6943956" y="545938"/>
            <a:ext cx="695034" cy="435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3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3"/>
            <a:ext cx="8293100" cy="548785"/>
          </a:xfrm>
        </p:spPr>
        <p:txBody>
          <a:bodyPr/>
          <a:lstStyle/>
          <a:p>
            <a:r>
              <a:rPr lang="en-US" dirty="0"/>
              <a:t>Cable Routing (</a:t>
            </a:r>
            <a:r>
              <a:rPr lang="en-US" dirty="0" smtClean="0"/>
              <a:t>ii)</a:t>
            </a:r>
            <a:r>
              <a:rPr lang="en-US" dirty="0"/>
              <a:t>:  Through APA Frame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454025" y="442383"/>
            <a:ext cx="5117042" cy="2470150"/>
          </a:xfrm>
        </p:spPr>
        <p:txBody>
          <a:bodyPr/>
          <a:lstStyle/>
          <a:p>
            <a:r>
              <a:rPr lang="en-US" dirty="0" smtClean="0"/>
              <a:t>Upper and lower APAs are joined using a custom interface block</a:t>
            </a:r>
            <a:r>
              <a:rPr lang="en-US" dirty="0" smtClean="0"/>
              <a:t>.  Does not limit APA separation.  Tested at PSL</a:t>
            </a:r>
            <a:endParaRPr lang="en-US" dirty="0" smtClean="0"/>
          </a:p>
          <a:p>
            <a:r>
              <a:rPr lang="en-US" dirty="0" smtClean="0"/>
              <a:t>Cables mounted in APA frames prior to wire wrapping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Clearance for 2% relative thermal contraction (cable/APA frame) </a:t>
            </a:r>
            <a:r>
              <a:rPr lang="en-US" dirty="0" smtClean="0"/>
              <a:t>allowed.</a:t>
            </a:r>
          </a:p>
          <a:p>
            <a:r>
              <a:rPr lang="en-US" dirty="0" smtClean="0"/>
              <a:t>Full cable routing a</a:t>
            </a:r>
            <a:r>
              <a:rPr lang="en-US" dirty="0" smtClean="0"/>
              <a:t>waiting cryogenic testing </a:t>
            </a:r>
            <a:r>
              <a:rPr lang="en-US" dirty="0" smtClean="0"/>
              <a:t>at PSL (</a:t>
            </a:r>
            <a:r>
              <a:rPr lang="en-US" dirty="0" err="1" smtClean="0"/>
              <a:t>Covid</a:t>
            </a:r>
            <a:r>
              <a:rPr lang="en-US" dirty="0" smtClean="0"/>
              <a:t> delay).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 descr="screenshot1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099"/>
            <a:ext cx="9144000" cy="2242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9600" y="6008157"/>
            <a:ext cx="120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APA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35134" y="6005512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APA</a:t>
            </a:r>
            <a:endParaRPr lang="en-US" dirty="0"/>
          </a:p>
        </p:txBody>
      </p:sp>
      <p:pic>
        <p:nvPicPr>
          <p:cNvPr id="11" name="Picture 10" descr="screenshot18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04" y="-1"/>
            <a:ext cx="2756596" cy="36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68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Routing (</a:t>
            </a:r>
            <a:r>
              <a:rPr lang="en-US" dirty="0" smtClean="0"/>
              <a:t>ii3)</a:t>
            </a:r>
            <a:r>
              <a:rPr lang="en-US" dirty="0"/>
              <a:t>:  </a:t>
            </a:r>
            <a:r>
              <a:rPr lang="en-US" dirty="0" smtClean="0"/>
              <a:t>Shared </a:t>
            </a:r>
            <a:r>
              <a:rPr lang="en-US" dirty="0"/>
              <a:t>C</a:t>
            </a:r>
            <a:r>
              <a:rPr lang="en-US" dirty="0" smtClean="0"/>
              <a:t>able Tray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" name="Content Placeholder 9" descr="screenshot1836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26" r="-20126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9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Routing (</a:t>
            </a:r>
            <a:r>
              <a:rPr lang="en-US" dirty="0" smtClean="0"/>
              <a:t>iv)</a:t>
            </a:r>
            <a:r>
              <a:rPr lang="en-US" dirty="0"/>
              <a:t>:  </a:t>
            </a:r>
            <a:r>
              <a:rPr lang="en-US" dirty="0" smtClean="0"/>
              <a:t>Crossing tube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Photon detectors share cable space in cable trays on top of APA and in crossing tube through cryostat insulation.</a:t>
            </a:r>
          </a:p>
          <a:p>
            <a:endParaRPr lang="en-US" dirty="0"/>
          </a:p>
          <a:p>
            <a:r>
              <a:rPr lang="en-US" dirty="0" smtClean="0"/>
              <a:t>PD custom flange shown in figure.</a:t>
            </a:r>
          </a:p>
          <a:p>
            <a:endParaRPr lang="en-US" dirty="0"/>
          </a:p>
          <a:p>
            <a:r>
              <a:rPr lang="en-US" dirty="0" smtClean="0"/>
              <a:t>Will be tested at Brookhaven test bed once </a:t>
            </a:r>
            <a:r>
              <a:rPr lang="en-US" dirty="0" err="1" smtClean="0"/>
              <a:t>Covid</a:t>
            </a:r>
            <a:r>
              <a:rPr lang="en-US" dirty="0" smtClean="0"/>
              <a:t> delays resolved.</a:t>
            </a:r>
            <a:endParaRPr lang="en-US" dirty="0"/>
          </a:p>
        </p:txBody>
      </p:sp>
      <p:pic>
        <p:nvPicPr>
          <p:cNvPr id="8" name="Content Placeholder 7" descr="screenshot1835.jpg"/>
          <p:cNvPicPr>
            <a:picLocks noGrp="1" noChangeAspect="1"/>
          </p:cNvPicPr>
          <p:nvPr>
            <p:ph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663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3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Routing </a:t>
            </a:r>
            <a:r>
              <a:rPr lang="en-US" dirty="0" smtClean="0"/>
              <a:t>(v</a:t>
            </a:r>
            <a:r>
              <a:rPr lang="en-US" dirty="0"/>
              <a:t>):  </a:t>
            </a:r>
            <a:r>
              <a:rPr lang="en-US" dirty="0" smtClean="0"/>
              <a:t>Flange assembly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 descr="screenshot18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7" y="1405468"/>
            <a:ext cx="6059998" cy="466930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115130" y="963722"/>
            <a:ext cx="2704269" cy="4747683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ProtoDUNE</a:t>
            </a:r>
            <a:r>
              <a:rPr lang="en-US" dirty="0" smtClean="0"/>
              <a:t> 1 design.</a:t>
            </a:r>
            <a:endParaRPr lang="en-US" dirty="0"/>
          </a:p>
          <a:p>
            <a:r>
              <a:rPr lang="en-US" dirty="0" smtClean="0"/>
              <a:t>Provided ports for signal cables  (</a:t>
            </a:r>
            <a:r>
              <a:rPr lang="en-US" dirty="0" err="1" smtClean="0"/>
              <a:t>Gotti</a:t>
            </a:r>
            <a:r>
              <a:rPr lang="en-US" dirty="0" smtClean="0"/>
              <a:t> talk) and monitoring system fibers (Martinez talk).</a:t>
            </a:r>
          </a:p>
          <a:p>
            <a:r>
              <a:rPr lang="en-US" dirty="0" smtClean="0"/>
              <a:t>Provides grounding nexus (detector ground reference).</a:t>
            </a:r>
          </a:p>
          <a:p>
            <a:r>
              <a:rPr lang="en-US" dirty="0" smtClean="0"/>
              <a:t>Provides CALCI temperature sensor connectors.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Documents:  Where to find them!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69359" y="1272811"/>
            <a:ext cx="8293100" cy="4846638"/>
          </a:xfrm>
        </p:spPr>
        <p:txBody>
          <a:bodyPr/>
          <a:lstStyle/>
          <a:p>
            <a:r>
              <a:rPr lang="en-US" dirty="0" smtClean="0"/>
              <a:t>Modules described in TRD (</a:t>
            </a:r>
            <a:r>
              <a:rPr lang="en-US" dirty="0">
                <a:hlinkClick r:id="rId2"/>
              </a:rPr>
              <a:t>EDMS 2383194</a:t>
            </a:r>
            <a:r>
              <a:rPr lang="en-US" dirty="0"/>
              <a:t> </a:t>
            </a:r>
            <a:r>
              <a:rPr lang="en-US" dirty="0" smtClean="0"/>
              <a:t>) and TDR </a:t>
            </a:r>
            <a:r>
              <a:rPr lang="en-US" dirty="0"/>
              <a:t>u</a:t>
            </a:r>
            <a:r>
              <a:rPr lang="en-US" dirty="0" smtClean="0"/>
              <a:t>pdate document (</a:t>
            </a:r>
            <a:r>
              <a:rPr lang="en-US" u="sng" dirty="0">
                <a:hlinkClick r:id="rId3"/>
              </a:rPr>
              <a:t>EDMS 2383195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Full set of mechanical specifications</a:t>
            </a:r>
          </a:p>
          <a:p>
            <a:pPr lvl="1"/>
            <a:r>
              <a:rPr lang="en-US" dirty="0" smtClean="0"/>
              <a:t>Component CAD models (.step) and drawings (.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Assembly CAD models (.step) and drawings (.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Bill of materials (Workbook and assembly drawing BOMs, including fasteners in most cases)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97648"/>
            <a:ext cx="8293100" cy="569268"/>
          </a:xfrm>
        </p:spPr>
        <p:txBody>
          <a:bodyPr/>
          <a:lstStyle/>
          <a:p>
            <a:r>
              <a:rPr lang="en-US" sz="2400" dirty="0" smtClean="0"/>
              <a:t>Mechanical BOM/Drawing/Model Guide (</a:t>
            </a:r>
            <a:r>
              <a:rPr lang="en-US" sz="2400" dirty="0" smtClean="0">
                <a:hlinkClick r:id="rId2"/>
              </a:rPr>
              <a:t>EDMS 2384656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" name="Content Placeholder 10" descr="screenshot1812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8" r="-26228"/>
          <a:stretch>
            <a:fillRect/>
          </a:stretch>
        </p:blipFill>
        <p:spPr>
          <a:xfrm>
            <a:off x="-69782" y="732730"/>
            <a:ext cx="9408852" cy="549870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58216"/>
            <a:ext cx="8293100" cy="548785"/>
          </a:xfrm>
        </p:spPr>
        <p:txBody>
          <a:bodyPr/>
          <a:lstStyle/>
          <a:p>
            <a:r>
              <a:rPr lang="en-US" dirty="0" smtClean="0"/>
              <a:t>Photon </a:t>
            </a:r>
            <a:r>
              <a:rPr lang="en-US" dirty="0"/>
              <a:t>D</a:t>
            </a:r>
            <a:r>
              <a:rPr lang="en-US" dirty="0" smtClean="0"/>
              <a:t>etector Module</a:t>
            </a:r>
            <a:r>
              <a:rPr lang="mr-IN" dirty="0" smtClean="0"/>
              <a:t>–</a:t>
            </a:r>
            <a:r>
              <a:rPr lang="en-US" dirty="0" smtClean="0"/>
              <a:t> Basically unchanged since TDR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6"/>
          </p:nvPr>
        </p:nvSpPr>
        <p:spPr>
          <a:xfrm>
            <a:off x="162875" y="924479"/>
            <a:ext cx="3711058" cy="5083903"/>
          </a:xfrm>
        </p:spPr>
        <p:txBody>
          <a:bodyPr/>
          <a:lstStyle/>
          <a:p>
            <a:r>
              <a:rPr lang="en-US" dirty="0" smtClean="0"/>
              <a:t>Photon light detectors come in bar-shaped modules.</a:t>
            </a:r>
          </a:p>
          <a:p>
            <a:pPr lvl="1"/>
            <a:r>
              <a:rPr lang="en-US" sz="1800" dirty="0" smtClean="0"/>
              <a:t>2090mm X 118mm X 23.5mm</a:t>
            </a:r>
          </a:p>
          <a:p>
            <a:endParaRPr lang="en-US" dirty="0" smtClean="0"/>
          </a:p>
          <a:p>
            <a:r>
              <a:rPr lang="en-US" dirty="0" smtClean="0"/>
              <a:t>Each bar consists of 4 optically-isolated readout channels called “Supercells”.</a:t>
            </a:r>
          </a:p>
          <a:p>
            <a:endParaRPr lang="en-US" dirty="0" smtClean="0"/>
          </a:p>
          <a:p>
            <a:r>
              <a:rPr lang="en-US" dirty="0" smtClean="0"/>
              <a:t>Module form factor was selected to allow for installation into APA fame after wire wrapping.</a:t>
            </a:r>
            <a:endParaRPr lang="en-US" dirty="0"/>
          </a:p>
        </p:txBody>
      </p:sp>
      <p:pic>
        <p:nvPicPr>
          <p:cNvPr id="13" name="Picture 12" descr="screenshot18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3" y="781578"/>
            <a:ext cx="4982014" cy="4989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3119" y="5205869"/>
            <a:ext cx="121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Supercell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16660" y="3211033"/>
            <a:ext cx="121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Supercell 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61721" y="3026367"/>
            <a:ext cx="121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Supercell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82099" y="868918"/>
            <a:ext cx="121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Supercell 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8561" y="4137053"/>
            <a:ext cx="15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Ganging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6440837" y="3503145"/>
            <a:ext cx="1160106" cy="633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</p:cNvCxnSpPr>
          <p:nvPr/>
        </p:nvCxnSpPr>
        <p:spPr>
          <a:xfrm flipH="1" flipV="1">
            <a:off x="7054916" y="2923941"/>
            <a:ext cx="969843" cy="287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>
            <a:off x="6890198" y="1238250"/>
            <a:ext cx="681100" cy="283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2124" y="3395699"/>
            <a:ext cx="625795" cy="428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073119" y="4863929"/>
            <a:ext cx="474514" cy="432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5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Analysis Documents (Compliance Office)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737806"/>
          </a:xfrm>
        </p:spPr>
        <p:txBody>
          <a:bodyPr/>
          <a:lstStyle/>
          <a:p>
            <a:r>
              <a:rPr lang="en-US" dirty="0" smtClean="0"/>
              <a:t>Analysis plan </a:t>
            </a:r>
            <a:r>
              <a:rPr lang="en-US" dirty="0">
                <a:hlinkClick r:id="rId2"/>
              </a:rPr>
              <a:t>EDMS 2380161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Structural analysis note </a:t>
            </a:r>
            <a:r>
              <a:rPr lang="en-US" dirty="0">
                <a:hlinkClick r:id="rId3"/>
              </a:rPr>
              <a:t>EDMS 2380229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Independent Review Reports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analysis of PD rail structure in APA frame required</a:t>
            </a:r>
          </a:p>
          <a:p>
            <a:pPr lvl="1"/>
            <a:r>
              <a:rPr lang="en-US" dirty="0" smtClean="0"/>
              <a:t>Developing static and dynamic model input with APA</a:t>
            </a:r>
          </a:p>
          <a:p>
            <a:pPr lvl="1"/>
            <a:r>
              <a:rPr lang="en-US" dirty="0" smtClean="0"/>
              <a:t>Will be complete prior to FDR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3587" y="2703860"/>
            <a:ext cx="4787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7. Conclusion for the 60 % design review: </a:t>
            </a:r>
            <a:endParaRPr lang="en-GB" b="1" dirty="0" smtClean="0"/>
          </a:p>
          <a:p>
            <a:endParaRPr lang="en-US" dirty="0"/>
          </a:p>
          <a:p>
            <a:r>
              <a:rPr lang="en-GB" dirty="0"/>
              <a:t>The status of the design of the PD is in a status acceptable for the PD 60 % design review. The analysis plan is validated and can be used for the structural analysis required for the Final Design review.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0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5" y="55778"/>
            <a:ext cx="8293100" cy="56926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54025" y="638012"/>
            <a:ext cx="8293100" cy="494152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baseline Photon </a:t>
            </a:r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dirty="0" smtClean="0">
                <a:solidFill>
                  <a:srgbClr val="008000"/>
                </a:solidFill>
              </a:rPr>
              <a:t>etector system design is complete at the PDR level and documented in EDMS.</a:t>
            </a:r>
          </a:p>
          <a:p>
            <a:r>
              <a:rPr lang="en-US" dirty="0" smtClean="0"/>
              <a:t>The design is significantly unchanged since the TDR</a:t>
            </a:r>
          </a:p>
          <a:p>
            <a:r>
              <a:rPr lang="en-US" dirty="0" smtClean="0"/>
              <a:t>Critical design tolerances have been specified and confirmed with APA and TPC consortia.</a:t>
            </a:r>
          </a:p>
          <a:p>
            <a:pPr lvl="1"/>
            <a:r>
              <a:rPr lang="en-US" dirty="0" smtClean="0"/>
              <a:t>Included in Interface Control Documents</a:t>
            </a:r>
          </a:p>
          <a:p>
            <a:r>
              <a:rPr lang="en-US" dirty="0" smtClean="0"/>
              <a:t>While delays due to the COVID 19 crisis have slowed our prototyping plans, validation efforts are re-starting now.</a:t>
            </a:r>
          </a:p>
          <a:p>
            <a:r>
              <a:rPr lang="en-US" dirty="0" smtClean="0"/>
              <a:t>We are prepared to proceed to proceed to validation and analysis for the Final Design Review!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55960"/>
            <a:ext cx="8293100" cy="548785"/>
          </a:xfrm>
        </p:spPr>
        <p:txBody>
          <a:bodyPr/>
          <a:lstStyle/>
          <a:p>
            <a:r>
              <a:rPr lang="en-US" dirty="0" smtClean="0"/>
              <a:t>Photon Detector Mounting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339513" y="710718"/>
            <a:ext cx="4011995" cy="3146106"/>
          </a:xfrm>
        </p:spPr>
        <p:txBody>
          <a:bodyPr/>
          <a:lstStyle/>
          <a:p>
            <a:r>
              <a:rPr lang="en-US" dirty="0" smtClean="0"/>
              <a:t>Photon detectors are supported in APA frames.</a:t>
            </a:r>
          </a:p>
          <a:p>
            <a:endParaRPr lang="en-US" dirty="0"/>
          </a:p>
          <a:p>
            <a:r>
              <a:rPr lang="en-US" dirty="0" smtClean="0"/>
              <a:t>Mounted in stainless steel rails.</a:t>
            </a:r>
          </a:p>
          <a:p>
            <a:endParaRPr lang="en-US" dirty="0"/>
          </a:p>
          <a:p>
            <a:r>
              <a:rPr lang="en-US" dirty="0" smtClean="0"/>
              <a:t>Sail systems provided by PD consortium.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 descr="screenshot13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06" y="205797"/>
            <a:ext cx="3875397" cy="338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0216" y="2719283"/>
            <a:ext cx="173653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Support Rails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0567" y="466191"/>
            <a:ext cx="144548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APA Slots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1606" y="2967729"/>
            <a:ext cx="26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PDs per APA, 5 per side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6" y="5114261"/>
            <a:ext cx="6800777" cy="10730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85893" y="6002645"/>
            <a:ext cx="329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 Module mounted in APA Rails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08" y="3456386"/>
            <a:ext cx="59436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APAs mounted in TPC slices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454025" y="981394"/>
            <a:ext cx="3265798" cy="4846638"/>
          </a:xfrm>
        </p:spPr>
        <p:txBody>
          <a:bodyPr/>
          <a:lstStyle/>
          <a:p>
            <a:r>
              <a:rPr lang="en-US" dirty="0" smtClean="0"/>
              <a:t>In the DUNE FD, the APAs are stacked in pairs, and arranged in slices as in the figure.</a:t>
            </a:r>
          </a:p>
          <a:p>
            <a:endParaRPr lang="en-US" dirty="0"/>
          </a:p>
          <a:p>
            <a:r>
              <a:rPr lang="en-US" dirty="0" smtClean="0"/>
              <a:t>Note that this implies central APA PD modules must collect light from both directions.</a:t>
            </a:r>
          </a:p>
          <a:p>
            <a:endParaRPr lang="en-US" dirty="0"/>
          </a:p>
          <a:p>
            <a:r>
              <a:rPr lang="en-US" dirty="0" smtClean="0"/>
              <a:t>Also has implications for cable routing.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8" name="Picture 7" descr="screenshot14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55" y="1588367"/>
            <a:ext cx="3478917" cy="3763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2998" y="2793243"/>
            <a:ext cx="120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APA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2998" y="4226924"/>
            <a:ext cx="12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APA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7727" y="1958066"/>
            <a:ext cx="56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4932208" y="2977909"/>
            <a:ext cx="353897" cy="87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4925333" y="4374746"/>
            <a:ext cx="360771" cy="36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4748285" y="2142732"/>
            <a:ext cx="1177002" cy="759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4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5129"/>
            <a:ext cx="8293100" cy="569268"/>
          </a:xfrm>
        </p:spPr>
        <p:txBody>
          <a:bodyPr/>
          <a:lstStyle/>
          <a:p>
            <a:r>
              <a:rPr lang="en-US" dirty="0" smtClean="0"/>
              <a:t>System Summary (By the numbers)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25494090"/>
              </p:ext>
            </p:extLst>
          </p:nvPr>
        </p:nvGraphicFramePr>
        <p:xfrm>
          <a:off x="432646" y="844453"/>
          <a:ext cx="831765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104"/>
                <a:gridCol w="4146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(value)</a:t>
                      </a:r>
                      <a:endParaRPr lang="en-US" dirty="0"/>
                    </a:p>
                  </a:txBody>
                  <a:tcPr/>
                </a:tc>
              </a:tr>
              <a:tr h="2052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Readout channels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Photosensors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192</a:t>
                      </a:r>
                      <a:endParaRPr lang="en-US" sz="1200" dirty="0"/>
                    </a:p>
                  </a:txBody>
                  <a:tcPr/>
                </a:tc>
              </a:tr>
              <a:tr h="2197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</a:t>
                      </a:r>
                      <a:r>
                        <a:rPr lang="en-US" sz="1200" baseline="0" dirty="0" smtClean="0"/>
                        <a:t> Dichroic Filters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 (48)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WLS plates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Readout</a:t>
                      </a:r>
                      <a:r>
                        <a:rPr lang="en-US" sz="1200" baseline="0" dirty="0" smtClean="0"/>
                        <a:t> Cables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Mass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3.2kg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</a:t>
                      </a:r>
                      <a:r>
                        <a:rPr lang="en-US" sz="1200" baseline="0" dirty="0" smtClean="0"/>
                        <a:t> APA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PD modules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Readout cables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(lower), 20 (upper)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</a:t>
                      </a:r>
                      <a:r>
                        <a:rPr lang="en-US" sz="1200" baseline="0" dirty="0" smtClean="0"/>
                        <a:t> 10kt detector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PD modules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1,500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Readout channels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6,000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DAPHNE</a:t>
                      </a:r>
                      <a:r>
                        <a:rPr lang="en-US" sz="1200" baseline="0" dirty="0" smtClean="0"/>
                        <a:t> modules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33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 Design:  Supercell (i)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5" y="910835"/>
            <a:ext cx="6626685" cy="510594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0" y="1312960"/>
            <a:ext cx="2456384" cy="4636640"/>
          </a:xfrm>
        </p:spPr>
        <p:txBody>
          <a:bodyPr/>
          <a:lstStyle/>
          <a:p>
            <a:r>
              <a:rPr lang="en-US" sz="1800" dirty="0" smtClean="0"/>
              <a:t>A photon detector contains 4 independent readout channels called “Supercells.”</a:t>
            </a:r>
          </a:p>
          <a:p>
            <a:endParaRPr lang="en-US" sz="1800" dirty="0"/>
          </a:p>
          <a:p>
            <a:r>
              <a:rPr lang="en-US" sz="1800" dirty="0" smtClean="0"/>
              <a:t>Each supercell has 6 (12) dichroic filter windows, 1 WLS bar, and 48 photosensors.</a:t>
            </a:r>
          </a:p>
          <a:p>
            <a:endParaRPr lang="en-US" sz="1800" dirty="0"/>
          </a:p>
          <a:p>
            <a:r>
              <a:rPr lang="en-US" sz="1800" dirty="0" smtClean="0"/>
              <a:t>They come in single-direction and 2-direction flavors.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675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 Design:  Supercell (ii)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38" y="906702"/>
            <a:ext cx="6610638" cy="511421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0" y="1312960"/>
            <a:ext cx="2456384" cy="4636640"/>
          </a:xfrm>
        </p:spPr>
        <p:txBody>
          <a:bodyPr/>
          <a:lstStyle/>
          <a:p>
            <a:r>
              <a:rPr lang="en-US" sz="1800" dirty="0" smtClean="0"/>
              <a:t>A supercell is approximately 490cm long and 12 cm wide.</a:t>
            </a:r>
          </a:p>
          <a:p>
            <a:endParaRPr lang="en-US" sz="1800" dirty="0"/>
          </a:p>
          <a:p>
            <a:r>
              <a:rPr lang="en-US" sz="1800" dirty="0" smtClean="0"/>
              <a:t>Each supercell is read out as an independent readout channel.</a:t>
            </a:r>
          </a:p>
          <a:p>
            <a:endParaRPr lang="en-US" sz="1800" dirty="0"/>
          </a:p>
          <a:p>
            <a:r>
              <a:rPr lang="en-US" sz="1800" dirty="0" smtClean="0"/>
              <a:t>This, and the spacing of bars in the APA frame (approximately ½ meter apart) defines the granularity of the PD readout.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216"/>
            <a:ext cx="8293100" cy="548785"/>
          </a:xfrm>
        </p:spPr>
        <p:txBody>
          <a:bodyPr/>
          <a:lstStyle/>
          <a:p>
            <a:r>
              <a:rPr lang="en-US" dirty="0" smtClean="0"/>
              <a:t>PD Module Design:  Supercell (iii)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18,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2" y="544156"/>
            <a:ext cx="7769556" cy="5967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9251" y="1405898"/>
            <a:ext cx="112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WLS plate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30914" y="1775230"/>
            <a:ext cx="312412" cy="1905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59017" y="9767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Plates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4502811" y="1346060"/>
            <a:ext cx="799972" cy="881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3932319" y="1346060"/>
            <a:ext cx="1370464" cy="542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3092" y="4236783"/>
            <a:ext cx="171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6-SiPM Array (8)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4061982" y="4421449"/>
            <a:ext cx="746450" cy="6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4523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22931</TotalTime>
  <Words>1817</Words>
  <Application>Microsoft Macintosh PowerPoint</Application>
  <PresentationFormat>On-screen Show (4:3)</PresentationFormat>
  <Paragraphs>335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LBNF Template_051215</vt:lpstr>
      <vt:lpstr>LBNF Content-Footer Theme</vt:lpstr>
      <vt:lpstr>Photon Detector System: Module, Support Structure, APA Interface System Design</vt:lpstr>
      <vt:lpstr>Outline</vt:lpstr>
      <vt:lpstr>Photon Detector Module– Basically unchanged since TDR</vt:lpstr>
      <vt:lpstr>Photon Detector Mounting</vt:lpstr>
      <vt:lpstr>APAs mounted in TPC slices</vt:lpstr>
      <vt:lpstr>System Summary (By the numbers)</vt:lpstr>
      <vt:lpstr>PD Module Design:  Supercell (i)</vt:lpstr>
      <vt:lpstr>PD Module Design:  Supercell (ii)</vt:lpstr>
      <vt:lpstr>PD Module Design:  Supercell (iii)</vt:lpstr>
      <vt:lpstr>PD Module Design:  Module Assembly (i)</vt:lpstr>
      <vt:lpstr>PD Module Design:  Module Assembly (ii)</vt:lpstr>
      <vt:lpstr>PD Module Design:  Module Assembly (iii)</vt:lpstr>
      <vt:lpstr>PD Module Design:  Module Assembly (iii)</vt:lpstr>
      <vt:lpstr>Rail System (i) </vt:lpstr>
      <vt:lpstr>Rail System (ii) </vt:lpstr>
      <vt:lpstr>Rail System (iii) </vt:lpstr>
      <vt:lpstr>Electrical Connections (i)</vt:lpstr>
      <vt:lpstr>Electrical Connections (ii)</vt:lpstr>
      <vt:lpstr>Electrical Connections (iii)</vt:lpstr>
      <vt:lpstr>Electrical Connections (iii)</vt:lpstr>
      <vt:lpstr>PD System Engineering (i)</vt:lpstr>
      <vt:lpstr>PD System Engineering (ii)</vt:lpstr>
      <vt:lpstr>Cable Routing (i):  Through APA Frame</vt:lpstr>
      <vt:lpstr>Cable Routing (ii):  Through APA Frame</vt:lpstr>
      <vt:lpstr>Cable Routing (ii3):  Shared Cable Tray</vt:lpstr>
      <vt:lpstr>Cable Routing (iv):  Crossing tube</vt:lpstr>
      <vt:lpstr>Cable Routing (v):  Flange assembly</vt:lpstr>
      <vt:lpstr>Design Documents:  Where to find them!</vt:lpstr>
      <vt:lpstr>Mechanical BOM/Drawing/Model Guide (EDMS 2384656)</vt:lpstr>
      <vt:lpstr>Engineering Analysis Documents (Compliance Office)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David Warner</cp:lastModifiedBy>
  <cp:revision>358</cp:revision>
  <cp:lastPrinted>2015-05-22T11:54:13Z</cp:lastPrinted>
  <dcterms:created xsi:type="dcterms:W3CDTF">2015-04-30T14:29:22Z</dcterms:created>
  <dcterms:modified xsi:type="dcterms:W3CDTF">2020-06-18T13:08:19Z</dcterms:modified>
</cp:coreProperties>
</file>