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5"/>
  </p:notesMasterIdLst>
  <p:handoutMasterIdLst>
    <p:handoutMasterId r:id="rId16"/>
  </p:handoutMasterIdLst>
  <p:sldIdLst>
    <p:sldId id="263" r:id="rId3"/>
    <p:sldId id="329" r:id="rId4"/>
    <p:sldId id="332" r:id="rId5"/>
    <p:sldId id="341" r:id="rId6"/>
    <p:sldId id="354" r:id="rId7"/>
    <p:sldId id="355" r:id="rId8"/>
    <p:sldId id="342" r:id="rId9"/>
    <p:sldId id="344" r:id="rId10"/>
    <p:sldId id="356" r:id="rId11"/>
    <p:sldId id="349" r:id="rId12"/>
    <p:sldId id="351" r:id="rId13"/>
    <p:sldId id="345" r:id="rId14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88">
          <p15:clr>
            <a:srgbClr val="A4A3A4"/>
          </p15:clr>
        </p15:guide>
        <p15:guide id="2" orient="horz" pos="4186">
          <p15:clr>
            <a:srgbClr val="A4A3A4"/>
          </p15:clr>
        </p15:guide>
        <p15:guide id="3" orient="horz" pos="3394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1749">
          <p15:clr>
            <a:srgbClr val="A4A3A4"/>
          </p15:clr>
        </p15:guide>
        <p15:guide id="6" orient="horz" pos="457">
          <p15:clr>
            <a:srgbClr val="A4A3A4"/>
          </p15:clr>
        </p15:guide>
        <p15:guide id="7" pos="285">
          <p15:clr>
            <a:srgbClr val="A4A3A4"/>
          </p15:clr>
        </p15:guide>
        <p15:guide id="8" pos="55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79646"/>
    <a:srgbClr val="4F81BD"/>
    <a:srgbClr val="C0504D"/>
    <a:srgbClr val="004C97"/>
    <a:srgbClr val="00B5E2"/>
    <a:srgbClr val="63666A"/>
    <a:srgbClr val="5A5A5A"/>
    <a:srgbClr val="67676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5B2C6C-E3B2-445E-B6E8-A0E39660BE04}" v="10" dt="2020-04-09T20:46:11.0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98464" autoAdjust="0"/>
  </p:normalViewPr>
  <p:slideViewPr>
    <p:cSldViewPr snapToGrid="0" snapToObjects="1">
      <p:cViewPr varScale="1">
        <p:scale>
          <a:sx n="200" d="100"/>
          <a:sy n="200" d="100"/>
        </p:scale>
        <p:origin x="-1408" y="-96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285"/>
        <p:guide pos="55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36" Type="http://schemas.microsoft.com/office/2016/11/relationships/changesInfo" Target="changesInfos/changesInfo1.xml"/><Relationship Id="rId37" Type="http://schemas.microsoft.com/office/2015/10/relationships/revisionInfo" Target="revisionInfo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lie R Macier" userId="092693b1-a69a-4339-83de-6650eb6d6f2f" providerId="ADAL" clId="{BB2F6CDC-63CE-4BDB-B829-F8BF4C0D3EAA}"/>
    <pc:docChg chg="custSel modSld">
      <pc:chgData name="Jolie R Macier" userId="092693b1-a69a-4339-83de-6650eb6d6f2f" providerId="ADAL" clId="{BB2F6CDC-63CE-4BDB-B829-F8BF4C0D3EAA}" dt="2019-09-12T18:54:59.194" v="15" actId="20577"/>
      <pc:docMkLst>
        <pc:docMk/>
      </pc:docMkLst>
      <pc:sldChg chg="modSp">
        <pc:chgData name="Jolie R Macier" userId="092693b1-a69a-4339-83de-6650eb6d6f2f" providerId="ADAL" clId="{BB2F6CDC-63CE-4BDB-B829-F8BF4C0D3EAA}" dt="2019-09-12T18:54:59.194" v="15" actId="20577"/>
        <pc:sldMkLst>
          <pc:docMk/>
          <pc:sldMk cId="0" sldId="263"/>
        </pc:sldMkLst>
        <pc:spChg chg="mod">
          <ac:chgData name="Jolie R Macier" userId="092693b1-a69a-4339-83de-6650eb6d6f2f" providerId="ADAL" clId="{BB2F6CDC-63CE-4BDB-B829-F8BF4C0D3EAA}" dt="2019-09-12T18:54:59.194" v="15" actId="20577"/>
          <ac:spMkLst>
            <pc:docMk/>
            <pc:sldMk cId="0" sldId="263"/>
            <ac:spMk id="6146" creationId="{00000000-0000-0000-0000-000000000000}"/>
          </ac:spMkLst>
        </pc:spChg>
      </pc:sldChg>
    </pc:docChg>
  </pc:docChgLst>
  <pc:docChgLst>
    <pc:chgData name="Elaine G Mccluskey" userId="df1c1e58-44d7-473b-87b2-c09fd2ed5497" providerId="ADAL" clId="{A4754B30-B060-4741-B90B-A8AD736AEBB8}"/>
    <pc:docChg chg="undo custSel modSld">
      <pc:chgData name="Elaine G Mccluskey" userId="df1c1e58-44d7-473b-87b2-c09fd2ed5497" providerId="ADAL" clId="{A4754B30-B060-4741-B90B-A8AD736AEBB8}" dt="2019-05-24T12:45:20.791" v="66" actId="14100"/>
      <pc:docMkLst>
        <pc:docMk/>
      </pc:docMkLst>
      <pc:sldChg chg="modSp">
        <pc:chgData name="Elaine G Mccluskey" userId="df1c1e58-44d7-473b-87b2-c09fd2ed5497" providerId="ADAL" clId="{A4754B30-B060-4741-B90B-A8AD736AEBB8}" dt="2019-05-24T12:43:36.150" v="14" actId="20577"/>
        <pc:sldMkLst>
          <pc:docMk/>
          <pc:sldMk cId="0" sldId="263"/>
        </pc:sldMkLst>
        <pc:spChg chg="mod">
          <ac:chgData name="Elaine G Mccluskey" userId="df1c1e58-44d7-473b-87b2-c09fd2ed5497" providerId="ADAL" clId="{A4754B30-B060-4741-B90B-A8AD736AEBB8}" dt="2019-05-24T12:43:36.150" v="14" actId="20577"/>
          <ac:spMkLst>
            <pc:docMk/>
            <pc:sldMk cId="0" sldId="263"/>
            <ac:spMk id="6145" creationId="{00000000-0000-0000-0000-000000000000}"/>
          </ac:spMkLst>
        </pc:spChg>
      </pc:sldChg>
      <pc:sldChg chg="modSp">
        <pc:chgData name="Elaine G Mccluskey" userId="df1c1e58-44d7-473b-87b2-c09fd2ed5497" providerId="ADAL" clId="{A4754B30-B060-4741-B90B-A8AD736AEBB8}" dt="2019-05-24T12:43:56.078" v="26" actId="20577"/>
        <pc:sldMkLst>
          <pc:docMk/>
          <pc:sldMk cId="993413465" sldId="329"/>
        </pc:sldMkLst>
        <pc:spChg chg="mod">
          <ac:chgData name="Elaine G Mccluskey" userId="df1c1e58-44d7-473b-87b2-c09fd2ed5497" providerId="ADAL" clId="{A4754B30-B060-4741-B90B-A8AD736AEBB8}" dt="2019-05-24T12:43:56.078" v="26" actId="20577"/>
          <ac:spMkLst>
            <pc:docMk/>
            <pc:sldMk cId="993413465" sldId="329"/>
            <ac:spMk id="6" creationId="{00000000-0000-0000-0000-000000000000}"/>
          </ac:spMkLst>
        </pc:spChg>
      </pc:sldChg>
      <pc:sldChg chg="addSp modSp">
        <pc:chgData name="Elaine G Mccluskey" userId="df1c1e58-44d7-473b-87b2-c09fd2ed5497" providerId="ADAL" clId="{A4754B30-B060-4741-B90B-A8AD736AEBB8}" dt="2019-05-24T12:45:20.791" v="66" actId="14100"/>
        <pc:sldMkLst>
          <pc:docMk/>
          <pc:sldMk cId="223755560" sldId="330"/>
        </pc:sldMkLst>
        <pc:spChg chg="add mod">
          <ac:chgData name="Elaine G Mccluskey" userId="df1c1e58-44d7-473b-87b2-c09fd2ed5497" providerId="ADAL" clId="{A4754B30-B060-4741-B90B-A8AD736AEBB8}" dt="2019-05-24T12:44:57.293" v="30" actId="20577"/>
          <ac:spMkLst>
            <pc:docMk/>
            <pc:sldMk cId="223755560" sldId="330"/>
            <ac:spMk id="7" creationId="{503218D0-B89D-4217-B041-76E363411CC2}"/>
          </ac:spMkLst>
        </pc:spChg>
        <pc:spChg chg="add mod">
          <ac:chgData name="Elaine G Mccluskey" userId="df1c1e58-44d7-473b-87b2-c09fd2ed5497" providerId="ADAL" clId="{A4754B30-B060-4741-B90B-A8AD736AEBB8}" dt="2019-05-24T12:45:20.791" v="66" actId="14100"/>
          <ac:spMkLst>
            <pc:docMk/>
            <pc:sldMk cId="223755560" sldId="330"/>
            <ac:spMk id="8" creationId="{B13BE973-0303-43AD-9084-FF402F24C25D}"/>
          </ac:spMkLst>
        </pc:spChg>
      </pc:sldChg>
    </pc:docChg>
  </pc:docChgLst>
  <pc:docChgLst>
    <pc:chgData name="Jolie R Macier" userId="092693b1-a69a-4339-83de-6650eb6d6f2f" providerId="ADAL" clId="{945B2C6C-E3B2-445E-B6E8-A0E39660BE04}"/>
    <pc:docChg chg="custSel modSld modMainMaster">
      <pc:chgData name="Jolie R Macier" userId="092693b1-a69a-4339-83de-6650eb6d6f2f" providerId="ADAL" clId="{945B2C6C-E3B2-445E-B6E8-A0E39660BE04}" dt="2020-04-09T20:45:05.819" v="71"/>
      <pc:docMkLst>
        <pc:docMk/>
      </pc:docMkLst>
      <pc:sldChg chg="modSp">
        <pc:chgData name="Jolie R Macier" userId="092693b1-a69a-4339-83de-6650eb6d6f2f" providerId="ADAL" clId="{945B2C6C-E3B2-445E-B6E8-A0E39660BE04}" dt="2020-04-09T20:41:58.802" v="42" actId="20577"/>
        <pc:sldMkLst>
          <pc:docMk/>
          <pc:sldMk cId="0" sldId="263"/>
        </pc:sldMkLst>
        <pc:spChg chg="mod">
          <ac:chgData name="Jolie R Macier" userId="092693b1-a69a-4339-83de-6650eb6d6f2f" providerId="ADAL" clId="{945B2C6C-E3B2-445E-B6E8-A0E39660BE04}" dt="2020-04-09T20:41:58.802" v="42" actId="20577"/>
          <ac:spMkLst>
            <pc:docMk/>
            <pc:sldMk cId="0" sldId="263"/>
            <ac:spMk id="6146" creationId="{00000000-0000-0000-0000-000000000000}"/>
          </ac:spMkLst>
        </pc:spChg>
      </pc:sldChg>
      <pc:sldMasterChg chg="addSp delSp modSp">
        <pc:chgData name="Jolie R Macier" userId="092693b1-a69a-4339-83de-6650eb6d6f2f" providerId="ADAL" clId="{945B2C6C-E3B2-445E-B6E8-A0E39660BE04}" dt="2020-04-09T20:42:55.337" v="45"/>
        <pc:sldMasterMkLst>
          <pc:docMk/>
          <pc:sldMasterMk cId="0" sldId="2147483648"/>
        </pc:sldMasterMkLst>
        <pc:spChg chg="del">
          <ac:chgData name="Jolie R Macier" userId="092693b1-a69a-4339-83de-6650eb6d6f2f" providerId="ADAL" clId="{945B2C6C-E3B2-445E-B6E8-A0E39660BE04}" dt="2020-04-09T20:42:39.445" v="44" actId="478"/>
          <ac:spMkLst>
            <pc:docMk/>
            <pc:sldMasterMk cId="0" sldId="2147483648"/>
            <ac:spMk id="9" creationId="{00000000-0000-0000-0000-000000000000}"/>
          </ac:spMkLst>
        </pc:spChg>
        <pc:spChg chg="del mod">
          <ac:chgData name="Jolie R Macier" userId="092693b1-a69a-4339-83de-6650eb6d6f2f" providerId="ADAL" clId="{945B2C6C-E3B2-445E-B6E8-A0E39660BE04}" dt="2020-04-09T20:42:39.445" v="44" actId="478"/>
          <ac:spMkLst>
            <pc:docMk/>
            <pc:sldMasterMk cId="0" sldId="2147483648"/>
            <ac:spMk id="11" creationId="{00000000-0000-0000-0000-000000000000}"/>
          </ac:spMkLst>
        </pc:spChg>
        <pc:picChg chg="add">
          <ac:chgData name="Jolie R Macier" userId="092693b1-a69a-4339-83de-6650eb6d6f2f" providerId="ADAL" clId="{945B2C6C-E3B2-445E-B6E8-A0E39660BE04}" dt="2020-04-09T20:42:55.337" v="45"/>
          <ac:picMkLst>
            <pc:docMk/>
            <pc:sldMasterMk cId="0" sldId="2147483648"/>
            <ac:picMk id="12" creationId="{D36C1517-621B-43C2-9BA9-5BF605AF9101}"/>
          </ac:picMkLst>
        </pc:picChg>
      </pc:sldMasterChg>
      <pc:sldMasterChg chg="addSp delSp modSp modSldLayout">
        <pc:chgData name="Jolie R Macier" userId="092693b1-a69a-4339-83de-6650eb6d6f2f" providerId="ADAL" clId="{945B2C6C-E3B2-445E-B6E8-A0E39660BE04}" dt="2020-04-09T20:45:05.819" v="71"/>
        <pc:sldMasterMkLst>
          <pc:docMk/>
          <pc:sldMasterMk cId="0" sldId="2147483661"/>
        </pc:sldMasterMkLst>
        <pc:spChg chg="mod">
          <ac:chgData name="Jolie R Macier" userId="092693b1-a69a-4339-83de-6650eb6d6f2f" providerId="ADAL" clId="{945B2C6C-E3B2-445E-B6E8-A0E39660BE04}" dt="2020-04-09T20:43:53.006" v="55" actId="20577"/>
          <ac:spMkLst>
            <pc:docMk/>
            <pc:sldMasterMk cId="0" sldId="2147483661"/>
            <ac:spMk id="4" creationId="{00000000-0000-0000-0000-000000000000}"/>
          </ac:spMkLst>
        </pc:spChg>
        <pc:spChg chg="del">
          <ac:chgData name="Jolie R Macier" userId="092693b1-a69a-4339-83de-6650eb6d6f2f" providerId="ADAL" clId="{945B2C6C-E3B2-445E-B6E8-A0E39660BE04}" dt="2020-04-09T20:43:11.430" v="46" actId="478"/>
          <ac:spMkLst>
            <pc:docMk/>
            <pc:sldMasterMk cId="0" sldId="2147483661"/>
            <ac:spMk id="11" creationId="{00000000-0000-0000-0000-000000000000}"/>
          </ac:spMkLst>
        </pc:spChg>
        <pc:picChg chg="add mod">
          <ac:chgData name="Jolie R Macier" userId="092693b1-a69a-4339-83de-6650eb6d6f2f" providerId="ADAL" clId="{945B2C6C-E3B2-445E-B6E8-A0E39660BE04}" dt="2020-04-09T20:43:26.031" v="49" actId="1035"/>
          <ac:picMkLst>
            <pc:docMk/>
            <pc:sldMasterMk cId="0" sldId="2147483661"/>
            <ac:picMk id="7" creationId="{11F0F08D-1383-4141-915C-29DECEA73C87}"/>
          </ac:picMkLst>
        </pc:picChg>
        <pc:sldLayoutChg chg="addSp delSp">
          <pc:chgData name="Jolie R Macier" userId="092693b1-a69a-4339-83de-6650eb6d6f2f" providerId="ADAL" clId="{945B2C6C-E3B2-445E-B6E8-A0E39660BE04}" dt="2020-04-09T20:44:46.830" v="61"/>
          <pc:sldLayoutMkLst>
            <pc:docMk/>
            <pc:sldMasterMk cId="0" sldId="2147483661"/>
            <pc:sldLayoutMk cId="1482063581" sldId="2147483680"/>
          </pc:sldLayoutMkLst>
          <pc:spChg chg="del">
            <ac:chgData name="Jolie R Macier" userId="092693b1-a69a-4339-83de-6650eb6d6f2f" providerId="ADAL" clId="{945B2C6C-E3B2-445E-B6E8-A0E39660BE04}" dt="2020-04-09T20:44:46.527" v="60" actId="478"/>
            <ac:spMkLst>
              <pc:docMk/>
              <pc:sldMasterMk cId="0" sldId="2147483661"/>
              <pc:sldLayoutMk cId="1482063581" sldId="2147483680"/>
              <ac:spMk id="5" creationId="{00000000-0000-0000-0000-000000000000}"/>
            </ac:spMkLst>
          </pc:spChg>
          <pc:spChg chg="add">
            <ac:chgData name="Jolie R Macier" userId="092693b1-a69a-4339-83de-6650eb6d6f2f" providerId="ADAL" clId="{945B2C6C-E3B2-445E-B6E8-A0E39660BE04}" dt="2020-04-09T20:44:46.830" v="61"/>
            <ac:spMkLst>
              <pc:docMk/>
              <pc:sldMasterMk cId="0" sldId="2147483661"/>
              <pc:sldLayoutMk cId="1482063581" sldId="2147483680"/>
              <ac:spMk id="10" creationId="{0DAAE906-8AAE-4B53-A6A5-981574B10F1C}"/>
            </ac:spMkLst>
          </pc:spChg>
        </pc:sldLayoutChg>
        <pc:sldLayoutChg chg="addSp delSp">
          <pc:chgData name="Jolie R Macier" userId="092693b1-a69a-4339-83de-6650eb6d6f2f" providerId="ADAL" clId="{945B2C6C-E3B2-445E-B6E8-A0E39660BE04}" dt="2020-04-09T20:44:50.140" v="63"/>
          <pc:sldLayoutMkLst>
            <pc:docMk/>
            <pc:sldMasterMk cId="0" sldId="2147483661"/>
            <pc:sldLayoutMk cId="1319620576" sldId="2147483681"/>
          </pc:sldLayoutMkLst>
          <pc:spChg chg="del">
            <ac:chgData name="Jolie R Macier" userId="092693b1-a69a-4339-83de-6650eb6d6f2f" providerId="ADAL" clId="{945B2C6C-E3B2-445E-B6E8-A0E39660BE04}" dt="2020-04-09T20:44:49.694" v="62" actId="478"/>
            <ac:spMkLst>
              <pc:docMk/>
              <pc:sldMasterMk cId="0" sldId="2147483661"/>
              <pc:sldLayoutMk cId="1319620576" sldId="2147483681"/>
              <ac:spMk id="7" creationId="{00000000-0000-0000-0000-000000000000}"/>
            </ac:spMkLst>
          </pc:spChg>
          <pc:spChg chg="add">
            <ac:chgData name="Jolie R Macier" userId="092693b1-a69a-4339-83de-6650eb6d6f2f" providerId="ADAL" clId="{945B2C6C-E3B2-445E-B6E8-A0E39660BE04}" dt="2020-04-09T20:44:50.140" v="63"/>
            <ac:spMkLst>
              <pc:docMk/>
              <pc:sldMasterMk cId="0" sldId="2147483661"/>
              <pc:sldLayoutMk cId="1319620576" sldId="2147483681"/>
              <ac:spMk id="12" creationId="{E57BC82D-A827-42AE-A090-8B827C4B3988}"/>
            </ac:spMkLst>
          </pc:spChg>
        </pc:sldLayoutChg>
        <pc:sldLayoutChg chg="addSp delSp">
          <pc:chgData name="Jolie R Macier" userId="092693b1-a69a-4339-83de-6650eb6d6f2f" providerId="ADAL" clId="{945B2C6C-E3B2-445E-B6E8-A0E39660BE04}" dt="2020-04-09T20:44:53.767" v="65"/>
          <pc:sldLayoutMkLst>
            <pc:docMk/>
            <pc:sldMasterMk cId="0" sldId="2147483661"/>
            <pc:sldLayoutMk cId="2850782605" sldId="2147483682"/>
          </pc:sldLayoutMkLst>
          <pc:spChg chg="del">
            <ac:chgData name="Jolie R Macier" userId="092693b1-a69a-4339-83de-6650eb6d6f2f" providerId="ADAL" clId="{945B2C6C-E3B2-445E-B6E8-A0E39660BE04}" dt="2020-04-09T20:44:52.560" v="64" actId="478"/>
            <ac:spMkLst>
              <pc:docMk/>
              <pc:sldMasterMk cId="0" sldId="2147483661"/>
              <pc:sldLayoutMk cId="2850782605" sldId="2147483682"/>
              <ac:spMk id="4" creationId="{00000000-0000-0000-0000-000000000000}"/>
            </ac:spMkLst>
          </pc:spChg>
          <pc:spChg chg="add">
            <ac:chgData name="Jolie R Macier" userId="092693b1-a69a-4339-83de-6650eb6d6f2f" providerId="ADAL" clId="{945B2C6C-E3B2-445E-B6E8-A0E39660BE04}" dt="2020-04-09T20:44:53.767" v="65"/>
            <ac:spMkLst>
              <pc:docMk/>
              <pc:sldMasterMk cId="0" sldId="2147483661"/>
              <pc:sldLayoutMk cId="2850782605" sldId="2147483682"/>
              <ac:spMk id="7" creationId="{980F84C3-AAAD-42A4-BF3D-6ACE9E350A58}"/>
            </ac:spMkLst>
          </pc:spChg>
        </pc:sldLayoutChg>
        <pc:sldLayoutChg chg="addSp delSp">
          <pc:chgData name="Jolie R Macier" userId="092693b1-a69a-4339-83de-6650eb6d6f2f" providerId="ADAL" clId="{945B2C6C-E3B2-445E-B6E8-A0E39660BE04}" dt="2020-04-09T20:44:56.775" v="67"/>
          <pc:sldLayoutMkLst>
            <pc:docMk/>
            <pc:sldMasterMk cId="0" sldId="2147483661"/>
            <pc:sldLayoutMk cId="3458088708" sldId="2147483683"/>
          </pc:sldLayoutMkLst>
          <pc:spChg chg="del">
            <ac:chgData name="Jolie R Macier" userId="092693b1-a69a-4339-83de-6650eb6d6f2f" providerId="ADAL" clId="{945B2C6C-E3B2-445E-B6E8-A0E39660BE04}" dt="2020-04-09T20:44:56.368" v="66" actId="478"/>
            <ac:spMkLst>
              <pc:docMk/>
              <pc:sldMasterMk cId="0" sldId="2147483661"/>
              <pc:sldLayoutMk cId="3458088708" sldId="2147483683"/>
              <ac:spMk id="3" creationId="{00000000-0000-0000-0000-000000000000}"/>
            </ac:spMkLst>
          </pc:spChg>
          <pc:spChg chg="add">
            <ac:chgData name="Jolie R Macier" userId="092693b1-a69a-4339-83de-6650eb6d6f2f" providerId="ADAL" clId="{945B2C6C-E3B2-445E-B6E8-A0E39660BE04}" dt="2020-04-09T20:44:56.775" v="67"/>
            <ac:spMkLst>
              <pc:docMk/>
              <pc:sldMasterMk cId="0" sldId="2147483661"/>
              <pc:sldLayoutMk cId="3458088708" sldId="2147483683"/>
              <ac:spMk id="6" creationId="{03F8F6C8-BAAF-4D4A-A3A0-448596DDB28C}"/>
            </ac:spMkLst>
          </pc:spChg>
        </pc:sldLayoutChg>
        <pc:sldLayoutChg chg="addSp delSp modSp">
          <pc:chgData name="Jolie R Macier" userId="092693b1-a69a-4339-83de-6650eb6d6f2f" providerId="ADAL" clId="{945B2C6C-E3B2-445E-B6E8-A0E39660BE04}" dt="2020-04-09T20:44:43.490" v="59"/>
          <pc:sldLayoutMkLst>
            <pc:docMk/>
            <pc:sldMasterMk cId="0" sldId="2147483661"/>
            <pc:sldLayoutMk cId="2879684545" sldId="2147483684"/>
          </pc:sldLayoutMkLst>
          <pc:spChg chg="del mod">
            <ac:chgData name="Jolie R Macier" userId="092693b1-a69a-4339-83de-6650eb6d6f2f" providerId="ADAL" clId="{945B2C6C-E3B2-445E-B6E8-A0E39660BE04}" dt="2020-04-09T20:44:42.642" v="58" actId="478"/>
            <ac:spMkLst>
              <pc:docMk/>
              <pc:sldMasterMk cId="0" sldId="2147483661"/>
              <pc:sldLayoutMk cId="2879684545" sldId="2147483684"/>
              <ac:spMk id="3" creationId="{00000000-0000-0000-0000-000000000000}"/>
            </ac:spMkLst>
          </pc:spChg>
          <pc:spChg chg="add">
            <ac:chgData name="Jolie R Macier" userId="092693b1-a69a-4339-83de-6650eb6d6f2f" providerId="ADAL" clId="{945B2C6C-E3B2-445E-B6E8-A0E39660BE04}" dt="2020-04-09T20:44:43.490" v="59"/>
            <ac:spMkLst>
              <pc:docMk/>
              <pc:sldMasterMk cId="0" sldId="2147483661"/>
              <pc:sldLayoutMk cId="2879684545" sldId="2147483684"/>
              <ac:spMk id="9" creationId="{B8FB8245-C0E1-4471-BB93-7EA3F3DC9623}"/>
            </ac:spMkLst>
          </pc:spChg>
        </pc:sldLayoutChg>
        <pc:sldLayoutChg chg="addSp delSp">
          <pc:chgData name="Jolie R Macier" userId="092693b1-a69a-4339-83de-6650eb6d6f2f" providerId="ADAL" clId="{945B2C6C-E3B2-445E-B6E8-A0E39660BE04}" dt="2020-04-09T20:45:02.895" v="69"/>
          <pc:sldLayoutMkLst>
            <pc:docMk/>
            <pc:sldMasterMk cId="0" sldId="2147483661"/>
            <pc:sldLayoutMk cId="1645480504" sldId="2147483685"/>
          </pc:sldLayoutMkLst>
          <pc:spChg chg="del">
            <ac:chgData name="Jolie R Macier" userId="092693b1-a69a-4339-83de-6650eb6d6f2f" providerId="ADAL" clId="{945B2C6C-E3B2-445E-B6E8-A0E39660BE04}" dt="2020-04-09T20:45:00.837" v="68" actId="478"/>
            <ac:spMkLst>
              <pc:docMk/>
              <pc:sldMasterMk cId="0" sldId="2147483661"/>
              <pc:sldLayoutMk cId="1645480504" sldId="2147483685"/>
              <ac:spMk id="6" creationId="{00000000-0000-0000-0000-000000000000}"/>
            </ac:spMkLst>
          </pc:spChg>
          <pc:spChg chg="add">
            <ac:chgData name="Jolie R Macier" userId="092693b1-a69a-4339-83de-6650eb6d6f2f" providerId="ADAL" clId="{945B2C6C-E3B2-445E-B6E8-A0E39660BE04}" dt="2020-04-09T20:45:02.895" v="69"/>
            <ac:spMkLst>
              <pc:docMk/>
              <pc:sldMasterMk cId="0" sldId="2147483661"/>
              <pc:sldLayoutMk cId="1645480504" sldId="2147483685"/>
              <ac:spMk id="10" creationId="{9C23A2E0-AF67-414B-A4B4-E66525B2D5BB}"/>
            </ac:spMkLst>
          </pc:spChg>
        </pc:sldLayoutChg>
        <pc:sldLayoutChg chg="addSp delSp">
          <pc:chgData name="Jolie R Macier" userId="092693b1-a69a-4339-83de-6650eb6d6f2f" providerId="ADAL" clId="{945B2C6C-E3B2-445E-B6E8-A0E39660BE04}" dt="2020-04-09T20:45:05.819" v="71"/>
          <pc:sldLayoutMkLst>
            <pc:docMk/>
            <pc:sldMasterMk cId="0" sldId="2147483661"/>
            <pc:sldLayoutMk cId="2412412220" sldId="2147483686"/>
          </pc:sldLayoutMkLst>
          <pc:spChg chg="del">
            <ac:chgData name="Jolie R Macier" userId="092693b1-a69a-4339-83de-6650eb6d6f2f" providerId="ADAL" clId="{945B2C6C-E3B2-445E-B6E8-A0E39660BE04}" dt="2020-04-09T20:45:05.401" v="70" actId="478"/>
            <ac:spMkLst>
              <pc:docMk/>
              <pc:sldMasterMk cId="0" sldId="2147483661"/>
              <pc:sldLayoutMk cId="2412412220" sldId="2147483686"/>
              <ac:spMk id="5" creationId="{00000000-0000-0000-0000-000000000000}"/>
            </ac:spMkLst>
          </pc:spChg>
          <pc:spChg chg="add">
            <ac:chgData name="Jolie R Macier" userId="092693b1-a69a-4339-83de-6650eb6d6f2f" providerId="ADAL" clId="{945B2C6C-E3B2-445E-B6E8-A0E39660BE04}" dt="2020-04-09T20:45:05.819" v="71"/>
            <ac:spMkLst>
              <pc:docMk/>
              <pc:sldMasterMk cId="0" sldId="2147483661"/>
              <pc:sldLayoutMk cId="2412412220" sldId="2147483686"/>
              <ac:spMk id="8" creationId="{1B9DBF6E-42F6-4744-BB00-707B0BEDCBDF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6/19/20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6/19/20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746"/>
            <a:ext cx="82931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3209907"/>
            <a:ext cx="8296275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06.19.20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0DAAE906-8AAE-4B53-A6A5-981574B10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06.19.20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E57BC82D-A827-42AE-A090-8B827C4B3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06.19.20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980F84C3-AAAD-42A4-BF3D-6ACE9E350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06.19.20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03F8F6C8-BAAF-4D4A-A3A0-448596DDB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06.19.20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9C23A2E0-AF67-414B-A4B4-E66525B2D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06.19.20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1B9DBF6E-42F6-4744-BB00-707B0BEDC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06.19.20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theme" Target="../theme/theme2.xml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457200" y="475760"/>
            <a:ext cx="8302625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154906"/>
            <a:ext cx="1594477" cy="28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57200" y="5728951"/>
            <a:ext cx="830262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56" y="6003296"/>
            <a:ext cx="654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24" y="5916605"/>
            <a:ext cx="1857669" cy="6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09" y="6083428"/>
            <a:ext cx="2202053" cy="3680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36C1517-621B-43C2-9BA9-5BF605AF910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420000" y="131012"/>
            <a:ext cx="1359282" cy="2809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06.19.20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David Warner | Photon Detector System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1F0F08D-1383-4141-915C-29DECEA73C8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829886" y="6451676"/>
            <a:ext cx="1136650" cy="2349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 bwMode="auto">
          <a:xfrm>
            <a:off x="457200" y="1711325"/>
            <a:ext cx="821848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Photon Detector System</a:t>
            </a:r>
            <a:br>
              <a:rPr lang="en-US" dirty="0" smtClean="0">
                <a:latin typeface="Helvetica" charset="0"/>
              </a:rPr>
            </a:br>
            <a:r>
              <a:rPr lang="en-US" dirty="0" smtClean="0">
                <a:latin typeface="Helvetica" charset="0"/>
              </a:rPr>
              <a:t>Cost and Schedule Status</a:t>
            </a:r>
            <a:endParaRPr lang="en-US" dirty="0">
              <a:latin typeface="Helvetica" charset="0"/>
            </a:endParaRP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54025" y="3209925"/>
            <a:ext cx="8221663" cy="172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David Warner</a:t>
            </a:r>
            <a:endParaRPr lang="en-US" dirty="0">
              <a:latin typeface="Helvetica" charset="0"/>
            </a:endParaRPr>
          </a:p>
          <a:p>
            <a:r>
              <a:rPr lang="en-US" dirty="0">
                <a:latin typeface="Helvetica" charset="0"/>
              </a:rPr>
              <a:t>LBNF/DUNE-US Directors Review</a:t>
            </a:r>
          </a:p>
          <a:p>
            <a:r>
              <a:rPr lang="en-US" dirty="0" smtClean="0">
                <a:latin typeface="Helvetica" charset="0"/>
              </a:rPr>
              <a:t>18-19 June 2020</a:t>
            </a:r>
            <a:endParaRPr lang="en-US" dirty="0">
              <a:latin typeface="Helvetica" charset="0"/>
            </a:endParaRPr>
          </a:p>
        </p:txBody>
      </p:sp>
      <p:pic>
        <p:nvPicPr>
          <p:cNvPr id="4" name="Picture 2" descr="Hans Hochheim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032" y="5770564"/>
            <a:ext cx="1009087" cy="100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138169"/>
            <a:ext cx="8293100" cy="569268"/>
          </a:xfrm>
        </p:spPr>
        <p:txBody>
          <a:bodyPr/>
          <a:lstStyle/>
          <a:p>
            <a:r>
              <a:rPr lang="en-US" dirty="0"/>
              <a:t>Impact of COVID-19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3"/>
          </p:nvPr>
        </p:nvSpPr>
        <p:spPr>
          <a:xfrm>
            <a:off x="457200" y="771136"/>
            <a:ext cx="8293100" cy="4892621"/>
          </a:xfrm>
        </p:spPr>
        <p:txBody>
          <a:bodyPr/>
          <a:lstStyle/>
          <a:p>
            <a:r>
              <a:rPr lang="en-US" sz="1800" dirty="0"/>
              <a:t>Lab work stopped at </a:t>
            </a:r>
            <a:r>
              <a:rPr lang="en-US" sz="1800" dirty="0" smtClean="0"/>
              <a:t>nearly all </a:t>
            </a:r>
            <a:r>
              <a:rPr lang="en-US" sz="1800" dirty="0"/>
              <a:t>national laboratories / </a:t>
            </a:r>
            <a:r>
              <a:rPr lang="en-US" sz="1800" dirty="0" smtClean="0"/>
              <a:t>universities worldwide in March 2020.</a:t>
            </a:r>
            <a:endParaRPr lang="en-US" sz="1800" dirty="0"/>
          </a:p>
          <a:p>
            <a:r>
              <a:rPr lang="en-US" sz="1800" dirty="0"/>
              <a:t>Activities stopped / delayed</a:t>
            </a:r>
          </a:p>
          <a:p>
            <a:pPr lvl="1"/>
            <a:r>
              <a:rPr lang="en-US" sz="1600" dirty="0" smtClean="0"/>
              <a:t>PD/APA cold integration testing at PSL halted</a:t>
            </a:r>
          </a:p>
          <a:p>
            <a:pPr lvl="1"/>
            <a:r>
              <a:rPr lang="en-US" sz="1600" dirty="0" smtClean="0"/>
              <a:t>Light collector module (X-ARAPUCA) tests at ICEBERG, Milano test beds halted</a:t>
            </a:r>
          </a:p>
          <a:p>
            <a:pPr lvl="1"/>
            <a:r>
              <a:rPr lang="en-US" sz="1600" dirty="0" smtClean="0"/>
              <a:t>Warm electronics (DAPHNE) prototypes fabrication delayed</a:t>
            </a:r>
          </a:p>
          <a:p>
            <a:pPr lvl="1"/>
            <a:r>
              <a:rPr lang="en-US" sz="1600" dirty="0" smtClean="0"/>
              <a:t>Module mechanical prototyping/production preparation at UNICAMP Brazil delayed.</a:t>
            </a:r>
          </a:p>
          <a:p>
            <a:pPr lvl="1"/>
            <a:r>
              <a:rPr lang="en-US" sz="1600" dirty="0" smtClean="0"/>
              <a:t>Impact of these delays on the ProtoDUNE 2 schedule not yet critical, but failure to restart by late June 2020 may begin to impact our schedule</a:t>
            </a:r>
            <a:endParaRPr lang="en-US" sz="1600" dirty="0"/>
          </a:p>
          <a:p>
            <a:r>
              <a:rPr lang="en-US" sz="1800" dirty="0" smtClean="0"/>
              <a:t>Some progress continuing however</a:t>
            </a:r>
            <a:endParaRPr lang="en-US" sz="1800" dirty="0"/>
          </a:p>
          <a:p>
            <a:pPr lvl="1"/>
            <a:r>
              <a:rPr lang="en-US" sz="1600" dirty="0" smtClean="0"/>
              <a:t>Module/rail installation tests at Ash River satisfactorily completed</a:t>
            </a:r>
          </a:p>
          <a:p>
            <a:pPr lvl="1"/>
            <a:r>
              <a:rPr lang="en-US" sz="1600" dirty="0" smtClean="0"/>
              <a:t>Cable bundle installation in APA frames at PSL satisfactorily completed</a:t>
            </a:r>
          </a:p>
          <a:p>
            <a:pPr lvl="1"/>
            <a:r>
              <a:rPr lang="en-US" sz="1600" dirty="0" smtClean="0"/>
              <a:t>Sample photosensor fabrication/delivery continuing</a:t>
            </a:r>
          </a:p>
          <a:p>
            <a:pPr lvl="2"/>
            <a:r>
              <a:rPr lang="en-US" sz="1400" dirty="0" smtClean="0"/>
              <a:t>Hamamatsu photosensors delivered to Milano late April 2020</a:t>
            </a:r>
          </a:p>
          <a:p>
            <a:pPr lvl="2"/>
            <a:r>
              <a:rPr lang="en-US" sz="1400" dirty="0" smtClean="0"/>
              <a:t>FBK </a:t>
            </a:r>
            <a:r>
              <a:rPr lang="en-US" sz="1400" dirty="0" err="1" smtClean="0"/>
              <a:t>photosensors</a:t>
            </a:r>
            <a:r>
              <a:rPr lang="en-US" sz="1400" dirty="0" smtClean="0"/>
              <a:t> </a:t>
            </a:r>
            <a:r>
              <a:rPr lang="en-US" sz="1400" dirty="0" smtClean="0"/>
              <a:t>being delivered to Milano now</a:t>
            </a:r>
            <a:endParaRPr lang="en-US" sz="1400" dirty="0" smtClean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06.19.20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987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0172"/>
            <a:ext cx="8293100" cy="569268"/>
          </a:xfrm>
        </p:spPr>
        <p:txBody>
          <a:bodyPr/>
          <a:lstStyle/>
          <a:p>
            <a:r>
              <a:rPr lang="en-US" dirty="0" smtClean="0"/>
              <a:t>Plans for Restart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3"/>
          </p:nvPr>
        </p:nvSpPr>
        <p:spPr>
          <a:xfrm>
            <a:off x="279400" y="282535"/>
            <a:ext cx="8705850" cy="6042065"/>
          </a:xfrm>
        </p:spPr>
        <p:txBody>
          <a:bodyPr/>
          <a:lstStyle/>
          <a:p>
            <a:r>
              <a:rPr lang="en-US" sz="1600" dirty="0" smtClean="0"/>
              <a:t>Some European labs/universities reopening on a limited b</a:t>
            </a:r>
            <a:r>
              <a:rPr lang="en-US" sz="1800" dirty="0" smtClean="0"/>
              <a:t>asis</a:t>
            </a:r>
          </a:p>
          <a:p>
            <a:pPr lvl="1"/>
            <a:r>
              <a:rPr lang="en-US" sz="1400" dirty="0" smtClean="0"/>
              <a:t>Photosensor testing beginning (Italy, Spain)</a:t>
            </a:r>
          </a:p>
          <a:p>
            <a:pPr lvl="1"/>
            <a:r>
              <a:rPr lang="en-US" sz="1400" dirty="0" smtClean="0"/>
              <a:t>X-ARAPUCA module (small prototypes) (Italy)</a:t>
            </a:r>
          </a:p>
          <a:p>
            <a:pPr lvl="1"/>
            <a:r>
              <a:rPr lang="en-US" sz="1400" dirty="0" smtClean="0"/>
              <a:t>Photosensor active ganging (cold testing) (Italy)</a:t>
            </a:r>
            <a:endParaRPr lang="en-US" sz="1400" dirty="0"/>
          </a:p>
          <a:p>
            <a:r>
              <a:rPr lang="en-US" sz="1600" dirty="0" smtClean="0"/>
              <a:t>APA/PD cold interface testing at PSL progressing, albeit at a reduced rate</a:t>
            </a:r>
          </a:p>
          <a:p>
            <a:pPr lvl="1"/>
            <a:r>
              <a:rPr lang="en-US" sz="1400" dirty="0" smtClean="0"/>
              <a:t>Delayed by lack of PD rails, cables, test modules</a:t>
            </a:r>
          </a:p>
          <a:p>
            <a:r>
              <a:rPr lang="en-US" sz="1600" dirty="0" smtClean="0"/>
              <a:t>Many US and Latin American institutions beginning to evaluate schedules for re-opening, but the prognosis is unclear.</a:t>
            </a:r>
          </a:p>
          <a:p>
            <a:r>
              <a:rPr lang="en-US" sz="1600" dirty="0" smtClean="0"/>
              <a:t>Priority Validation Items (Critical Path for FDR, ProtoDUNE):</a:t>
            </a:r>
          </a:p>
          <a:p>
            <a:pPr lvl="1"/>
            <a:r>
              <a:rPr lang="en-US" sz="1400" dirty="0" smtClean="0"/>
              <a:t>Photosensors:  Progressing, but at slowed pace  </a:t>
            </a:r>
          </a:p>
          <a:p>
            <a:pPr lvl="1"/>
            <a:r>
              <a:rPr lang="en-US" sz="1400" dirty="0" smtClean="0"/>
              <a:t>Warm electronics:  Prototype module design fabrication continuing, should proceed through delivery of fabricated modules in Summer 2020.  At that point availability of US, Latin </a:t>
            </a:r>
            <a:r>
              <a:rPr lang="en-US" sz="1400" dirty="0" smtClean="0"/>
              <a:t>American, European testing </a:t>
            </a:r>
            <a:r>
              <a:rPr lang="en-US" sz="1400" dirty="0" smtClean="0"/>
              <a:t>sites becomes critical</a:t>
            </a:r>
          </a:p>
          <a:p>
            <a:pPr lvl="1"/>
            <a:r>
              <a:rPr lang="en-US" sz="1400" dirty="0" smtClean="0"/>
              <a:t>PD/DAQ interface:  PD/DAQ interface tests scheduled for Q3 2020 are critical to ProtoDUNE 2 electronics development. Requires re-opening of DAQ testing </a:t>
            </a:r>
            <a:r>
              <a:rPr lang="en-US" sz="1400" dirty="0" smtClean="0"/>
              <a:t>sites</a:t>
            </a:r>
          </a:p>
          <a:p>
            <a:pPr lvl="1"/>
            <a:r>
              <a:rPr lang="en-US" sz="1400" dirty="0" smtClean="0"/>
              <a:t>CERN cold box test:  Q1 2020(?)--  Critical “Vertical slice” test of electronics system</a:t>
            </a:r>
          </a:p>
          <a:p>
            <a:pPr lvl="2"/>
            <a:r>
              <a:rPr lang="en-US" sz="1200" dirty="0" smtClean="0"/>
              <a:t>NOTE:  10 mechanical models/cables, ~ 10 SIPM-instrumented </a:t>
            </a:r>
            <a:r>
              <a:rPr lang="en-US" sz="1200" dirty="0" err="1" smtClean="0"/>
              <a:t>supercells</a:t>
            </a:r>
            <a:r>
              <a:rPr lang="en-US" sz="1200" dirty="0" smtClean="0"/>
              <a:t> initially, more </a:t>
            </a:r>
            <a:r>
              <a:rPr lang="en-US" sz="1200" dirty="0" err="1" smtClean="0"/>
              <a:t>supercells</a:t>
            </a:r>
            <a:r>
              <a:rPr lang="en-US" sz="1200" dirty="0"/>
              <a:t> </a:t>
            </a:r>
            <a:r>
              <a:rPr lang="en-US" sz="1200" dirty="0" smtClean="0"/>
              <a:t>in spring.</a:t>
            </a:r>
            <a:endParaRPr lang="en-US" sz="1200" dirty="0" smtClean="0"/>
          </a:p>
          <a:p>
            <a:pPr lvl="1"/>
            <a:r>
              <a:rPr lang="en-US" sz="1400" dirty="0" smtClean="0"/>
              <a:t>Light collector module prototype components can be ordered from commercial sites in the US, Brazil, Spain but fabrication delays hindering APA testing.</a:t>
            </a:r>
          </a:p>
          <a:p>
            <a:r>
              <a:rPr lang="en-US" sz="1400" b="1" dirty="0" smtClean="0"/>
              <a:t>Summary:  Situation not yet critical, but will rapidly deteriorate if reopening of US, Latin American sites delayed past June 2020</a:t>
            </a:r>
          </a:p>
          <a:p>
            <a:pPr lvl="1"/>
            <a:endParaRPr lang="en-US" sz="1600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06.19.20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233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06.19.20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5863" y="30066"/>
            <a:ext cx="8293100" cy="569268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idx="4294967295"/>
          </p:nvPr>
        </p:nvSpPr>
        <p:spPr>
          <a:xfrm>
            <a:off x="195863" y="414575"/>
            <a:ext cx="8801239" cy="6029128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DUNE PD scope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schedule,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and costs well understood.</a:t>
            </a:r>
          </a:p>
          <a:p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International PD consortium solidly established.</a:t>
            </a:r>
          </a:p>
          <a:p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FDR and ProtoDUNE Fabrication beginning Q4 2020.</a:t>
            </a:r>
          </a:p>
          <a:p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ProtoDUNE 2 experience will provide critical validation for PRR</a:t>
            </a:r>
          </a:p>
          <a:p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Detector 1 PD module fabrication begins Q1 2022, ends Q4 2024</a:t>
            </a:r>
          </a:p>
          <a:p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First modules delivered to SURF Q4 2023 , Installation begins Q1 2026</a:t>
            </a:r>
          </a:p>
          <a:p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Last modules delivered so SURF Q2 2025, Installation ends Q1 2027</a:t>
            </a:r>
          </a:p>
          <a:p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Approximately 1 year float in production schedule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	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Critical exception:  Rails &amp; Cables!  Initial deliveries Q4 2020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72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976"/>
            <a:ext cx="8293100" cy="569268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smtClean="0"/>
              <a:t>06.19.20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idx="13"/>
          </p:nvPr>
        </p:nvSpPr>
        <p:spPr>
          <a:xfrm>
            <a:off x="454025" y="717244"/>
            <a:ext cx="8293100" cy="4846638"/>
          </a:xfrm>
        </p:spPr>
        <p:txBody>
          <a:bodyPr/>
          <a:lstStyle/>
          <a:p>
            <a:r>
              <a:rPr lang="en-US" dirty="0" smtClean="0"/>
              <a:t>Distribution of Responsibility across Consortium</a:t>
            </a:r>
          </a:p>
          <a:p>
            <a:r>
              <a:rPr lang="en-US" dirty="0" smtClean="0"/>
              <a:t>Cost Summary (M&amp;S)</a:t>
            </a:r>
            <a:endParaRPr lang="en-US" dirty="0"/>
          </a:p>
          <a:p>
            <a:r>
              <a:rPr lang="en-US" dirty="0" smtClean="0"/>
              <a:t>Cost Summary (Labor)</a:t>
            </a:r>
            <a:endParaRPr lang="en-US" dirty="0"/>
          </a:p>
          <a:p>
            <a:r>
              <a:rPr lang="en-US" dirty="0" smtClean="0"/>
              <a:t>Brief Basis of Estimate Narrative</a:t>
            </a:r>
          </a:p>
          <a:p>
            <a:r>
              <a:rPr lang="en-US" dirty="0" smtClean="0"/>
              <a:t>Risks</a:t>
            </a:r>
            <a:endParaRPr lang="en-US" dirty="0"/>
          </a:p>
          <a:p>
            <a:r>
              <a:rPr lang="en-US" dirty="0" smtClean="0"/>
              <a:t>Schedule Summary</a:t>
            </a:r>
          </a:p>
          <a:p>
            <a:pPr lvl="1"/>
            <a:r>
              <a:rPr lang="en-US" dirty="0" smtClean="0"/>
              <a:t>Schedule/Milestones</a:t>
            </a:r>
          </a:p>
          <a:p>
            <a:pPr lvl="1"/>
            <a:r>
              <a:rPr lang="en-US" dirty="0" err="1" smtClean="0"/>
              <a:t>Covid</a:t>
            </a:r>
            <a:r>
              <a:rPr lang="en-US" dirty="0" smtClean="0"/>
              <a:t> delays</a:t>
            </a:r>
            <a:endParaRPr lang="en-US" dirty="0"/>
          </a:p>
          <a:p>
            <a:pPr lvl="1"/>
            <a:r>
              <a:rPr lang="en-US" dirty="0" err="1" smtClean="0"/>
              <a:t>ProtoDUNE</a:t>
            </a:r>
            <a:r>
              <a:rPr lang="en-US" dirty="0" smtClean="0"/>
              <a:t> </a:t>
            </a:r>
            <a:r>
              <a:rPr lang="en-US" dirty="0"/>
              <a:t>Plans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413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06.19.20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98868" y="121965"/>
            <a:ext cx="8900974" cy="569268"/>
          </a:xfrm>
        </p:spPr>
        <p:txBody>
          <a:bodyPr/>
          <a:lstStyle/>
          <a:p>
            <a:r>
              <a:rPr lang="en-US" sz="2400" dirty="0" smtClean="0"/>
              <a:t>Distribution of Responsibility Across Consortium</a:t>
            </a:r>
            <a:endParaRPr lang="en-US" sz="2400" dirty="0"/>
          </a:p>
        </p:txBody>
      </p:sp>
      <p:graphicFrame>
        <p:nvGraphicFramePr>
          <p:cNvPr id="8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155962"/>
              </p:ext>
            </p:extLst>
          </p:nvPr>
        </p:nvGraphicFramePr>
        <p:xfrm>
          <a:off x="454025" y="858317"/>
          <a:ext cx="8206483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9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92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37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15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3809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 (per 10 </a:t>
                      </a:r>
                      <a:r>
                        <a:rPr lang="en-US" dirty="0" err="1" smtClean="0"/>
                        <a:t>kT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Primary</a:t>
                      </a:r>
                    </a:p>
                    <a:p>
                      <a:r>
                        <a:rPr lang="en-US" dirty="0" smtClean="0"/>
                        <a:t>Responsibility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975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Detector support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Support rails,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electrical connectors, cables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per APA.  1,500 total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DUNE-US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3809">
                <a:tc>
                  <a:txBody>
                    <a:bodyPr/>
                    <a:lstStyle/>
                    <a:p>
                      <a:r>
                        <a:rPr lang="en-US" dirty="0" smtClean="0"/>
                        <a:t>Light collector modules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X-ARAPUCA modules (frames, filters, assembly)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0" dirty="0" smtClean="0"/>
                        <a:t> per APA.  1,500 total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Brazil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3809">
                <a:tc>
                  <a:txBody>
                    <a:bodyPr/>
                    <a:lstStyle/>
                    <a:p>
                      <a:r>
                        <a:rPr lang="en-US" dirty="0" smtClean="0"/>
                        <a:t>Photosensors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6X6mm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  SiPMs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192</a:t>
                      </a:r>
                      <a:r>
                        <a:rPr lang="en-US" baseline="0" dirty="0" smtClean="0"/>
                        <a:t> per module.  288,000 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Italy, Spain, Czech</a:t>
                      </a:r>
                      <a:r>
                        <a:rPr lang="en-US" baseline="0" dirty="0" smtClean="0"/>
                        <a:t> Rep.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3809">
                <a:tc>
                  <a:txBody>
                    <a:bodyPr/>
                    <a:lstStyle/>
                    <a:p>
                      <a:r>
                        <a:rPr lang="en-US" dirty="0" smtClean="0"/>
                        <a:t>Cold</a:t>
                      </a:r>
                      <a:r>
                        <a:rPr lang="en-US" baseline="0" dirty="0" smtClean="0"/>
                        <a:t> electronics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Photosensor</a:t>
                      </a:r>
                      <a:r>
                        <a:rPr lang="en-US" baseline="0" dirty="0" smtClean="0"/>
                        <a:t> ganging (6X SiPM passive, 8X active)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 per module</a:t>
                      </a:r>
                    </a:p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1,500 total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Italy, Spain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9757">
                <a:tc>
                  <a:txBody>
                    <a:bodyPr/>
                    <a:lstStyle/>
                    <a:p>
                      <a:r>
                        <a:rPr lang="en-US" dirty="0" smtClean="0"/>
                        <a:t>Warm electronics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DAPHNE system.  Based on Mu2e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ultrasound ADC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 unit per APA</a:t>
                      </a:r>
                    </a:p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150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total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Colombia, Peru, DUNE-US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380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Calibration and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monitoring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Pulsed UV flasher with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CPA mounted diffusers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204 diffusers,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18 control modules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DUNE-US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2380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Installation and integration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Module insertion, installation in cryostat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DUNE-US, Brazil,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Europe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117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949" y="158216"/>
            <a:ext cx="8293100" cy="548785"/>
          </a:xfrm>
        </p:spPr>
        <p:txBody>
          <a:bodyPr/>
          <a:lstStyle/>
          <a:p>
            <a:r>
              <a:rPr lang="en-US" dirty="0" smtClean="0"/>
              <a:t>Cost Summary (M&amp;S)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06.19.20</a:t>
            </a:r>
            <a:endParaRPr lang="en-US" dirty="0"/>
          </a:p>
        </p:txBody>
      </p:sp>
      <p:pic>
        <p:nvPicPr>
          <p:cNvPr id="5" name="Picture 4" descr="screenshot18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48" y="2020459"/>
            <a:ext cx="7976431" cy="1276229"/>
          </a:xfrm>
          <a:prstGeom prst="rect">
            <a:avLst/>
          </a:prstGeom>
        </p:spPr>
      </p:pic>
      <p:pic>
        <p:nvPicPr>
          <p:cNvPr id="6" name="Picture 5" descr="screenshot18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47" y="3633454"/>
            <a:ext cx="7976431" cy="11511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947" y="1651127"/>
            <a:ext cx="592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7258" y="3264122"/>
            <a:ext cx="140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International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4024" y="5254581"/>
            <a:ext cx="6343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Total M&amp;S, PDS Detector 1  10.2 M</a:t>
            </a:r>
            <a:r>
              <a:rPr lang="en-US" b="1" dirty="0" smtClean="0">
                <a:solidFill>
                  <a:srgbClr val="FF0000"/>
                </a:solidFill>
              </a:rPr>
              <a:t>$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Note:  International validation/development phase not included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025" y="873524"/>
            <a:ext cx="8049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P6 cost book data are separated into DOE and non-DOE (international in this case)</a:t>
            </a:r>
          </a:p>
          <a:p>
            <a:r>
              <a:rPr lang="en-US" dirty="0" smtClean="0"/>
              <a:t>Contributions.  Also, Detector 2 in included in international numbers.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104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949" y="158216"/>
            <a:ext cx="8293100" cy="548785"/>
          </a:xfrm>
        </p:spPr>
        <p:txBody>
          <a:bodyPr/>
          <a:lstStyle/>
          <a:p>
            <a:r>
              <a:rPr lang="en-US" dirty="0" smtClean="0"/>
              <a:t>Cost Summary (Labor)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06.19.20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48" y="2097093"/>
            <a:ext cx="7976431" cy="1122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58" y="3642027"/>
            <a:ext cx="7948121" cy="13368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947" y="1651127"/>
            <a:ext cx="592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7258" y="3264122"/>
            <a:ext cx="140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International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4024" y="5254581"/>
            <a:ext cx="63434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Total Labor (Hours), PDS Detector 1  110k </a:t>
            </a:r>
            <a:r>
              <a:rPr lang="en-US" b="1" dirty="0" smtClean="0">
                <a:solidFill>
                  <a:srgbClr val="FF0000"/>
                </a:solidFill>
              </a:rPr>
              <a:t>hours</a:t>
            </a:r>
          </a:p>
          <a:p>
            <a:r>
              <a:rPr lang="en-US" b="1" dirty="0">
                <a:solidFill>
                  <a:srgbClr val="FF0000"/>
                </a:solidFill>
              </a:rPr>
              <a:t>Note:  International validation/development phase not included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025" y="873524"/>
            <a:ext cx="8049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P6 cost book data are separated into DOE and non-DOE (international in this case)</a:t>
            </a:r>
          </a:p>
          <a:p>
            <a:r>
              <a:rPr lang="en-US" dirty="0" smtClean="0"/>
              <a:t>Contributions.  Also, Detector 2 in included in international numbers.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6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976"/>
            <a:ext cx="8293100" cy="569268"/>
          </a:xfrm>
        </p:spPr>
        <p:txBody>
          <a:bodyPr/>
          <a:lstStyle/>
          <a:p>
            <a:r>
              <a:rPr lang="en-US" dirty="0" smtClean="0"/>
              <a:t>Basis of Estimate Summary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3"/>
          </p:nvPr>
        </p:nvSpPr>
        <p:spPr>
          <a:xfrm>
            <a:off x="403441" y="781330"/>
            <a:ext cx="8293100" cy="5434126"/>
          </a:xfrm>
        </p:spPr>
        <p:txBody>
          <a:bodyPr/>
          <a:lstStyle/>
          <a:p>
            <a:r>
              <a:rPr lang="en-US" sz="1800" dirty="0" smtClean="0"/>
              <a:t>Photosensors and Cold Electronics:</a:t>
            </a:r>
          </a:p>
          <a:p>
            <a:pPr lvl="1"/>
            <a:r>
              <a:rPr lang="en-US" sz="1600" dirty="0" smtClean="0"/>
              <a:t>M&amp;S based on vendor estimates, </a:t>
            </a:r>
          </a:p>
          <a:p>
            <a:pPr lvl="1"/>
            <a:r>
              <a:rPr lang="en-US" sz="1600" dirty="0"/>
              <a:t>L</a:t>
            </a:r>
            <a:r>
              <a:rPr lang="en-US" sz="1600" dirty="0" smtClean="0"/>
              <a:t>abor based on ProtoDUNE 1 and prototype development.</a:t>
            </a:r>
          </a:p>
          <a:p>
            <a:r>
              <a:rPr lang="en-US" sz="1800" dirty="0" smtClean="0"/>
              <a:t>Modules:</a:t>
            </a:r>
          </a:p>
          <a:p>
            <a:pPr lvl="1"/>
            <a:r>
              <a:rPr lang="en-US" sz="1600" dirty="0" smtClean="0"/>
              <a:t>M&amp;S based on vendor quotations for all major components.</a:t>
            </a:r>
          </a:p>
          <a:p>
            <a:pPr lvl="1"/>
            <a:r>
              <a:rPr lang="en-US" sz="1600" dirty="0" smtClean="0"/>
              <a:t>Labor based on ProtoDUNE module assembly and other time and motion studies.</a:t>
            </a:r>
          </a:p>
          <a:p>
            <a:r>
              <a:rPr lang="en-US" sz="1800" dirty="0" smtClean="0"/>
              <a:t>DAPHNE:</a:t>
            </a:r>
          </a:p>
          <a:p>
            <a:pPr lvl="1"/>
            <a:r>
              <a:rPr lang="en-US" sz="1600" dirty="0" smtClean="0"/>
              <a:t>M&amp;S based on vendor quotes for initial prototype components.</a:t>
            </a:r>
          </a:p>
          <a:p>
            <a:pPr lvl="1"/>
            <a:r>
              <a:rPr lang="en-US" sz="1600" dirty="0" smtClean="0"/>
              <a:t>Labor based on engineering estimates.</a:t>
            </a:r>
          </a:p>
          <a:p>
            <a:r>
              <a:rPr lang="en-US" sz="1800" dirty="0" smtClean="0"/>
              <a:t>Monitoring System</a:t>
            </a:r>
          </a:p>
          <a:p>
            <a:pPr lvl="1"/>
            <a:r>
              <a:rPr lang="en-US" sz="1600" dirty="0" smtClean="0"/>
              <a:t>M&amp;S based on vendor quotations and ProtoDUNE 1 costs.</a:t>
            </a:r>
          </a:p>
          <a:p>
            <a:pPr lvl="1"/>
            <a:r>
              <a:rPr lang="en-US" sz="1600" dirty="0" smtClean="0"/>
              <a:t>Labor based on engineering estimates.</a:t>
            </a:r>
          </a:p>
          <a:p>
            <a:r>
              <a:rPr lang="en-US" sz="1800" dirty="0" smtClean="0"/>
              <a:t>Rails/Cables</a:t>
            </a:r>
          </a:p>
          <a:p>
            <a:pPr lvl="1"/>
            <a:r>
              <a:rPr lang="en-US" sz="1600" dirty="0" smtClean="0"/>
              <a:t>M&amp;S based on vendor quotations fro all components.</a:t>
            </a:r>
          </a:p>
          <a:p>
            <a:pPr lvl="1"/>
            <a:r>
              <a:rPr lang="en-US" sz="1600" dirty="0" smtClean="0"/>
              <a:t>Labor based on time and motion studies assembling prototypes at CSU.</a:t>
            </a:r>
            <a:endParaRPr lang="en-US" sz="1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06.19.20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0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Summary (Milestones)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06.19.20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8A66D49-6B26-44C9-834D-91CE4A4D0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3155"/>
            <a:ext cx="9144000" cy="4231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7457" y="5553439"/>
            <a:ext cx="3592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Note:  1 year float following PD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module assembly before installation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637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06.19.20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</p:spPr>
        <p:txBody>
          <a:bodyPr/>
          <a:lstStyle/>
          <a:p>
            <a:r>
              <a:rPr lang="en-US" dirty="0" smtClean="0"/>
              <a:t>ProtoDUNE-2 plans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idx="4294967295"/>
          </p:nvPr>
        </p:nvSpPr>
        <p:spPr>
          <a:xfrm>
            <a:off x="454025" y="1014952"/>
            <a:ext cx="8293100" cy="4846638"/>
          </a:xfrm>
          <a:prstGeom prst="rect">
            <a:avLst/>
          </a:prstGeom>
        </p:spPr>
        <p:txBody>
          <a:bodyPr/>
          <a:lstStyle/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40 “Module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0” PD modules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Single- and double-sided modules</a:t>
            </a:r>
          </a:p>
          <a:p>
            <a:pPr lvl="1"/>
            <a:r>
              <a:rPr lang="en-US" sz="1800" dirty="0" smtClean="0">
                <a:solidFill>
                  <a:srgbClr val="008000"/>
                </a:solidFill>
              </a:rPr>
              <a:t>Two candidate SiPMs (down-select following ProtoDUNE 2)</a:t>
            </a:r>
            <a:endParaRPr lang="en-US" sz="1800" dirty="0">
              <a:solidFill>
                <a:srgbClr val="008000"/>
              </a:solidFill>
            </a:endParaRPr>
          </a:p>
          <a:p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“Module 0” readout chain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Cables/connectors/flanges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Cold amplifiers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DAPHNE warm readout electronics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DAQ interface firmware</a:t>
            </a:r>
          </a:p>
          <a:p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“Module 0” Monitoring system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Single LED control unit (modified SSP)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8 diffusers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Final candidate flanges, fibers</a:t>
            </a:r>
          </a:p>
          <a:p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Will provide final validation for PRR for entire PD system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61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7960"/>
            <a:ext cx="8293100" cy="569268"/>
          </a:xfrm>
        </p:spPr>
        <p:txBody>
          <a:bodyPr/>
          <a:lstStyle/>
          <a:p>
            <a:r>
              <a:rPr lang="en-US" dirty="0" smtClean="0"/>
              <a:t>PD Rail/Cable System Fabrication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Warner | Photon Detector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>
          <a:xfrm>
            <a:off x="222250" y="431800"/>
            <a:ext cx="8293100" cy="4846638"/>
          </a:xfrm>
        </p:spPr>
        <p:txBody>
          <a:bodyPr/>
          <a:lstStyle/>
          <a:p>
            <a:r>
              <a:rPr lang="en-US" dirty="0" smtClean="0"/>
              <a:t>PD rails and cables are mounted inside the APA frames prior to TPC wire </a:t>
            </a:r>
            <a:r>
              <a:rPr lang="en-US" dirty="0" smtClean="0"/>
              <a:t>wrapping.</a:t>
            </a:r>
          </a:p>
          <a:p>
            <a:r>
              <a:rPr lang="en-US" dirty="0" smtClean="0"/>
              <a:t>This </a:t>
            </a:r>
            <a:r>
              <a:rPr lang="en-US" dirty="0" smtClean="0"/>
              <a:t>requires ProtoDUNE-ready (post FDR) rail delivery to Daresbury in Q4 2020.</a:t>
            </a:r>
          </a:p>
          <a:p>
            <a:pPr lvl="1"/>
            <a:r>
              <a:rPr lang="en-US" dirty="0" smtClean="0"/>
              <a:t>Special FDR for PD rails/cables Q3 2020.</a:t>
            </a:r>
          </a:p>
          <a:p>
            <a:pPr lvl="1"/>
            <a:r>
              <a:rPr lang="en-US" dirty="0" smtClean="0"/>
              <a:t>Greatly increases necessity of re-opening rail fabrication facilities.</a:t>
            </a:r>
          </a:p>
          <a:p>
            <a:pPr lvl="1"/>
            <a:r>
              <a:rPr lang="en-US" dirty="0" smtClean="0"/>
              <a:t>Long lead time item (Custom cable) already in hand.</a:t>
            </a:r>
          </a:p>
          <a:p>
            <a:pPr lvl="1"/>
            <a:endParaRPr lang="en-US" dirty="0" smtClean="0"/>
          </a:p>
          <a:p>
            <a:pPr lvl="2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Good News! CSU assembly facility began </a:t>
            </a:r>
            <a:endParaRPr lang="en-US" dirty="0" smtClean="0">
              <a:solidFill>
                <a:srgbClr val="008000"/>
              </a:solidFill>
            </a:endParaRPr>
          </a:p>
          <a:p>
            <a:pPr lvl="2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re</a:t>
            </a:r>
            <a:r>
              <a:rPr lang="en-US" dirty="0" smtClean="0">
                <a:solidFill>
                  <a:srgbClr val="008000"/>
                </a:solidFill>
              </a:rPr>
              <a:t>-opening 6/18/20</a:t>
            </a:r>
            <a:r>
              <a:rPr lang="en-US" dirty="0" smtClean="0">
                <a:solidFill>
                  <a:srgbClr val="008000"/>
                </a:solidFill>
              </a:rPr>
              <a:t>!  Impact </a:t>
            </a:r>
            <a:r>
              <a:rPr lang="en-US" dirty="0" smtClean="0">
                <a:solidFill>
                  <a:srgbClr val="008000"/>
                </a:solidFill>
              </a:rPr>
              <a:t>on </a:t>
            </a:r>
            <a:r>
              <a:rPr lang="en-US" dirty="0" smtClean="0">
                <a:solidFill>
                  <a:srgbClr val="008000"/>
                </a:solidFill>
              </a:rPr>
              <a:t>schedule</a:t>
            </a:r>
          </a:p>
          <a:p>
            <a:pPr lvl="2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will </a:t>
            </a:r>
            <a:r>
              <a:rPr lang="en-US" dirty="0" smtClean="0">
                <a:solidFill>
                  <a:srgbClr val="008000"/>
                </a:solidFill>
              </a:rPr>
              <a:t>be evaluated and schedules updated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06.19.20</a:t>
            </a:r>
            <a:endParaRPr lang="en-US" dirty="0"/>
          </a:p>
        </p:txBody>
      </p:sp>
      <p:pic>
        <p:nvPicPr>
          <p:cNvPr id="2" name="Picture 1" descr="screenshot18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3174450"/>
            <a:ext cx="2609850" cy="31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70061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43298</TotalTime>
  <Words>1197</Words>
  <Application>Microsoft Macintosh PowerPoint</Application>
  <PresentationFormat>On-screen Show (4:3)</PresentationFormat>
  <Paragraphs>187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LBNF Template_051215</vt:lpstr>
      <vt:lpstr>LBNF Content-Footer Theme</vt:lpstr>
      <vt:lpstr>Photon Detector System Cost and Schedule Status</vt:lpstr>
      <vt:lpstr>Outline</vt:lpstr>
      <vt:lpstr>Distribution of Responsibility Across Consortium</vt:lpstr>
      <vt:lpstr>Cost Summary (M&amp;S)</vt:lpstr>
      <vt:lpstr>Cost Summary (Labor)</vt:lpstr>
      <vt:lpstr>Basis of Estimate Summary</vt:lpstr>
      <vt:lpstr>Schedule Summary (Milestones)</vt:lpstr>
      <vt:lpstr>ProtoDUNE-2 plans</vt:lpstr>
      <vt:lpstr>PD Rail/Cable System Fabrication</vt:lpstr>
      <vt:lpstr>Impact of COVID-19</vt:lpstr>
      <vt:lpstr>Plans for Restart</vt:lpstr>
      <vt:lpstr>Summary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David Warner</cp:lastModifiedBy>
  <cp:revision>318</cp:revision>
  <cp:lastPrinted>2015-05-22T11:54:13Z</cp:lastPrinted>
  <dcterms:created xsi:type="dcterms:W3CDTF">2015-04-30T14:29:22Z</dcterms:created>
  <dcterms:modified xsi:type="dcterms:W3CDTF">2020-06-19T14:46:28Z</dcterms:modified>
</cp:coreProperties>
</file>