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3.xml.rels" ContentType="application/vnd.openxmlformats-package.relationships+xml"/>
  <Override PartName="/ppt/slideMasters/_rels/slideMaster6.xml.rels" ContentType="application/vnd.openxmlformats-package.relationships+xml"/>
  <Override PartName="/ppt/slideMasters/_rels/slideMaster9.xml.rels" ContentType="application/vnd.openxmlformats-package.relationships+xml"/>
  <Override PartName="/ppt/slideMasters/_rels/slideMaster16.xml.rels" ContentType="application/vnd.openxmlformats-package.relationships+xml"/>
  <Override PartName="/ppt/slideMasters/_rels/slideMaster8.xml.rels" ContentType="application/vnd.openxmlformats-package.relationships+xml"/>
  <Override PartName="/ppt/slideMasters/_rels/slideMaster15.xml.rels" ContentType="application/vnd.openxmlformats-package.relationships+xml"/>
  <Override PartName="/ppt/slideMasters/_rels/slideMaster7.xml.rels" ContentType="application/vnd.openxmlformats-package.relationships+xml"/>
  <Override PartName="/ppt/slideMasters/_rels/slideMaster14.xml.rels" ContentType="application/vnd.openxmlformats-package.relationships+xml"/>
  <Override PartName="/ppt/slideMasters/_rels/slideMaster4.xml.rels" ContentType="application/vnd.openxmlformats-package.relationships+xml"/>
  <Override PartName="/ppt/slideMasters/_rels/slideMaster10.xml.rels" ContentType="application/vnd.openxmlformats-package.relationships+xml"/>
  <Override PartName="/ppt/slideMasters/_rels/slideMaster1.xml.rels" ContentType="application/vnd.openxmlformats-package.relationships+xml"/>
  <Override PartName="/ppt/slideMasters/_rels/slideMaster11.xml.rels" ContentType="application/vnd.openxmlformats-package.relationships+xml"/>
  <Override PartName="/ppt/slideMasters/_rels/slideMaster2.xml.rels" ContentType="application/vnd.openxmlformats-package.relationships+xml"/>
  <Override PartName="/ppt/slideMasters/_rels/slideMaster5.xml.rels" ContentType="application/vnd.openxmlformats-package.relationships+xml"/>
  <Override PartName="/ppt/slideMasters/_rels/slideMaster12.xml.rels" ContentType="application/vnd.openxmlformats-package.relationships+xml"/>
  <Override PartName="/ppt/slideMasters/_rels/slideMaster3.xml.rels" ContentType="application/vnd.openxmlformats-package.relationships+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Masters/slideMaster6.xml" ContentType="application/vnd.openxmlformats-officedocument.presentationml.slideMaster+xml"/>
  <Override PartName="/ppt/slideMasters/slideMaster13.xml" ContentType="application/vnd.openxmlformats-officedocument.presentationml.slideMaster+xml"/>
  <Override PartName="/ppt/theme/theme9.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slideLayouts/_rels/slideLayout69.xml.rels" ContentType="application/vnd.openxmlformats-package.relationships+xml"/>
  <Override PartName="/ppt/slideLayouts/_rels/slideLayout68.xml.rels" ContentType="application/vnd.openxmlformats-package.relationships+xml"/>
  <Override PartName="/ppt/slideLayouts/_rels/slideLayout67.xml.rels" ContentType="application/vnd.openxmlformats-package.relationships+xml"/>
  <Override PartName="/ppt/slideLayouts/_rels/slideLayout63.xml.rels" ContentType="application/vnd.openxmlformats-package.relationships+xml"/>
  <Override PartName="/ppt/slideLayouts/_rels/slideLayout167.xml.rels" ContentType="application/vnd.openxmlformats-package.relationships+xml"/>
  <Override PartName="/ppt/slideLayouts/_rels/slideLayout62.xml.rels" ContentType="application/vnd.openxmlformats-package.relationships+xml"/>
  <Override PartName="/ppt/slideLayouts/_rels/slideLayout166.xml.rels" ContentType="application/vnd.openxmlformats-package.relationships+xml"/>
  <Override PartName="/ppt/slideLayouts/_rels/slideLayout94.xml.rels" ContentType="application/vnd.openxmlformats-package.relationships+xml"/>
  <Override PartName="/ppt/slideLayouts/_rels/slideLayout26.xml.rels" ContentType="application/vnd.openxmlformats-package.relationships+xml"/>
  <Override PartName="/ppt/slideLayouts/_rels/slideLayout70.xml.rels" ContentType="application/vnd.openxmlformats-package.relationships+xml"/>
  <Override PartName="/ppt/slideLayouts/_rels/slideLayout174.xml.rels" ContentType="application/vnd.openxmlformats-package.relationships+xml"/>
  <Override PartName="/ppt/slideLayouts/_rels/slideLayout25.xml.rels" ContentType="application/vnd.openxmlformats-package.relationships+xml"/>
  <Override PartName="/ppt/slideLayouts/_rels/slideLayout129.xml.rels" ContentType="application/vnd.openxmlformats-package.relationships+xml"/>
  <Override PartName="/ppt/slideLayouts/_rels/slideLayout173.xml.rels" ContentType="application/vnd.openxmlformats-package.relationships+xml"/>
  <Override PartName="/ppt/slideLayouts/_rels/slideLayout81.xml.rels" ContentType="application/vnd.openxmlformats-package.relationships+xml"/>
  <Override PartName="/ppt/slideLayouts/_rels/slideLayout185.xml.rels" ContentType="application/vnd.openxmlformats-package.relationships+xml"/>
  <Override PartName="/ppt/slideLayouts/_rels/slideLayout37.xml.rels" ContentType="application/vnd.openxmlformats-package.relationships+xml"/>
  <Override PartName="/ppt/slideLayouts/_rels/slideLayout13.xml.rels" ContentType="application/vnd.openxmlformats-package.relationships+xml"/>
  <Override PartName="/ppt/slideLayouts/_rels/slideLayout117.xml.rels" ContentType="application/vnd.openxmlformats-package.relationships+xml"/>
  <Override PartName="/ppt/slideLayouts/_rels/slideLayout161.xml.rels" ContentType="application/vnd.openxmlformats-package.relationships+xml"/>
  <Override PartName="/ppt/slideLayouts/_rels/slideLayout80.xml.rels" ContentType="application/vnd.openxmlformats-package.relationships+xml"/>
  <Override PartName="/ppt/slideLayouts/_rels/slideLayout184.xml.rels" ContentType="application/vnd.openxmlformats-package.relationships+xml"/>
  <Override PartName="/ppt/slideLayouts/_rels/slideLayout36.xml.rels" ContentType="application/vnd.openxmlformats-package.relationships+xml"/>
  <Override PartName="/ppt/slideLayouts/_rels/slideLayout12.xml.rels" ContentType="application/vnd.openxmlformats-package.relationships+xml"/>
  <Override PartName="/ppt/slideLayouts/_rels/slideLayout116.xml.rels" ContentType="application/vnd.openxmlformats-package.relationships+xml"/>
  <Override PartName="/ppt/slideLayouts/_rels/slideLayout160.xml.rels" ContentType="application/vnd.openxmlformats-package.relationships+xml"/>
  <Override PartName="/ppt/slideLayouts/_rels/slideLayout93.xml.rels" ContentType="application/vnd.openxmlformats-package.relationships+xml"/>
  <Override PartName="/ppt/slideLayouts/_rels/slideLayout49.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82.xml.rels" ContentType="application/vnd.openxmlformats-package.relationships+xml"/>
  <Override PartName="/ppt/slideLayouts/_rels/slideLayout186.xml.rels" ContentType="application/vnd.openxmlformats-package.relationships+xml"/>
  <Override PartName="/ppt/slideLayouts/_rels/slideLayout38.xml.rels" ContentType="application/vnd.openxmlformats-package.relationships+xml"/>
  <Override PartName="/ppt/slideLayouts/_rels/slideLayout126.xml.rels" ContentType="application/vnd.openxmlformats-package.relationships+xml"/>
  <Override PartName="/ppt/slideLayouts/_rels/slideLayout22.xml.rels" ContentType="application/vnd.openxmlformats-package.relationships+xml"/>
  <Override PartName="/ppt/slideLayouts/_rels/slideLayout170.xml.rels" ContentType="application/vnd.openxmlformats-package.relationships+xml"/>
  <Override PartName="/ppt/slideLayouts/_rels/slideLayout58.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61.xml.rels" ContentType="application/vnd.openxmlformats-package.relationships+xml"/>
  <Override PartName="/ppt/slideLayouts/_rels/slideLayout165.xml.rels" ContentType="application/vnd.openxmlformats-package.relationships+xml"/>
  <Override PartName="/ppt/slideLayouts/_rels/slideLayout57.xml.rels" ContentType="application/vnd.openxmlformats-package.relationships+xml"/>
  <Override PartName="/ppt/slideLayouts/_rels/slideLayout127.xml.rels" ContentType="application/vnd.openxmlformats-package.relationships+xml"/>
  <Override PartName="/ppt/slideLayouts/_rels/slideLayout23.xml.rels" ContentType="application/vnd.openxmlformats-package.relationships+xml"/>
  <Override PartName="/ppt/slideLayouts/_rels/slideLayout171.xml.rels" ContentType="application/vnd.openxmlformats-package.relationships+xml"/>
  <Override PartName="/ppt/slideLayouts/_rels/slideLayout187.xml.rels" ContentType="application/vnd.openxmlformats-package.relationships+xml"/>
  <Override PartName="/ppt/slideLayouts/_rels/slideLayout83.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7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115.xml.rels" ContentType="application/vnd.openxmlformats-package.relationships+xml"/>
  <Override PartName="/ppt/slideLayouts/_rels/slideLayout11.xml.rels" ContentType="application/vnd.openxmlformats-package.relationships+xml"/>
  <Override PartName="/ppt/slideLayouts/_rels/slideLayout183.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124.xml.rels" ContentType="application/vnd.openxmlformats-package.relationships+xml"/>
  <Override PartName="/ppt/slideLayouts/_rels/slideLayout141.xml.rels" ContentType="application/vnd.openxmlformats-package.relationships+xml"/>
  <Override PartName="/ppt/slideLayouts/_rels/slideLayout140.xml.rels" ContentType="application/vnd.openxmlformats-package.relationships+xml"/>
  <Override PartName="/ppt/slideLayouts/_rels/slideLayout18.xml.rels" ContentType="application/vnd.openxmlformats-package.relationships+xml"/>
  <Override PartName="/ppt/slideLayouts/_rels/slideLayout189.xml.rels" ContentType="application/vnd.openxmlformats-package.relationships+xml"/>
  <Override PartName="/ppt/slideLayouts/_rels/slideLayout85.xml.rels" ContentType="application/vnd.openxmlformats-package.relationships+xml"/>
  <Override PartName="/ppt/slideLayouts/_rels/slideLayout136.xml.rels" ContentType="application/vnd.openxmlformats-package.relationships+xml"/>
  <Override PartName="/ppt/slideLayouts/_rels/slideLayout32.xml.rels" ContentType="application/vnd.openxmlformats-package.relationships+xml"/>
  <Override PartName="/ppt/slideLayouts/_rels/slideLayout56.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76.xml.rels" ContentType="application/vnd.openxmlformats-package.relationships+xml"/>
  <Override PartName="/ppt/slideLayouts/_rels/slideLayout17.xml.rels" ContentType="application/vnd.openxmlformats-package.relationships+xml"/>
  <Override PartName="/ppt/slideLayouts/_rels/slideLayout175.xml.rels" ContentType="application/vnd.openxmlformats-package.relationships+xml"/>
  <Override PartName="/ppt/slideLayouts/_rels/slideLayout71.xml.rels" ContentType="application/vnd.openxmlformats-package.relationships+xml"/>
  <Override PartName="/ppt/slideLayouts/_rels/slideLayout77.xml.rels" ContentType="application/vnd.openxmlformats-package.relationships+xml"/>
  <Override PartName="/ppt/slideLayouts/_rels/slideLayout86.xml.rels" ContentType="application/vnd.openxmlformats-package.relationships+xml"/>
  <Override PartName="/ppt/slideLayouts/_rels/slideLayout19.xml.rels" ContentType="application/vnd.openxmlformats-package.relationships+xml"/>
  <Override PartName="/ppt/slideLayouts/_rels/slideLayout176.xml.rels" ContentType="application/vnd.openxmlformats-package.relationships+xml"/>
  <Override PartName="/ppt/slideLayouts/_rels/slideLayout72.xml.rels" ContentType="application/vnd.openxmlformats-package.relationships+xml"/>
  <Override PartName="/ppt/slideLayouts/_rels/slideLayout78.xml.rels" ContentType="application/vnd.openxmlformats-package.relationships+xml"/>
  <Override PartName="/ppt/slideLayouts/_rels/slideLayout87.xml.rels" ContentType="application/vnd.openxmlformats-package.relationships+xml"/>
  <Override PartName="/ppt/slideLayouts/_rels/slideLayout89.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177.xml.rels" ContentType="application/vnd.openxmlformats-package.relationships+xml"/>
  <Override PartName="/ppt/slideLayouts/_rels/slideLayout73.xml.rels" ContentType="application/vnd.openxmlformats-package.relationships+xml"/>
  <Override PartName="/ppt/slideLayouts/_rels/slideLayout79.xml.rels" ContentType="application/vnd.openxmlformats-package.relationships+xml"/>
  <Override PartName="/ppt/slideLayouts/_rels/slideLayout88.xml.rels" ContentType="application/vnd.openxmlformats-package.relationships+xml"/>
  <Override PartName="/ppt/slideLayouts/_rels/slideLayout95.xml.rels" ContentType="application/vnd.openxmlformats-package.relationships+xml"/>
  <Override PartName="/ppt/slideLayouts/_rels/slideLayout105.xml.rels" ContentType="application/vnd.openxmlformats-package.relationships+xml"/>
  <Override PartName="/ppt/slideLayouts/_rels/slideLayout190.xml.rels" ContentType="application/vnd.openxmlformats-package.relationships+xml"/>
  <Override PartName="/ppt/slideLayouts/_rels/slideLayout6.xml.rels" ContentType="application/vnd.openxmlformats-package.relationships+xml"/>
  <Override PartName="/ppt/slideLayouts/_rels/slideLayout111.xml.rels" ContentType="application/vnd.openxmlformats-package.relationships+xml"/>
  <Override PartName="/ppt/slideLayouts/_rels/slideLayout60.xml.rels" ContentType="application/vnd.openxmlformats-package.relationships+xml"/>
  <Override PartName="/ppt/slideLayouts/_rels/slideLayout164.xml.rels" ContentType="application/vnd.openxmlformats-package.relationships+xml"/>
  <Override PartName="/ppt/slideLayouts/_rels/slideLayout75.xml.rels" ContentType="application/vnd.openxmlformats-package.relationships+xml"/>
  <Override PartName="/ppt/slideLayouts/_rels/slideLayout179.xml.rels" ContentType="application/vnd.openxmlformats-package.relationships+xml"/>
  <Override PartName="/ppt/slideLayouts/_rels/slideLayout130.xml.rels" ContentType="application/vnd.openxmlformats-package.relationships+xml"/>
  <Override PartName="/ppt/slideLayouts/_rels/slideLayout180.xml.rels" ContentType="application/vnd.openxmlformats-package.relationships+xml"/>
  <Override PartName="/ppt/slideLayouts/_rels/slideLayout5.xml.rels" ContentType="application/vnd.openxmlformats-package.relationships+xml"/>
  <Override PartName="/ppt/slideLayouts/_rels/slideLayout104.xml.rels" ContentType="application/vnd.openxmlformats-package.relationships+xml"/>
  <Override PartName="/ppt/slideLayouts/_rels/slideLayout112.xml.rels" ContentType="application/vnd.openxmlformats-package.relationships+xml"/>
  <Override PartName="/ppt/slideLayouts/_rels/slideLayout96.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10.xml.rels" ContentType="application/vnd.openxmlformats-package.relationships+xml"/>
  <Override PartName="/ppt/slideLayouts/_rels/slideLayout163.xml.rels" ContentType="application/vnd.openxmlformats-package.relationships+xml"/>
  <Override PartName="/ppt/slideLayouts/_rels/slideLayout103.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01.xml.rels" ContentType="application/vnd.openxmlformats-package.relationships+xml"/>
  <Override PartName="/ppt/slideLayouts/_rels/slideLayout2.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0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29.xml.rels" ContentType="application/vnd.openxmlformats-package.relationships+xml"/>
  <Override PartName="/ppt/slideLayouts/_rels/slideLayout137.xml.rels" ContentType="application/vnd.openxmlformats-package.relationships+xml"/>
  <Override PartName="/ppt/slideLayouts/_rels/slideLayout181.xml.rels" ContentType="application/vnd.openxmlformats-package.relationships+xml"/>
  <Override PartName="/ppt/slideLayouts/_rels/slideLayout33.xml.rels" ContentType="application/vnd.openxmlformats-package.relationships+xml"/>
  <Override PartName="/ppt/slideLayouts/_rels/slideLayout102.xml.rels" ContentType="application/vnd.openxmlformats-package.relationships+xml"/>
  <Override PartName="/ppt/slideLayouts/_rels/slideLayout107.xml.rels" ContentType="application/vnd.openxmlformats-package.relationships+xml"/>
  <Override PartName="/ppt/slideLayouts/_rels/slideLayout98.xml.rels" ContentType="application/vnd.openxmlformats-package.relationships+xml"/>
  <Override PartName="/ppt/slideLayouts/_rels/slideLayout28.xml.rels" ContentType="application/vnd.openxmlformats-package.relationships+xml"/>
  <Override PartName="/ppt/slideLayouts/_rels/slideLayout74.xml.rels" ContentType="application/vnd.openxmlformats-package.relationships+xml"/>
  <Override PartName="/ppt/slideLayouts/_rels/slideLayout178.xml.rels" ContentType="application/vnd.openxmlformats-package.relationships+xml"/>
  <Override PartName="/ppt/slideLayouts/_rels/slideLayout159.xml.rels" ContentType="application/vnd.openxmlformats-package.relationships+xml"/>
  <Override PartName="/ppt/slideLayouts/_rels/slideLayout55.xml.rels" ContentType="application/vnd.openxmlformats-package.relationships+xml"/>
  <Override PartName="/ppt/slideLayouts/_rels/slideLayout143.xml.rels" ContentType="application/vnd.openxmlformats-package.relationships+xml"/>
  <Override PartName="/ppt/slideLayouts/_rels/slideLayout45.xml.rels" ContentType="application/vnd.openxmlformats-package.relationships+xml"/>
  <Override PartName="/ppt/slideLayouts/_rels/slideLayout149.xml.rels" ContentType="application/vnd.openxmlformats-package.relationships+xml"/>
  <Override PartName="/ppt/slideLayouts/_rels/slideLayout153.xml.rels" ContentType="application/vnd.openxmlformats-package.relationships+xml"/>
  <Override PartName="/ppt/slideLayouts/_rels/slideLayout168.xml.rels" ContentType="application/vnd.openxmlformats-package.relationships+xml"/>
  <Override PartName="/ppt/slideLayouts/_rels/slideLayout9.xml.rels" ContentType="application/vnd.openxmlformats-package.relationships+xml"/>
  <Override PartName="/ppt/slideLayouts/_rels/slideLayout152.xml.rels" ContentType="application/vnd.openxmlformats-package.relationships+xml"/>
  <Override PartName="/ppt/slideLayouts/_rels/slideLayout44.xml.rels" ContentType="application/vnd.openxmlformats-package.relationships+xml"/>
  <Override PartName="/ppt/slideLayouts/_rels/slideLayout148.xml.rels" ContentType="application/vnd.openxmlformats-package.relationships+xml"/>
  <Override PartName="/ppt/slideLayouts/_rels/slideLayout54.xml.rels" ContentType="application/vnd.openxmlformats-package.relationships+xml"/>
  <Override PartName="/ppt/slideLayouts/_rels/slideLayout158.xml.rels" ContentType="application/vnd.openxmlformats-package.relationships+xml"/>
  <Override PartName="/ppt/slideLayouts/_rels/slideLayout192.xml.rels" ContentType="application/vnd.openxmlformats-package.relationships+xml"/>
  <Override PartName="/ppt/slideLayouts/_rels/slideLayout8.xml.rels" ContentType="application/vnd.openxmlformats-package.relationships+xml"/>
  <Override PartName="/ppt/slideLayouts/_rels/slideLayout151.xml.rels" ContentType="application/vnd.openxmlformats-package.relationships+xml"/>
  <Override PartName="/ppt/slideLayouts/_rels/slideLayout43.xml.rels" ContentType="application/vnd.openxmlformats-package.relationships+xml"/>
  <Override PartName="/ppt/slideLayouts/_rels/slideLayout147.xml.rels" ContentType="application/vnd.openxmlformats-package.relationships+xml"/>
  <Override PartName="/ppt/slideLayouts/_rels/slideLayout53.xml.rels" ContentType="application/vnd.openxmlformats-package.relationships+xml"/>
  <Override PartName="/ppt/slideLayouts/_rels/slideLayout157.xml.rels" ContentType="application/vnd.openxmlformats-package.relationships+xml"/>
  <Override PartName="/ppt/slideLayouts/_rels/slideLayout191.xml.rels" ContentType="application/vnd.openxmlformats-package.relationships+xml"/>
  <Override PartName="/ppt/slideLayouts/_rels/slideLayout7.xml.rels" ContentType="application/vnd.openxmlformats-package.relationships+xml"/>
  <Override PartName="/ppt/slideLayouts/_rels/slideLayout150.xml.rels" ContentType="application/vnd.openxmlformats-package.relationships+xml"/>
  <Override PartName="/ppt/slideLayouts/_rels/slideLayout52.xml.rels" ContentType="application/vnd.openxmlformats-package.relationships+xml"/>
  <Override PartName="/ppt/slideLayouts/_rels/slideLayout156.xml.rels" ContentType="application/vnd.openxmlformats-package.relationships+xml"/>
  <Override PartName="/ppt/slideLayouts/_rels/slideLayout131.xml.rels" ContentType="application/vnd.openxmlformats-package.relationships+xml"/>
  <Override PartName="/ppt/slideLayouts/_rels/slideLayout91.xml.rels" ContentType="application/vnd.openxmlformats-package.relationships+xml"/>
  <Override PartName="/ppt/slideLayouts/_rels/slideLayout47.xml.rels" ContentType="application/vnd.openxmlformats-package.relationships+xml"/>
  <Override PartName="/ppt/slideLayouts/_rels/slideLayout155.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154.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90.xml.rels" ContentType="application/vnd.openxmlformats-package.relationships+xml"/>
  <Override PartName="/ppt/slideLayouts/_rels/slideLayout46.xml.rels" ContentType="application/vnd.openxmlformats-package.relationships+xml"/>
  <Override PartName="/ppt/slideLayouts/_rels/slideLayout132.xml.rels" ContentType="application/vnd.openxmlformats-package.relationships+xml"/>
  <Override PartName="/ppt/slideLayouts/_rels/slideLayout146.xml.rels" ContentType="application/vnd.openxmlformats-package.relationships+xml"/>
  <Override PartName="/ppt/slideLayouts/_rels/slideLayout42.xml.rels" ContentType="application/vnd.openxmlformats-package.relationships+xml"/>
  <Override PartName="/ppt/slideLayouts/_rels/slideLayout145.xml.rels" ContentType="application/vnd.openxmlformats-package.relationships+xml"/>
  <Override PartName="/ppt/slideLayouts/_rels/slideLayout41.xml.rels" ContentType="application/vnd.openxmlformats-package.relationships+xml"/>
  <Override PartName="/ppt/slideLayouts/_rels/slideLayout144.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182.xml.rels" ContentType="application/vnd.openxmlformats-package.relationships+xml"/>
  <Override PartName="/ppt/slideLayouts/_rels/slideLayout138.xml.rels" ContentType="application/vnd.openxmlformats-package.relationships+xml"/>
  <Override PartName="/ppt/slideLayouts/_rels/slideLayout34.xml.rels" ContentType="application/vnd.openxmlformats-package.relationships+xml"/>
  <Override PartName="/ppt/slideLayouts/_rels/slideLayout135.xml.rels" ContentType="application/vnd.openxmlformats-package.relationships+xml"/>
  <Override PartName="/ppt/slideLayouts/_rels/slideLayout31.xml.rels" ContentType="application/vnd.openxmlformats-package.relationships+xml"/>
  <Override PartName="/ppt/slideLayouts/_rels/slideLayout188.xml.rels" ContentType="application/vnd.openxmlformats-package.relationships+xml"/>
  <Override PartName="/ppt/slideLayouts/_rels/slideLayout84.xml.rels" ContentType="application/vnd.openxmlformats-package.relationships+xml"/>
  <Override PartName="/ppt/slideLayouts/_rels/slideLayout30.xml.rels" ContentType="application/vnd.openxmlformats-package.relationships+xml"/>
  <Override PartName="/ppt/slideLayouts/_rels/slideLayout134.xml.rels" ContentType="application/vnd.openxmlformats-package.relationships+xml"/>
  <Override PartName="/ppt/slideLayouts/_rels/slideLayout162.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169.xml.rels" ContentType="application/vnd.openxmlformats-package.relationships+xml"/>
  <Override PartName="/ppt/slideLayouts/_rels/slideLayout65.xml.rels" ContentType="application/vnd.openxmlformats-package.relationships+xml"/>
  <Override PartName="/ppt/slideLayouts/slideLayout124.xml" ContentType="application/vnd.openxmlformats-officedocument.presentationml.slideLayout+xml"/>
  <Override PartName="/ppt/slideLayouts/slideLayout192.xml" ContentType="application/vnd.openxmlformats-officedocument.presentationml.slideLayout+xml"/>
  <Override PartName="/ppt/slideLayouts/slideLayout123.xml" ContentType="application/vnd.openxmlformats-officedocument.presentationml.slideLayout+xml"/>
  <Override PartName="/ppt/slideLayouts/slideLayout191.xml" ContentType="application/vnd.openxmlformats-officedocument.presentationml.slideLayout+xml"/>
  <Override PartName="/ppt/slideLayouts/slideLayout122.xml" ContentType="application/vnd.openxmlformats-officedocument.presentationml.slideLayout+xml"/>
  <Override PartName="/ppt/slideLayouts/slideLayout190.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82.xml" ContentType="application/vnd.openxmlformats-officedocument.presentationml.slideLayout+xml"/>
  <Override PartName="/ppt/slideLayouts/slideLayout113.xml" ContentType="application/vnd.openxmlformats-officedocument.presentationml.slideLayout+xml"/>
  <Override PartName="/ppt/slideLayouts/slideLayout181.xml" ContentType="application/vnd.openxmlformats-officedocument.presentationml.slideLayout+xml"/>
  <Override PartName="/ppt/slideLayouts/slideLayout112.xml" ContentType="application/vnd.openxmlformats-officedocument.presentationml.slideLayout+xml"/>
  <Override PartName="/ppt/slideLayouts/slideLayout180.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77.xml" ContentType="application/vnd.openxmlformats-officedocument.presentationml.slideLayout+xml"/>
  <Override PartName="/ppt/slideLayouts/slideLayout108.xml" ContentType="application/vnd.openxmlformats-officedocument.presentationml.slideLayout+xml"/>
  <Override PartName="/ppt/slideLayouts/slideLayout176.xml" ContentType="application/vnd.openxmlformats-officedocument.presentationml.slideLayout+xml"/>
  <Override PartName="/ppt/slideLayouts/slideLayout107.xml" ContentType="application/vnd.openxmlformats-officedocument.presentationml.slideLayout+xml"/>
  <Override PartName="/ppt/slideLayouts/slideLayout175.xml" ContentType="application/vnd.openxmlformats-officedocument.presentationml.slideLayout+xml"/>
  <Override PartName="/ppt/slideLayouts/slideLayout106.xml" ContentType="application/vnd.openxmlformats-officedocument.presentationml.slideLayout+xml"/>
  <Override PartName="/ppt/slideLayouts/slideLayout174.xml" ContentType="application/vnd.openxmlformats-officedocument.presentationml.slideLayout+xml"/>
  <Override PartName="/ppt/slideLayouts/slideLayout105.xml" ContentType="application/vnd.openxmlformats-officedocument.presentationml.slideLayout+xml"/>
  <Override PartName="/ppt/slideLayouts/slideLayout173.xml" ContentType="application/vnd.openxmlformats-officedocument.presentationml.slideLayout+xml"/>
  <Override PartName="/ppt/slideLayouts/slideLayout104.xml" ContentType="application/vnd.openxmlformats-officedocument.presentationml.slideLayout+xml"/>
  <Override PartName="/ppt/slideLayouts/slideLayout172.xml" ContentType="application/vnd.openxmlformats-officedocument.presentationml.slideLayout+xml"/>
  <Override PartName="/ppt/slideLayouts/slideLayout103.xml" ContentType="application/vnd.openxmlformats-officedocument.presentationml.slideLayout+xml"/>
  <Override PartName="/ppt/slideLayouts/slideLayout171.xml" ContentType="application/vnd.openxmlformats-officedocument.presentationml.slideLayout+xml"/>
  <Override PartName="/ppt/slideLayouts/slideLayout102.xml" ContentType="application/vnd.openxmlformats-officedocument.presentationml.slideLayout+xml"/>
  <Override PartName="/ppt/slideLayouts/slideLayout170.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5.xml" ContentType="application/vnd.openxmlformats-officedocument.presentationml.slideLayout+xml"/>
  <Override PartName="/ppt/slideLayouts/slideLayout98.xml" ContentType="application/vnd.openxmlformats-officedocument.presentationml.slideLayout+xml"/>
  <Override PartName="/ppt/slideLayouts/slideLayout4.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96.xml" ContentType="application/vnd.openxmlformats-officedocument.presentationml.slideLayout+xml"/>
  <Override PartName="/ppt/slideLayouts/slideLayout28.xml" ContentType="application/vnd.openxmlformats-officedocument.presentationml.slideLayout+xml"/>
  <Override PartName="/ppt/slideLayouts/slideLayout2.xml" ContentType="application/vnd.openxmlformats-officedocument.presentationml.slideLayout+xml"/>
  <Override PartName="/ppt/slideLayouts/slideLayout95.xml" ContentType="application/vnd.openxmlformats-officedocument.presentationml.slideLayout+xml"/>
  <Override PartName="/ppt/slideLayouts/slideLayout1.xml" ContentType="application/vnd.openxmlformats-officedocument.presentationml.slideLayout+xml"/>
  <Override PartName="/ppt/slideLayouts/slideLayout27.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86.xml" ContentType="application/vnd.openxmlformats-officedocument.presentationml.slideLayout+xml"/>
  <Override PartName="/ppt/slideLayouts/slideLayout18.xml" ContentType="application/vnd.openxmlformats-officedocument.presentationml.slideLayout+xml"/>
  <Override PartName="/ppt/slideLayouts/slideLayout85.xml" ContentType="application/vnd.openxmlformats-officedocument.presentationml.slideLayout+xml"/>
  <Override PartName="/ppt/slideLayouts/slideLayout17.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30.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49.xml" ContentType="application/vnd.openxmlformats-officedocument.presentationml.slideLayout+xml"/>
  <Override PartName="/ppt/slideLayouts/slideLayout136.xml" ContentType="application/vnd.openxmlformats-officedocument.presentationml.slideLayout+xml"/>
  <Override PartName="/ppt/slideLayouts/slideLayout31.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137.xml" ContentType="application/vnd.openxmlformats-officedocument.presentationml.slideLayout+xml"/>
  <Override PartName="/ppt/slideLayouts/slideLayout32.xml" ContentType="application/vnd.openxmlformats-officedocument.presentationml.slideLayout+xml"/>
  <Override PartName="/ppt/slideLayouts/slideLayout138.xml" ContentType="application/vnd.openxmlformats-officedocument.presentationml.slideLayout+xml"/>
  <Override PartName="/ppt/slideLayouts/slideLayout33.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50.xml" ContentType="application/vnd.openxmlformats-officedocument.presentationml.slideLayout+xml"/>
  <Override PartName="/ppt/slideLayouts/slideLayout155.xml" ContentType="application/vnd.openxmlformats-officedocument.presentationml.slideLayout+xml"/>
  <Override PartName="/ppt/slideLayouts/slideLayout142.xml" ContentType="application/vnd.openxmlformats-officedocument.presentationml.slideLayout+xml"/>
  <Override PartName="/ppt/slideLayouts/slideLayout51.xml" ContentType="application/vnd.openxmlformats-officedocument.presentationml.slideLayout+xml"/>
  <Override PartName="/ppt/slideLayouts/slideLayout156.xml" ContentType="application/vnd.openxmlformats-officedocument.presentationml.slideLayout+xml"/>
  <Override PartName="/ppt/slideLayouts/slideLayout143.xml" ContentType="application/vnd.openxmlformats-officedocument.presentationml.slideLayout+xml"/>
  <Override PartName="/ppt/slideLayouts/slideLayout52.xml" ContentType="application/vnd.openxmlformats-officedocument.presentationml.slideLayout+xml"/>
  <Override PartName="/ppt/slideLayouts/slideLayout157.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61.xml" ContentType="application/vnd.openxmlformats-officedocument.presentationml.slideLayout+xml"/>
  <Override PartName="/ppt/slideLayouts/slideLayout164.xml" ContentType="application/vnd.openxmlformats-officedocument.presentationml.slideLayout+xml"/>
  <Override PartName="/ppt/slideLayouts/slideLayout159.xml" ContentType="application/vnd.openxmlformats-officedocument.presentationml.slideLayout+xml"/>
  <Override PartName="/ppt/slideLayouts/slideLayout54.xml" ContentType="application/vnd.openxmlformats-officedocument.presentationml.slideLayout+xml"/>
  <Override PartName="/ppt/slideLayouts/slideLayout163.xml" ContentType="application/vnd.openxmlformats-officedocument.presentationml.slideLayout+xml"/>
  <Override PartName="/ppt/slideLayouts/slideLayout160.xml" ContentType="application/vnd.openxmlformats-officedocument.presentationml.slideLayout+xml"/>
  <Override PartName="/ppt/slideLayouts/slideLayout158.xml" ContentType="application/vnd.openxmlformats-officedocument.presentationml.slideLayout+xml"/>
  <Override PartName="/ppt/slideLayouts/slideLayout53.xml" ContentType="application/vnd.openxmlformats-officedocument.presentationml.slideLayout+xml"/>
  <Override PartName="/ppt/slideLayouts/slideLayout129.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66.xml" ContentType="application/vnd.openxmlformats-officedocument.presentationml.slideLayout+xml"/>
  <Override PartName="/ppt/slideLayouts/slideLayout139.xml" ContentType="application/vnd.openxmlformats-officedocument.presentationml.slideLayout+xml"/>
  <Override PartName="/ppt/slideLayouts/slideLayout34.xml" ContentType="application/vnd.openxmlformats-officedocument.presentationml.slideLayout+xml"/>
  <Override PartName="/ppt/slideLayouts/slideLayout178.xml" ContentType="application/vnd.openxmlformats-officedocument.presentationml.slideLayout+xml"/>
  <Override PartName="/ppt/slideLayouts/slideLayout128.xml" ContentType="application/vnd.openxmlformats-officedocument.presentationml.slideLayout+xml"/>
  <Override PartName="/ppt/slideLayouts/slideLayout167.xml" ContentType="application/vnd.openxmlformats-officedocument.presentationml.slideLayout+xml"/>
  <Override PartName="/ppt/slideLayouts/slideLayout179.xml" ContentType="application/vnd.openxmlformats-officedocument.presentationml.slideLayout+xml"/>
  <Override PartName="/ppt/slideLayouts/slideLayout150.xml" ContentType="application/vnd.openxmlformats-officedocument.presentationml.slideLayout+xml"/>
  <Override PartName="/ppt/slideLayouts/slideLayout56.xml" ContentType="application/vnd.openxmlformats-officedocument.presentationml.slideLayout+xml"/>
  <Override PartName="/ppt/slideLayouts/slideLayout148.xml" ContentType="application/vnd.openxmlformats-officedocument.presentationml.slideLayout+xml"/>
  <Override PartName="/ppt/slideLayouts/slideLayout43.xml" ContentType="application/vnd.openxmlformats-officedocument.presentationml.slideLayout+xml"/>
  <Override PartName="/ppt/slideLayouts/slideLayout165.xml" ContentType="application/vnd.openxmlformats-officedocument.presentationml.slideLayout+xml"/>
  <Override PartName="/ppt/slideLayouts/slideLayout189.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151.xml" ContentType="application/vnd.openxmlformats-officedocument.presentationml.slideLayout+xml"/>
  <Override PartName="/ppt/slideLayouts/slideLayout188.xml" ContentType="application/vnd.openxmlformats-officedocument.presentationml.slideLayout+xml"/>
  <Override PartName="/ppt/slideLayouts/slideLayout154.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55.xml" ContentType="application/vnd.openxmlformats-officedocument.presentationml.slideLayout+xml"/>
  <Override PartName="/ppt/slideLayouts/slideLayout147.xml" ContentType="application/vnd.openxmlformats-officedocument.presentationml.slideLayout+xml"/>
  <Override PartName="/ppt/slideLayouts/slideLayout42.xml" ContentType="application/vnd.openxmlformats-officedocument.presentationml.slideLayout+xml"/>
  <Override PartName="/ppt/slideLayouts/slideLayout146.xml" ContentType="application/vnd.openxmlformats-officedocument.presentationml.slideLayout+xml"/>
  <Override PartName="/ppt/slideLayouts/slideLayout41.xml" ContentType="application/vnd.openxmlformats-officedocument.presentationml.slideLayout+xml"/>
  <Override PartName="/ppt/slideLayouts/slideLayout145.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186.xml" ContentType="application/vnd.openxmlformats-officedocument.presentationml.slideLayout+xml"/>
  <Override PartName="/ppt/slideLayouts/slideLayout118.xml" ContentType="application/vnd.openxmlformats-officedocument.presentationml.slideLayout+xml"/>
  <Override PartName="/ppt/slideLayouts/slideLayout81.xml" ContentType="application/vnd.openxmlformats-officedocument.presentationml.slideLayout+xml"/>
  <Override PartName="/ppt/slideLayouts/slideLayout13.xml" ContentType="application/vnd.openxmlformats-officedocument.presentationml.slideLayout+xml"/>
  <Override PartName="/ppt/slideLayouts/slideLayout49.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27.xml" ContentType="application/vnd.openxmlformats-officedocument.presentationml.slideLayout+xml"/>
  <Override PartName="/ppt/slideLayouts/slideLayout185.xml" ContentType="application/vnd.openxmlformats-officedocument.presentationml.slideLayout+xml"/>
  <Override PartName="/ppt/slideLayouts/slideLayout117.xml" ContentType="application/vnd.openxmlformats-officedocument.presentationml.slideLayout+xml"/>
  <Override PartName="/ppt/slideLayouts/slideLayout80.xml" ContentType="application/vnd.openxmlformats-officedocument.presentationml.slideLayout+xml"/>
  <Override PartName="/ppt/slideLayouts/slideLayout12.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16.xml" ContentType="application/vnd.openxmlformats-officedocument.presentationml.slideLayout+xml"/>
  <Override PartName="/ppt/slideLayouts/slideLayout184.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5.xml" ContentType="application/vnd.openxmlformats-officedocument.presentationml.slideLayout+xml"/>
  <Override PartName="/ppt/slideLayouts/slideLayout183.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24.xml" ContentType="application/vnd.openxmlformats-officedocument.presentationml.slideLayout+xml"/>
  <Override PartName="/ppt/slideLayouts/slideLayout9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187.xml" ContentType="application/vnd.openxmlformats-officedocument.presentationml.slideLayout+xml"/>
  <Override PartName="/ppt/slideLayouts/slideLayout119.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16.xml" ContentType="application/vnd.openxmlformats-officedocument.presentationml.slideLayout+xml"/>
  <Override PartName="/ppt/slideLayouts/slideLayout84.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media/image9.png" ContentType="image/png"/>
  <Override PartName="/ppt/media/image13.png" ContentType="image/png"/>
  <Override PartName="/ppt/media/image8.png" ContentType="image/png"/>
  <Override PartName="/ppt/media/image12.png" ContentType="image/png"/>
  <Override PartName="/ppt/media/image7.png" ContentType="image/png"/>
  <Override PartName="/ppt/media/image11.png" ContentType="image/png"/>
  <Override PartName="/ppt/media/image6.png" ContentType="image/png"/>
  <Override PartName="/ppt/media/image10.png" ContentType="image/png"/>
  <Override PartName="/ppt/media/image5.png" ContentType="image/png"/>
  <Override PartName="/ppt/media/image4.png" ContentType="image/png"/>
  <Override PartName="/ppt/media/image3.png" ContentType="image/png"/>
  <Override PartName="/ppt/media/image24.wmf" ContentType="image/x-wmf"/>
  <Override PartName="/ppt/media/image23.tif" ContentType="image/tiff"/>
  <Override PartName="/ppt/media/image15.png" ContentType="image/png"/>
  <Override PartName="/ppt/media/image22.png" ContentType="image/png"/>
  <Override PartName="/ppt/media/image21.png" ContentType="image/png"/>
  <Override PartName="/ppt/media/image19.png" ContentType="image/png"/>
  <Override PartName="/ppt/media/image1.png" ContentType="image/png"/>
  <Override PartName="/ppt/media/image2.png" ContentType="image/png"/>
  <Override PartName="/ppt/media/image25.jpeg" ContentType="image/jpeg"/>
  <Override PartName="/ppt/media/image20.png" ContentType="image/png"/>
  <Override PartName="/ppt/media/image18.png" ContentType="image/png"/>
  <Override PartName="/ppt/media/image17.png" ContentType="image/png"/>
  <Override PartName="/ppt/media/image16.png" ContentType="image/png"/>
  <Override PartName="/ppt/media/image14.png" ContentType="image/png"/>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27.xml" ContentType="application/vnd.openxmlformats-officedocument.presentationml.slide+xml"/>
  <Override PartName="/ppt/slides/slide1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_rels/slide17.xml.rels" ContentType="application/vnd.openxmlformats-package.relationships+xml"/>
  <Override PartName="/ppt/slides/_rels/slide18.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24.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27.xml.rels" ContentType="application/vnd.openxmlformats-package.relationships+xml"/>
  <Override PartName="/ppt/slides/_rels/slide9.xml.rels" ContentType="application/vnd.openxmlformats-package.relationships+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 Target="slides/slide1.xml"/><Relationship Id="rId19" Type="http://schemas.openxmlformats.org/officeDocument/2006/relationships/slide" Target="slides/slide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1"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2"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49"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50"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2"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54"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55"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56"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58"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59"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60"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62"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63"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64"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66"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67"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69"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0"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1"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2"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74"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5"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6"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7"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8"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9"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4"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5"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6"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7"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8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88"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90"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91"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3"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95"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96"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97"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99"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00"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01"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03"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04"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05"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07"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08"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10"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2"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3"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9"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0"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2"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3"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4"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15"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6"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7"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8"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19"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20"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2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29"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31"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32"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4"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3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37"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38"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40"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4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42"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44"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45"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46"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48"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49"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51"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52"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53"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54"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56"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57"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58"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59"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60"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61"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6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67"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69"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70"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72"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74"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75"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76"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78"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479"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80"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82"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83"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84"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86"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87"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89"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0"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1"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2"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494"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5"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6"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7"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8"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499"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0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09"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11"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12"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5"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4"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1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17"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18"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20"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2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22"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24"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25"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26"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28"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29"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31"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32"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33"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34"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36"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37"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38"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39"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40"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41"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4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50"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7"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8"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52"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53"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5"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57"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58"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59"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61"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62"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63"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65"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66"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67"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69"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70"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7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72"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73"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74"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75"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77"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78"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79"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80"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81"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82"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8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91"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93"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594"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6"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598"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599"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00"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02"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03"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04"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0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07"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08"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10"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11"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1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13"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14"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15"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16"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0"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1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18"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19"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20"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21"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22"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23"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3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3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3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34"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3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36"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37"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3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9"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41"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42"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43"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45"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46"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47"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49"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50"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51"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2"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3"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4"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53"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54"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5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57"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58"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59"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6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61"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62"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63"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64"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65"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66"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66"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67"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68"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70"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7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72"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74"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75"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77"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78"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79"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80"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82"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83"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84"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85"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86"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87"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9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98"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00"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01"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2"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06"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07"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09"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10"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11"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13"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14"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15"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17"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18"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20"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2"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3"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25"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6"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7"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8"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29"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30"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3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41"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4"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5"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43"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44"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6"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48"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49"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50"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52"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53"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54"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5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57"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58"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60"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61"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63"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64"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65"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66"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68"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69"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70"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71"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72"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73"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8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84"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86"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87"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9"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91"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92"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93"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95"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196"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197"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99"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0"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1"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03"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4"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0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7"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8"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9"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11"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12"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13"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14"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15"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16"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2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25"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27"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28"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0"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32"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33"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34"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36"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37"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38"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40"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4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42"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19"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0"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1"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44"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45"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47"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48"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49"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0"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52"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3"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4"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5"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6"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7"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6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66"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68"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69"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1"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73"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74"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75"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3"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5"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77"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278"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79"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81"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82"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83"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85"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86"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88"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89"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0"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1"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93"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4"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5"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6"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7"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8"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0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09"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11"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12"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29"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4" name="PlaceHolder 1"/>
          <p:cNvSpPr>
            <a:spLocks noGrp="1"/>
          </p:cNvSpPr>
          <p:nvPr>
            <p:ph type="subTitle"/>
          </p:nvPr>
        </p:nvSpPr>
        <p:spPr>
          <a:xfrm>
            <a:off x="457200" y="3966840"/>
            <a:ext cx="7772040" cy="137160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16"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17" name="PlaceHolder 3"/>
          <p:cNvSpPr>
            <a:spLocks noGrp="1"/>
          </p:cNvSpPr>
          <p:nvPr>
            <p:ph type="body"/>
          </p:nvPr>
        </p:nvSpPr>
        <p:spPr>
          <a:xfrm>
            <a:off x="467424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18"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20" name="PlaceHolder 2"/>
          <p:cNvSpPr>
            <a:spLocks noGrp="1"/>
          </p:cNvSpPr>
          <p:nvPr>
            <p:ph type="body"/>
          </p:nvPr>
        </p:nvSpPr>
        <p:spPr>
          <a:xfrm>
            <a:off x="457200" y="1604520"/>
            <a:ext cx="4015800" cy="3977280"/>
          </a:xfrm>
          <a:prstGeom prst="rect">
            <a:avLst/>
          </a:prstGeom>
        </p:spPr>
        <p:txBody>
          <a:bodyPr lIns="0" rIns="0" tIns="0" bIns="0">
            <a:normAutofit/>
          </a:bodyPr>
          <a:p>
            <a:endParaRPr b="1" lang="en-US" sz="2000" spc="-1" strike="noStrike">
              <a:solidFill>
                <a:srgbClr val="292934"/>
              </a:solidFill>
              <a:latin typeface="Rockwell"/>
            </a:endParaRPr>
          </a:p>
        </p:txBody>
      </p:sp>
      <p:sp>
        <p:nvSpPr>
          <p:cNvPr id="321"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22" name="PlaceHolder 4"/>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24"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25"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26" name="PlaceHolder 4"/>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28" name="PlaceHolder 2"/>
          <p:cNvSpPr>
            <a:spLocks noGrp="1"/>
          </p:cNvSpPr>
          <p:nvPr>
            <p:ph type="body"/>
          </p:nvPr>
        </p:nvSpPr>
        <p:spPr>
          <a:xfrm>
            <a:off x="457200" y="160452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29" name="PlaceHolder 3"/>
          <p:cNvSpPr>
            <a:spLocks noGrp="1"/>
          </p:cNvSpPr>
          <p:nvPr>
            <p:ph type="body"/>
          </p:nvPr>
        </p:nvSpPr>
        <p:spPr>
          <a:xfrm>
            <a:off x="457200" y="3682080"/>
            <a:ext cx="822924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31" name="PlaceHolder 2"/>
          <p:cNvSpPr>
            <a:spLocks noGrp="1"/>
          </p:cNvSpPr>
          <p:nvPr>
            <p:ph type="body"/>
          </p:nvPr>
        </p:nvSpPr>
        <p:spPr>
          <a:xfrm>
            <a:off x="45720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32" name="PlaceHolder 3"/>
          <p:cNvSpPr>
            <a:spLocks noGrp="1"/>
          </p:cNvSpPr>
          <p:nvPr>
            <p:ph type="body"/>
          </p:nvPr>
        </p:nvSpPr>
        <p:spPr>
          <a:xfrm>
            <a:off x="4674240" y="160452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33" name="PlaceHolder 4"/>
          <p:cNvSpPr>
            <a:spLocks noGrp="1"/>
          </p:cNvSpPr>
          <p:nvPr>
            <p:ph type="body"/>
          </p:nvPr>
        </p:nvSpPr>
        <p:spPr>
          <a:xfrm>
            <a:off x="45720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34" name="PlaceHolder 5"/>
          <p:cNvSpPr>
            <a:spLocks noGrp="1"/>
          </p:cNvSpPr>
          <p:nvPr>
            <p:ph type="body"/>
          </p:nvPr>
        </p:nvSpPr>
        <p:spPr>
          <a:xfrm>
            <a:off x="4674240" y="3682080"/>
            <a:ext cx="40158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36" name="PlaceHolder 2"/>
          <p:cNvSpPr>
            <a:spLocks noGrp="1"/>
          </p:cNvSpPr>
          <p:nvPr>
            <p:ph type="body"/>
          </p:nvPr>
        </p:nvSpPr>
        <p:spPr>
          <a:xfrm>
            <a:off x="45720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37" name="PlaceHolder 3"/>
          <p:cNvSpPr>
            <a:spLocks noGrp="1"/>
          </p:cNvSpPr>
          <p:nvPr>
            <p:ph type="body"/>
          </p:nvPr>
        </p:nvSpPr>
        <p:spPr>
          <a:xfrm>
            <a:off x="323964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38" name="PlaceHolder 4"/>
          <p:cNvSpPr>
            <a:spLocks noGrp="1"/>
          </p:cNvSpPr>
          <p:nvPr>
            <p:ph type="body"/>
          </p:nvPr>
        </p:nvSpPr>
        <p:spPr>
          <a:xfrm>
            <a:off x="6022080" y="160452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39" name="PlaceHolder 5"/>
          <p:cNvSpPr>
            <a:spLocks noGrp="1"/>
          </p:cNvSpPr>
          <p:nvPr>
            <p:ph type="body"/>
          </p:nvPr>
        </p:nvSpPr>
        <p:spPr>
          <a:xfrm>
            <a:off x="45720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40" name="PlaceHolder 6"/>
          <p:cNvSpPr>
            <a:spLocks noGrp="1"/>
          </p:cNvSpPr>
          <p:nvPr>
            <p:ph type="body"/>
          </p:nvPr>
        </p:nvSpPr>
        <p:spPr>
          <a:xfrm>
            <a:off x="323964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
        <p:nvSpPr>
          <p:cNvPr id="341" name="PlaceHolder 7"/>
          <p:cNvSpPr>
            <a:spLocks noGrp="1"/>
          </p:cNvSpPr>
          <p:nvPr>
            <p:ph type="body"/>
          </p:nvPr>
        </p:nvSpPr>
        <p:spPr>
          <a:xfrm>
            <a:off x="6022080" y="3682080"/>
            <a:ext cx="2649600" cy="189684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4"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4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457200" y="228600"/>
            <a:ext cx="7772040" cy="4571640"/>
          </a:xfrm>
          <a:prstGeom prst="rect">
            <a:avLst/>
          </a:prstGeom>
        </p:spPr>
        <p:txBody>
          <a:bodyPr lIns="0" rIns="0" tIns="0" bIns="0" anchor="ctr">
            <a:noAutofit/>
          </a:bodyPr>
          <a:p>
            <a:endParaRPr b="0" lang="en-US" sz="1800" spc="-1" strike="noStrike">
              <a:solidFill>
                <a:srgbClr val="292934"/>
              </a:solidFill>
              <a:latin typeface="Rockwell"/>
            </a:endParaRPr>
          </a:p>
        </p:txBody>
      </p:sp>
      <p:sp>
        <p:nvSpPr>
          <p:cNvPr id="347" name="PlaceHolder 2"/>
          <p:cNvSpPr>
            <a:spLocks noGrp="1"/>
          </p:cNvSpPr>
          <p:nvPr>
            <p:ph type="body"/>
          </p:nvPr>
        </p:nvSpPr>
        <p:spPr>
          <a:xfrm>
            <a:off x="457200" y="1604520"/>
            <a:ext cx="8229240" cy="3977280"/>
          </a:xfrm>
          <a:prstGeom prst="rect">
            <a:avLst/>
          </a:prstGeom>
        </p:spPr>
        <p:txBody>
          <a:bodyPr lIns="0" rIns="0" tIns="0" bIns="0">
            <a:normAutofit/>
          </a:bodyPr>
          <a:p>
            <a:endParaRPr b="1" lang="en-US" sz="2000" spc="-1" strike="noStrike">
              <a:solidFill>
                <a:srgbClr val="292934"/>
              </a:solidFill>
              <a:latin typeface="Rockwel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slideLayout" Target="../slideLayouts/slideLayout131.xml"/><Relationship Id="rId15"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8.png"/><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3.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hidden="1"/>
          <p:cNvSpPr/>
          <p:nvPr/>
        </p:nvSpPr>
        <p:spPr>
          <a:xfrm>
            <a:off x="9001080" y="0"/>
            <a:ext cx="142560" cy="1371240"/>
          </a:xfrm>
          <a:prstGeom prst="rect">
            <a:avLst/>
          </a:prstGeom>
          <a:solidFill>
            <a:srgbClr val="d2533c"/>
          </a:solidFill>
          <a:ln w="28440">
            <a:noFill/>
          </a:ln>
        </p:spPr>
        <p:style>
          <a:lnRef idx="0"/>
          <a:fillRef idx="0"/>
          <a:effectRef idx="0"/>
          <a:fontRef idx="minor"/>
        </p:style>
      </p:sp>
      <p:sp>
        <p:nvSpPr>
          <p:cNvPr id="1" name="CustomShape 2" hidden="1"/>
          <p:cNvSpPr/>
          <p:nvPr/>
        </p:nvSpPr>
        <p:spPr>
          <a:xfrm>
            <a:off x="9001080" y="1371600"/>
            <a:ext cx="142560" cy="5486040"/>
          </a:xfrm>
          <a:prstGeom prst="rect">
            <a:avLst/>
          </a:prstGeom>
          <a:solidFill>
            <a:srgbClr val="292934"/>
          </a:solidFill>
          <a:ln w="28440">
            <a:noFill/>
          </a:ln>
        </p:spPr>
        <p:style>
          <a:lnRef idx="0"/>
          <a:fillRef idx="0"/>
          <a:effectRef idx="0"/>
          <a:fontRef idx="minor"/>
        </p:style>
      </p:sp>
      <p:sp>
        <p:nvSpPr>
          <p:cNvPr id="2" name="PlaceHolder 3"/>
          <p:cNvSpPr>
            <a:spLocks noGrp="1"/>
          </p:cNvSpPr>
          <p:nvPr>
            <p:ph type="title"/>
          </p:nvPr>
        </p:nvSpPr>
        <p:spPr>
          <a:xfrm>
            <a:off x="457200" y="228600"/>
            <a:ext cx="7772040" cy="4571640"/>
          </a:xfrm>
          <a:prstGeom prst="rect">
            <a:avLst/>
          </a:prstGeom>
        </p:spPr>
        <p:txBody>
          <a:bodyPr anchor="ctr">
            <a:noAutofit/>
          </a:bodyPr>
          <a:p>
            <a:pPr>
              <a:lnSpc>
                <a:spcPct val="100000"/>
              </a:lnSpc>
            </a:pPr>
            <a:r>
              <a:rPr b="0" lang="en-US" sz="8800" spc="-77" strike="noStrike" cap="all">
                <a:solidFill>
                  <a:srgbClr val="292934"/>
                </a:solidFill>
                <a:latin typeface="Rockwell"/>
              </a:rPr>
              <a:t>Click to edit Master title style</a:t>
            </a:r>
            <a:endParaRPr b="0" lang="en-US" sz="8800" spc="-1" strike="noStrike">
              <a:solidFill>
                <a:srgbClr val="292934"/>
              </a:solidFill>
              <a:latin typeface="Rockwell"/>
            </a:endParaRPr>
          </a:p>
        </p:txBody>
      </p:sp>
      <p:sp>
        <p:nvSpPr>
          <p:cNvPr id="3" name="PlaceHolder 4"/>
          <p:cNvSpPr>
            <a:spLocks noGrp="1"/>
          </p:cNvSpPr>
          <p:nvPr>
            <p:ph type="dt"/>
          </p:nvPr>
        </p:nvSpPr>
        <p:spPr>
          <a:xfrm>
            <a:off x="457200" y="6172200"/>
            <a:ext cx="3428640" cy="304560"/>
          </a:xfrm>
          <a:prstGeom prst="rect">
            <a:avLst/>
          </a:prstGeom>
        </p:spPr>
        <p:txBody>
          <a:bodyPr bIns="0" anchor="b">
            <a:noAutofit/>
          </a:bodyPr>
          <a:p>
            <a:pPr>
              <a:lnSpc>
                <a:spcPct val="100000"/>
              </a:lnSpc>
            </a:pPr>
            <a:fld id="{70D0922D-6CB5-4E2F-AE4E-4D194FBA7348}" type="datetime">
              <a:rPr b="0" lang="en-US" sz="1000" spc="-1" strike="noStrike">
                <a:solidFill>
                  <a:srgbClr val="292934"/>
                </a:solidFill>
                <a:latin typeface="Rockwell"/>
              </a:rPr>
              <a:t>6/19/20</a:t>
            </a:fld>
            <a:endParaRPr b="0" lang="en-US" sz="1000" spc="-1" strike="noStrike">
              <a:latin typeface="Times New Roman"/>
            </a:endParaRPr>
          </a:p>
        </p:txBody>
      </p:sp>
      <p:sp>
        <p:nvSpPr>
          <p:cNvPr id="4" name="PlaceHolder 5"/>
          <p:cNvSpPr>
            <a:spLocks noGrp="1"/>
          </p:cNvSpPr>
          <p:nvPr>
            <p:ph type="ftr"/>
          </p:nvPr>
        </p:nvSpPr>
        <p:spPr>
          <a:xfrm>
            <a:off x="457200" y="6492960"/>
            <a:ext cx="3428640" cy="283320"/>
          </a:xfrm>
          <a:prstGeom prst="rect">
            <a:avLst/>
          </a:prstGeom>
        </p:spPr>
        <p:txBody>
          <a:bodyPr>
            <a:noAutofit/>
          </a:bodyPr>
          <a:p>
            <a:endParaRPr b="0" lang="en-US" sz="2400" spc="-1" strike="noStrike">
              <a:latin typeface="Times New Roman"/>
            </a:endParaRPr>
          </a:p>
        </p:txBody>
      </p:sp>
      <p:sp>
        <p:nvSpPr>
          <p:cNvPr id="5" name="CustomShape 6"/>
          <p:cNvSpPr/>
          <p:nvPr/>
        </p:nvSpPr>
        <p:spPr>
          <a:xfrm>
            <a:off x="9001080" y="4846320"/>
            <a:ext cx="142560" cy="2011320"/>
          </a:xfrm>
          <a:prstGeom prst="rect">
            <a:avLst/>
          </a:prstGeom>
          <a:solidFill>
            <a:srgbClr val="d2533c"/>
          </a:solidFill>
          <a:ln w="28440">
            <a:noFill/>
          </a:ln>
        </p:spPr>
        <p:style>
          <a:lnRef idx="0"/>
          <a:fillRef idx="0"/>
          <a:effectRef idx="0"/>
          <a:fontRef idx="minor"/>
        </p:style>
      </p:sp>
      <p:sp>
        <p:nvSpPr>
          <p:cNvPr id="6" name="CustomShape 7"/>
          <p:cNvSpPr/>
          <p:nvPr/>
        </p:nvSpPr>
        <p:spPr>
          <a:xfrm>
            <a:off x="9001080" y="0"/>
            <a:ext cx="142560" cy="4845960"/>
          </a:xfrm>
          <a:prstGeom prst="rect">
            <a:avLst/>
          </a:prstGeom>
          <a:solidFill>
            <a:srgbClr val="292934"/>
          </a:solidFill>
          <a:ln w="28440">
            <a:noFill/>
          </a:ln>
        </p:spPr>
        <p:style>
          <a:lnRef idx="0"/>
          <a:fillRef idx="0"/>
          <a:effectRef idx="0"/>
          <a:fontRef idx="minor"/>
        </p:style>
      </p:sp>
      <p:sp>
        <p:nvSpPr>
          <p:cNvPr id="7" name="PlaceHolder 8"/>
          <p:cNvSpPr>
            <a:spLocks noGrp="1"/>
          </p:cNvSpPr>
          <p:nvPr>
            <p:ph type="sldNum"/>
          </p:nvPr>
        </p:nvSpPr>
        <p:spPr>
          <a:xfrm rot="16200000">
            <a:off x="8227080" y="5885640"/>
            <a:ext cx="1315440" cy="364680"/>
          </a:xfrm>
          <a:prstGeom prst="rect">
            <a:avLst/>
          </a:prstGeom>
        </p:spPr>
        <p:txBody>
          <a:bodyPr anchor="ctr">
            <a:noAutofit/>
          </a:bodyPr>
          <a:p>
            <a:pPr>
              <a:lnSpc>
                <a:spcPct val="100000"/>
              </a:lnSpc>
            </a:pPr>
            <a:fld id="{AC4DE3E0-0544-4DE6-A439-B323480C054F}" type="slidenum">
              <a:rPr b="1" lang="en-US" sz="2400" spc="-1" strike="noStrike">
                <a:solidFill>
                  <a:srgbClr val="292934"/>
                </a:solidFill>
                <a:latin typeface="Rockwell"/>
              </a:rPr>
              <a:t>&lt;number&gt;</a:t>
            </a:fld>
            <a:endParaRPr b="0" lang="en-US" sz="2400" spc="-1" strike="noStrike">
              <a:latin typeface="Times New Roman"/>
            </a:endParaRPr>
          </a:p>
        </p:txBody>
      </p:sp>
      <p:sp>
        <p:nvSpPr>
          <p:cNvPr id="8" name="PlaceHolder 9"/>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1" lang="en-US" sz="2000" spc="-1" strike="noStrike">
                <a:solidFill>
                  <a:srgbClr val="292934"/>
                </a:solidFill>
                <a:latin typeface="Rockwell"/>
              </a:rPr>
              <a:t>Click to edit the outline text format</a:t>
            </a:r>
            <a:endParaRPr b="1" lang="en-US" sz="2000" spc="-1" strike="noStrike">
              <a:solidFill>
                <a:srgbClr val="292934"/>
              </a:solidFill>
              <a:latin typeface="Rockwell"/>
            </a:endParaRPr>
          </a:p>
          <a:p>
            <a:pPr lvl="1" marL="864000" indent="-324000">
              <a:spcBef>
                <a:spcPts val="1134"/>
              </a:spcBef>
              <a:buClr>
                <a:srgbClr val="000000"/>
              </a:buClr>
              <a:buSzPct val="75000"/>
              <a:buFont typeface="Symbol" charset="2"/>
              <a:buChar char=""/>
            </a:pPr>
            <a:r>
              <a:rPr b="0" lang="en-US" sz="1800" spc="-1" strike="noStrike">
                <a:solidFill>
                  <a:srgbClr val="292934"/>
                </a:solidFill>
                <a:latin typeface="Rockwell"/>
              </a:rPr>
              <a:t>Second Outline Level</a:t>
            </a:r>
            <a:endParaRPr b="0" lang="en-US" sz="1800" spc="-1" strike="noStrike">
              <a:solidFill>
                <a:srgbClr val="292934"/>
              </a:solidFill>
              <a:latin typeface="Rockwell"/>
            </a:endParaRPr>
          </a:p>
          <a:p>
            <a:pPr lvl="2" marL="1296000" indent="-288000">
              <a:spcBef>
                <a:spcPts val="850"/>
              </a:spcBef>
              <a:buClr>
                <a:srgbClr val="000000"/>
              </a:buClr>
              <a:buSzPct val="45000"/>
              <a:buFont typeface="Wingdings" charset="2"/>
              <a:buChar char=""/>
            </a:pPr>
            <a:r>
              <a:rPr b="0" lang="en-US" sz="1800" spc="-1" strike="noStrike">
                <a:solidFill>
                  <a:srgbClr val="292934"/>
                </a:solidFill>
                <a:latin typeface="Rockwell"/>
              </a:rPr>
              <a:t>Third Outline Level</a:t>
            </a:r>
            <a:endParaRPr b="0" lang="en-US" sz="1800" spc="-1" strike="noStrike">
              <a:solidFill>
                <a:srgbClr val="292934"/>
              </a:solidFill>
              <a:latin typeface="Rockwell"/>
            </a:endParaRPr>
          </a:p>
          <a:p>
            <a:pPr lvl="3" marL="1728000" indent="-216000">
              <a:spcBef>
                <a:spcPts val="567"/>
              </a:spcBef>
              <a:buClr>
                <a:srgbClr val="000000"/>
              </a:buClr>
              <a:buSzPct val="75000"/>
              <a:buFont typeface="Symbol" charset="2"/>
              <a:buChar char=""/>
            </a:pPr>
            <a:r>
              <a:rPr b="0" lang="en-US" sz="1800" spc="-1" strike="noStrike">
                <a:solidFill>
                  <a:srgbClr val="292934"/>
                </a:solidFill>
                <a:latin typeface="Rockwell"/>
              </a:rPr>
              <a:t>Fourth Outline Level</a:t>
            </a:r>
            <a:endParaRPr b="0" lang="en-US" sz="1800" spc="-1" strike="noStrike">
              <a:solidFill>
                <a:srgbClr val="292934"/>
              </a:solidFill>
              <a:latin typeface="Rockwell"/>
            </a:endParaRPr>
          </a:p>
          <a:p>
            <a:pPr lvl="4" marL="2160000" indent="-216000">
              <a:spcBef>
                <a:spcPts val="283"/>
              </a:spcBef>
              <a:buClr>
                <a:srgbClr val="000000"/>
              </a:buClr>
              <a:buSzPct val="45000"/>
              <a:buFont typeface="Wingdings" charset="2"/>
              <a:buChar char=""/>
            </a:pPr>
            <a:r>
              <a:rPr b="0" lang="en-US" sz="2000" spc="-1" strike="noStrike">
                <a:solidFill>
                  <a:srgbClr val="292934"/>
                </a:solidFill>
                <a:latin typeface="Rockwell"/>
              </a:rPr>
              <a:t>Fifth Outline Level</a:t>
            </a:r>
            <a:endParaRPr b="0" lang="en-US" sz="2000" spc="-1" strike="noStrike">
              <a:solidFill>
                <a:srgbClr val="292934"/>
              </a:solidFill>
              <a:latin typeface="Rockwell"/>
            </a:endParaRPr>
          </a:p>
          <a:p>
            <a:pPr lvl="5" marL="2592000" indent="-216000">
              <a:spcBef>
                <a:spcPts val="283"/>
              </a:spcBef>
              <a:buClr>
                <a:srgbClr val="000000"/>
              </a:buClr>
              <a:buSzPct val="45000"/>
              <a:buFont typeface="Wingdings" charset="2"/>
              <a:buChar char=""/>
            </a:pPr>
            <a:r>
              <a:rPr b="0" lang="en-US" sz="2000" spc="-1" strike="noStrike">
                <a:solidFill>
                  <a:srgbClr val="292934"/>
                </a:solidFill>
                <a:latin typeface="Rockwell"/>
              </a:rPr>
              <a:t>Sixth Outline Level</a:t>
            </a:r>
            <a:endParaRPr b="0" lang="en-US" sz="2000" spc="-1" strike="noStrike">
              <a:solidFill>
                <a:srgbClr val="292934"/>
              </a:solidFill>
              <a:latin typeface="Rockwell"/>
            </a:endParaRPr>
          </a:p>
          <a:p>
            <a:pPr lvl="6" marL="3024000" indent="-216000">
              <a:spcBef>
                <a:spcPts val="283"/>
              </a:spcBef>
              <a:buClr>
                <a:srgbClr val="000000"/>
              </a:buClr>
              <a:buSzPct val="45000"/>
              <a:buFont typeface="Wingdings" charset="2"/>
              <a:buChar char=""/>
            </a:pPr>
            <a:r>
              <a:rPr b="0" lang="en-US" sz="2000" spc="-1" strike="noStrike">
                <a:solidFill>
                  <a:srgbClr val="292934"/>
                </a:solidFill>
                <a:latin typeface="Rockwell"/>
              </a:rPr>
              <a:t>Seventh Outline Level</a:t>
            </a:r>
            <a:endParaRPr b="0" lang="en-US" sz="2000" spc="-1" strike="noStrike">
              <a:solidFill>
                <a:srgbClr val="292934"/>
              </a:solidFill>
              <a:latin typeface="Rockwel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0" name="Line 1"/>
          <p:cNvSpPr/>
          <p:nvPr/>
        </p:nvSpPr>
        <p:spPr>
          <a:xfrm>
            <a:off x="457200" y="6357600"/>
            <a:ext cx="8229600" cy="0"/>
          </a:xfrm>
          <a:prstGeom prst="line">
            <a:avLst/>
          </a:prstGeom>
          <a:ln w="25560">
            <a:solidFill>
              <a:srgbClr val="e95125"/>
            </a:solidFill>
            <a:round/>
          </a:ln>
        </p:spPr>
        <p:style>
          <a:lnRef idx="0"/>
          <a:fillRef idx="0"/>
          <a:effectRef idx="0"/>
          <a:fontRef idx="minor"/>
        </p:style>
      </p:sp>
      <p:pic>
        <p:nvPicPr>
          <p:cNvPr id="381" name="Picture 7" descr=""/>
          <p:cNvPicPr/>
          <p:nvPr/>
        </p:nvPicPr>
        <p:blipFill>
          <a:blip r:embed="rId2"/>
          <a:stretch/>
        </p:blipFill>
        <p:spPr>
          <a:xfrm>
            <a:off x="8131320" y="6489360"/>
            <a:ext cx="559440" cy="234720"/>
          </a:xfrm>
          <a:prstGeom prst="rect">
            <a:avLst/>
          </a:prstGeom>
          <a:ln>
            <a:noFill/>
          </a:ln>
        </p:spPr>
      </p:pic>
      <p:pic>
        <p:nvPicPr>
          <p:cNvPr id="382" name="" descr=""/>
          <p:cNvPicPr/>
          <p:nvPr/>
        </p:nvPicPr>
        <p:blipFill>
          <a:blip r:embed="rId3"/>
          <a:stretch/>
        </p:blipFill>
        <p:spPr>
          <a:xfrm>
            <a:off x="7004520" y="6408000"/>
            <a:ext cx="999000" cy="461160"/>
          </a:xfrm>
          <a:prstGeom prst="rect">
            <a:avLst/>
          </a:prstGeom>
          <a:ln>
            <a:noFill/>
          </a:ln>
        </p:spPr>
      </p:pic>
      <p:sp>
        <p:nvSpPr>
          <p:cNvPr id="383" name="PlaceHolder 2"/>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84"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1" name="Line 1"/>
          <p:cNvSpPr/>
          <p:nvPr/>
        </p:nvSpPr>
        <p:spPr>
          <a:xfrm>
            <a:off x="457200" y="6357600"/>
            <a:ext cx="8229600" cy="0"/>
          </a:xfrm>
          <a:prstGeom prst="line">
            <a:avLst/>
          </a:prstGeom>
          <a:ln w="25560">
            <a:solidFill>
              <a:srgbClr val="e95125"/>
            </a:solidFill>
            <a:round/>
          </a:ln>
        </p:spPr>
        <p:style>
          <a:lnRef idx="0"/>
          <a:fillRef idx="0"/>
          <a:effectRef idx="0"/>
          <a:fontRef idx="minor"/>
        </p:style>
      </p:sp>
      <p:pic>
        <p:nvPicPr>
          <p:cNvPr id="422" name="Picture 7" descr=""/>
          <p:cNvPicPr/>
          <p:nvPr/>
        </p:nvPicPr>
        <p:blipFill>
          <a:blip r:embed="rId2"/>
          <a:stretch/>
        </p:blipFill>
        <p:spPr>
          <a:xfrm>
            <a:off x="8131320" y="6489360"/>
            <a:ext cx="559440" cy="234720"/>
          </a:xfrm>
          <a:prstGeom prst="rect">
            <a:avLst/>
          </a:prstGeom>
          <a:ln>
            <a:noFill/>
          </a:ln>
        </p:spPr>
      </p:pic>
      <p:pic>
        <p:nvPicPr>
          <p:cNvPr id="423" name="" descr=""/>
          <p:cNvPicPr/>
          <p:nvPr/>
        </p:nvPicPr>
        <p:blipFill>
          <a:blip r:embed="rId3"/>
          <a:stretch/>
        </p:blipFill>
        <p:spPr>
          <a:xfrm>
            <a:off x="7004520" y="6408000"/>
            <a:ext cx="999000" cy="461160"/>
          </a:xfrm>
          <a:prstGeom prst="rect">
            <a:avLst/>
          </a:prstGeom>
          <a:ln>
            <a:noFill/>
          </a:ln>
        </p:spPr>
      </p:pic>
      <p:sp>
        <p:nvSpPr>
          <p:cNvPr id="424" name="PlaceHolder 2"/>
          <p:cNvSpPr>
            <a:spLocks noGrp="1"/>
          </p:cNvSpPr>
          <p:nvPr>
            <p:ph type="title"/>
          </p:nvPr>
        </p:nvSpPr>
        <p:spPr>
          <a:xfrm>
            <a:off x="457200" y="273240"/>
            <a:ext cx="8228160" cy="114516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425" name="PlaceHolder 3"/>
          <p:cNvSpPr>
            <a:spLocks noGrp="1"/>
          </p:cNvSpPr>
          <p:nvPr>
            <p:ph type="body"/>
          </p:nvPr>
        </p:nvSpPr>
        <p:spPr>
          <a:xfrm>
            <a:off x="45720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46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0" name="CustomShape 1" hidden="1"/>
          <p:cNvSpPr/>
          <p:nvPr/>
        </p:nvSpPr>
        <p:spPr>
          <a:xfrm>
            <a:off x="9001080" y="0"/>
            <a:ext cx="142200" cy="1370880"/>
          </a:xfrm>
          <a:prstGeom prst="rect">
            <a:avLst/>
          </a:prstGeom>
          <a:solidFill>
            <a:srgbClr val="d2533c"/>
          </a:solidFill>
          <a:ln w="28440">
            <a:noFill/>
          </a:ln>
        </p:spPr>
        <p:style>
          <a:lnRef idx="0"/>
          <a:fillRef idx="0"/>
          <a:effectRef idx="0"/>
          <a:fontRef idx="minor"/>
        </p:style>
      </p:sp>
      <p:sp>
        <p:nvSpPr>
          <p:cNvPr id="501" name="CustomShape 2" hidden="1"/>
          <p:cNvSpPr/>
          <p:nvPr/>
        </p:nvSpPr>
        <p:spPr>
          <a:xfrm>
            <a:off x="9001080" y="1371600"/>
            <a:ext cx="142200" cy="5485680"/>
          </a:xfrm>
          <a:prstGeom prst="rect">
            <a:avLst/>
          </a:prstGeom>
          <a:solidFill>
            <a:srgbClr val="292934"/>
          </a:solidFill>
          <a:ln w="28440">
            <a:noFill/>
          </a:ln>
        </p:spPr>
        <p:style>
          <a:lnRef idx="0"/>
          <a:fillRef idx="0"/>
          <a:effectRef idx="0"/>
          <a:fontRef idx="minor"/>
        </p:style>
      </p:sp>
      <p:sp>
        <p:nvSpPr>
          <p:cNvPr id="502" name="CustomShape 3"/>
          <p:cNvSpPr/>
          <p:nvPr/>
        </p:nvSpPr>
        <p:spPr>
          <a:xfrm>
            <a:off x="9001080" y="4846320"/>
            <a:ext cx="142200" cy="2010960"/>
          </a:xfrm>
          <a:prstGeom prst="rect">
            <a:avLst/>
          </a:prstGeom>
          <a:solidFill>
            <a:srgbClr val="d2533c"/>
          </a:solidFill>
          <a:ln w="28440">
            <a:noFill/>
          </a:ln>
        </p:spPr>
        <p:style>
          <a:lnRef idx="0"/>
          <a:fillRef idx="0"/>
          <a:effectRef idx="0"/>
          <a:fontRef idx="minor"/>
        </p:style>
      </p:sp>
      <p:sp>
        <p:nvSpPr>
          <p:cNvPr id="503" name="CustomShape 4"/>
          <p:cNvSpPr/>
          <p:nvPr/>
        </p:nvSpPr>
        <p:spPr>
          <a:xfrm>
            <a:off x="9001080" y="0"/>
            <a:ext cx="142200" cy="4845600"/>
          </a:xfrm>
          <a:prstGeom prst="rect">
            <a:avLst/>
          </a:prstGeom>
          <a:solidFill>
            <a:srgbClr val="292934"/>
          </a:solidFill>
          <a:ln w="28440">
            <a:noFill/>
          </a:ln>
        </p:spPr>
        <p:style>
          <a:lnRef idx="0"/>
          <a:fillRef idx="0"/>
          <a:effectRef idx="0"/>
          <a:fontRef idx="minor"/>
        </p:style>
      </p:sp>
      <p:sp>
        <p:nvSpPr>
          <p:cNvPr id="504" name="PlaceHolder 5"/>
          <p:cNvSpPr>
            <a:spLocks noGrp="1"/>
          </p:cNvSpPr>
          <p:nvPr>
            <p:ph type="title"/>
          </p:nvPr>
        </p:nvSpPr>
        <p:spPr>
          <a:xfrm>
            <a:off x="457200" y="273600"/>
            <a:ext cx="8229240" cy="1144800"/>
          </a:xfrm>
          <a:prstGeom prst="rect">
            <a:avLst/>
          </a:prstGeom>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505"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42" name="PlaceHolder 1"/>
          <p:cNvSpPr>
            <a:spLocks noGrp="1"/>
          </p:cNvSpPr>
          <p:nvPr>
            <p:ph type="title"/>
          </p:nvPr>
        </p:nvSpPr>
        <p:spPr>
          <a:xfrm>
            <a:off x="1142640" y="1122480"/>
            <a:ext cx="6857640" cy="2387160"/>
          </a:xfrm>
          <a:prstGeom prst="rect">
            <a:avLst/>
          </a:prstGeom>
        </p:spPr>
        <p:txBody>
          <a:bodyPr anchor="b">
            <a:noAutofit/>
          </a:bodyPr>
          <a:p>
            <a:pPr algn="ctr">
              <a:lnSpc>
                <a:spcPct val="90000"/>
              </a:lnSpc>
            </a:pPr>
            <a:r>
              <a:rPr b="0" lang="it-IT" sz="6000" spc="-1" strike="noStrike">
                <a:solidFill>
                  <a:srgbClr val="000000"/>
                </a:solidFill>
                <a:latin typeface="Calibri Light"/>
              </a:rPr>
              <a:t>Fare clic per modificare lo stile del titolo dello schema</a:t>
            </a:r>
            <a:endParaRPr b="0" lang="en-US" sz="6000" spc="-1" strike="noStrike">
              <a:solidFill>
                <a:srgbClr val="000000"/>
              </a:solidFill>
              <a:latin typeface="Calibri"/>
            </a:endParaRPr>
          </a:p>
        </p:txBody>
      </p:sp>
      <p:sp>
        <p:nvSpPr>
          <p:cNvPr id="543" name="PlaceHolder 2"/>
          <p:cNvSpPr>
            <a:spLocks noGrp="1"/>
          </p:cNvSpPr>
          <p:nvPr>
            <p:ph type="dt"/>
          </p:nvPr>
        </p:nvSpPr>
        <p:spPr>
          <a:xfrm>
            <a:off x="628200" y="6356520"/>
            <a:ext cx="2057040" cy="364680"/>
          </a:xfrm>
          <a:prstGeom prst="rect">
            <a:avLst/>
          </a:prstGeom>
        </p:spPr>
        <p:txBody>
          <a:bodyPr anchor="ctr">
            <a:noAutofit/>
          </a:bodyPr>
          <a:p>
            <a:pPr>
              <a:lnSpc>
                <a:spcPct val="100000"/>
              </a:lnSpc>
            </a:pPr>
            <a:fld id="{B22DDC8C-7A9F-40CB-891C-8C1DBF833AEA}" type="datetime1">
              <a:rPr b="0" lang="it-IT" sz="1200" spc="-1" strike="noStrike">
                <a:solidFill>
                  <a:srgbClr val="8b8b8b"/>
                </a:solidFill>
                <a:latin typeface="Calibri"/>
              </a:rPr>
              <a:t>19/06/2020</a:t>
            </a:fld>
            <a:endParaRPr b="0" lang="en-US" sz="1200" spc="-1" strike="noStrike">
              <a:latin typeface="Times New Roman"/>
            </a:endParaRPr>
          </a:p>
        </p:txBody>
      </p:sp>
      <p:sp>
        <p:nvSpPr>
          <p:cNvPr id="544" name="PlaceHolder 3"/>
          <p:cNvSpPr>
            <a:spLocks noGrp="1"/>
          </p:cNvSpPr>
          <p:nvPr>
            <p:ph type="ftr"/>
          </p:nvPr>
        </p:nvSpPr>
        <p:spPr>
          <a:xfrm>
            <a:off x="3028680" y="6356520"/>
            <a:ext cx="3085920" cy="364680"/>
          </a:xfrm>
          <a:prstGeom prst="rect">
            <a:avLst/>
          </a:prstGeom>
        </p:spPr>
        <p:txBody>
          <a:bodyPr anchor="ctr">
            <a:noAutofit/>
          </a:bodyPr>
          <a:p>
            <a:endParaRPr b="0" lang="en-US" sz="2400" spc="-1" strike="noStrike">
              <a:latin typeface="Times New Roman"/>
            </a:endParaRPr>
          </a:p>
        </p:txBody>
      </p:sp>
      <p:sp>
        <p:nvSpPr>
          <p:cNvPr id="545" name="PlaceHolder 4"/>
          <p:cNvSpPr>
            <a:spLocks noGrp="1"/>
          </p:cNvSpPr>
          <p:nvPr>
            <p:ph type="sldNum"/>
          </p:nvPr>
        </p:nvSpPr>
        <p:spPr>
          <a:xfrm>
            <a:off x="6457680" y="6356520"/>
            <a:ext cx="2057040" cy="364680"/>
          </a:xfrm>
          <a:prstGeom prst="rect">
            <a:avLst/>
          </a:prstGeom>
        </p:spPr>
        <p:txBody>
          <a:bodyPr anchor="ctr">
            <a:noAutofit/>
          </a:bodyPr>
          <a:p>
            <a:pPr algn="r">
              <a:lnSpc>
                <a:spcPct val="100000"/>
              </a:lnSpc>
            </a:pPr>
            <a:fld id="{437ACBBA-86DE-480B-BF5A-73F90B525D57}" type="slidenum">
              <a:rPr b="0" lang="it-IT" sz="1200" spc="-1" strike="noStrike">
                <a:solidFill>
                  <a:srgbClr val="8b8b8b"/>
                </a:solidFill>
                <a:latin typeface="Calibri"/>
              </a:rPr>
              <a:t>&lt;number&gt;</a:t>
            </a:fld>
            <a:endParaRPr b="0" lang="en-US" sz="1200" spc="-1" strike="noStrike">
              <a:latin typeface="Times New Roman"/>
            </a:endParaRPr>
          </a:p>
        </p:txBody>
      </p:sp>
      <p:sp>
        <p:nvSpPr>
          <p:cNvPr id="54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3" name="Line 1"/>
          <p:cNvSpPr/>
          <p:nvPr/>
        </p:nvSpPr>
        <p:spPr>
          <a:xfrm>
            <a:off x="457200" y="6476760"/>
            <a:ext cx="8229600" cy="0"/>
          </a:xfrm>
          <a:prstGeom prst="line">
            <a:avLst/>
          </a:prstGeom>
          <a:ln w="25560">
            <a:solidFill>
              <a:srgbClr val="bc5f2b"/>
            </a:solidFill>
            <a:round/>
          </a:ln>
        </p:spPr>
        <p:style>
          <a:lnRef idx="0"/>
          <a:fillRef idx="0"/>
          <a:effectRef idx="0"/>
          <a:fontRef idx="minor"/>
        </p:style>
      </p:sp>
      <p:pic>
        <p:nvPicPr>
          <p:cNvPr id="584" name="Picture 13" descr="DUNElogoFINAL5.6.15_noType-01.png"/>
          <p:cNvPicPr/>
          <p:nvPr/>
        </p:nvPicPr>
        <p:blipFill>
          <a:blip r:embed="rId2"/>
          <a:stretch/>
        </p:blipFill>
        <p:spPr>
          <a:xfrm>
            <a:off x="7968600" y="6539400"/>
            <a:ext cx="729000" cy="296280"/>
          </a:xfrm>
          <a:prstGeom prst="rect">
            <a:avLst/>
          </a:prstGeom>
          <a:ln>
            <a:noFill/>
          </a:ln>
        </p:spPr>
      </p:pic>
      <p:sp>
        <p:nvSpPr>
          <p:cNvPr id="585" name="PlaceHolder 2"/>
          <p:cNvSpPr>
            <a:spLocks noGrp="1"/>
          </p:cNvSpPr>
          <p:nvPr>
            <p:ph type="title"/>
          </p:nvPr>
        </p:nvSpPr>
        <p:spPr>
          <a:xfrm>
            <a:off x="457200" y="274680"/>
            <a:ext cx="8372520" cy="828720"/>
          </a:xfrm>
          <a:prstGeom prst="rect">
            <a:avLst/>
          </a:prstGeom>
        </p:spPr>
        <p:txBody>
          <a:bodyPr lIns="90000" rIns="90000" tIns="45000" bIns="45000">
            <a:noAutofit/>
          </a:bodyPr>
          <a:p>
            <a:pPr algn="ctr">
              <a:lnSpc>
                <a:spcPct val="100000"/>
              </a:lnSpc>
            </a:pPr>
            <a:r>
              <a:rPr b="1" lang="en-US" sz="4400" spc="-1" strike="noStrike">
                <a:solidFill>
                  <a:srgbClr val="000000"/>
                </a:solidFill>
                <a:latin typeface="Arial"/>
                <a:ea typeface="Geneva"/>
              </a:rPr>
              <a:t>BASIC CONTENT SLIDE</a:t>
            </a:r>
            <a:br/>
            <a:r>
              <a:rPr b="1" lang="en-US" sz="4400" spc="-1" strike="noStrike">
                <a:solidFill>
                  <a:srgbClr val="000000"/>
                </a:solidFill>
                <a:latin typeface="Arial"/>
                <a:ea typeface="Geneva"/>
              </a:rPr>
              <a:t>one or two lines for headline</a:t>
            </a:r>
            <a:endParaRPr b="0" lang="en-US" sz="4400" spc="-1" strike="noStrike">
              <a:solidFill>
                <a:srgbClr val="000000"/>
              </a:solidFill>
              <a:latin typeface="Arial"/>
            </a:endParaRPr>
          </a:p>
        </p:txBody>
      </p:sp>
      <p:sp>
        <p:nvSpPr>
          <p:cNvPr id="586" name="PlaceHolder 3"/>
          <p:cNvSpPr>
            <a:spLocks noGrp="1"/>
          </p:cNvSpPr>
          <p:nvPr>
            <p:ph type="body"/>
          </p:nvPr>
        </p:nvSpPr>
        <p:spPr>
          <a:xfrm>
            <a:off x="457200" y="1187640"/>
            <a:ext cx="8372520" cy="4934520"/>
          </a:xfrm>
          <a:prstGeom prst="rect">
            <a:avLst/>
          </a:prstGeom>
        </p:spPr>
        <p:txBody>
          <a:bodyPr lIns="90000" rIns="90000" tIns="45000" bIns="45000">
            <a:noAutofit/>
          </a:bodyPr>
          <a:p>
            <a:pPr marL="432000" indent="-324000">
              <a:lnSpc>
                <a:spcPct val="100000"/>
              </a:lnSpc>
              <a:spcBef>
                <a:spcPts val="641"/>
              </a:spcBef>
              <a:buClr>
                <a:srgbClr val="000000"/>
              </a:buClr>
              <a:buSzPct val="45000"/>
              <a:buFont typeface="Wingdings" charset="2"/>
              <a:buChar char=""/>
            </a:pPr>
            <a:r>
              <a:rPr b="0" lang="en-US" sz="3200" spc="-1" strike="noStrike">
                <a:solidFill>
                  <a:srgbClr val="000000"/>
                </a:solidFill>
                <a:latin typeface="Arial"/>
                <a:ea typeface="Geneva"/>
              </a:rPr>
              <a:t>Click to add 1st-level bullet. Click an icon below to add table, graph or other imagery.</a:t>
            </a:r>
            <a:endParaRPr b="0" lang="en-US" sz="3200" spc="-1" strike="noStrike">
              <a:solidFill>
                <a:srgbClr val="000000"/>
              </a:solidFill>
              <a:latin typeface="Arial"/>
            </a:endParaRPr>
          </a:p>
          <a:p>
            <a:pPr lvl="1" marL="864000" indent="-324000">
              <a:lnSpc>
                <a:spcPct val="100000"/>
              </a:lnSpc>
              <a:spcBef>
                <a:spcPts val="561"/>
              </a:spcBef>
              <a:buClr>
                <a:srgbClr val="000000"/>
              </a:buClr>
              <a:buSzPct val="75000"/>
              <a:buFont typeface="Symbol" charset="2"/>
              <a:buChar char=""/>
            </a:pPr>
            <a:r>
              <a:rPr b="0" lang="en-US" sz="2800" spc="-1" strike="noStrike">
                <a:solidFill>
                  <a:srgbClr val="000000"/>
                </a:solidFill>
                <a:latin typeface="Arial"/>
                <a:ea typeface="Geneva"/>
              </a:rPr>
              <a:t>Second level</a:t>
            </a:r>
            <a:endParaRPr b="0" lang="en-US" sz="2800" spc="-1" strike="noStrike">
              <a:solidFill>
                <a:srgbClr val="000000"/>
              </a:solidFill>
              <a:latin typeface="Arial"/>
            </a:endParaRPr>
          </a:p>
          <a:p>
            <a:pPr lvl="2" marL="1296000" indent="-288000">
              <a:lnSpc>
                <a:spcPct val="100000"/>
              </a:lnSpc>
              <a:spcBef>
                <a:spcPts val="479"/>
              </a:spcBef>
              <a:buClr>
                <a:srgbClr val="000000"/>
              </a:buClr>
              <a:buSzPct val="45000"/>
              <a:buFont typeface="Wingdings" charset="2"/>
              <a:buChar char=""/>
            </a:pPr>
            <a:r>
              <a:rPr b="0" lang="en-US" sz="2400" spc="-1" strike="noStrike">
                <a:solidFill>
                  <a:srgbClr val="000000"/>
                </a:solidFill>
                <a:latin typeface="Arial"/>
                <a:ea typeface="Geneva"/>
              </a:rPr>
              <a:t>Third level</a:t>
            </a:r>
            <a:endParaRPr b="0" lang="en-US" sz="2400" spc="-1" strike="noStrike">
              <a:solidFill>
                <a:srgbClr val="000000"/>
              </a:solidFill>
              <a:latin typeface="Arial"/>
            </a:endParaRPr>
          </a:p>
          <a:p>
            <a:pPr lvl="3" marL="1728000" indent="-216000">
              <a:lnSpc>
                <a:spcPct val="100000"/>
              </a:lnSpc>
              <a:spcBef>
                <a:spcPts val="400"/>
              </a:spcBef>
              <a:buClr>
                <a:srgbClr val="000000"/>
              </a:buClr>
              <a:buSzPct val="75000"/>
              <a:buFont typeface="Symbol" charset="2"/>
              <a:buChar char=""/>
            </a:pPr>
            <a:r>
              <a:rPr b="0" lang="en-US" sz="2000" spc="-1" strike="noStrike">
                <a:solidFill>
                  <a:srgbClr val="000000"/>
                </a:solidFill>
                <a:latin typeface="Arial"/>
                <a:ea typeface="Geneva"/>
              </a:rPr>
              <a:t>Fourth level</a:t>
            </a:r>
            <a:endParaRPr b="0" lang="en-US" sz="2000" spc="-1" strike="noStrike">
              <a:solidFill>
                <a:srgbClr val="000000"/>
              </a:solidFill>
              <a:latin typeface="Arial"/>
            </a:endParaRPr>
          </a:p>
          <a:p>
            <a:pPr lvl="4" marL="2160000" indent="-216000">
              <a:lnSpc>
                <a:spcPct val="100000"/>
              </a:lnSpc>
              <a:spcBef>
                <a:spcPts val="400"/>
              </a:spcBef>
              <a:buClr>
                <a:srgbClr val="000000"/>
              </a:buClr>
              <a:buSzPct val="45000"/>
              <a:buFont typeface="Wingdings" charset="2"/>
              <a:buChar char=""/>
            </a:pPr>
            <a:r>
              <a:rPr b="0" lang="en-US" sz="2000" spc="-1" strike="noStrike">
                <a:solidFill>
                  <a:srgbClr val="000000"/>
                </a:solidFill>
                <a:latin typeface="Arial"/>
                <a:ea typeface="Geneva"/>
              </a:rPr>
              <a:t>Fifth level</a:t>
            </a:r>
            <a:endParaRPr b="0" lang="en-US" sz="2000" spc="-1" strike="noStrike">
              <a:solidFill>
                <a:srgbClr val="000000"/>
              </a:solidFill>
              <a:latin typeface="Arial"/>
            </a:endParaRPr>
          </a:p>
        </p:txBody>
      </p:sp>
      <p:sp>
        <p:nvSpPr>
          <p:cNvPr id="587" name="PlaceHolder 4"/>
          <p:cNvSpPr>
            <a:spLocks noGrp="1"/>
          </p:cNvSpPr>
          <p:nvPr>
            <p:ph type="sldNum"/>
          </p:nvPr>
        </p:nvSpPr>
        <p:spPr>
          <a:xfrm>
            <a:off x="453960" y="6611040"/>
            <a:ext cx="424800" cy="158400"/>
          </a:xfrm>
          <a:prstGeom prst="rect">
            <a:avLst/>
          </a:prstGeom>
        </p:spPr>
        <p:txBody>
          <a:bodyPr lIns="0" rIns="0" tIns="0" bIns="0" anchor="b">
            <a:noAutofit/>
          </a:bodyPr>
          <a:p>
            <a:pPr>
              <a:lnSpc>
                <a:spcPct val="100000"/>
              </a:lnSpc>
            </a:pPr>
            <a:fld id="{321471B8-058D-4514-B69A-E8E4487BAAB0}" type="slidenum">
              <a:rPr b="1" lang="en-US" sz="1200" spc="-1" strike="noStrike">
                <a:solidFill>
                  <a:srgbClr val="808080"/>
                </a:solidFill>
                <a:latin typeface="Arial"/>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4" name="CustomShape 1"/>
          <p:cNvSpPr/>
          <p:nvPr/>
        </p:nvSpPr>
        <p:spPr>
          <a:xfrm>
            <a:off x="0" y="220680"/>
            <a:ext cx="9143640" cy="228240"/>
          </a:xfrm>
          <a:prstGeom prst="rect">
            <a:avLst/>
          </a:prstGeom>
          <a:solidFill>
            <a:srgbClr val="ffffff"/>
          </a:solidFill>
          <a:ln w="26280">
            <a:noFill/>
          </a:ln>
        </p:spPr>
        <p:style>
          <a:lnRef idx="0"/>
          <a:fillRef idx="0"/>
          <a:effectRef idx="0"/>
          <a:fontRef idx="minor"/>
        </p:style>
      </p:sp>
      <p:sp>
        <p:nvSpPr>
          <p:cNvPr id="625" name="CustomShape 2"/>
          <p:cNvSpPr/>
          <p:nvPr/>
        </p:nvSpPr>
        <p:spPr>
          <a:xfrm>
            <a:off x="0" y="0"/>
            <a:ext cx="9143640" cy="365400"/>
          </a:xfrm>
          <a:prstGeom prst="rect">
            <a:avLst/>
          </a:prstGeom>
          <a:solidFill>
            <a:srgbClr val="93a299"/>
          </a:solidFill>
          <a:ln w="26280">
            <a:noFill/>
          </a:ln>
        </p:spPr>
        <p:style>
          <a:lnRef idx="0"/>
          <a:fillRef idx="0"/>
          <a:effectRef idx="0"/>
          <a:fontRef idx="minor"/>
        </p:style>
      </p:sp>
      <p:sp>
        <p:nvSpPr>
          <p:cNvPr id="626" name="PlaceHolder 3"/>
          <p:cNvSpPr>
            <a:spLocks noGrp="1"/>
          </p:cNvSpPr>
          <p:nvPr>
            <p:ph type="title"/>
          </p:nvPr>
        </p:nvSpPr>
        <p:spPr>
          <a:xfrm>
            <a:off x="457200" y="533520"/>
            <a:ext cx="8229240" cy="990360"/>
          </a:xfrm>
          <a:prstGeom prst="rect">
            <a:avLst/>
          </a:prstGeom>
        </p:spPr>
        <p:txBody>
          <a:bodyPr anchor="ctr">
            <a:noAutofit/>
          </a:bodyPr>
          <a:p>
            <a:pPr>
              <a:lnSpc>
                <a:spcPct val="100000"/>
              </a:lnSpc>
            </a:pPr>
            <a:r>
              <a:rPr b="0" lang="en-US" sz="4000" spc="-97" strike="noStrike">
                <a:solidFill>
                  <a:srgbClr val="d2533c"/>
                </a:solidFill>
                <a:latin typeface="Arial"/>
              </a:rPr>
              <a:t>Click to edit Master title style</a:t>
            </a:r>
            <a:endParaRPr b="0" lang="en-US" sz="4000" spc="-1" strike="noStrike">
              <a:solidFill>
                <a:srgbClr val="292934"/>
              </a:solidFill>
              <a:latin typeface="Arial"/>
            </a:endParaRPr>
          </a:p>
        </p:txBody>
      </p:sp>
      <p:sp>
        <p:nvSpPr>
          <p:cNvPr id="627" name="PlaceHolder 4"/>
          <p:cNvSpPr>
            <a:spLocks noGrp="1"/>
          </p:cNvSpPr>
          <p:nvPr>
            <p:ph type="dt"/>
          </p:nvPr>
        </p:nvSpPr>
        <p:spPr>
          <a:xfrm>
            <a:off x="457200" y="18360"/>
            <a:ext cx="2895120" cy="328680"/>
          </a:xfrm>
          <a:prstGeom prst="rect">
            <a:avLst/>
          </a:prstGeom>
        </p:spPr>
        <p:txBody>
          <a:bodyPr anchor="ctr">
            <a:noAutofit/>
          </a:bodyPr>
          <a:p>
            <a:pPr>
              <a:lnSpc>
                <a:spcPct val="100000"/>
              </a:lnSpc>
            </a:pPr>
            <a:fld id="{F5BAABEB-1834-4CAB-AB4B-52C32546ABBA}" type="datetime">
              <a:rPr b="0" lang="en-US" sz="1200" spc="-1" strike="noStrike">
                <a:solidFill>
                  <a:srgbClr val="ffffff"/>
                </a:solidFill>
                <a:latin typeface="Arial"/>
              </a:rPr>
              <a:t>6/19/20</a:t>
            </a:fld>
            <a:endParaRPr b="0" lang="en-US" sz="1200" spc="-1" strike="noStrike">
              <a:latin typeface="Times New Roman"/>
            </a:endParaRPr>
          </a:p>
        </p:txBody>
      </p:sp>
      <p:sp>
        <p:nvSpPr>
          <p:cNvPr id="628" name="PlaceHolder 5"/>
          <p:cNvSpPr>
            <a:spLocks noGrp="1"/>
          </p:cNvSpPr>
          <p:nvPr>
            <p:ph type="ftr"/>
          </p:nvPr>
        </p:nvSpPr>
        <p:spPr>
          <a:xfrm>
            <a:off x="3429000" y="18360"/>
            <a:ext cx="4114440" cy="328680"/>
          </a:xfrm>
          <a:prstGeom prst="rect">
            <a:avLst/>
          </a:prstGeom>
        </p:spPr>
        <p:txBody>
          <a:bodyPr anchor="ctr">
            <a:noAutofit/>
          </a:bodyPr>
          <a:p>
            <a:pPr algn="r">
              <a:lnSpc>
                <a:spcPct val="100000"/>
              </a:lnSpc>
            </a:pPr>
            <a:r>
              <a:rPr b="0" lang="en-US" sz="1200" spc="-1" strike="noStrike">
                <a:solidFill>
                  <a:srgbClr val="ffffff"/>
                </a:solidFill>
                <a:latin typeface="Arial"/>
              </a:rPr>
              <a:t>protoDUNE review</a:t>
            </a:r>
            <a:endParaRPr b="0" lang="en-US" sz="1200" spc="-1" strike="noStrike">
              <a:latin typeface="Times New Roman"/>
            </a:endParaRPr>
          </a:p>
        </p:txBody>
      </p:sp>
      <p:sp>
        <p:nvSpPr>
          <p:cNvPr id="629" name="PlaceHolder 6"/>
          <p:cNvSpPr>
            <a:spLocks noGrp="1"/>
          </p:cNvSpPr>
          <p:nvPr>
            <p:ph type="sldNum"/>
          </p:nvPr>
        </p:nvSpPr>
        <p:spPr>
          <a:xfrm>
            <a:off x="8077320" y="0"/>
            <a:ext cx="1066320" cy="328680"/>
          </a:xfrm>
          <a:prstGeom prst="rect">
            <a:avLst/>
          </a:prstGeom>
        </p:spPr>
        <p:txBody>
          <a:bodyPr anchor="ctr">
            <a:noAutofit/>
          </a:bodyPr>
          <a:p>
            <a:pPr algn="r">
              <a:lnSpc>
                <a:spcPct val="100000"/>
              </a:lnSpc>
            </a:pPr>
            <a:fld id="{FF422E0F-DED3-4196-B8CB-804EB625B089}" type="slidenum">
              <a:rPr b="1" lang="en-US" sz="1400" spc="-1" strike="noStrike">
                <a:solidFill>
                  <a:srgbClr val="ffffff"/>
                </a:solidFill>
                <a:latin typeface="Arial"/>
              </a:rPr>
              <a:t>&lt;number&gt;</a:t>
            </a:fld>
            <a:endParaRPr b="0" lang="en-US" sz="1400" spc="-1" strike="noStrike">
              <a:latin typeface="Times New Roman"/>
            </a:endParaRPr>
          </a:p>
        </p:txBody>
      </p:sp>
      <p:sp>
        <p:nvSpPr>
          <p:cNvPr id="630"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400" spc="-1" strike="noStrike">
                <a:solidFill>
                  <a:srgbClr val="292934"/>
                </a:solidFill>
                <a:latin typeface="Arial"/>
              </a:rPr>
              <a:t>Click to edit the outline text format</a:t>
            </a:r>
            <a:endParaRPr b="0" lang="en-US" sz="2400" spc="-1" strike="noStrike">
              <a:solidFill>
                <a:srgbClr val="292934"/>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292934"/>
                </a:solidFill>
                <a:latin typeface="Arial"/>
              </a:rPr>
              <a:t>Second Outline Level</a:t>
            </a:r>
            <a:endParaRPr b="0" lang="en-US" sz="1800" spc="-1" strike="noStrike">
              <a:solidFill>
                <a:srgbClr val="292934"/>
              </a:solidFill>
              <a:latin typeface="Arial"/>
            </a:endParaRPr>
          </a:p>
          <a:p>
            <a:pPr lvl="2" marL="1296000" indent="-288000">
              <a:spcBef>
                <a:spcPts val="850"/>
              </a:spcBef>
              <a:buClr>
                <a:srgbClr val="000000"/>
              </a:buClr>
              <a:buSzPct val="45000"/>
              <a:buFont typeface="Wingdings" charset="2"/>
              <a:buChar char=""/>
            </a:pPr>
            <a:r>
              <a:rPr b="0" lang="en-US" sz="1600" spc="-1" strike="noStrike">
                <a:solidFill>
                  <a:srgbClr val="292934"/>
                </a:solidFill>
                <a:latin typeface="Arial"/>
              </a:rPr>
              <a:t>Third Outline Level</a:t>
            </a:r>
            <a:endParaRPr b="0" lang="en-US" sz="1600" spc="-1" strike="noStrike">
              <a:solidFill>
                <a:srgbClr val="292934"/>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292934"/>
                </a:solidFill>
                <a:latin typeface="Arial"/>
              </a:rPr>
              <a:t>Fourth Outline Level</a:t>
            </a:r>
            <a:endParaRPr b="0" lang="en-US" sz="1400" spc="-1" strike="noStrike">
              <a:solidFill>
                <a:srgbClr val="292934"/>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292934"/>
                </a:solidFill>
                <a:latin typeface="Arial"/>
              </a:rPr>
              <a:t>Fifth Outline Level</a:t>
            </a:r>
            <a:endParaRPr b="0" lang="en-US" sz="2000" spc="-1" strike="noStrike">
              <a:solidFill>
                <a:srgbClr val="292934"/>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292934"/>
                </a:solidFill>
                <a:latin typeface="Arial"/>
              </a:rPr>
              <a:t>Sixth Outline Level</a:t>
            </a:r>
            <a:endParaRPr b="0" lang="en-US" sz="2000" spc="-1" strike="noStrike">
              <a:solidFill>
                <a:srgbClr val="292934"/>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292934"/>
                </a:solidFill>
                <a:latin typeface="Arial"/>
              </a:rPr>
              <a:t>Seventh Outline Level</a:t>
            </a:r>
            <a:endParaRPr b="0" lang="en-US" sz="2000" spc="-1" strike="noStrike">
              <a:solidFill>
                <a:srgbClr val="292934"/>
              </a:solidFill>
              <a:latin typeface="Arial"/>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 name="CustomShape 1"/>
          <p:cNvSpPr/>
          <p:nvPr/>
        </p:nvSpPr>
        <p:spPr>
          <a:xfrm>
            <a:off x="9001080" y="0"/>
            <a:ext cx="142560" cy="1371240"/>
          </a:xfrm>
          <a:prstGeom prst="rect">
            <a:avLst/>
          </a:prstGeom>
          <a:solidFill>
            <a:srgbClr val="d2533c"/>
          </a:solidFill>
          <a:ln w="28440">
            <a:noFill/>
          </a:ln>
        </p:spPr>
        <p:style>
          <a:lnRef idx="0"/>
          <a:fillRef idx="0"/>
          <a:effectRef idx="0"/>
          <a:fontRef idx="minor"/>
        </p:style>
      </p:sp>
      <p:sp>
        <p:nvSpPr>
          <p:cNvPr id="46" name="CustomShape 2"/>
          <p:cNvSpPr/>
          <p:nvPr/>
        </p:nvSpPr>
        <p:spPr>
          <a:xfrm>
            <a:off x="9001080" y="1371600"/>
            <a:ext cx="142560" cy="5486040"/>
          </a:xfrm>
          <a:prstGeom prst="rect">
            <a:avLst/>
          </a:prstGeom>
          <a:solidFill>
            <a:srgbClr val="292934"/>
          </a:solidFill>
          <a:ln w="28440">
            <a:noFill/>
          </a:ln>
        </p:spPr>
        <p:style>
          <a:lnRef idx="0"/>
          <a:fillRef idx="0"/>
          <a:effectRef idx="0"/>
          <a:fontRef idx="minor"/>
        </p:style>
      </p:sp>
      <p:sp>
        <p:nvSpPr>
          <p:cNvPr id="47" name="PlaceHolder 3"/>
          <p:cNvSpPr>
            <a:spLocks noGrp="1"/>
          </p:cNvSpPr>
          <p:nvPr>
            <p:ph type="title"/>
          </p:nvPr>
        </p:nvSpPr>
        <p:spPr>
          <a:xfrm>
            <a:off x="457200" y="152640"/>
            <a:ext cx="5790960" cy="1371240"/>
          </a:xfrm>
          <a:prstGeom prst="rect">
            <a:avLst/>
          </a:prstGeom>
        </p:spPr>
        <p:txBody>
          <a:bodyPr anchor="b">
            <a:noAutofit/>
          </a:bodyPr>
          <a:p>
            <a:pPr>
              <a:lnSpc>
                <a:spcPct val="100000"/>
              </a:lnSpc>
            </a:pPr>
            <a:r>
              <a:rPr b="0" lang="en-US" sz="3600" spc="-58" strike="noStrike" cap="all">
                <a:solidFill>
                  <a:srgbClr val="d2533c"/>
                </a:solidFill>
                <a:latin typeface="Rockwell"/>
              </a:rPr>
              <a:t>Click to edit Master title style</a:t>
            </a:r>
            <a:endParaRPr b="0" lang="en-US" sz="3600" spc="-1" strike="noStrike">
              <a:solidFill>
                <a:srgbClr val="292934"/>
              </a:solidFill>
              <a:latin typeface="Rockwell"/>
            </a:endParaRPr>
          </a:p>
        </p:txBody>
      </p:sp>
      <p:sp>
        <p:nvSpPr>
          <p:cNvPr id="48" name="PlaceHolder 4"/>
          <p:cNvSpPr>
            <a:spLocks noGrp="1"/>
          </p:cNvSpPr>
          <p:nvPr>
            <p:ph type="dt"/>
          </p:nvPr>
        </p:nvSpPr>
        <p:spPr>
          <a:xfrm>
            <a:off x="457200" y="6172200"/>
            <a:ext cx="3428640" cy="304560"/>
          </a:xfrm>
          <a:prstGeom prst="rect">
            <a:avLst/>
          </a:prstGeom>
        </p:spPr>
        <p:txBody>
          <a:bodyPr bIns="0" anchor="b">
            <a:noAutofit/>
          </a:bodyPr>
          <a:p>
            <a:pPr>
              <a:lnSpc>
                <a:spcPct val="100000"/>
              </a:lnSpc>
            </a:pPr>
            <a:fld id="{7A87895C-9856-4FA1-86B8-427E48795662}" type="datetime">
              <a:rPr b="0" lang="en-US" sz="1000" spc="-1" strike="noStrike">
                <a:solidFill>
                  <a:srgbClr val="292934"/>
                </a:solidFill>
                <a:latin typeface="Rockwell"/>
              </a:rPr>
              <a:t>6/19/20</a:t>
            </a:fld>
            <a:endParaRPr b="0" lang="en-US" sz="1000" spc="-1" strike="noStrike">
              <a:latin typeface="Times New Roman"/>
            </a:endParaRPr>
          </a:p>
        </p:txBody>
      </p:sp>
      <p:sp>
        <p:nvSpPr>
          <p:cNvPr id="49" name="PlaceHolder 5"/>
          <p:cNvSpPr>
            <a:spLocks noGrp="1"/>
          </p:cNvSpPr>
          <p:nvPr>
            <p:ph type="ftr"/>
          </p:nvPr>
        </p:nvSpPr>
        <p:spPr>
          <a:xfrm>
            <a:off x="457200" y="6492960"/>
            <a:ext cx="3428640" cy="283320"/>
          </a:xfrm>
          <a:prstGeom prst="rect">
            <a:avLst/>
          </a:prstGeom>
        </p:spPr>
        <p:txBody>
          <a:bodyPr>
            <a:noAutofit/>
          </a:bodyPr>
          <a:p>
            <a:endParaRPr b="0" lang="en-US" sz="2400" spc="-1" strike="noStrike">
              <a:latin typeface="Times New Roman"/>
            </a:endParaRPr>
          </a:p>
        </p:txBody>
      </p:sp>
      <p:sp>
        <p:nvSpPr>
          <p:cNvPr id="50" name="PlaceHolder 6"/>
          <p:cNvSpPr>
            <a:spLocks noGrp="1"/>
          </p:cNvSpPr>
          <p:nvPr>
            <p:ph type="sldNum"/>
          </p:nvPr>
        </p:nvSpPr>
        <p:spPr>
          <a:xfrm rot="16200000">
            <a:off x="8227080" y="5885640"/>
            <a:ext cx="1315440" cy="364680"/>
          </a:xfrm>
          <a:prstGeom prst="rect">
            <a:avLst/>
          </a:prstGeom>
        </p:spPr>
        <p:txBody>
          <a:bodyPr anchor="ctr">
            <a:noAutofit/>
          </a:bodyPr>
          <a:p>
            <a:pPr>
              <a:lnSpc>
                <a:spcPct val="100000"/>
              </a:lnSpc>
            </a:pPr>
            <a:fld id="{A88D231F-59C0-42AF-862E-FE33A684B1ED}" type="slidenum">
              <a:rPr b="1" lang="en-US" sz="2400" spc="-1" strike="noStrike">
                <a:solidFill>
                  <a:srgbClr val="d2533c"/>
                </a:solidFill>
                <a:latin typeface="Rockwell"/>
              </a:rPr>
              <a:t>&lt;number&gt;</a:t>
            </a:fld>
            <a:endParaRPr b="0" lang="en-US" sz="2400" spc="-1" strike="noStrike">
              <a:latin typeface="Times New Roman"/>
            </a:endParaRPr>
          </a:p>
        </p:txBody>
      </p:sp>
      <p:sp>
        <p:nvSpPr>
          <p:cNvPr id="51"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1" lang="en-US" sz="2000" spc="-1" strike="noStrike">
                <a:solidFill>
                  <a:srgbClr val="292934"/>
                </a:solidFill>
                <a:latin typeface="Rockwell"/>
              </a:rPr>
              <a:t>Click to edit the outline text format</a:t>
            </a:r>
            <a:endParaRPr b="1" lang="en-US" sz="2000" spc="-1" strike="noStrike">
              <a:solidFill>
                <a:srgbClr val="292934"/>
              </a:solidFill>
              <a:latin typeface="Rockwell"/>
            </a:endParaRPr>
          </a:p>
          <a:p>
            <a:pPr lvl="1" marL="864000" indent="-324000">
              <a:spcBef>
                <a:spcPts val="1134"/>
              </a:spcBef>
              <a:buClr>
                <a:srgbClr val="000000"/>
              </a:buClr>
              <a:buSzPct val="75000"/>
              <a:buFont typeface="Symbol" charset="2"/>
              <a:buChar char=""/>
            </a:pPr>
            <a:r>
              <a:rPr b="0" lang="en-US" sz="1800" spc="-1" strike="noStrike">
                <a:solidFill>
                  <a:srgbClr val="292934"/>
                </a:solidFill>
                <a:latin typeface="Rockwell"/>
              </a:rPr>
              <a:t>Second Outline Level</a:t>
            </a:r>
            <a:endParaRPr b="0" lang="en-US" sz="1800" spc="-1" strike="noStrike">
              <a:solidFill>
                <a:srgbClr val="292934"/>
              </a:solidFill>
              <a:latin typeface="Rockwell"/>
            </a:endParaRPr>
          </a:p>
          <a:p>
            <a:pPr lvl="2" marL="1296000" indent="-288000">
              <a:spcBef>
                <a:spcPts val="850"/>
              </a:spcBef>
              <a:buClr>
                <a:srgbClr val="000000"/>
              </a:buClr>
              <a:buSzPct val="45000"/>
              <a:buFont typeface="Wingdings" charset="2"/>
              <a:buChar char=""/>
            </a:pPr>
            <a:r>
              <a:rPr b="0" lang="en-US" sz="1800" spc="-1" strike="noStrike">
                <a:solidFill>
                  <a:srgbClr val="292934"/>
                </a:solidFill>
                <a:latin typeface="Rockwell"/>
              </a:rPr>
              <a:t>Third Outline Level</a:t>
            </a:r>
            <a:endParaRPr b="0" lang="en-US" sz="1800" spc="-1" strike="noStrike">
              <a:solidFill>
                <a:srgbClr val="292934"/>
              </a:solidFill>
              <a:latin typeface="Rockwell"/>
            </a:endParaRPr>
          </a:p>
          <a:p>
            <a:pPr lvl="3" marL="1728000" indent="-216000">
              <a:spcBef>
                <a:spcPts val="567"/>
              </a:spcBef>
              <a:buClr>
                <a:srgbClr val="000000"/>
              </a:buClr>
              <a:buSzPct val="75000"/>
              <a:buFont typeface="Symbol" charset="2"/>
              <a:buChar char=""/>
            </a:pPr>
            <a:r>
              <a:rPr b="0" lang="en-US" sz="1800" spc="-1" strike="noStrike">
                <a:solidFill>
                  <a:srgbClr val="292934"/>
                </a:solidFill>
                <a:latin typeface="Rockwell"/>
              </a:rPr>
              <a:t>Fourth Outline Level</a:t>
            </a:r>
            <a:endParaRPr b="0" lang="en-US" sz="1800" spc="-1" strike="noStrike">
              <a:solidFill>
                <a:srgbClr val="292934"/>
              </a:solidFill>
              <a:latin typeface="Rockwell"/>
            </a:endParaRPr>
          </a:p>
          <a:p>
            <a:pPr lvl="4" marL="2160000" indent="-216000">
              <a:spcBef>
                <a:spcPts val="283"/>
              </a:spcBef>
              <a:buClr>
                <a:srgbClr val="000000"/>
              </a:buClr>
              <a:buSzPct val="45000"/>
              <a:buFont typeface="Wingdings" charset="2"/>
              <a:buChar char=""/>
            </a:pPr>
            <a:r>
              <a:rPr b="0" lang="en-US" sz="2000" spc="-1" strike="noStrike">
                <a:solidFill>
                  <a:srgbClr val="292934"/>
                </a:solidFill>
                <a:latin typeface="Rockwell"/>
              </a:rPr>
              <a:t>Fifth Outline Level</a:t>
            </a:r>
            <a:endParaRPr b="0" lang="en-US" sz="2000" spc="-1" strike="noStrike">
              <a:solidFill>
                <a:srgbClr val="292934"/>
              </a:solidFill>
              <a:latin typeface="Rockwell"/>
            </a:endParaRPr>
          </a:p>
          <a:p>
            <a:pPr lvl="5" marL="2592000" indent="-216000">
              <a:spcBef>
                <a:spcPts val="283"/>
              </a:spcBef>
              <a:buClr>
                <a:srgbClr val="000000"/>
              </a:buClr>
              <a:buSzPct val="45000"/>
              <a:buFont typeface="Wingdings" charset="2"/>
              <a:buChar char=""/>
            </a:pPr>
            <a:r>
              <a:rPr b="0" lang="en-US" sz="2000" spc="-1" strike="noStrike">
                <a:solidFill>
                  <a:srgbClr val="292934"/>
                </a:solidFill>
                <a:latin typeface="Rockwell"/>
              </a:rPr>
              <a:t>Sixth Outline Level</a:t>
            </a:r>
            <a:endParaRPr b="0" lang="en-US" sz="2000" spc="-1" strike="noStrike">
              <a:solidFill>
                <a:srgbClr val="292934"/>
              </a:solidFill>
              <a:latin typeface="Rockwell"/>
            </a:endParaRPr>
          </a:p>
          <a:p>
            <a:pPr lvl="6" marL="3024000" indent="-216000">
              <a:spcBef>
                <a:spcPts val="283"/>
              </a:spcBef>
              <a:buClr>
                <a:srgbClr val="000000"/>
              </a:buClr>
              <a:buSzPct val="45000"/>
              <a:buFont typeface="Wingdings" charset="2"/>
              <a:buChar char=""/>
            </a:pPr>
            <a:r>
              <a:rPr b="0" lang="en-US" sz="2000" spc="-1" strike="noStrike">
                <a:solidFill>
                  <a:srgbClr val="292934"/>
                </a:solidFill>
                <a:latin typeface="Rockwell"/>
              </a:rPr>
              <a:t>Seventh Outline Level</a:t>
            </a:r>
            <a:endParaRPr b="0" lang="en-US" sz="2000" spc="-1" strike="noStrike">
              <a:solidFill>
                <a:srgbClr val="292934"/>
              </a:solidFill>
              <a:latin typeface="Rockwel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 name="CustomShape 1"/>
          <p:cNvSpPr/>
          <p:nvPr/>
        </p:nvSpPr>
        <p:spPr>
          <a:xfrm>
            <a:off x="9001080" y="0"/>
            <a:ext cx="142560" cy="1371240"/>
          </a:xfrm>
          <a:prstGeom prst="rect">
            <a:avLst/>
          </a:prstGeom>
          <a:solidFill>
            <a:srgbClr val="d2533c"/>
          </a:solidFill>
          <a:ln w="28440">
            <a:noFill/>
          </a:ln>
        </p:spPr>
        <p:style>
          <a:lnRef idx="0"/>
          <a:fillRef idx="0"/>
          <a:effectRef idx="0"/>
          <a:fontRef idx="minor"/>
        </p:style>
      </p:sp>
      <p:sp>
        <p:nvSpPr>
          <p:cNvPr id="89" name="CustomShape 2"/>
          <p:cNvSpPr/>
          <p:nvPr/>
        </p:nvSpPr>
        <p:spPr>
          <a:xfrm>
            <a:off x="9001080" y="1371600"/>
            <a:ext cx="142560" cy="5486040"/>
          </a:xfrm>
          <a:prstGeom prst="rect">
            <a:avLst/>
          </a:prstGeom>
          <a:solidFill>
            <a:srgbClr val="292934"/>
          </a:solidFill>
          <a:ln w="28440">
            <a:noFill/>
          </a:ln>
        </p:spPr>
        <p:style>
          <a:lnRef idx="0"/>
          <a:fillRef idx="0"/>
          <a:effectRef idx="0"/>
          <a:fontRef idx="minor"/>
        </p:style>
      </p:sp>
      <p:sp>
        <p:nvSpPr>
          <p:cNvPr id="90" name="PlaceHolder 3"/>
          <p:cNvSpPr>
            <a:spLocks noGrp="1"/>
          </p:cNvSpPr>
          <p:nvPr>
            <p:ph type="dt"/>
          </p:nvPr>
        </p:nvSpPr>
        <p:spPr>
          <a:xfrm>
            <a:off x="457200" y="6172200"/>
            <a:ext cx="3428640" cy="304560"/>
          </a:xfrm>
          <a:prstGeom prst="rect">
            <a:avLst/>
          </a:prstGeom>
        </p:spPr>
        <p:txBody>
          <a:bodyPr bIns="0" anchor="b">
            <a:noAutofit/>
          </a:bodyPr>
          <a:p>
            <a:pPr>
              <a:lnSpc>
                <a:spcPct val="100000"/>
              </a:lnSpc>
            </a:pPr>
            <a:fld id="{71F7D208-045C-4C6C-B2CF-97391D304490}" type="datetime">
              <a:rPr b="0" lang="en-US" sz="1000" spc="-1" strike="noStrike">
                <a:solidFill>
                  <a:srgbClr val="292934"/>
                </a:solidFill>
                <a:latin typeface="Rockwell"/>
              </a:rPr>
              <a:t>6/19/20</a:t>
            </a:fld>
            <a:endParaRPr b="0" lang="en-US" sz="1000" spc="-1" strike="noStrike">
              <a:latin typeface="Times New Roman"/>
            </a:endParaRPr>
          </a:p>
        </p:txBody>
      </p:sp>
      <p:sp>
        <p:nvSpPr>
          <p:cNvPr id="91" name="PlaceHolder 4"/>
          <p:cNvSpPr>
            <a:spLocks noGrp="1"/>
          </p:cNvSpPr>
          <p:nvPr>
            <p:ph type="ftr"/>
          </p:nvPr>
        </p:nvSpPr>
        <p:spPr>
          <a:xfrm>
            <a:off x="457200" y="6492960"/>
            <a:ext cx="3428640" cy="283320"/>
          </a:xfrm>
          <a:prstGeom prst="rect">
            <a:avLst/>
          </a:prstGeom>
        </p:spPr>
        <p:txBody>
          <a:bodyPr>
            <a:noAutofit/>
          </a:bodyPr>
          <a:p>
            <a:endParaRPr b="0" lang="en-US" sz="2400" spc="-1" strike="noStrike">
              <a:latin typeface="Times New Roman"/>
            </a:endParaRPr>
          </a:p>
        </p:txBody>
      </p:sp>
      <p:sp>
        <p:nvSpPr>
          <p:cNvPr id="92" name="PlaceHolder 5"/>
          <p:cNvSpPr>
            <a:spLocks noGrp="1"/>
          </p:cNvSpPr>
          <p:nvPr>
            <p:ph type="sldNum"/>
          </p:nvPr>
        </p:nvSpPr>
        <p:spPr>
          <a:xfrm rot="16200000">
            <a:off x="8227080" y="5885640"/>
            <a:ext cx="1315440" cy="364680"/>
          </a:xfrm>
          <a:prstGeom prst="rect">
            <a:avLst/>
          </a:prstGeom>
        </p:spPr>
        <p:txBody>
          <a:bodyPr anchor="ctr">
            <a:noAutofit/>
          </a:bodyPr>
          <a:p>
            <a:pPr>
              <a:lnSpc>
                <a:spcPct val="100000"/>
              </a:lnSpc>
            </a:pPr>
            <a:fld id="{5A041465-15DE-4D43-918C-EEB4BF77560B}" type="slidenum">
              <a:rPr b="1" lang="en-US" sz="2400" spc="-1" strike="noStrike">
                <a:solidFill>
                  <a:srgbClr val="d2533c"/>
                </a:solidFill>
                <a:latin typeface="Rockwell"/>
              </a:rPr>
              <a:t>&lt;number&gt;</a:t>
            </a:fld>
            <a:endParaRPr b="0" lang="en-US" sz="2400" spc="-1" strike="noStrike">
              <a:latin typeface="Times New Roman"/>
            </a:endParaRPr>
          </a:p>
        </p:txBody>
      </p:sp>
      <p:sp>
        <p:nvSpPr>
          <p:cNvPr id="93" name="PlaceHolder 6"/>
          <p:cNvSpPr>
            <a:spLocks noGrp="1"/>
          </p:cNvSpPr>
          <p:nvPr>
            <p:ph type="title"/>
          </p:nvPr>
        </p:nvSpPr>
        <p:spPr>
          <a:xfrm>
            <a:off x="457200" y="273600"/>
            <a:ext cx="8229240" cy="1144800"/>
          </a:xfrm>
          <a:prstGeom prst="rect">
            <a:avLst/>
          </a:prstGeom>
        </p:spPr>
        <p:txBody>
          <a:bodyPr lIns="0" rIns="0" tIns="0" bIns="0" anchor="ctr">
            <a:noAutofit/>
          </a:bodyPr>
          <a:p>
            <a:r>
              <a:rPr b="0" lang="en-US" sz="1800" spc="-1" strike="noStrike">
                <a:solidFill>
                  <a:srgbClr val="292934"/>
                </a:solidFill>
                <a:latin typeface="Rockwell"/>
              </a:rPr>
              <a:t>Click to edit the title text format</a:t>
            </a:r>
            <a:endParaRPr b="0" lang="en-US" sz="1800" spc="-1" strike="noStrike">
              <a:solidFill>
                <a:srgbClr val="292934"/>
              </a:solidFill>
              <a:latin typeface="Rockwell"/>
            </a:endParaRPr>
          </a:p>
        </p:txBody>
      </p:sp>
      <p:sp>
        <p:nvSpPr>
          <p:cNvPr id="94"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1" lang="en-US" sz="2000" spc="-1" strike="noStrike">
                <a:solidFill>
                  <a:srgbClr val="292934"/>
                </a:solidFill>
                <a:latin typeface="Rockwell"/>
              </a:rPr>
              <a:t>Click to edit the outline text format</a:t>
            </a:r>
            <a:endParaRPr b="1" lang="en-US" sz="2000" spc="-1" strike="noStrike">
              <a:solidFill>
                <a:srgbClr val="292934"/>
              </a:solidFill>
              <a:latin typeface="Rockwell"/>
            </a:endParaRPr>
          </a:p>
          <a:p>
            <a:pPr lvl="1" marL="864000" indent="-324000">
              <a:spcBef>
                <a:spcPts val="1134"/>
              </a:spcBef>
              <a:buClr>
                <a:srgbClr val="000000"/>
              </a:buClr>
              <a:buSzPct val="75000"/>
              <a:buFont typeface="Symbol" charset="2"/>
              <a:buChar char=""/>
            </a:pPr>
            <a:r>
              <a:rPr b="0" lang="en-US" sz="1800" spc="-1" strike="noStrike">
                <a:solidFill>
                  <a:srgbClr val="292934"/>
                </a:solidFill>
                <a:latin typeface="Rockwell"/>
              </a:rPr>
              <a:t>Second Outline Level</a:t>
            </a:r>
            <a:endParaRPr b="0" lang="en-US" sz="1800" spc="-1" strike="noStrike">
              <a:solidFill>
                <a:srgbClr val="292934"/>
              </a:solidFill>
              <a:latin typeface="Rockwell"/>
            </a:endParaRPr>
          </a:p>
          <a:p>
            <a:pPr lvl="2" marL="1296000" indent="-288000">
              <a:spcBef>
                <a:spcPts val="850"/>
              </a:spcBef>
              <a:buClr>
                <a:srgbClr val="000000"/>
              </a:buClr>
              <a:buSzPct val="45000"/>
              <a:buFont typeface="Wingdings" charset="2"/>
              <a:buChar char=""/>
            </a:pPr>
            <a:r>
              <a:rPr b="0" lang="en-US" sz="1800" spc="-1" strike="noStrike">
                <a:solidFill>
                  <a:srgbClr val="292934"/>
                </a:solidFill>
                <a:latin typeface="Rockwell"/>
              </a:rPr>
              <a:t>Third Outline Level</a:t>
            </a:r>
            <a:endParaRPr b="0" lang="en-US" sz="1800" spc="-1" strike="noStrike">
              <a:solidFill>
                <a:srgbClr val="292934"/>
              </a:solidFill>
              <a:latin typeface="Rockwell"/>
            </a:endParaRPr>
          </a:p>
          <a:p>
            <a:pPr lvl="3" marL="1728000" indent="-216000">
              <a:spcBef>
                <a:spcPts val="567"/>
              </a:spcBef>
              <a:buClr>
                <a:srgbClr val="000000"/>
              </a:buClr>
              <a:buSzPct val="75000"/>
              <a:buFont typeface="Symbol" charset="2"/>
              <a:buChar char=""/>
            </a:pPr>
            <a:r>
              <a:rPr b="0" lang="en-US" sz="1800" spc="-1" strike="noStrike">
                <a:solidFill>
                  <a:srgbClr val="292934"/>
                </a:solidFill>
                <a:latin typeface="Rockwell"/>
              </a:rPr>
              <a:t>Fourth Outline Level</a:t>
            </a:r>
            <a:endParaRPr b="0" lang="en-US" sz="1800" spc="-1" strike="noStrike">
              <a:solidFill>
                <a:srgbClr val="292934"/>
              </a:solidFill>
              <a:latin typeface="Rockwell"/>
            </a:endParaRPr>
          </a:p>
          <a:p>
            <a:pPr lvl="4" marL="2160000" indent="-216000">
              <a:spcBef>
                <a:spcPts val="283"/>
              </a:spcBef>
              <a:buClr>
                <a:srgbClr val="000000"/>
              </a:buClr>
              <a:buSzPct val="45000"/>
              <a:buFont typeface="Wingdings" charset="2"/>
              <a:buChar char=""/>
            </a:pPr>
            <a:r>
              <a:rPr b="0" lang="en-US" sz="2000" spc="-1" strike="noStrike">
                <a:solidFill>
                  <a:srgbClr val="292934"/>
                </a:solidFill>
                <a:latin typeface="Rockwell"/>
              </a:rPr>
              <a:t>Fifth Outline Level</a:t>
            </a:r>
            <a:endParaRPr b="0" lang="en-US" sz="2000" spc="-1" strike="noStrike">
              <a:solidFill>
                <a:srgbClr val="292934"/>
              </a:solidFill>
              <a:latin typeface="Rockwell"/>
            </a:endParaRPr>
          </a:p>
          <a:p>
            <a:pPr lvl="5" marL="2592000" indent="-216000">
              <a:spcBef>
                <a:spcPts val="283"/>
              </a:spcBef>
              <a:buClr>
                <a:srgbClr val="000000"/>
              </a:buClr>
              <a:buSzPct val="45000"/>
              <a:buFont typeface="Wingdings" charset="2"/>
              <a:buChar char=""/>
            </a:pPr>
            <a:r>
              <a:rPr b="0" lang="en-US" sz="2000" spc="-1" strike="noStrike">
                <a:solidFill>
                  <a:srgbClr val="292934"/>
                </a:solidFill>
                <a:latin typeface="Rockwell"/>
              </a:rPr>
              <a:t>Sixth Outline Level</a:t>
            </a:r>
            <a:endParaRPr b="0" lang="en-US" sz="2000" spc="-1" strike="noStrike">
              <a:solidFill>
                <a:srgbClr val="292934"/>
              </a:solidFill>
              <a:latin typeface="Rockwell"/>
            </a:endParaRPr>
          </a:p>
          <a:p>
            <a:pPr lvl="6" marL="3024000" indent="-216000">
              <a:spcBef>
                <a:spcPts val="283"/>
              </a:spcBef>
              <a:buClr>
                <a:srgbClr val="000000"/>
              </a:buClr>
              <a:buSzPct val="45000"/>
              <a:buFont typeface="Wingdings" charset="2"/>
              <a:buChar char=""/>
            </a:pPr>
            <a:r>
              <a:rPr b="0" lang="en-US" sz="2000" spc="-1" strike="noStrike">
                <a:solidFill>
                  <a:srgbClr val="292934"/>
                </a:solidFill>
                <a:latin typeface="Rockwell"/>
              </a:rPr>
              <a:t>Seventh Outline Level</a:t>
            </a:r>
            <a:endParaRPr b="0" lang="en-US" sz="2000" spc="-1" strike="noStrike">
              <a:solidFill>
                <a:srgbClr val="292934"/>
              </a:solidFill>
              <a:latin typeface="Rockwel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1" name="CustomShape 1"/>
          <p:cNvSpPr/>
          <p:nvPr/>
        </p:nvSpPr>
        <p:spPr>
          <a:xfrm>
            <a:off x="457920" y="6359040"/>
            <a:ext cx="8229240" cy="360"/>
          </a:xfrm>
          <a:custGeom>
            <a:avLst/>
            <a:gdLst/>
            <a:ahLst/>
            <a:rect l="l" t="t" r="r" b="b"/>
            <a:pathLst>
              <a:path w="8229600" h="0">
                <a:moveTo>
                  <a:pt x="0" y="0"/>
                </a:moveTo>
                <a:lnTo>
                  <a:pt x="8229600" y="0"/>
                </a:lnTo>
              </a:path>
            </a:pathLst>
          </a:custGeom>
          <a:noFill/>
          <a:ln w="25920">
            <a:solidFill>
              <a:srgbClr val="bb5f2b"/>
            </a:solidFill>
            <a:round/>
          </a:ln>
        </p:spPr>
        <p:style>
          <a:lnRef idx="0"/>
          <a:fillRef idx="0"/>
          <a:effectRef idx="0"/>
          <a:fontRef idx="minor"/>
        </p:style>
      </p:sp>
      <p:sp>
        <p:nvSpPr>
          <p:cNvPr id="132" name="CustomShape 2"/>
          <p:cNvSpPr/>
          <p:nvPr/>
        </p:nvSpPr>
        <p:spPr>
          <a:xfrm>
            <a:off x="8156520" y="6499800"/>
            <a:ext cx="540720" cy="220680"/>
          </a:xfrm>
          <a:prstGeom prst="rect">
            <a:avLst/>
          </a:prstGeom>
          <a:blipFill rotWithShape="0">
            <a:blip r:embed="rId2"/>
            <a:stretch>
              <a:fillRect/>
            </a:stretch>
          </a:blipFill>
          <a:ln>
            <a:noFill/>
          </a:ln>
        </p:spPr>
        <p:style>
          <a:lnRef idx="0"/>
          <a:fillRef idx="0"/>
          <a:effectRef idx="0"/>
          <a:fontRef idx="minor"/>
        </p:style>
      </p:sp>
      <p:sp>
        <p:nvSpPr>
          <p:cNvPr id="133" name="PlaceHolder 3"/>
          <p:cNvSpPr>
            <a:spLocks noGrp="1"/>
          </p:cNvSpPr>
          <p:nvPr>
            <p:ph type="title"/>
          </p:nvPr>
        </p:nvSpPr>
        <p:spPr>
          <a:xfrm>
            <a:off x="444600" y="495360"/>
            <a:ext cx="8254800" cy="30456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134" name="PlaceHolder 4"/>
          <p:cNvSpPr>
            <a:spLocks noGrp="1"/>
          </p:cNvSpPr>
          <p:nvPr>
            <p:ph type="body"/>
          </p:nvPr>
        </p:nvSpPr>
        <p:spPr>
          <a:xfrm>
            <a:off x="383040" y="1316880"/>
            <a:ext cx="8377920" cy="1779480"/>
          </a:xfrm>
          <a:prstGeom prst="rect">
            <a:avLst/>
          </a:prstGeom>
        </p:spPr>
        <p:txBody>
          <a:bodyPr lIns="0" rIns="0" tIns="0" bIns="0">
            <a:normAutofit fontScale="76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Calibri"/>
              </a:rPr>
              <a:t>Click to edit the outline text format</a:t>
            </a:r>
            <a:endParaRPr b="0" lang="en-US" sz="1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Calibri"/>
              </a:rPr>
              <a:t>Second Outline Level</a:t>
            </a:r>
            <a:endParaRPr b="0" lang="en-US" sz="18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
        <p:nvSpPr>
          <p:cNvPr id="135" name="PlaceHolder 5"/>
          <p:cNvSpPr>
            <a:spLocks noGrp="1"/>
          </p:cNvSpPr>
          <p:nvPr>
            <p:ph type="sldNum"/>
          </p:nvPr>
        </p:nvSpPr>
        <p:spPr>
          <a:xfrm>
            <a:off x="240120" y="6538680"/>
            <a:ext cx="336240" cy="184320"/>
          </a:xfrm>
          <a:prstGeom prst="rect">
            <a:avLst/>
          </a:prstGeom>
        </p:spPr>
        <p:txBody>
          <a:bodyPr lIns="0" rIns="0" tIns="0" bIns="0">
            <a:noAutofit/>
          </a:bodyPr>
          <a:p>
            <a:pPr algn="r">
              <a:lnSpc>
                <a:spcPct val="100000"/>
              </a:lnSpc>
            </a:pPr>
            <a:fld id="{0D782B4E-9421-4D5C-A404-4A09CD4D955E}" type="slidenum">
              <a:rPr b="1" lang="en-US" sz="1200" spc="-4" strike="noStrike">
                <a:solidFill>
                  <a:srgbClr val="bb5f2b"/>
                </a:solidFill>
                <a:latin typeface="Arial"/>
              </a:rPr>
              <a:t>&lt;number&gt;</a:t>
            </a:fld>
            <a:endParaRPr b="0" lang="en-US" sz="1200" spc="-1" strike="noStrike">
              <a:latin typeface="Times New Roman"/>
            </a:endParaRPr>
          </a:p>
        </p:txBody>
      </p:sp>
      <p:sp>
        <p:nvSpPr>
          <p:cNvPr id="136" name="PlaceHolder 6"/>
          <p:cNvSpPr>
            <a:spLocks noGrp="1"/>
          </p:cNvSpPr>
          <p:nvPr>
            <p:ph type="ftr"/>
          </p:nvPr>
        </p:nvSpPr>
        <p:spPr>
          <a:xfrm>
            <a:off x="866520" y="6538680"/>
            <a:ext cx="885600" cy="3977640"/>
          </a:xfrm>
          <a:prstGeom prst="rect">
            <a:avLst/>
          </a:prstGeom>
        </p:spPr>
        <p:txBody>
          <a:bodyPr lIns="0" rIns="0" tIns="0" bIns="0">
            <a:noAutofit/>
          </a:bodyPr>
          <a:p>
            <a:pPr marL="12600">
              <a:lnSpc>
                <a:spcPct val="100000"/>
              </a:lnSpc>
            </a:pPr>
            <a:r>
              <a:rPr b="0" lang="en-US" sz="1200" spc="-1" strike="noStrike">
                <a:solidFill>
                  <a:srgbClr val="bb5f2b"/>
                </a:solidFill>
                <a:latin typeface="Arial"/>
              </a:rPr>
              <a:t>Status and Plans</a:t>
            </a:r>
            <a:endParaRPr b="0" lang="en-US" sz="1200" spc="-1" strike="noStrike">
              <a:latin typeface="Times New Roman"/>
            </a:endParaRPr>
          </a:p>
        </p:txBody>
      </p:sp>
      <p:sp>
        <p:nvSpPr>
          <p:cNvPr id="137" name="PlaceHolder 7"/>
          <p:cNvSpPr>
            <a:spLocks noGrp="1"/>
          </p:cNvSpPr>
          <p:nvPr>
            <p:ph type="dt"/>
          </p:nvPr>
        </p:nvSpPr>
        <p:spPr>
          <a:xfrm>
            <a:off x="1865520" y="6538680"/>
            <a:ext cx="1944000" cy="3977640"/>
          </a:xfrm>
          <a:prstGeom prst="rect">
            <a:avLst/>
          </a:prstGeom>
        </p:spPr>
        <p:txBody>
          <a:bodyPr lIns="0" rIns="0" tIns="0" bIns="0">
            <a:noAutofit/>
          </a:bodyPr>
          <a:p>
            <a:pPr marL="12600">
              <a:lnSpc>
                <a:spcPct val="100000"/>
              </a:lnSpc>
            </a:pPr>
            <a:r>
              <a:rPr b="0" lang="en-US" sz="1200" spc="-1" strike="noStrike">
                <a:solidFill>
                  <a:srgbClr val="bb5f2b"/>
                </a:solidFill>
                <a:latin typeface="Arial"/>
              </a:rPr>
              <a:t>02.08.18</a:t>
            </a:r>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4" name="CustomShape 1"/>
          <p:cNvSpPr/>
          <p:nvPr/>
        </p:nvSpPr>
        <p:spPr>
          <a:xfrm>
            <a:off x="457920" y="6359040"/>
            <a:ext cx="8229240" cy="360"/>
          </a:xfrm>
          <a:custGeom>
            <a:avLst/>
            <a:gdLst/>
            <a:ahLst/>
            <a:rect l="l" t="t" r="r" b="b"/>
            <a:pathLst>
              <a:path w="8229600" h="0">
                <a:moveTo>
                  <a:pt x="0" y="0"/>
                </a:moveTo>
                <a:lnTo>
                  <a:pt x="8229600" y="0"/>
                </a:lnTo>
              </a:path>
            </a:pathLst>
          </a:custGeom>
          <a:noFill/>
          <a:ln w="25920">
            <a:solidFill>
              <a:srgbClr val="bb5f2b"/>
            </a:solidFill>
            <a:round/>
          </a:ln>
        </p:spPr>
        <p:style>
          <a:lnRef idx="0"/>
          <a:fillRef idx="0"/>
          <a:effectRef idx="0"/>
          <a:fontRef idx="minor"/>
        </p:style>
      </p:sp>
      <p:sp>
        <p:nvSpPr>
          <p:cNvPr id="175" name="CustomShape 2"/>
          <p:cNvSpPr/>
          <p:nvPr/>
        </p:nvSpPr>
        <p:spPr>
          <a:xfrm>
            <a:off x="8156520" y="6499800"/>
            <a:ext cx="540720" cy="220680"/>
          </a:xfrm>
          <a:prstGeom prst="rect">
            <a:avLst/>
          </a:prstGeom>
          <a:blipFill rotWithShape="0">
            <a:blip r:embed="rId2"/>
            <a:stretch>
              <a:fillRect/>
            </a:stretch>
          </a:blipFill>
          <a:ln>
            <a:noFill/>
          </a:ln>
        </p:spPr>
        <p:style>
          <a:lnRef idx="0"/>
          <a:fillRef idx="0"/>
          <a:effectRef idx="0"/>
          <a:fontRef idx="minor"/>
        </p:style>
      </p:sp>
      <p:sp>
        <p:nvSpPr>
          <p:cNvPr id="176" name="PlaceHolder 3"/>
          <p:cNvSpPr>
            <a:spLocks noGrp="1"/>
          </p:cNvSpPr>
          <p:nvPr>
            <p:ph type="title"/>
          </p:nvPr>
        </p:nvSpPr>
        <p:spPr>
          <a:xfrm>
            <a:off x="444600" y="495360"/>
            <a:ext cx="8254800" cy="30456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177" name="PlaceHolder 4"/>
          <p:cNvSpPr>
            <a:spLocks noGrp="1"/>
          </p:cNvSpPr>
          <p:nvPr>
            <p:ph type="body"/>
          </p:nvPr>
        </p:nvSpPr>
        <p:spPr>
          <a:xfrm>
            <a:off x="383040" y="1316880"/>
            <a:ext cx="8377920" cy="1779480"/>
          </a:xfrm>
          <a:prstGeom prst="rect">
            <a:avLst/>
          </a:prstGeom>
        </p:spPr>
        <p:txBody>
          <a:bodyPr lIns="0" rIns="0" tIns="0" bIns="0">
            <a:normAutofit fontScale="76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Calibri"/>
              </a:rPr>
              <a:t>Click to edit the outline text format</a:t>
            </a:r>
            <a:endParaRPr b="0" lang="en-US" sz="1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Calibri"/>
              </a:rPr>
              <a:t>Second Outline Level</a:t>
            </a:r>
            <a:endParaRPr b="0" lang="en-US" sz="18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
        <p:nvSpPr>
          <p:cNvPr id="178" name="PlaceHolder 5"/>
          <p:cNvSpPr>
            <a:spLocks noGrp="1"/>
          </p:cNvSpPr>
          <p:nvPr>
            <p:ph type="sldNum"/>
          </p:nvPr>
        </p:nvSpPr>
        <p:spPr>
          <a:xfrm>
            <a:off x="240120" y="6538680"/>
            <a:ext cx="336240" cy="184320"/>
          </a:xfrm>
          <a:prstGeom prst="rect">
            <a:avLst/>
          </a:prstGeom>
        </p:spPr>
        <p:txBody>
          <a:bodyPr lIns="0" rIns="0" tIns="0" bIns="0">
            <a:noAutofit/>
          </a:bodyPr>
          <a:p>
            <a:pPr algn="r">
              <a:lnSpc>
                <a:spcPct val="100000"/>
              </a:lnSpc>
            </a:pPr>
            <a:fld id="{6102D0C5-AF2D-4039-A203-3B84586C35B8}" type="slidenum">
              <a:rPr b="1" lang="en-US" sz="1200" spc="-4" strike="noStrike">
                <a:solidFill>
                  <a:srgbClr val="bb5f2b"/>
                </a:solidFill>
                <a:latin typeface="Arial"/>
              </a:rPr>
              <a:t>&lt;number&gt;</a:t>
            </a:fld>
            <a:endParaRPr b="0" lang="en-US" sz="1200" spc="-1" strike="noStrike">
              <a:latin typeface="Times New Roman"/>
            </a:endParaRPr>
          </a:p>
        </p:txBody>
      </p:sp>
      <p:sp>
        <p:nvSpPr>
          <p:cNvPr id="179" name="PlaceHolder 6"/>
          <p:cNvSpPr>
            <a:spLocks noGrp="1"/>
          </p:cNvSpPr>
          <p:nvPr>
            <p:ph type="ftr"/>
          </p:nvPr>
        </p:nvSpPr>
        <p:spPr>
          <a:xfrm>
            <a:off x="866520" y="6538680"/>
            <a:ext cx="885600" cy="3977640"/>
          </a:xfrm>
          <a:prstGeom prst="rect">
            <a:avLst/>
          </a:prstGeom>
        </p:spPr>
        <p:txBody>
          <a:bodyPr lIns="0" rIns="0" tIns="0" bIns="0">
            <a:noAutofit/>
          </a:bodyPr>
          <a:p>
            <a:pPr marL="12600">
              <a:lnSpc>
                <a:spcPct val="100000"/>
              </a:lnSpc>
            </a:pPr>
            <a:r>
              <a:rPr b="0" lang="en-US" sz="1200" spc="-1" strike="noStrike">
                <a:solidFill>
                  <a:srgbClr val="bb5f2b"/>
                </a:solidFill>
                <a:latin typeface="Arial"/>
              </a:rPr>
              <a:t>Status and Plans</a:t>
            </a:r>
            <a:endParaRPr b="0" lang="en-US" sz="1200" spc="-1" strike="noStrike">
              <a:latin typeface="Times New Roman"/>
            </a:endParaRPr>
          </a:p>
        </p:txBody>
      </p:sp>
      <p:sp>
        <p:nvSpPr>
          <p:cNvPr id="180" name="PlaceHolder 7"/>
          <p:cNvSpPr>
            <a:spLocks noGrp="1"/>
          </p:cNvSpPr>
          <p:nvPr>
            <p:ph type="dt"/>
          </p:nvPr>
        </p:nvSpPr>
        <p:spPr>
          <a:xfrm>
            <a:off x="1865520" y="6538680"/>
            <a:ext cx="1944000" cy="3977640"/>
          </a:xfrm>
          <a:prstGeom prst="rect">
            <a:avLst/>
          </a:prstGeom>
        </p:spPr>
        <p:txBody>
          <a:bodyPr lIns="0" rIns="0" tIns="0" bIns="0">
            <a:noAutofit/>
          </a:bodyPr>
          <a:p>
            <a:pPr marL="12600">
              <a:lnSpc>
                <a:spcPct val="100000"/>
              </a:lnSpc>
            </a:pPr>
            <a:r>
              <a:rPr b="0" lang="en-US" sz="1200" spc="-1" strike="noStrike">
                <a:solidFill>
                  <a:srgbClr val="bb5f2b"/>
                </a:solidFill>
                <a:latin typeface="Arial"/>
              </a:rPr>
              <a:t>02.08.18</a:t>
            </a:r>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7" name="PlaceHolder 1"/>
          <p:cNvSpPr>
            <a:spLocks noGrp="1"/>
          </p:cNvSpPr>
          <p:nvPr>
            <p:ph type="dt"/>
          </p:nvPr>
        </p:nvSpPr>
        <p:spPr>
          <a:xfrm>
            <a:off x="838080" y="6356520"/>
            <a:ext cx="2742840" cy="364680"/>
          </a:xfrm>
          <a:prstGeom prst="rect">
            <a:avLst/>
          </a:prstGeom>
        </p:spPr>
        <p:txBody>
          <a:bodyPr anchor="ctr">
            <a:noAutofit/>
          </a:bodyPr>
          <a:p>
            <a:pPr>
              <a:lnSpc>
                <a:spcPct val="100000"/>
              </a:lnSpc>
            </a:pPr>
            <a:fld id="{BFCBC2B1-7B62-479A-948E-F889D5D7FF59}" type="datetime">
              <a:rPr b="0" lang="en-US" sz="1200" spc="-1" strike="noStrike">
                <a:solidFill>
                  <a:srgbClr val="8b8b8b"/>
                </a:solidFill>
                <a:latin typeface="Calibri"/>
              </a:rPr>
              <a:t>6/19/20</a:t>
            </a:fld>
            <a:endParaRPr b="0" lang="en-US" sz="1200" spc="-1" strike="noStrike">
              <a:latin typeface="Times New Roman"/>
            </a:endParaRPr>
          </a:p>
        </p:txBody>
      </p:sp>
      <p:sp>
        <p:nvSpPr>
          <p:cNvPr id="218" name="PlaceHolder 2"/>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219" name="PlaceHolder 3"/>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F6C5888D-FC38-4762-BA41-305F61981F46}" type="slidenum">
              <a:rPr b="0" lang="en-US" sz="1200" spc="-1" strike="noStrike">
                <a:solidFill>
                  <a:srgbClr val="8b8b8b"/>
                </a:solidFill>
                <a:latin typeface="Calibri"/>
              </a:rPr>
              <a:t>&lt;number&gt;</a:t>
            </a:fld>
            <a:endParaRPr b="0" lang="en-US" sz="1200" spc="-1" strike="noStrike">
              <a:latin typeface="Times New Roman"/>
            </a:endParaRPr>
          </a:p>
        </p:txBody>
      </p:sp>
      <p:sp>
        <p:nvSpPr>
          <p:cNvPr id="220" name="PlaceHolder 4"/>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221"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Calibri"/>
              </a:rPr>
              <a:t>Click to edit the outline text format</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Calibri"/>
              </a:rPr>
              <a:t>Second Outline Level</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74680"/>
            <a:ext cx="8229240" cy="1142640"/>
          </a:xfrm>
          <a:prstGeom prst="rect">
            <a:avLst/>
          </a:prstGeom>
        </p:spPr>
        <p:txBody>
          <a:bodyPr anchor="ctr">
            <a:noAutofit/>
          </a:bodyP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259" name="PlaceHolder 2"/>
          <p:cNvSpPr>
            <a:spLocks noGrp="1"/>
          </p:cNvSpPr>
          <p:nvPr>
            <p:ph type="dt"/>
          </p:nvPr>
        </p:nvSpPr>
        <p:spPr>
          <a:xfrm>
            <a:off x="457200" y="6356520"/>
            <a:ext cx="2133360" cy="364680"/>
          </a:xfrm>
          <a:prstGeom prst="rect">
            <a:avLst/>
          </a:prstGeom>
        </p:spPr>
        <p:txBody>
          <a:bodyPr anchor="ctr">
            <a:noAutofit/>
          </a:bodyPr>
          <a:p>
            <a:pPr>
              <a:lnSpc>
                <a:spcPct val="100000"/>
              </a:lnSpc>
            </a:pPr>
            <a:fld id="{D6A43AD7-F2B2-43D3-A805-1398A869E22F}" type="datetime1">
              <a:rPr b="0" lang="en-US" sz="1200" spc="-1" strike="noStrike">
                <a:solidFill>
                  <a:srgbClr val="8b8b8b"/>
                </a:solidFill>
                <a:latin typeface="Calibri"/>
              </a:rPr>
              <a:t>06/19/2020</a:t>
            </a:fld>
            <a:endParaRPr b="0" lang="en-US" sz="1200" spc="-1" strike="noStrike">
              <a:latin typeface="Times New Roman"/>
            </a:endParaRPr>
          </a:p>
        </p:txBody>
      </p:sp>
      <p:sp>
        <p:nvSpPr>
          <p:cNvPr id="260" name="PlaceHolder 3"/>
          <p:cNvSpPr>
            <a:spLocks noGrp="1"/>
          </p:cNvSpPr>
          <p:nvPr>
            <p:ph type="ftr"/>
          </p:nvPr>
        </p:nvSpPr>
        <p:spPr>
          <a:xfrm>
            <a:off x="3124080" y="6356520"/>
            <a:ext cx="2895120" cy="364680"/>
          </a:xfrm>
          <a:prstGeom prst="rect">
            <a:avLst/>
          </a:prstGeom>
        </p:spPr>
        <p:txBody>
          <a:bodyPr anchor="ctr">
            <a:noAutofit/>
          </a:bodyPr>
          <a:p>
            <a:endParaRPr b="0" lang="en-US" sz="2400" spc="-1" strike="noStrike">
              <a:latin typeface="Times New Roman"/>
            </a:endParaRPr>
          </a:p>
        </p:txBody>
      </p:sp>
      <p:sp>
        <p:nvSpPr>
          <p:cNvPr id="261" name="PlaceHolder 4"/>
          <p:cNvSpPr>
            <a:spLocks noGrp="1"/>
          </p:cNvSpPr>
          <p:nvPr>
            <p:ph type="sldNum"/>
          </p:nvPr>
        </p:nvSpPr>
        <p:spPr>
          <a:xfrm>
            <a:off x="6553080" y="6356520"/>
            <a:ext cx="2133360" cy="364680"/>
          </a:xfrm>
          <a:prstGeom prst="rect">
            <a:avLst/>
          </a:prstGeom>
        </p:spPr>
        <p:txBody>
          <a:bodyPr anchor="ctr">
            <a:noAutofit/>
          </a:bodyPr>
          <a:p>
            <a:pPr algn="r">
              <a:lnSpc>
                <a:spcPct val="100000"/>
              </a:lnSpc>
            </a:pPr>
            <a:fld id="{F3C62B59-9010-44E6-A091-FB0ACAF46578}" type="slidenum">
              <a:rPr b="0" lang="en-US" sz="1200" spc="-1" strike="noStrike">
                <a:solidFill>
                  <a:srgbClr val="8b8b8b"/>
                </a:solidFill>
                <a:latin typeface="Calibri"/>
              </a:rPr>
              <a:t>&lt;number&gt;</a:t>
            </a:fld>
            <a:endParaRPr b="0" lang="en-US" sz="1200" spc="-1" strike="noStrike">
              <a:latin typeface="Times New Roman"/>
            </a:endParaRPr>
          </a:p>
        </p:txBody>
      </p:sp>
      <p:sp>
        <p:nvSpPr>
          <p:cNvPr id="262"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9" name="CustomShape 1"/>
          <p:cNvSpPr/>
          <p:nvPr/>
        </p:nvSpPr>
        <p:spPr>
          <a:xfrm>
            <a:off x="457920" y="6359040"/>
            <a:ext cx="8229240" cy="360"/>
          </a:xfrm>
          <a:custGeom>
            <a:avLst/>
            <a:gdLst/>
            <a:ahLst/>
            <a:rect l="l" t="t" r="r" b="b"/>
            <a:pathLst>
              <a:path w="8229600" h="0">
                <a:moveTo>
                  <a:pt x="0" y="0"/>
                </a:moveTo>
                <a:lnTo>
                  <a:pt x="8229600" y="0"/>
                </a:lnTo>
              </a:path>
            </a:pathLst>
          </a:custGeom>
          <a:noFill/>
          <a:ln w="25920">
            <a:solidFill>
              <a:srgbClr val="bb5f2b"/>
            </a:solidFill>
            <a:round/>
          </a:ln>
        </p:spPr>
        <p:style>
          <a:lnRef idx="0"/>
          <a:fillRef idx="0"/>
          <a:effectRef idx="0"/>
          <a:fontRef idx="minor"/>
        </p:style>
      </p:sp>
      <p:sp>
        <p:nvSpPr>
          <p:cNvPr id="300" name="CustomShape 2"/>
          <p:cNvSpPr/>
          <p:nvPr/>
        </p:nvSpPr>
        <p:spPr>
          <a:xfrm>
            <a:off x="8156520" y="6499800"/>
            <a:ext cx="540720" cy="220680"/>
          </a:xfrm>
          <a:prstGeom prst="rect">
            <a:avLst/>
          </a:prstGeom>
          <a:blipFill rotWithShape="0">
            <a:blip r:embed="rId2"/>
            <a:stretch>
              <a:fillRect/>
            </a:stretch>
          </a:blipFill>
          <a:ln>
            <a:noFill/>
          </a:ln>
        </p:spPr>
        <p:style>
          <a:lnRef idx="0"/>
          <a:fillRef idx="0"/>
          <a:effectRef idx="0"/>
          <a:fontRef idx="minor"/>
        </p:style>
      </p:sp>
      <p:sp>
        <p:nvSpPr>
          <p:cNvPr id="301" name="PlaceHolder 3"/>
          <p:cNvSpPr>
            <a:spLocks noGrp="1"/>
          </p:cNvSpPr>
          <p:nvPr>
            <p:ph type="title"/>
          </p:nvPr>
        </p:nvSpPr>
        <p:spPr>
          <a:xfrm>
            <a:off x="444600" y="495360"/>
            <a:ext cx="8254800" cy="304560"/>
          </a:xfrm>
          <a:prstGeom prst="rect">
            <a:avLst/>
          </a:prstGeom>
        </p:spPr>
        <p:txBody>
          <a:bodyPr lIns="0" rIns="0" tIns="0" bIns="0" anchor="ctr">
            <a:noAutofit/>
          </a:bodyP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302" name="PlaceHolder 4"/>
          <p:cNvSpPr>
            <a:spLocks noGrp="1"/>
          </p:cNvSpPr>
          <p:nvPr>
            <p:ph type="body"/>
          </p:nvPr>
        </p:nvSpPr>
        <p:spPr>
          <a:xfrm>
            <a:off x="383040" y="1316880"/>
            <a:ext cx="8377920" cy="1779480"/>
          </a:xfrm>
          <a:prstGeom prst="rect">
            <a:avLst/>
          </a:prstGeom>
        </p:spPr>
        <p:txBody>
          <a:bodyPr lIns="0" rIns="0" tIns="0" bIns="0">
            <a:normAutofit fontScale="76000"/>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Calibri"/>
              </a:rPr>
              <a:t>Click to edit the outline text format</a:t>
            </a:r>
            <a:endParaRPr b="0" lang="en-US" sz="1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Calibri"/>
              </a:rPr>
              <a:t>Second Outline Level</a:t>
            </a:r>
            <a:endParaRPr b="0" lang="en-US" sz="18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Calibri"/>
              </a:rPr>
              <a:t>Third Outline Level</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Calibri"/>
              </a:rPr>
              <a:t>Fourth Outline Level</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
        <p:nvSpPr>
          <p:cNvPr id="303" name="PlaceHolder 5"/>
          <p:cNvSpPr>
            <a:spLocks noGrp="1"/>
          </p:cNvSpPr>
          <p:nvPr>
            <p:ph type="sldNum"/>
          </p:nvPr>
        </p:nvSpPr>
        <p:spPr>
          <a:xfrm>
            <a:off x="240120" y="6538680"/>
            <a:ext cx="336240" cy="184320"/>
          </a:xfrm>
          <a:prstGeom prst="rect">
            <a:avLst/>
          </a:prstGeom>
        </p:spPr>
        <p:txBody>
          <a:bodyPr lIns="0" rIns="0" tIns="0" bIns="0">
            <a:noAutofit/>
          </a:bodyPr>
          <a:p>
            <a:pPr algn="r">
              <a:lnSpc>
                <a:spcPct val="100000"/>
              </a:lnSpc>
            </a:pPr>
            <a:fld id="{A7C351C9-E09A-475B-877D-B4411492D156}" type="slidenum">
              <a:rPr b="1" lang="en-US" sz="1200" spc="-4" strike="noStrike">
                <a:solidFill>
                  <a:srgbClr val="bb5f2b"/>
                </a:solidFill>
                <a:latin typeface="Arial"/>
              </a:rPr>
              <a:t>&lt;number&gt;</a:t>
            </a:fld>
            <a:endParaRPr b="0" lang="en-US" sz="1200" spc="-1" strike="noStrike">
              <a:latin typeface="Times New Roman"/>
            </a:endParaRPr>
          </a:p>
        </p:txBody>
      </p:sp>
      <p:sp>
        <p:nvSpPr>
          <p:cNvPr id="304" name="PlaceHolder 6"/>
          <p:cNvSpPr>
            <a:spLocks noGrp="1"/>
          </p:cNvSpPr>
          <p:nvPr>
            <p:ph type="ftr"/>
          </p:nvPr>
        </p:nvSpPr>
        <p:spPr>
          <a:xfrm>
            <a:off x="866520" y="6538680"/>
            <a:ext cx="885600" cy="3977640"/>
          </a:xfrm>
          <a:prstGeom prst="rect">
            <a:avLst/>
          </a:prstGeom>
        </p:spPr>
        <p:txBody>
          <a:bodyPr lIns="0" rIns="0" tIns="0" bIns="0">
            <a:noAutofit/>
          </a:bodyPr>
          <a:p>
            <a:pPr marL="12600">
              <a:lnSpc>
                <a:spcPct val="100000"/>
              </a:lnSpc>
            </a:pPr>
            <a:r>
              <a:rPr b="0" lang="en-US" sz="1200" spc="-1" strike="noStrike">
                <a:solidFill>
                  <a:srgbClr val="bb5f2b"/>
                </a:solidFill>
                <a:latin typeface="Arial"/>
              </a:rPr>
              <a:t>Next Steps Toward Production of TDRs</a:t>
            </a:r>
            <a:endParaRPr b="0" lang="en-US" sz="1200" spc="-1" strike="noStrike">
              <a:latin typeface="Times New Roman"/>
            </a:endParaRPr>
          </a:p>
        </p:txBody>
      </p:sp>
      <p:sp>
        <p:nvSpPr>
          <p:cNvPr id="305" name="PlaceHolder 7"/>
          <p:cNvSpPr>
            <a:spLocks noGrp="1"/>
          </p:cNvSpPr>
          <p:nvPr>
            <p:ph type="dt"/>
          </p:nvPr>
        </p:nvSpPr>
        <p:spPr>
          <a:xfrm>
            <a:off x="1865520" y="6538680"/>
            <a:ext cx="1944000" cy="3977640"/>
          </a:xfrm>
          <a:prstGeom prst="rect">
            <a:avLst/>
          </a:prstGeom>
        </p:spPr>
        <p:txBody>
          <a:bodyPr lIns="0" rIns="0" tIns="0" bIns="0">
            <a:noAutofit/>
          </a:bodyPr>
          <a:p>
            <a:pPr marL="12600">
              <a:lnSpc>
                <a:spcPct val="100000"/>
              </a:lnSpc>
            </a:pPr>
            <a:r>
              <a:rPr b="0" lang="en-US" sz="1200" spc="-1" strike="noStrike">
                <a:solidFill>
                  <a:srgbClr val="bb5f2b"/>
                </a:solidFill>
                <a:latin typeface="Arial"/>
              </a:rPr>
              <a:t>08.16.18</a:t>
            </a:r>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43"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3.tif"/><Relationship Id="rId2" Type="http://schemas.openxmlformats.org/officeDocument/2006/relationships/image" Target="../media/image24.wmf"/><Relationship Id="rId3" Type="http://schemas.openxmlformats.org/officeDocument/2006/relationships/image" Target="../media/image25.jpeg"/><Relationship Id="rId4" Type="http://schemas.openxmlformats.org/officeDocument/2006/relationships/slideLayout" Target="../slideLayouts/slideLayout9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hyperlink" Target="https://edms.cern.ch/nav/P:CERN-0000193817:V0/D:2383194:V1" TargetMode="External"/><Relationship Id="rId2" Type="http://schemas.openxmlformats.org/officeDocument/2006/relationships/hyperlink" Target="https://edms.cern.ch/nav/P:CERN-0000193817:V0/D:2383195:V1" TargetMode="External"/><Relationship Id="rId3" Type="http://schemas.openxmlformats.org/officeDocument/2006/relationships/hyperlink" Target="https://indico.fnal.gov/event/24273/contributions/188652/attachments/130091/158214/2020-06-18-physics-reqs.pdf" TargetMode="External"/><Relationship Id="rId4" Type="http://schemas.openxmlformats.org/officeDocument/2006/relationships/hyperlink" Target="https://indico.fnal.gov/event/24273/contributions/188651/attachments/130082/158196/DUNE_PDC_review_60_segreto_v4.pdf" TargetMode="External"/><Relationship Id="rId5" Type="http://schemas.openxmlformats.org/officeDocument/2006/relationships/hyperlink" Target="https://indico.fnal.gov/event/24273/contributions/188653/attachments/130081/158217/ARAPUCA-RD-Tests-60Review-June20-v2.pdf" TargetMode="External"/><Relationship Id="rId6" Type="http://schemas.openxmlformats.org/officeDocument/2006/relationships/hyperlink" Target="https://indico.fnal.gov/event/24273/contributions/188652/attachments/130091/158214/2020-06-18-physics-reqs.pdf" TargetMode="External"/><Relationship Id="rId7" Type="http://schemas.openxmlformats.org/officeDocument/2006/relationships/hyperlink" Target="https://indico.fnal.gov/event/24273/contributions/188661/attachments/130090/158213/DUNE_20200619_review60_cold_amp.pdf" TargetMode="External"/><Relationship Id="rId8" Type="http://schemas.openxmlformats.org/officeDocument/2006/relationships/hyperlink" Target="https://edms.cern.ch/document/2383681/1" TargetMode="External"/><Relationship Id="rId9" Type="http://schemas.openxmlformats.org/officeDocument/2006/relationships/hyperlink" Target="https://indico.fnal.gov/event/24273/contributions/188664/attachments/130086/158288/PDS_Calibration_and_Monitoring_System_Djurcic_Martinez_June19-t2020.pdf" TargetMode="External"/><Relationship Id="rId10" Type="http://schemas.openxmlformats.org/officeDocument/2006/relationships/hyperlink" Target="https://indico.fnal.gov/event/24273/contributions/188653/attachments/130081/158217/ARAPUCA-RD-Tests-60Review-June20-v2.pdf" TargetMode="External"/><Relationship Id="rId11" Type="http://schemas.openxmlformats.org/officeDocument/2006/relationships/hyperlink" Target="https://edms.cern.ch/nav/P:CERN-0000193817:V0/P:CERN-0000209664:V0" TargetMode="External"/><Relationship Id="rId12" Type="http://schemas.openxmlformats.org/officeDocument/2006/relationships/hyperlink" Target="https://edms.cern.ch/nav/P:CERN-0000193817:V0/P:CERN-0000209936:V0" TargetMode="External"/><Relationship Id="rId13"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hyperlink" Target="https://indico.fnal.gov/event/24273/contributions/188661/attachments/130090/158213/DUNE_20200619_review60_cold_amp.pdf" TargetMode="External"/><Relationship Id="rId2" Type="http://schemas.openxmlformats.org/officeDocument/2006/relationships/hyperlink" Target="https://edms.cern.ch/nav/P:CERN-0000193817:V0/D:2384981:V1" TargetMode="External"/><Relationship Id="rId3" Type="http://schemas.openxmlformats.org/officeDocument/2006/relationships/hyperlink" Target="https://edms.cern.ch/nav/P:CERN-0000193817:V0/D:2088720:V3" TargetMode="External"/><Relationship Id="rId4" Type="http://schemas.openxmlformats.org/officeDocument/2006/relationships/hyperlink" Target="https://edms.cern.ch/nav/P:CERN-0000193817:V0/D:2088721:V3" TargetMode="External"/><Relationship Id="rId5" Type="http://schemas.openxmlformats.org/officeDocument/2006/relationships/hyperlink" Target="https://edms.cern.ch/nav/P:CERN-0000193817:V0/D:2088726:V3" TargetMode="External"/><Relationship Id="rId6" Type="http://schemas.openxmlformats.org/officeDocument/2006/relationships/hyperlink" Target="https://edms.cern.ch/nav/P:CERN-0000193817:V0/D:2088735:V4" TargetMode="External"/><Relationship Id="rId7" Type="http://schemas.openxmlformats.org/officeDocument/2006/relationships/hyperlink" Target="https://edms.cern.ch/nav/P:CERN-0000193817:V0/D:2145146:V3" TargetMode="External"/><Relationship Id="rId8" Type="http://schemas.openxmlformats.org/officeDocument/2006/relationships/hyperlink" Target="https://edms.cern.ch/nav/P:CERN-0000193817:V0/D:2145137:V3" TargetMode="External"/><Relationship Id="rId9" Type="http://schemas.openxmlformats.org/officeDocument/2006/relationships/hyperlink" Target="https://edms.cern.ch/nav/P:CERN-0000193817:V0/D:2380229:V1" TargetMode="External"/><Relationship Id="rId10" Type="http://schemas.openxmlformats.org/officeDocument/2006/relationships/hyperlink" Target="https://edms.cern.ch/nav/P:CERN-0000193817:V0/D:2380230:V1" TargetMode="External"/><Relationship Id="rId11" Type="http://schemas.openxmlformats.org/officeDocument/2006/relationships/hyperlink" Target="https://indico.fnal.gov/event/24273/contributions/188661/attachments/130090/158213/DUNE_20200619_review60_cold_amp.pdf" TargetMode="External"/><Relationship Id="rId12" Type="http://schemas.openxmlformats.org/officeDocument/2006/relationships/hyperlink" Target="https://edms.cern.ch/nav/P:CERN-0000193817:V0/D:2383681:V1" TargetMode="External"/><Relationship Id="rId13" Type="http://schemas.openxmlformats.org/officeDocument/2006/relationships/hyperlink" Target="https://indico.fnal.gov/event/24273/contributions/188656/attachments/130077/158215/PDS-PDR-Module_design-6-17-20v3.pdf" TargetMode="External"/><Relationship Id="rId14" Type="http://schemas.openxmlformats.org/officeDocument/2006/relationships/hyperlink" Target="https://edms.cern.ch/nav/P:CERN-0000193817:V0/D:2383682:V1" TargetMode="External"/><Relationship Id="rId15"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hyperlink" Target="https://edms.cern.ch/nav/P:CERN-0000193817:V0/D:2384693:V1" TargetMode="External"/><Relationship Id="rId2" Type="http://schemas.openxmlformats.org/officeDocument/2006/relationships/hyperlink" Target="https://indico.fnal.gov/event/24273/contributions/188667/attachments/130121/158295/Review_QA-QC_V_PImentel_2020-06-19RevFinal.pdf" TargetMode="External"/><Relationship Id="rId3" Type="http://schemas.openxmlformats.org/officeDocument/2006/relationships/hyperlink" Target="https://edms.cern.ch/nav/P:CERN-0000193817:V0/D:2384692:V1" TargetMode="External"/><Relationship Id="rId4" Type="http://schemas.openxmlformats.org/officeDocument/2006/relationships/hyperlink" Target="https://indico.fnal.gov/event/24273/contributions/188666/attachments/130124/158301/PDS_PDR_Installation_6-19-2020.pdf" TargetMode="External"/><Relationship Id="rId5" Type="http://schemas.openxmlformats.org/officeDocument/2006/relationships/hyperlink" Target="https://edms.cern.ch/nav/P:CERN-0000193817:V0/D:2384687:V1" TargetMode="External"/><Relationship Id="rId6" Type="http://schemas.openxmlformats.org/officeDocument/2006/relationships/hyperlink" Target="https://edms.cern.ch/nav/P:CERN-0000193817:V0/D:2384615:V1" TargetMode="External"/><Relationship Id="rId7" Type="http://schemas.openxmlformats.org/officeDocument/2006/relationships/hyperlink" Target="https://indico.fnal.gov/event/24273/contributions/188651/attachments/130082/158196/DUNE_PDC_review_60_segreto_v4.pdf" TargetMode="External"/><Relationship Id="rId8" Type="http://schemas.openxmlformats.org/officeDocument/2006/relationships/hyperlink" Target="https://indico.fnal.gov/event/24273/contributions/188654/attachments/130078/158226/Xe_injection_ProtoDUNE_v3.pdf" TargetMode="External"/><Relationship Id="rId9" Type="http://schemas.openxmlformats.org/officeDocument/2006/relationships/hyperlink" Target="https://edms.cern.ch/nav/P:CERN-0000193817:V0/D:2382770:V1" TargetMode="External"/><Relationship Id="rId10" Type="http://schemas.openxmlformats.org/officeDocument/2006/relationships/hyperlink" Target="https://indico.fnal.gov/event/24273/contributions/188665/attachments/130123/158299/PDS_PDR_Cost-Schedule_6-18-2020-R3.pdf" TargetMode="External"/><Relationship Id="rId11" Type="http://schemas.openxmlformats.org/officeDocument/2006/relationships/hyperlink" Target="https://edms.cern.ch/nav/P:CERN-0000193817:V0/D:2382764:V1" TargetMode="External"/><Relationship Id="rId12"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hyperlink" Target="https://edms.cern.ch/ui/#!master/navigator/document?P:100255026:100644778:subDocs" TargetMode="External"/><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hyperlink" Target="https://edms.cern.ch/ui/#!master/navigator/document?P:100255026:100645503:subDocs" TargetMode="External"/><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hyperlink" Target="https://edms.cern.ch/ui/#!master/navigator/document?P:100255026:100640488:subDocs" TargetMode="External"/><Relationship Id="rId2"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85.xml"/>
</Relationships>
</file>

<file path=ppt/slides/_rels/slide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8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75.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75.xml"/>
</Relationships>
</file>

<file path=ppt/slides/_rels/slide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58.xml"/>
</Relationships>
</file>

<file path=ppt/slides/_rels/slide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TextShape 1"/>
          <p:cNvSpPr txBox="1"/>
          <p:nvPr/>
        </p:nvSpPr>
        <p:spPr>
          <a:xfrm>
            <a:off x="515880" y="1056600"/>
            <a:ext cx="7772040" cy="4571640"/>
          </a:xfrm>
          <a:prstGeom prst="rect">
            <a:avLst/>
          </a:prstGeom>
          <a:noFill/>
          <a:ln>
            <a:noFill/>
          </a:ln>
        </p:spPr>
        <p:txBody>
          <a:bodyPr anchor="ctr">
            <a:normAutofit fontScale="66000"/>
          </a:bodyPr>
          <a:p>
            <a:pPr>
              <a:lnSpc>
                <a:spcPct val="100000"/>
              </a:lnSpc>
            </a:pPr>
            <a:r>
              <a:rPr b="0" lang="en-US" sz="4400" spc="-77" strike="noStrike" cap="all">
                <a:solidFill>
                  <a:srgbClr val="292934"/>
                </a:solidFill>
                <a:latin typeface="Rockwell"/>
              </a:rPr>
              <a:t>sp photon detection SYSTEM – status, charge and answers to previous reviews</a:t>
            </a:r>
            <a:br/>
            <a:br/>
            <a:r>
              <a:rPr b="0" i="1" lang="en-US" sz="2400" spc="-77" strike="noStrike" cap="all">
                <a:solidFill>
                  <a:srgbClr val="292934"/>
                </a:solidFill>
                <a:latin typeface="Rockwell"/>
              </a:rPr>
              <a:t>Ettore sEGRETO</a:t>
            </a:r>
            <a:r>
              <a:rPr b="0" lang="en-US" sz="4400" spc="-77" strike="noStrike" cap="all">
                <a:solidFill>
                  <a:srgbClr val="292934"/>
                </a:solidFill>
                <a:latin typeface="Rockwell"/>
              </a:rPr>
              <a:t> </a:t>
            </a:r>
            <a:br/>
            <a:br/>
            <a:br/>
            <a:endParaRPr b="0" lang="en-US" sz="4400" spc="-1" strike="noStrike">
              <a:solidFill>
                <a:srgbClr val="292934"/>
              </a:solidFill>
              <a:latin typeface="Rockwell"/>
            </a:endParaRPr>
          </a:p>
        </p:txBody>
      </p:sp>
      <p:sp>
        <p:nvSpPr>
          <p:cNvPr id="668" name="TextShape 2"/>
          <p:cNvSpPr txBox="1"/>
          <p:nvPr/>
        </p:nvSpPr>
        <p:spPr>
          <a:xfrm>
            <a:off x="515520" y="3744000"/>
            <a:ext cx="5909400" cy="402840"/>
          </a:xfrm>
          <a:prstGeom prst="rect">
            <a:avLst/>
          </a:prstGeom>
          <a:noFill/>
          <a:ln>
            <a:noFill/>
          </a:ln>
        </p:spPr>
        <p:txBody>
          <a:bodyPr lIns="90000" rIns="90000" tIns="45000" bIns="45000">
            <a:noAutofit/>
          </a:bodyPr>
          <a:p>
            <a:r>
              <a:rPr b="1" i="1" lang="en-US" sz="2200" spc="-1" strike="noStrike">
                <a:latin typeface="Arial"/>
              </a:rPr>
              <a:t>University of Campinas - UNICAMP  - Brazil</a:t>
            </a:r>
            <a:endParaRPr b="0" lang="en-US" sz="2200" spc="-1" strike="noStrike">
              <a:latin typeface="Arial"/>
            </a:endParaRPr>
          </a:p>
        </p:txBody>
      </p:sp>
      <p:sp>
        <p:nvSpPr>
          <p:cNvPr id="669" name="TextShape 3"/>
          <p:cNvSpPr txBox="1"/>
          <p:nvPr/>
        </p:nvSpPr>
        <p:spPr>
          <a:xfrm>
            <a:off x="515880" y="4536360"/>
            <a:ext cx="4527000" cy="715320"/>
          </a:xfrm>
          <a:prstGeom prst="rect">
            <a:avLst/>
          </a:prstGeom>
          <a:noFill/>
          <a:ln>
            <a:noFill/>
          </a:ln>
        </p:spPr>
        <p:txBody>
          <a:bodyPr lIns="90000" rIns="90000" tIns="45000" bIns="45000">
            <a:noAutofit/>
          </a:bodyPr>
          <a:p>
            <a:r>
              <a:rPr b="0" lang="en-US" sz="2200" spc="-1" strike="noStrike">
                <a:solidFill>
                  <a:srgbClr val="c9211e"/>
                </a:solidFill>
                <a:latin typeface="Arial"/>
              </a:rPr>
              <a:t>SP-PD Preliminary Design Review </a:t>
            </a:r>
            <a:endParaRPr b="0" lang="en-US" sz="2200" spc="-1" strike="noStrike">
              <a:latin typeface="Arial"/>
            </a:endParaRPr>
          </a:p>
          <a:p>
            <a:r>
              <a:rPr b="0" lang="en-US" sz="2200" spc="-1" strike="noStrike">
                <a:solidFill>
                  <a:srgbClr val="c9211e"/>
                </a:solidFill>
                <a:latin typeface="Arial"/>
              </a:rPr>
              <a:t>18-19 June 2020</a:t>
            </a:r>
            <a:endParaRPr b="0" lang="en-US" sz="2200" spc="-1" strike="noStrike">
              <a:latin typeface="Arial"/>
            </a:endParaRPr>
          </a:p>
        </p:txBody>
      </p:sp>
      <p:pic>
        <p:nvPicPr>
          <p:cNvPr id="670" name="" descr=""/>
          <p:cNvPicPr/>
          <p:nvPr/>
        </p:nvPicPr>
        <p:blipFill>
          <a:blip r:embed="rId1"/>
          <a:stretch/>
        </p:blipFill>
        <p:spPr>
          <a:xfrm>
            <a:off x="122400" y="5399640"/>
            <a:ext cx="1424880" cy="1424880"/>
          </a:xfrm>
          <a:prstGeom prst="rect">
            <a:avLst/>
          </a:prstGeom>
          <a:ln>
            <a:noFill/>
          </a:ln>
        </p:spPr>
      </p:pic>
      <p:pic>
        <p:nvPicPr>
          <p:cNvPr id="671" name="" descr=""/>
          <p:cNvPicPr/>
          <p:nvPr/>
        </p:nvPicPr>
        <p:blipFill>
          <a:blip r:embed="rId2"/>
          <a:stretch/>
        </p:blipFill>
        <p:spPr>
          <a:xfrm>
            <a:off x="5040000" y="6101640"/>
            <a:ext cx="2291400" cy="629640"/>
          </a:xfrm>
          <a:prstGeom prst="rect">
            <a:avLst/>
          </a:prstGeom>
          <a:ln>
            <a:noFill/>
          </a:ln>
        </p:spPr>
      </p:pic>
      <p:pic>
        <p:nvPicPr>
          <p:cNvPr id="672" name="" descr=""/>
          <p:cNvPicPr/>
          <p:nvPr/>
        </p:nvPicPr>
        <p:blipFill>
          <a:blip r:embed="rId3"/>
          <a:stretch/>
        </p:blipFill>
        <p:spPr>
          <a:xfrm>
            <a:off x="7380000" y="6106320"/>
            <a:ext cx="1655280" cy="7333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CustomShape 1"/>
          <p:cNvSpPr/>
          <p:nvPr/>
        </p:nvSpPr>
        <p:spPr>
          <a:xfrm>
            <a:off x="0" y="-230400"/>
            <a:ext cx="9144000" cy="11444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bb5f2b"/>
                </a:solidFill>
                <a:latin typeface="Arial"/>
                <a:ea typeface="DejaVu Sans"/>
              </a:rPr>
              <a:t>Monitoring System - Status</a:t>
            </a:r>
            <a:endParaRPr b="0" lang="en-US" sz="4400" spc="-1" strike="noStrike">
              <a:latin typeface="Arial"/>
            </a:endParaRPr>
          </a:p>
        </p:txBody>
      </p:sp>
      <p:sp>
        <p:nvSpPr>
          <p:cNvPr id="715" name="TextShape 2"/>
          <p:cNvSpPr txBox="1"/>
          <p:nvPr/>
        </p:nvSpPr>
        <p:spPr>
          <a:xfrm>
            <a:off x="410760" y="792000"/>
            <a:ext cx="8229240" cy="3977280"/>
          </a:xfrm>
          <a:prstGeom prst="rect">
            <a:avLst/>
          </a:prstGeom>
          <a:noFill/>
          <a:ln>
            <a:noFill/>
          </a:ln>
        </p:spPr>
        <p:txBody>
          <a:bodyPr lIns="0" rIns="0" tIns="0" bIns="0">
            <a:normAutofit/>
          </a:bodyPr>
          <a:p>
            <a:pPr>
              <a:lnSpc>
                <a:spcPct val="100000"/>
              </a:lnSpc>
            </a:pPr>
            <a:r>
              <a:rPr b="0" lang="en-US" sz="1800" spc="-1" strike="noStrike">
                <a:solidFill>
                  <a:srgbClr val="000000"/>
                </a:solidFill>
                <a:latin typeface="Noto Sans"/>
              </a:rPr>
              <a:t>Modifications with respect to ProtoDUNE-I design (to be tested in ProtoDUNE-II)</a:t>
            </a:r>
            <a:endParaRPr b="0" lang="en-US" sz="1800" spc="-1" strike="noStrike">
              <a:latin typeface="Arial"/>
            </a:endParaRPr>
          </a:p>
          <a:p>
            <a:pPr marL="432000" indent="-324000">
              <a:lnSpc>
                <a:spcPct val="100000"/>
              </a:lnSpc>
              <a:buClr>
                <a:srgbClr val="000000"/>
              </a:buClr>
              <a:buSzPct val="45000"/>
              <a:buFont typeface="Wingdings" charset="2"/>
              <a:buChar char=""/>
            </a:pPr>
            <a:r>
              <a:rPr b="0" lang="en-US" sz="1800" spc="-1" strike="noStrike">
                <a:solidFill>
                  <a:srgbClr val="000000"/>
                </a:solidFill>
                <a:latin typeface="Noto Sans"/>
              </a:rPr>
              <a:t>Reduced diffuser diameter (from 1” to ¾”) </a:t>
            </a:r>
            <a:endParaRPr b="0" lang="en-US" sz="1800" spc="-1" strike="noStrike">
              <a:latin typeface="Arial"/>
            </a:endParaRPr>
          </a:p>
          <a:p>
            <a:pPr marL="432000" indent="-324000">
              <a:lnSpc>
                <a:spcPct val="100000"/>
              </a:lnSpc>
              <a:buClr>
                <a:srgbClr val="000000"/>
              </a:buClr>
              <a:buSzPct val="45000"/>
              <a:buFont typeface="Wingdings" charset="2"/>
              <a:buChar char=""/>
            </a:pPr>
            <a:r>
              <a:rPr b="0" lang="en-US" sz="1800" spc="-1" strike="noStrike">
                <a:solidFill>
                  <a:srgbClr val="000000"/>
                </a:solidFill>
                <a:latin typeface="Noto Sans"/>
              </a:rPr>
              <a:t>Calibration Module optimized with 12 light sources/unit, provides UV-LED feedback via SC.</a:t>
            </a:r>
            <a:endParaRPr b="0" lang="en-US" sz="1800" spc="-1" strike="noStrike">
              <a:latin typeface="Arial"/>
            </a:endParaRPr>
          </a:p>
          <a:p>
            <a:pPr marL="432000" indent="-324000">
              <a:lnSpc>
                <a:spcPct val="100000"/>
              </a:lnSpc>
              <a:buClr>
                <a:srgbClr val="000000"/>
              </a:buClr>
              <a:buSzPct val="45000"/>
              <a:buFont typeface="Wingdings" charset="2"/>
              <a:buChar char=""/>
            </a:pPr>
            <a:r>
              <a:rPr b="0" lang="en-US" sz="1800" spc="-1" strike="noStrike">
                <a:solidFill>
                  <a:srgbClr val="000000"/>
                </a:solidFill>
                <a:latin typeface="Noto Sans"/>
              </a:rPr>
              <a:t>Optical feed-through design optimized, to balance requirements and cost reduction.</a:t>
            </a:r>
            <a:endParaRPr b="0" lang="en-US" sz="1800" spc="-1" strike="noStrike">
              <a:latin typeface="Arial"/>
            </a:endParaRPr>
          </a:p>
          <a:p>
            <a:pPr marL="432000" indent="-324000">
              <a:lnSpc>
                <a:spcPct val="100000"/>
              </a:lnSpc>
              <a:buClr>
                <a:srgbClr val="000000"/>
              </a:buClr>
              <a:buSzPct val="45000"/>
              <a:buFont typeface="Wingdings" charset="2"/>
              <a:buChar char=""/>
            </a:pPr>
            <a:r>
              <a:rPr b="0" lang="en-US" sz="1800" spc="-1" strike="noStrike">
                <a:solidFill>
                  <a:srgbClr val="000000"/>
                </a:solidFill>
                <a:latin typeface="Noto Sans"/>
              </a:rPr>
              <a:t>Investigate the possibility of using a 355 nm led coupled to plastic fibers</a:t>
            </a:r>
            <a:endParaRPr b="0" lang="en-US" sz="1800" spc="-1" strike="noStrike">
              <a:latin typeface="Arial"/>
            </a:endParaRPr>
          </a:p>
        </p:txBody>
      </p:sp>
      <p:pic>
        <p:nvPicPr>
          <p:cNvPr id="716" name="Picture 9_1" descr="feed-through-drawing.tiff"/>
          <p:cNvPicPr/>
          <p:nvPr/>
        </p:nvPicPr>
        <p:blipFill>
          <a:blip r:embed="rId1"/>
          <a:stretch/>
        </p:blipFill>
        <p:spPr>
          <a:xfrm>
            <a:off x="6053040" y="3600000"/>
            <a:ext cx="2658960" cy="2255400"/>
          </a:xfrm>
          <a:prstGeom prst="rect">
            <a:avLst/>
          </a:prstGeom>
          <a:ln>
            <a:noFill/>
          </a:ln>
        </p:spPr>
      </p:pic>
      <p:pic>
        <p:nvPicPr>
          <p:cNvPr id="717" name="Picture 13_0" descr=""/>
          <p:cNvPicPr/>
          <p:nvPr/>
        </p:nvPicPr>
        <p:blipFill>
          <a:blip r:embed="rId2"/>
          <a:stretch/>
        </p:blipFill>
        <p:spPr>
          <a:xfrm>
            <a:off x="80280" y="3432600"/>
            <a:ext cx="3198600" cy="2471400"/>
          </a:xfrm>
          <a:prstGeom prst="rect">
            <a:avLst/>
          </a:prstGeom>
          <a:ln>
            <a:noFill/>
          </a:ln>
        </p:spPr>
      </p:pic>
      <p:pic>
        <p:nvPicPr>
          <p:cNvPr id="718" name="Picture 15_0" descr="screenshot1424.jpg"/>
          <p:cNvPicPr/>
          <p:nvPr/>
        </p:nvPicPr>
        <p:blipFill>
          <a:blip r:embed="rId3"/>
          <a:stretch/>
        </p:blipFill>
        <p:spPr>
          <a:xfrm>
            <a:off x="3624120" y="3553200"/>
            <a:ext cx="1991880" cy="2638800"/>
          </a:xfrm>
          <a:prstGeom prst="rect">
            <a:avLst/>
          </a:prstGeom>
          <a:ln>
            <a:noFill/>
          </a:ln>
        </p:spPr>
      </p:pic>
      <p:sp>
        <p:nvSpPr>
          <p:cNvPr id="719" name="TextShape 3"/>
          <p:cNvSpPr txBox="1"/>
          <p:nvPr/>
        </p:nvSpPr>
        <p:spPr>
          <a:xfrm>
            <a:off x="2608920" y="5845680"/>
            <a:ext cx="1639080" cy="346320"/>
          </a:xfrm>
          <a:prstGeom prst="rect">
            <a:avLst/>
          </a:prstGeom>
          <a:solidFill>
            <a:srgbClr val="ff0000"/>
          </a:solidFill>
          <a:ln>
            <a:noFill/>
          </a:ln>
        </p:spPr>
        <p:txBody>
          <a:bodyPr lIns="90000" rIns="90000" tIns="45000" bIns="45000">
            <a:noAutofit/>
          </a:bodyPr>
          <a:p>
            <a:r>
              <a:rPr b="1" i="1" lang="en-US" sz="1800" spc="-1" strike="noStrike">
                <a:solidFill>
                  <a:srgbClr val="ffffff"/>
                </a:solidFill>
                <a:latin typeface="Arial"/>
              </a:rPr>
              <a:t>Light diffuser</a:t>
            </a:r>
            <a:endParaRPr b="0" lang="en-US" sz="1800" spc="-1" strike="noStrike">
              <a:latin typeface="Arial"/>
            </a:endParaRPr>
          </a:p>
        </p:txBody>
      </p:sp>
      <p:sp>
        <p:nvSpPr>
          <p:cNvPr id="720" name="TextShape 4"/>
          <p:cNvSpPr txBox="1"/>
          <p:nvPr/>
        </p:nvSpPr>
        <p:spPr>
          <a:xfrm>
            <a:off x="6497280" y="5845680"/>
            <a:ext cx="2355480" cy="346320"/>
          </a:xfrm>
          <a:prstGeom prst="rect">
            <a:avLst/>
          </a:prstGeom>
          <a:solidFill>
            <a:srgbClr val="ff0000"/>
          </a:solidFill>
          <a:ln>
            <a:noFill/>
          </a:ln>
        </p:spPr>
        <p:txBody>
          <a:bodyPr lIns="90000" rIns="90000" tIns="45000" bIns="45000">
            <a:noAutofit/>
          </a:bodyPr>
          <a:p>
            <a:r>
              <a:rPr b="1" i="1" lang="en-US" sz="1800" spc="-1" strike="noStrike">
                <a:solidFill>
                  <a:srgbClr val="ffffff"/>
                </a:solidFill>
                <a:latin typeface="Arial"/>
              </a:rPr>
              <a:t>Optical feedthrough</a:t>
            </a:r>
            <a:endParaRPr b="0" lang="en-US" sz="1800" spc="-1" strike="noStrike">
              <a:latin typeface="Arial"/>
            </a:endParaRPr>
          </a:p>
        </p:txBody>
      </p:sp>
      <p:sp>
        <p:nvSpPr>
          <p:cNvPr id="721" name="TextShape 5"/>
          <p:cNvSpPr txBox="1"/>
          <p:nvPr/>
        </p:nvSpPr>
        <p:spPr>
          <a:xfrm>
            <a:off x="8641440" y="6480000"/>
            <a:ext cx="502920" cy="346320"/>
          </a:xfrm>
          <a:prstGeom prst="rect">
            <a:avLst/>
          </a:prstGeom>
          <a:noFill/>
          <a:ln>
            <a:noFill/>
          </a:ln>
        </p:spPr>
        <p:txBody>
          <a:bodyPr lIns="90000" rIns="90000" tIns="45000" bIns="45000">
            <a:noAutofit/>
          </a:bodyPr>
          <a:p>
            <a:r>
              <a:rPr b="0" lang="en-US" sz="1800" spc="-1" strike="noStrike">
                <a:latin typeface="Arial"/>
              </a:rPr>
              <a:t>42</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TextShape 1"/>
          <p:cNvSpPr txBox="1"/>
          <p:nvPr/>
        </p:nvSpPr>
        <p:spPr>
          <a:xfrm>
            <a:off x="457200" y="228600"/>
            <a:ext cx="7772040" cy="4571640"/>
          </a:xfrm>
          <a:prstGeom prst="rect">
            <a:avLst/>
          </a:prstGeom>
          <a:noFill/>
          <a:ln>
            <a:noFill/>
          </a:ln>
        </p:spPr>
        <p:txBody>
          <a:bodyPr lIns="0" rIns="0" tIns="0" bIns="0" anchor="ctr">
            <a:noAutofit/>
          </a:bodyPr>
          <a:p>
            <a:r>
              <a:rPr b="0" lang="en-US" sz="2800" spc="-1" strike="noStrike">
                <a:solidFill>
                  <a:srgbClr val="292934"/>
                </a:solidFill>
                <a:latin typeface="Rockwell"/>
              </a:rPr>
              <a:t>CHARGE</a:t>
            </a:r>
            <a:endParaRPr b="0" lang="en-US" sz="28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TextShape 1"/>
          <p:cNvSpPr txBox="1"/>
          <p:nvPr/>
        </p:nvSpPr>
        <p:spPr>
          <a:xfrm>
            <a:off x="144000" y="270720"/>
            <a:ext cx="8784000" cy="6587280"/>
          </a:xfrm>
          <a:prstGeom prst="rect">
            <a:avLst/>
          </a:prstGeom>
          <a:noFill/>
          <a:ln>
            <a:noFill/>
          </a:ln>
        </p:spPr>
        <p:txBody>
          <a:bodyPr lIns="0" rIns="0" tIns="0" bIns="0">
            <a:normAutofit fontScale="39000"/>
          </a:bodyPr>
          <a:p>
            <a:r>
              <a:rPr b="1" lang="en-US" sz="2000" spc="-1" strike="noStrike">
                <a:solidFill>
                  <a:srgbClr val="292934"/>
                </a:solidFill>
                <a:latin typeface="Rockwell"/>
              </a:rPr>
              <a:t>1. Are the specifications for detector performance, particularly detection efficiency and uniformity across the TPC, clearly stated and justified by DUNE physics goals? Are they appropriately documented in EDMS?</a:t>
            </a:r>
            <a:endParaRPr b="1" lang="en-US" sz="2000" spc="-1" strike="noStrike">
              <a:solidFill>
                <a:srgbClr val="292934"/>
              </a:solidFill>
              <a:latin typeface="Rockwell"/>
            </a:endParaRPr>
          </a:p>
          <a:p>
            <a:r>
              <a:rPr b="0" i="1" lang="en-US" sz="2000" spc="-1" strike="noStrike">
                <a:solidFill>
                  <a:srgbClr val="292934"/>
                </a:solidFill>
                <a:latin typeface="Rockwell"/>
              </a:rPr>
              <a:t>The connection between physics goals and detector performance has been addressed on the SPPD TDR Chapter. (</a:t>
            </a:r>
            <a:r>
              <a:rPr b="0" i="1" lang="en-US" sz="2000" spc="-1" strike="noStrike">
                <a:solidFill>
                  <a:srgbClr val="292934"/>
                </a:solidFill>
                <a:latin typeface="Rockwell"/>
                <a:hlinkClick r:id="rId1"/>
              </a:rPr>
              <a:t>EDMS 2383194</a:t>
            </a:r>
            <a:r>
              <a:rPr b="0" i="1" lang="en-US" sz="2000" spc="-1" strike="noStrike">
                <a:solidFill>
                  <a:srgbClr val="292934"/>
                </a:solidFill>
                <a:latin typeface="Rockwell"/>
              </a:rPr>
              <a:t> and </a:t>
            </a:r>
            <a:r>
              <a:rPr b="0" i="1" lang="en-US" sz="2000" spc="-1" strike="noStrike">
                <a:solidFill>
                  <a:srgbClr val="292934"/>
                </a:solidFill>
                <a:latin typeface="Rockwell"/>
                <a:hlinkClick r:id="rId2"/>
              </a:rPr>
              <a:t>EDMS 2383195</a:t>
            </a:r>
            <a:r>
              <a:rPr b="0" i="1" lang="en-US" sz="2000" spc="-1" strike="noStrike">
                <a:solidFill>
                  <a:srgbClr val="292934"/>
                </a:solidFill>
                <a:latin typeface="Rockwell"/>
              </a:rPr>
              <a:t>)</a:t>
            </a:r>
            <a:endParaRPr b="1" lang="en-US" sz="2000" spc="-1" strike="noStrike">
              <a:solidFill>
                <a:srgbClr val="292934"/>
              </a:solidFill>
              <a:latin typeface="Rockwell"/>
            </a:endParaRPr>
          </a:p>
          <a:p>
            <a:r>
              <a:rPr b="0" i="1" lang="en-US" sz="2000" spc="-1" strike="noStrike">
                <a:solidFill>
                  <a:srgbClr val="292934"/>
                </a:solidFill>
                <a:latin typeface="Rockwell"/>
              </a:rPr>
              <a:t>Addressed in </a:t>
            </a:r>
            <a:r>
              <a:rPr b="0" i="1" lang="en-US" sz="2000" spc="-1" strike="noStrike">
                <a:solidFill>
                  <a:srgbClr val="292934"/>
                </a:solidFill>
                <a:latin typeface="Rockwell"/>
                <a:hlinkClick r:id="rId3"/>
              </a:rPr>
              <a:t>A. Himmel talk</a:t>
            </a:r>
            <a:r>
              <a:rPr b="0" i="1" lang="en-US" sz="2000" spc="-1" strike="noStrike">
                <a:solidFill>
                  <a:srgbClr val="292934"/>
                </a:solidFill>
                <a:latin typeface="Rockwell"/>
              </a:rPr>
              <a:t> in this review. </a:t>
            </a:r>
            <a:endParaRPr b="1" lang="en-US" sz="2000" spc="-1" strike="noStrike">
              <a:solidFill>
                <a:srgbClr val="292934"/>
              </a:solidFill>
              <a:latin typeface="Rockwell"/>
            </a:endParaRPr>
          </a:p>
          <a:p>
            <a:r>
              <a:rPr b="1" lang="en-US" sz="2000" spc="-1" strike="noStrike">
                <a:solidFill>
                  <a:srgbClr val="292934"/>
                </a:solidFill>
                <a:latin typeface="Rockwell"/>
              </a:rPr>
              <a:t>2. Have design choices been fully identified and do they meet detector requirements for performance, installation, grounding, testing and calibration?</a:t>
            </a:r>
            <a:endParaRPr b="1" lang="en-US" sz="2000" spc="-1" strike="noStrike">
              <a:solidFill>
                <a:srgbClr val="292934"/>
              </a:solidFill>
              <a:latin typeface="Rockwell"/>
            </a:endParaRPr>
          </a:p>
          <a:p>
            <a:r>
              <a:rPr b="0" lang="en-US" sz="2000" spc="-1" strike="noStrike">
                <a:solidFill>
                  <a:srgbClr val="292934"/>
                </a:solidFill>
                <a:latin typeface="Rockwell"/>
              </a:rPr>
              <a:t>The design choices, based on the X-ARAPUCA design have been illustrated in </a:t>
            </a:r>
            <a:r>
              <a:rPr b="0" lang="en-US" sz="2000" spc="-1" strike="noStrike">
                <a:solidFill>
                  <a:srgbClr val="292934"/>
                </a:solidFill>
                <a:latin typeface="Rockwell"/>
                <a:hlinkClick r:id="rId4"/>
              </a:rPr>
              <a:t>E. Segreto talk</a:t>
            </a:r>
            <a:r>
              <a:rPr b="0" lang="en-US" sz="2000" spc="-1" strike="noStrike">
                <a:solidFill>
                  <a:srgbClr val="292934"/>
                </a:solidFill>
                <a:latin typeface="Rockwell"/>
              </a:rPr>
              <a:t>. Performances of the first X-ARAPUCA prototypes and of the APRAUCA arrays in protoDUNE meet the detector requirements and have been illustrated in </a:t>
            </a:r>
            <a:r>
              <a:rPr b="0" lang="en-US" sz="2000" spc="-1" strike="noStrike">
                <a:solidFill>
                  <a:srgbClr val="292934"/>
                </a:solidFill>
                <a:latin typeface="Rockwell"/>
                <a:hlinkClick r:id="rId5"/>
              </a:rPr>
              <a:t>F. Cavanna talk</a:t>
            </a:r>
            <a:r>
              <a:rPr b="0" lang="en-US" sz="2000" spc="-1" strike="noStrike">
                <a:solidFill>
                  <a:srgbClr val="292934"/>
                </a:solidFill>
                <a:latin typeface="Rockwell"/>
              </a:rPr>
              <a:t>. The relation between detector performance and physics requirements has been shown in </a:t>
            </a:r>
            <a:r>
              <a:rPr b="0" lang="en-US" sz="2000" spc="-1" strike="noStrike">
                <a:solidFill>
                  <a:srgbClr val="292934"/>
                </a:solidFill>
                <a:latin typeface="Rockwell"/>
                <a:hlinkClick r:id="rId6"/>
              </a:rPr>
              <a:t>A. Himmel talk</a:t>
            </a:r>
            <a:r>
              <a:rPr b="0" lang="en-US" sz="2000" spc="-1" strike="noStrike">
                <a:solidFill>
                  <a:srgbClr val="292934"/>
                </a:solidFill>
                <a:latin typeface="Rockwell"/>
              </a:rPr>
              <a:t>. Installation described in D. Warner talk, grounding plan described in </a:t>
            </a:r>
            <a:r>
              <a:rPr b="0" lang="en-US" sz="2000" spc="-1" strike="noStrike">
                <a:solidFill>
                  <a:srgbClr val="292934"/>
                </a:solidFill>
                <a:latin typeface="Rockwell"/>
                <a:hlinkClick r:id="rId7"/>
              </a:rPr>
              <a:t>C. Gotti talk</a:t>
            </a:r>
            <a:r>
              <a:rPr b="0" lang="en-US" sz="2000" spc="-1" strike="noStrike">
                <a:solidFill>
                  <a:srgbClr val="292934"/>
                </a:solidFill>
                <a:latin typeface="Rockwell"/>
              </a:rPr>
              <a:t> and in </a:t>
            </a:r>
            <a:r>
              <a:rPr b="0" lang="en-US" sz="2000" spc="-1" strike="noStrike">
                <a:solidFill>
                  <a:srgbClr val="292934"/>
                </a:solidFill>
                <a:latin typeface="Rockwell"/>
                <a:hlinkClick r:id="rId8"/>
              </a:rPr>
              <a:t>EDMS 2383681</a:t>
            </a:r>
            <a:r>
              <a:rPr b="0" lang="en-US" sz="2000" spc="-1" strike="noStrike">
                <a:solidFill>
                  <a:srgbClr val="292934"/>
                </a:solidFill>
                <a:latin typeface="Rockwell"/>
              </a:rPr>
              <a:t>. Calibration plan in </a:t>
            </a:r>
            <a:r>
              <a:rPr b="0" lang="en-US" sz="2000" spc="-1" strike="noStrike">
                <a:solidFill>
                  <a:srgbClr val="292934"/>
                </a:solidFill>
                <a:latin typeface="Rockwell"/>
                <a:hlinkClick r:id="rId9"/>
              </a:rPr>
              <a:t>EDMS 2383195</a:t>
            </a:r>
            <a:r>
              <a:rPr b="0" lang="en-US" sz="2000" spc="-1" strike="noStrike">
                <a:solidFill>
                  <a:srgbClr val="292934"/>
                </a:solidFill>
                <a:latin typeface="Rockwell"/>
              </a:rPr>
              <a:t>.</a:t>
            </a:r>
            <a:endParaRPr b="1" lang="en-US" sz="2000" spc="-1" strike="noStrike">
              <a:solidFill>
                <a:srgbClr val="292934"/>
              </a:solidFill>
              <a:latin typeface="Rockwell"/>
            </a:endParaRPr>
          </a:p>
          <a:p>
            <a:r>
              <a:rPr b="1" lang="en-US" sz="2000" spc="-1" strike="noStrike">
                <a:solidFill>
                  <a:srgbClr val="292934"/>
                </a:solidFill>
                <a:latin typeface="Rockwell"/>
              </a:rPr>
              <a:t>3. Does the design have an appropriate validation plan for long term operation in LAr?</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ea typeface="AR PL SungtiL GB"/>
              </a:rPr>
              <a:t>Long term validation takes advantages of the protoDUNE Run I </a:t>
            </a:r>
            <a:r>
              <a:rPr b="0" lang="en-US" sz="2000" spc="-1" strike="noStrike">
                <a:solidFill>
                  <a:srgbClr val="292934"/>
                </a:solidFill>
                <a:latin typeface="Rockwell"/>
                <a:ea typeface="AR PL SungtiL GB"/>
                <a:hlinkClick r:id="rId10"/>
              </a:rPr>
              <a:t>F. Cavanna talk</a:t>
            </a:r>
            <a:r>
              <a:rPr b="0" lang="en-US" sz="2000" spc="-1" strike="noStrike">
                <a:solidFill>
                  <a:srgbClr val="292934"/>
                </a:solidFill>
                <a:latin typeface="Rockwell"/>
              </a:rPr>
              <a:t>. Long term validation of optical components in A. Machado talk.</a:t>
            </a:r>
            <a:endParaRPr b="1" lang="en-US" sz="2000" spc="-1" strike="noStrike">
              <a:solidFill>
                <a:srgbClr val="292934"/>
              </a:solidFill>
              <a:latin typeface="Rockwell"/>
            </a:endParaRPr>
          </a:p>
          <a:p>
            <a:r>
              <a:rPr b="1" lang="en-US" sz="2000" spc="-1" strike="noStrike">
                <a:solidFill>
                  <a:srgbClr val="292934"/>
                </a:solidFill>
                <a:latin typeface="Rockwell"/>
              </a:rPr>
              <a:t>4. Are the specifications and 3D model/2D drawings for standard and custom components substantially complete and available in EDMS? Are they of sufficient maturity to proceed to final design?</a:t>
            </a:r>
            <a:endParaRPr b="1" lang="en-US" sz="2000" spc="-1" strike="noStrike">
              <a:solidFill>
                <a:srgbClr val="292934"/>
              </a:solidFill>
              <a:latin typeface="Rockwell"/>
            </a:endParaRPr>
          </a:p>
          <a:p>
            <a:r>
              <a:rPr b="0" lang="en-US" sz="2000" spc="-1" strike="noStrike">
                <a:solidFill>
                  <a:srgbClr val="292934"/>
                </a:solidFill>
                <a:latin typeface="Rockwell"/>
                <a:hlinkClick r:id="rId11"/>
              </a:rPr>
              <a:t>3D</a:t>
            </a:r>
            <a:r>
              <a:rPr b="0" lang="en-US" sz="2000" spc="-1" strike="noStrike">
                <a:solidFill>
                  <a:srgbClr val="292934"/>
                </a:solidFill>
                <a:latin typeface="Rockwell"/>
              </a:rPr>
              <a:t> and </a:t>
            </a:r>
            <a:r>
              <a:rPr b="0" lang="en-US" sz="2000" spc="-1" strike="noStrike">
                <a:solidFill>
                  <a:srgbClr val="292934"/>
                </a:solidFill>
                <a:latin typeface="Rockwell"/>
                <a:hlinkClick r:id="rId12"/>
              </a:rPr>
              <a:t>2D</a:t>
            </a:r>
            <a:r>
              <a:rPr b="0" lang="en-US" sz="2000" spc="-1" strike="noStrike">
                <a:solidFill>
                  <a:srgbClr val="292934"/>
                </a:solidFill>
                <a:latin typeface="Rockwell"/>
              </a:rPr>
              <a:t> models are essentially complete and available on EDMS.</a:t>
            </a:r>
            <a:endParaRPr b="1" lang="en-US" sz="2000" spc="-1" strike="noStrike">
              <a:solidFill>
                <a:srgbClr val="292934"/>
              </a:solidFill>
              <a:latin typeface="Rockwell"/>
            </a:endParaRPr>
          </a:p>
          <a:p>
            <a:r>
              <a:rPr b="1" lang="en-US" sz="2000" spc="-1" strike="noStrike">
                <a:solidFill>
                  <a:srgbClr val="292934"/>
                </a:solidFill>
                <a:latin typeface="Rockwell"/>
              </a:rPr>
              <a:t>5. Does the report from the internal Fermilab warm electronics review (EDMS-2385075) indicate sufficient design maturity for preliminary design?</a:t>
            </a:r>
            <a:endParaRPr b="1" lang="en-US" sz="2000" spc="-1" strike="noStrike">
              <a:solidFill>
                <a:srgbClr val="292934"/>
              </a:solidFill>
              <a:latin typeface="Rockwell"/>
            </a:endParaRPr>
          </a:p>
          <a:p>
            <a:r>
              <a:rPr b="0" lang="en-US" sz="2000" spc="-1" strike="noStrike">
                <a:solidFill>
                  <a:srgbClr val="292934"/>
                </a:solidFill>
                <a:latin typeface="Rockwell"/>
              </a:rPr>
              <a:t>The Internal review ended with a series of recommendations which will be followed in the next steps of DAPHNE development. </a:t>
            </a:r>
            <a:endParaRPr b="1" lang="en-US" sz="2000" spc="-1" strike="noStrike">
              <a:solidFill>
                <a:srgbClr val="292934"/>
              </a:solidFill>
              <a:latin typeface="Rockwell"/>
            </a:endParaRPr>
          </a:p>
          <a:p>
            <a:endParaRPr b="1" lang="en-US" sz="2000" spc="-1" strike="noStrike">
              <a:solidFill>
                <a:srgbClr val="292934"/>
              </a:solidFill>
              <a:latin typeface="Rockwell"/>
            </a:endParaRPr>
          </a:p>
          <a:p>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TextShape 1"/>
          <p:cNvSpPr txBox="1"/>
          <p:nvPr/>
        </p:nvSpPr>
        <p:spPr>
          <a:xfrm>
            <a:off x="144000" y="288000"/>
            <a:ext cx="8589240" cy="6570000"/>
          </a:xfrm>
          <a:prstGeom prst="rect">
            <a:avLst/>
          </a:prstGeom>
          <a:noFill/>
          <a:ln>
            <a:noFill/>
          </a:ln>
        </p:spPr>
        <p:txBody>
          <a:bodyPr lIns="0" rIns="0" tIns="0" bIns="0">
            <a:normAutofit fontScale="47000"/>
          </a:bodyPr>
          <a:p>
            <a:pPr>
              <a:lnSpc>
                <a:spcPct val="100000"/>
              </a:lnSpc>
              <a:spcBef>
                <a:spcPts val="1417"/>
              </a:spcBef>
            </a:pPr>
            <a:r>
              <a:rPr b="1" lang="en-US" sz="2000" spc="-1" strike="noStrike">
                <a:solidFill>
                  <a:srgbClr val="292934"/>
                </a:solidFill>
                <a:latin typeface="Rockwell"/>
              </a:rPr>
              <a:t>6. Is documentation of cryogenic electrical component design (including passive/active photosensor ganging circuitry) presented sufficiently complete and appropriate for preliminary design?</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Cryogenic electrical components presented in </a:t>
            </a:r>
            <a:r>
              <a:rPr b="0" lang="en-US" sz="2000" spc="-1" strike="noStrike">
                <a:solidFill>
                  <a:srgbClr val="292934"/>
                </a:solidFill>
                <a:latin typeface="Rockwell"/>
                <a:hlinkClick r:id="rId1"/>
              </a:rPr>
              <a:t>C. Gotti talk</a:t>
            </a:r>
            <a:r>
              <a:rPr b="0" lang="en-US" sz="2000" spc="-1" strike="noStrike">
                <a:solidFill>
                  <a:srgbClr val="292934"/>
                </a:solidFill>
                <a:latin typeface="Rockwell"/>
              </a:rPr>
              <a:t> </a:t>
            </a:r>
            <a:endParaRPr b="1" lang="en-US" sz="2000" spc="-1" strike="noStrike">
              <a:solidFill>
                <a:srgbClr val="292934"/>
              </a:solidFill>
              <a:latin typeface="Rockwell"/>
            </a:endParaRPr>
          </a:p>
          <a:p>
            <a:pPr>
              <a:lnSpc>
                <a:spcPct val="100000"/>
              </a:lnSpc>
              <a:spcBef>
                <a:spcPts val="1417"/>
              </a:spcBef>
            </a:pPr>
            <a:r>
              <a:rPr b="1" lang="en-US" sz="2000" spc="-1" strike="noStrike">
                <a:solidFill>
                  <a:srgbClr val="292934"/>
                </a:solidFill>
                <a:latin typeface="Rockwell"/>
              </a:rPr>
              <a:t>7. Have schematics and layouts for all PCBs, including cold boards and cryostat feedthroughs, been uploaded to EDMS and are they satisfactory?</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A guide to electrical documentation can be found in </a:t>
            </a:r>
            <a:r>
              <a:rPr b="0" lang="en-US" sz="2000" spc="-1" strike="noStrike">
                <a:solidFill>
                  <a:srgbClr val="292934"/>
                </a:solidFill>
                <a:latin typeface="Rockwell"/>
                <a:hlinkClick r:id="rId2"/>
              </a:rPr>
              <a:t>EDMS2384981</a:t>
            </a:r>
            <a:endParaRPr b="1" lang="en-US" sz="2000" spc="-1" strike="noStrike">
              <a:solidFill>
                <a:srgbClr val="292934"/>
              </a:solidFill>
              <a:latin typeface="Rockwell"/>
            </a:endParaRPr>
          </a:p>
          <a:p>
            <a:pPr>
              <a:lnSpc>
                <a:spcPct val="100000"/>
              </a:lnSpc>
              <a:spcBef>
                <a:spcPts val="1417"/>
              </a:spcBef>
            </a:pPr>
            <a:r>
              <a:rPr b="1" lang="en-US" sz="2000" spc="-1" strike="noStrike">
                <a:solidFill>
                  <a:srgbClr val="292934"/>
                </a:solidFill>
                <a:latin typeface="Rockwell"/>
              </a:rPr>
              <a:t>8. Have interfaces with other detector components been addressed and documented in EDMS?</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Yes. </a:t>
            </a:r>
            <a:r>
              <a:rPr b="0" lang="en-US" sz="2000" spc="-1" strike="noStrike">
                <a:solidFill>
                  <a:srgbClr val="292934"/>
                </a:solidFill>
                <a:latin typeface="Rockwell"/>
                <a:hlinkClick r:id="rId3"/>
              </a:rPr>
              <a:t>EDMS 2088720</a:t>
            </a:r>
            <a:r>
              <a:rPr b="0" lang="en-US" sz="2000" spc="-1" strike="noStrike">
                <a:solidFill>
                  <a:srgbClr val="292934"/>
                </a:solidFill>
                <a:latin typeface="Rockwell"/>
              </a:rPr>
              <a:t> (TPC), </a:t>
            </a:r>
            <a:r>
              <a:rPr b="0" lang="en-US" sz="2000" spc="-1" strike="noStrike">
                <a:solidFill>
                  <a:srgbClr val="292934"/>
                </a:solidFill>
                <a:latin typeface="Rockwell"/>
                <a:hlinkClick r:id="rId4"/>
              </a:rPr>
              <a:t>EDMS 2088721</a:t>
            </a:r>
            <a:r>
              <a:rPr b="0" lang="en-US" sz="2000" spc="-1" strike="noStrike">
                <a:solidFill>
                  <a:srgbClr val="292934"/>
                </a:solidFill>
                <a:latin typeface="Rockwell"/>
              </a:rPr>
              <a:t> (HV), </a:t>
            </a:r>
            <a:r>
              <a:rPr b="0" lang="en-US" sz="2000" spc="-1" strike="noStrike">
                <a:solidFill>
                  <a:srgbClr val="292934"/>
                </a:solidFill>
                <a:latin typeface="Rockwell"/>
                <a:hlinkClick r:id="rId5"/>
              </a:rPr>
              <a:t>EDMS 2088726</a:t>
            </a:r>
            <a:r>
              <a:rPr b="0" lang="en-US" sz="2000" spc="-1" strike="noStrike">
                <a:solidFill>
                  <a:srgbClr val="292934"/>
                </a:solidFill>
                <a:latin typeface="Rockwell"/>
              </a:rPr>
              <a:t> (DAQ), </a:t>
            </a:r>
            <a:r>
              <a:rPr b="0" lang="en-US" sz="2000" spc="-1" strike="noStrike">
                <a:solidFill>
                  <a:srgbClr val="292934"/>
                </a:solidFill>
                <a:latin typeface="Rockwell"/>
                <a:hlinkClick r:id="rId6"/>
              </a:rPr>
              <a:t>EDMS 2088735</a:t>
            </a:r>
            <a:r>
              <a:rPr b="0" lang="en-US" sz="2000" spc="-1" strike="noStrike">
                <a:solidFill>
                  <a:srgbClr val="292934"/>
                </a:solidFill>
                <a:latin typeface="Rockwell"/>
              </a:rPr>
              <a:t> (APA), </a:t>
            </a:r>
            <a:r>
              <a:rPr b="0" lang="en-US" sz="2000" spc="-1" strike="noStrike">
                <a:solidFill>
                  <a:srgbClr val="292934"/>
                </a:solidFill>
                <a:latin typeface="Rockwell"/>
                <a:hlinkClick r:id="rId7"/>
              </a:rPr>
              <a:t>EDMS 2145146</a:t>
            </a:r>
            <a:r>
              <a:rPr b="0" lang="en-US" sz="2000" spc="-1" strike="noStrike">
                <a:solidFill>
                  <a:srgbClr val="292934"/>
                </a:solidFill>
                <a:latin typeface="Rockwell"/>
              </a:rPr>
              <a:t> (COM), </a:t>
            </a:r>
            <a:r>
              <a:rPr b="0" lang="en-US" sz="2000" spc="-1" strike="noStrike">
                <a:solidFill>
                  <a:srgbClr val="292934"/>
                </a:solidFill>
                <a:latin typeface="Rockwell"/>
                <a:hlinkClick r:id="rId8"/>
              </a:rPr>
              <a:t>EDMS 2145137</a:t>
            </a:r>
            <a:r>
              <a:rPr b="0" lang="en-US" sz="2000" spc="-1" strike="noStrike">
                <a:solidFill>
                  <a:srgbClr val="292934"/>
                </a:solidFill>
                <a:latin typeface="Rockwell"/>
              </a:rPr>
              <a:t> (CALCI)</a:t>
            </a:r>
            <a:endParaRPr b="1" lang="en-US" sz="2000" spc="-1" strike="noStrike">
              <a:solidFill>
                <a:srgbClr val="292934"/>
              </a:solidFill>
              <a:latin typeface="Rockwell"/>
            </a:endParaRPr>
          </a:p>
          <a:p>
            <a:pPr>
              <a:lnSpc>
                <a:spcPct val="100000"/>
              </a:lnSpc>
              <a:spcBef>
                <a:spcPts val="1417"/>
              </a:spcBef>
            </a:pPr>
            <a:r>
              <a:rPr b="1" lang="en-US" sz="2000" spc="-1" strike="noStrike">
                <a:solidFill>
                  <a:srgbClr val="292934"/>
                </a:solidFill>
                <a:latin typeface="Rockwell"/>
              </a:rPr>
              <a:t>9.</a:t>
            </a:r>
            <a:r>
              <a:rPr b="0" lang="en-US" sz="2000" spc="-1" strike="noStrike">
                <a:solidFill>
                  <a:srgbClr val="292934"/>
                </a:solidFill>
                <a:latin typeface="Rockwell"/>
              </a:rPr>
              <a:t> </a:t>
            </a:r>
            <a:r>
              <a:rPr b="1" lang="en-US" sz="2000" spc="-1" strike="noStrike">
                <a:solidFill>
                  <a:srgbClr val="292934"/>
                </a:solidFill>
                <a:latin typeface="Rockwell"/>
              </a:rPr>
              <a:t>Are engineering analyses sufficient to ensure the design is safe during all phases and have applicable design codes and standards been satisfied? Does the Compliance Office report exist and support a conclusion that the design is safe?</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Engineering analyses available in</a:t>
            </a:r>
            <a:r>
              <a:rPr b="0" lang="en-US" sz="2000" spc="-1" strike="noStrike">
                <a:solidFill>
                  <a:srgbClr val="292934"/>
                </a:solidFill>
                <a:latin typeface="Rockwell"/>
                <a:hlinkClick r:id="rId9"/>
              </a:rPr>
              <a:t> EDMS2380229</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The Compliance Office report does exist and states that t</a:t>
            </a:r>
            <a:r>
              <a:rPr b="0" lang="en-GB" sz="2000" spc="-1" strike="noStrike">
                <a:solidFill>
                  <a:srgbClr val="292934"/>
                </a:solidFill>
                <a:latin typeface="Rockwell"/>
                <a:ea typeface="AR PL SungtiL GB"/>
              </a:rPr>
              <a:t>he status of the design of the PD is in a status acceptable for the PD 60 % design review (</a:t>
            </a:r>
            <a:r>
              <a:rPr b="0" lang="en-GB" sz="2000" spc="-1" strike="noStrike">
                <a:solidFill>
                  <a:srgbClr val="292934"/>
                </a:solidFill>
                <a:latin typeface="Rockwell"/>
                <a:ea typeface="AR PL SungtiL GB"/>
                <a:hlinkClick r:id="rId10"/>
              </a:rPr>
              <a:t>EDMS2380230</a:t>
            </a:r>
            <a:r>
              <a:rPr b="0" lang="en-GB" sz="2000" spc="-1" strike="noStrike">
                <a:solidFill>
                  <a:srgbClr val="292934"/>
                </a:solidFill>
                <a:latin typeface="Rockwell"/>
                <a:ea typeface="AR PL SungtiL GB"/>
              </a:rPr>
              <a:t>)</a:t>
            </a:r>
            <a:endParaRPr b="1" lang="en-US" sz="2000" spc="-1" strike="noStrike">
              <a:solidFill>
                <a:srgbClr val="292934"/>
              </a:solidFill>
              <a:latin typeface="Rockwell"/>
            </a:endParaRPr>
          </a:p>
          <a:p>
            <a:pPr>
              <a:lnSpc>
                <a:spcPct val="100000"/>
              </a:lnSpc>
              <a:spcBef>
                <a:spcPts val="1417"/>
              </a:spcBef>
            </a:pPr>
            <a:r>
              <a:rPr b="1" lang="en-US" sz="2000" spc="-1" strike="noStrike">
                <a:solidFill>
                  <a:srgbClr val="292934"/>
                </a:solidFill>
                <a:latin typeface="Rockwell"/>
              </a:rPr>
              <a:t>10. Are system grounding details documented and in EDMS? Are electrical connections specified and do schematics exists in EDMS? Are all wires, cables and connections documented?</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Grounding plan presented in </a:t>
            </a:r>
            <a:r>
              <a:rPr b="0" lang="en-US" sz="2000" spc="-1" strike="noStrike">
                <a:solidFill>
                  <a:srgbClr val="292934"/>
                </a:solidFill>
                <a:latin typeface="Rockwell"/>
                <a:hlinkClick r:id="rId11"/>
              </a:rPr>
              <a:t>C. Gotti talk</a:t>
            </a:r>
            <a:r>
              <a:rPr b="0" lang="en-US" sz="2000" spc="-1" strike="noStrike">
                <a:solidFill>
                  <a:srgbClr val="292934"/>
                </a:solidFill>
                <a:latin typeface="Rockwell"/>
              </a:rPr>
              <a:t> and in </a:t>
            </a:r>
            <a:r>
              <a:rPr b="0" lang="en-US" sz="2000" spc="-1" strike="noStrike">
                <a:solidFill>
                  <a:srgbClr val="292934"/>
                </a:solidFill>
                <a:latin typeface="Rockwell"/>
                <a:hlinkClick r:id="rId12"/>
              </a:rPr>
              <a:t>EDMS 2383681</a:t>
            </a:r>
            <a:r>
              <a:rPr b="0" lang="en-US" sz="2000" spc="-1" strike="noStrike">
                <a:solidFill>
                  <a:srgbClr val="292934"/>
                </a:solidFill>
                <a:latin typeface="Rockwell"/>
              </a:rPr>
              <a:t>.Wires and connections discussed in </a:t>
            </a:r>
            <a:r>
              <a:rPr b="0" lang="en-US" sz="2000" spc="-1" strike="noStrike">
                <a:solidFill>
                  <a:srgbClr val="292934"/>
                </a:solidFill>
                <a:latin typeface="Rockwell"/>
                <a:hlinkClick r:id="rId13"/>
              </a:rPr>
              <a:t>D. Warner talk</a:t>
            </a:r>
            <a:r>
              <a:rPr b="0" lang="en-US" sz="2000" spc="-1" strike="noStrike">
                <a:solidFill>
                  <a:srgbClr val="292934"/>
                </a:solidFill>
                <a:latin typeface="Rockwell"/>
              </a:rPr>
              <a:t> and in </a:t>
            </a:r>
            <a:r>
              <a:rPr b="0" lang="en-US" sz="2000" spc="-1" strike="noStrike">
                <a:solidFill>
                  <a:srgbClr val="292934"/>
                </a:solidFill>
                <a:latin typeface="Rockwell"/>
                <a:hlinkClick r:id="rId14"/>
              </a:rPr>
              <a:t>EDMS 2145146</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TextShape 1"/>
          <p:cNvSpPr txBox="1"/>
          <p:nvPr/>
        </p:nvSpPr>
        <p:spPr>
          <a:xfrm>
            <a:off x="216000" y="108000"/>
            <a:ext cx="8733240" cy="6750000"/>
          </a:xfrm>
          <a:prstGeom prst="rect">
            <a:avLst/>
          </a:prstGeom>
          <a:noFill/>
          <a:ln>
            <a:noFill/>
          </a:ln>
        </p:spPr>
        <p:txBody>
          <a:bodyPr lIns="0" rIns="0" tIns="0" bIns="0">
            <a:normAutofit fontScale="44000"/>
          </a:bodyPr>
          <a:p>
            <a:r>
              <a:rPr b="1" lang="en-US" sz="2000" spc="-1" strike="noStrike">
                <a:solidFill>
                  <a:srgbClr val="292934"/>
                </a:solidFill>
                <a:latin typeface="Rockwell"/>
              </a:rPr>
              <a:t>11. Does the design enable a reasonable procurement strategy and manufacturing plan and are these plans sufficiently developed to proceed to final design?</a:t>
            </a:r>
            <a:endParaRPr b="1" lang="en-US" sz="2000" spc="-1" strike="noStrike">
              <a:solidFill>
                <a:srgbClr val="292934"/>
              </a:solidFill>
              <a:latin typeface="Rockwell"/>
            </a:endParaRPr>
          </a:p>
          <a:p>
            <a:r>
              <a:rPr b="0" lang="en-US" sz="2000" spc="-1" strike="noStrike">
                <a:solidFill>
                  <a:srgbClr val="292934"/>
                </a:solidFill>
                <a:latin typeface="Rockwell"/>
              </a:rPr>
              <a:t>Preliminary procurement and manufacturing plan in </a:t>
            </a:r>
            <a:r>
              <a:rPr b="0" lang="en-US" sz="2000" spc="-1" strike="noStrike">
                <a:solidFill>
                  <a:srgbClr val="292934"/>
                </a:solidFill>
                <a:latin typeface="Rockwell"/>
                <a:hlinkClick r:id="rId1"/>
              </a:rPr>
              <a:t>EDMS 2384693</a:t>
            </a:r>
            <a:r>
              <a:rPr b="0" lang="en-US" sz="2000" spc="-1" strike="noStrike">
                <a:solidFill>
                  <a:srgbClr val="292934"/>
                </a:solidFill>
                <a:latin typeface="Rockwell"/>
              </a:rPr>
              <a:t>.</a:t>
            </a:r>
            <a:endParaRPr b="1" lang="en-US" sz="2000" spc="-1" strike="noStrike">
              <a:solidFill>
                <a:srgbClr val="292934"/>
              </a:solidFill>
              <a:latin typeface="Rockwell"/>
            </a:endParaRPr>
          </a:p>
          <a:p>
            <a:r>
              <a:rPr b="1" lang="en-US" sz="2000" spc="-1" strike="noStrike">
                <a:solidFill>
                  <a:srgbClr val="292934"/>
                </a:solidFill>
                <a:latin typeface="Rockwell"/>
              </a:rPr>
              <a:t>12. Does the design enable a reasonable quality control plan and are quality assurance and testing plans sufficiently developed to proceed to final design?</a:t>
            </a:r>
            <a:endParaRPr b="1" lang="en-US" sz="2000" spc="-1" strike="noStrike">
              <a:solidFill>
                <a:srgbClr val="292934"/>
              </a:solidFill>
              <a:latin typeface="Rockwell"/>
            </a:endParaRPr>
          </a:p>
          <a:p>
            <a:r>
              <a:rPr b="0" lang="en-US" sz="2000" spc="-1" strike="noStrike">
                <a:solidFill>
                  <a:srgbClr val="292934"/>
                </a:solidFill>
                <a:latin typeface="Rockwell"/>
              </a:rPr>
              <a:t>QA/QC plan presented in </a:t>
            </a:r>
            <a:r>
              <a:rPr b="0" lang="en-US" sz="2000" spc="-1" strike="noStrike">
                <a:solidFill>
                  <a:srgbClr val="292934"/>
                </a:solidFill>
                <a:latin typeface="Rockwell"/>
                <a:hlinkClick r:id="rId2"/>
              </a:rPr>
              <a:t>V. Pimentel talk</a:t>
            </a:r>
            <a:r>
              <a:rPr b="0" lang="en-US" sz="2000" spc="-1" strike="noStrike">
                <a:solidFill>
                  <a:srgbClr val="292934"/>
                </a:solidFill>
                <a:latin typeface="Rockwell"/>
              </a:rPr>
              <a:t> and</a:t>
            </a:r>
            <a:r>
              <a:rPr b="0" lang="en-US" sz="2000" spc="-1" strike="noStrike">
                <a:solidFill>
                  <a:srgbClr val="292934"/>
                </a:solidFill>
                <a:latin typeface="Rockwell"/>
                <a:hlinkClick r:id="rId3"/>
              </a:rPr>
              <a:t> EDMS 2384692</a:t>
            </a:r>
            <a:endParaRPr b="1" lang="en-US" sz="2000" spc="-1" strike="noStrike">
              <a:solidFill>
                <a:srgbClr val="292934"/>
              </a:solidFill>
              <a:latin typeface="Rockwell"/>
            </a:endParaRPr>
          </a:p>
          <a:p>
            <a:r>
              <a:rPr b="1" lang="en-US" sz="2000" spc="-1" strike="noStrike">
                <a:solidFill>
                  <a:srgbClr val="292934"/>
                </a:solidFill>
                <a:latin typeface="Rockwell"/>
              </a:rPr>
              <a:t>13. Does the design enable a reasonable installation plan and are these plans sufficiently developed to proceed to final design?</a:t>
            </a:r>
            <a:endParaRPr b="1" lang="en-US" sz="2000" spc="-1" strike="noStrike">
              <a:solidFill>
                <a:srgbClr val="292934"/>
              </a:solidFill>
              <a:latin typeface="Rockwell"/>
            </a:endParaRPr>
          </a:p>
          <a:p>
            <a:r>
              <a:rPr b="0" lang="en-US" sz="2000" spc="-1" strike="noStrike">
                <a:solidFill>
                  <a:srgbClr val="292934"/>
                </a:solidFill>
                <a:latin typeface="Rockwell"/>
              </a:rPr>
              <a:t>Installation plan presented in </a:t>
            </a:r>
            <a:r>
              <a:rPr b="0" lang="en-US" sz="2000" spc="-1" strike="noStrike">
                <a:solidFill>
                  <a:srgbClr val="292934"/>
                </a:solidFill>
                <a:latin typeface="Rockwell"/>
                <a:hlinkClick r:id="rId4"/>
              </a:rPr>
              <a:t>D. Warner talk</a:t>
            </a:r>
            <a:endParaRPr b="1" lang="en-US" sz="2000" spc="-1" strike="noStrike">
              <a:solidFill>
                <a:srgbClr val="292934"/>
              </a:solidFill>
              <a:latin typeface="Rockwell"/>
            </a:endParaRPr>
          </a:p>
          <a:p>
            <a:r>
              <a:rPr b="1" lang="en-US" sz="2000" spc="-1" strike="noStrike">
                <a:solidFill>
                  <a:srgbClr val="292934"/>
                </a:solidFill>
                <a:latin typeface="Rockwell"/>
              </a:rPr>
              <a:t>14. Have lessons learned from ProtoDUNE been documented and implemented?</a:t>
            </a:r>
            <a:endParaRPr b="1" lang="en-US" sz="2000" spc="-1" strike="noStrike">
              <a:solidFill>
                <a:srgbClr val="292934"/>
              </a:solidFill>
              <a:latin typeface="Rockwell"/>
            </a:endParaRPr>
          </a:p>
          <a:p>
            <a:r>
              <a:rPr b="0" lang="en-US" sz="2000" spc="-1" strike="noStrike">
                <a:solidFill>
                  <a:srgbClr val="292934"/>
                </a:solidFill>
                <a:latin typeface="Rockwell"/>
              </a:rPr>
              <a:t>ProtoDUNE lesson learned largely implemented: X-ARAPUCA design, SiPM procurement, cold anf warm electronics design. Documented in </a:t>
            </a:r>
            <a:r>
              <a:rPr b="0" lang="en-US" sz="2000" spc="-1" strike="noStrike">
                <a:solidFill>
                  <a:srgbClr val="292934"/>
                </a:solidFill>
                <a:latin typeface="Rockwell"/>
                <a:hlinkClick r:id="rId5"/>
              </a:rPr>
              <a:t>EDMS 2384687</a:t>
            </a:r>
            <a:endParaRPr b="1" lang="en-US" sz="2000" spc="-1" strike="noStrike">
              <a:solidFill>
                <a:srgbClr val="292934"/>
              </a:solidFill>
              <a:latin typeface="Rockwell"/>
            </a:endParaRPr>
          </a:p>
          <a:p>
            <a:r>
              <a:rPr b="1" lang="en-US" sz="2000" spc="-1" strike="noStrike">
                <a:solidFill>
                  <a:srgbClr val="292934"/>
                </a:solidFill>
                <a:latin typeface="Rockwell"/>
              </a:rPr>
              <a:t>15. Have recommendations from previous reviews been satisfactorily addressed and documented?</a:t>
            </a:r>
            <a:endParaRPr b="1" lang="en-US" sz="2000" spc="-1" strike="noStrike">
              <a:solidFill>
                <a:srgbClr val="292934"/>
              </a:solidFill>
              <a:latin typeface="Rockwell"/>
            </a:endParaRPr>
          </a:p>
          <a:p>
            <a:r>
              <a:rPr b="0" lang="en-US" sz="2000" spc="-1" strike="noStrike">
                <a:solidFill>
                  <a:srgbClr val="292934"/>
                </a:solidFill>
                <a:latin typeface="Rockwell"/>
              </a:rPr>
              <a:t>All the recommendations addressed: this presentation and </a:t>
            </a:r>
            <a:r>
              <a:rPr b="0" lang="en-US" sz="2000" spc="-1" strike="noStrike">
                <a:solidFill>
                  <a:srgbClr val="292934"/>
                </a:solidFill>
                <a:latin typeface="Rockwell"/>
                <a:hlinkClick r:id="rId6"/>
              </a:rPr>
              <a:t>EDMS 2384615</a:t>
            </a:r>
            <a:endParaRPr b="1" lang="en-US" sz="2000" spc="-1" strike="noStrike">
              <a:solidFill>
                <a:srgbClr val="292934"/>
              </a:solidFill>
              <a:latin typeface="Rockwell"/>
            </a:endParaRPr>
          </a:p>
          <a:p>
            <a:r>
              <a:rPr b="1" lang="en-US" sz="2000" spc="-1" strike="noStrike">
                <a:solidFill>
                  <a:srgbClr val="292934"/>
                </a:solidFill>
                <a:latin typeface="Rockwell"/>
              </a:rPr>
              <a:t>16. Are plans for additional prototyping, including Xe doping, reasonable and sufficient?</a:t>
            </a:r>
            <a:endParaRPr b="1" lang="en-US" sz="2000" spc="-1" strike="noStrike">
              <a:solidFill>
                <a:srgbClr val="292934"/>
              </a:solidFill>
              <a:latin typeface="Rockwell"/>
            </a:endParaRPr>
          </a:p>
          <a:p>
            <a:r>
              <a:rPr b="0" lang="en-US" sz="2000" spc="-1" strike="noStrike">
                <a:solidFill>
                  <a:srgbClr val="292934"/>
                </a:solidFill>
                <a:latin typeface="Rockwell"/>
              </a:rPr>
              <a:t>Prototyping plan presented in </a:t>
            </a:r>
            <a:r>
              <a:rPr b="0" lang="en-US" sz="2000" spc="-1" strike="noStrike">
                <a:solidFill>
                  <a:srgbClr val="292934"/>
                </a:solidFill>
                <a:latin typeface="Rockwell"/>
                <a:hlinkClick r:id="rId7"/>
              </a:rPr>
              <a:t>E.Segreto talk</a:t>
            </a:r>
            <a:r>
              <a:rPr b="0" lang="en-US" sz="2000" spc="-1" strike="noStrike">
                <a:solidFill>
                  <a:srgbClr val="292934"/>
                </a:solidFill>
                <a:latin typeface="Rockwell"/>
              </a:rPr>
              <a:t>. Additional prototyping for Xe doping option illustrated in </a:t>
            </a:r>
            <a:r>
              <a:rPr b="0" lang="en-US" sz="2000" spc="-1" strike="noStrike">
                <a:solidFill>
                  <a:srgbClr val="292934"/>
                </a:solidFill>
                <a:latin typeface="Rockwell"/>
                <a:hlinkClick r:id="rId8"/>
              </a:rPr>
              <a:t>S. Tufanli talk</a:t>
            </a:r>
            <a:r>
              <a:rPr b="0" lang="en-US" sz="2000" spc="-1" strike="noStrike">
                <a:solidFill>
                  <a:srgbClr val="292934"/>
                </a:solidFill>
                <a:latin typeface="Rockwell"/>
              </a:rPr>
              <a:t> and in </a:t>
            </a:r>
            <a:r>
              <a:rPr b="0" lang="en-US" sz="2000" spc="-1" strike="noStrike">
                <a:solidFill>
                  <a:srgbClr val="292934"/>
                </a:solidFill>
                <a:latin typeface="Rockwell"/>
                <a:hlinkClick r:id="rId9"/>
              </a:rPr>
              <a:t>EDMS 2382770</a:t>
            </a:r>
            <a:r>
              <a:rPr b="0" lang="en-US" sz="2000" spc="-1" strike="noStrike">
                <a:solidFill>
                  <a:srgbClr val="292934"/>
                </a:solidFill>
                <a:latin typeface="Rockwell"/>
              </a:rPr>
              <a:t>.</a:t>
            </a:r>
            <a:endParaRPr b="1" lang="en-US" sz="2000" spc="-1" strike="noStrike">
              <a:solidFill>
                <a:srgbClr val="292934"/>
              </a:solidFill>
              <a:latin typeface="Rockwell"/>
            </a:endParaRPr>
          </a:p>
          <a:p>
            <a:r>
              <a:rPr b="1" lang="en-US" sz="2000" spc="-1" strike="noStrike">
                <a:solidFill>
                  <a:srgbClr val="292934"/>
                </a:solidFill>
                <a:latin typeface="Rockwell"/>
              </a:rPr>
              <a:t>17. Have appropriate cost estimates and schedule been determined? Are plans for required technical resources consistent with scope of remaining work to reach final design?</a:t>
            </a:r>
            <a:endParaRPr b="1" lang="en-US" sz="2000" spc="-1" strike="noStrike">
              <a:solidFill>
                <a:srgbClr val="292934"/>
              </a:solidFill>
              <a:latin typeface="Rockwell"/>
            </a:endParaRPr>
          </a:p>
          <a:p>
            <a:r>
              <a:rPr b="0" lang="en-US" sz="2000" spc="-1" strike="noStrike">
                <a:solidFill>
                  <a:srgbClr val="292934"/>
                </a:solidFill>
                <a:latin typeface="Rockwell"/>
              </a:rPr>
              <a:t>Cost and schedule presented in</a:t>
            </a:r>
            <a:r>
              <a:rPr b="0" lang="en-US" sz="2000" spc="-1" strike="noStrike">
                <a:solidFill>
                  <a:srgbClr val="292934"/>
                </a:solidFill>
                <a:latin typeface="Rockwell"/>
                <a:hlinkClick r:id="rId10"/>
              </a:rPr>
              <a:t> D. Warner talk</a:t>
            </a:r>
            <a:r>
              <a:rPr b="0" lang="en-US" sz="2000" spc="-1" strike="noStrike">
                <a:solidFill>
                  <a:srgbClr val="292934"/>
                </a:solidFill>
                <a:latin typeface="Rockwell"/>
              </a:rPr>
              <a:t> and </a:t>
            </a:r>
            <a:r>
              <a:rPr b="0" lang="en-US" sz="2000" spc="-1" strike="noStrike">
                <a:solidFill>
                  <a:srgbClr val="292934"/>
                </a:solidFill>
                <a:latin typeface="Rockwell"/>
                <a:hlinkClick r:id="rId11"/>
              </a:rPr>
              <a:t>EDMS 2382764</a:t>
            </a:r>
            <a:endParaRPr b="1" lang="en-US" sz="2000" spc="-1" strike="noStrike">
              <a:solidFill>
                <a:srgbClr val="292934"/>
              </a:solidFill>
              <a:latin typeface="Rockwell"/>
            </a:endParaRPr>
          </a:p>
          <a:p>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TextShape 1"/>
          <p:cNvSpPr txBox="1"/>
          <p:nvPr/>
        </p:nvSpPr>
        <p:spPr>
          <a:xfrm>
            <a:off x="457200" y="228600"/>
            <a:ext cx="7772040" cy="4571640"/>
          </a:xfrm>
          <a:prstGeom prst="rect">
            <a:avLst/>
          </a:prstGeom>
          <a:noFill/>
          <a:ln>
            <a:noFill/>
          </a:ln>
        </p:spPr>
        <p:txBody>
          <a:bodyPr lIns="0" rIns="0" tIns="0" bIns="0" anchor="ctr">
            <a:noAutofit/>
          </a:bodyPr>
          <a:p>
            <a:r>
              <a:rPr b="0" lang="en-US" sz="2800" spc="-1" strike="noStrike">
                <a:solidFill>
                  <a:srgbClr val="292934"/>
                </a:solidFill>
                <a:latin typeface="Rockwell"/>
              </a:rPr>
              <a:t>COMMENTS AND RECOMMENDATIONS FROM 30% REVIEW</a:t>
            </a:r>
            <a:endParaRPr b="0" lang="en-US" sz="28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TextShape 1"/>
          <p:cNvSpPr txBox="1"/>
          <p:nvPr/>
        </p:nvSpPr>
        <p:spPr>
          <a:xfrm>
            <a:off x="241200" y="1568520"/>
            <a:ext cx="8614800" cy="5487480"/>
          </a:xfrm>
          <a:prstGeom prst="rect">
            <a:avLst/>
          </a:prstGeom>
          <a:noFill/>
          <a:ln>
            <a:noFill/>
          </a:ln>
        </p:spPr>
        <p:txBody>
          <a:bodyPr lIns="0" rIns="0" tIns="0" bIns="0">
            <a:normAutofit/>
          </a:bodyPr>
          <a:p>
            <a:pPr marL="432000" indent="-324000">
              <a:spcBef>
                <a:spcPts val="1417"/>
              </a:spcBef>
              <a:buClr>
                <a:srgbClr val="000000"/>
              </a:buClr>
              <a:buSzPct val="45000"/>
              <a:buFont typeface="Wingdings" charset="2"/>
              <a:buChar char=""/>
            </a:pPr>
            <a:r>
              <a:rPr b="0" lang="en-US" sz="2200" spc="-1" strike="noStrike">
                <a:solidFill>
                  <a:srgbClr val="292934"/>
                </a:solidFill>
                <a:latin typeface="Rockwell"/>
              </a:rPr>
              <a:t>Comments and Recommendations focused on three topics:</a:t>
            </a:r>
            <a:endParaRPr b="1" lang="en-US" sz="2200" spc="-1" strike="noStrike">
              <a:solidFill>
                <a:srgbClr val="292934"/>
              </a:solidFill>
              <a:latin typeface="Rockwell"/>
            </a:endParaRPr>
          </a:p>
          <a:p>
            <a:pPr lvl="1" marL="864000" indent="-324000">
              <a:spcBef>
                <a:spcPts val="1134"/>
              </a:spcBef>
              <a:buClr>
                <a:srgbClr val="000000"/>
              </a:buClr>
              <a:buSzPct val="75000"/>
              <a:buFont typeface="Symbol" charset="2"/>
              <a:buChar char=""/>
            </a:pPr>
            <a:r>
              <a:rPr b="0" lang="en-US" sz="2200" spc="-1" strike="noStrike">
                <a:solidFill>
                  <a:srgbClr val="292934"/>
                </a:solidFill>
                <a:latin typeface="Rockwell"/>
              </a:rPr>
              <a:t>Validation of the X-ARAPUCA design with experimental tests and detailed Monte Carlo simulations</a:t>
            </a:r>
            <a:endParaRPr b="0" lang="en-US" sz="2200" spc="-1" strike="noStrike">
              <a:solidFill>
                <a:srgbClr val="292934"/>
              </a:solidFill>
              <a:latin typeface="Rockwell"/>
            </a:endParaRPr>
          </a:p>
          <a:p>
            <a:pPr marL="432000" indent="-324000">
              <a:spcBef>
                <a:spcPts val="1417"/>
              </a:spcBef>
              <a:buClr>
                <a:srgbClr val="000000"/>
              </a:buClr>
              <a:buSzPct val="45000"/>
              <a:buFont typeface="Wingdings" charset="2"/>
              <a:buChar char=""/>
            </a:pPr>
            <a:endParaRPr b="1" lang="en-US" sz="2200" spc="-1" strike="noStrike">
              <a:solidFill>
                <a:srgbClr val="292934"/>
              </a:solidFill>
              <a:latin typeface="Rockwell"/>
            </a:endParaRPr>
          </a:p>
          <a:p>
            <a:pPr lvl="1" marL="864000" indent="-324000">
              <a:spcBef>
                <a:spcPts val="1134"/>
              </a:spcBef>
              <a:buClr>
                <a:srgbClr val="000000"/>
              </a:buClr>
              <a:buSzPct val="75000"/>
              <a:buFont typeface="Symbol" charset="2"/>
              <a:buChar char=""/>
            </a:pPr>
            <a:r>
              <a:rPr b="0" lang="en-US" sz="2200" spc="-1" strike="noStrike">
                <a:solidFill>
                  <a:srgbClr val="292934"/>
                </a:solidFill>
                <a:latin typeface="Rockwell"/>
              </a:rPr>
              <a:t>Specs, Packaging, validation procedures, cryogenic optimization of SiPM</a:t>
            </a:r>
            <a:endParaRPr b="0" lang="en-US" sz="2200" spc="-1" strike="noStrike">
              <a:solidFill>
                <a:srgbClr val="292934"/>
              </a:solidFill>
              <a:latin typeface="Rockwell"/>
            </a:endParaRPr>
          </a:p>
          <a:p>
            <a:pPr marL="432000" indent="-324000">
              <a:spcBef>
                <a:spcPts val="1417"/>
              </a:spcBef>
              <a:buClr>
                <a:srgbClr val="000000"/>
              </a:buClr>
              <a:buSzPct val="45000"/>
              <a:buFont typeface="Wingdings" charset="2"/>
              <a:buChar char=""/>
            </a:pPr>
            <a:endParaRPr b="1" lang="en-US" sz="2200" spc="-1" strike="noStrike">
              <a:solidFill>
                <a:srgbClr val="292934"/>
              </a:solidFill>
              <a:latin typeface="Rockwell"/>
            </a:endParaRPr>
          </a:p>
          <a:p>
            <a:pPr lvl="1" marL="864000" indent="-324000">
              <a:spcBef>
                <a:spcPts val="1134"/>
              </a:spcBef>
              <a:buClr>
                <a:srgbClr val="000000"/>
              </a:buClr>
              <a:buSzPct val="75000"/>
              <a:buFont typeface="Symbol" charset="2"/>
              <a:buChar char=""/>
            </a:pPr>
            <a:r>
              <a:rPr b="0" lang="en-US" sz="2200" spc="-1" strike="noStrike">
                <a:solidFill>
                  <a:srgbClr val="292934"/>
                </a:solidFill>
                <a:latin typeface="Rockwell"/>
              </a:rPr>
              <a:t>Redesign of the mu2e board, updating the the FPGA </a:t>
            </a:r>
            <a:endParaRPr b="0" lang="en-US" sz="22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200" spc="-1" strike="noStrike">
                <a:solidFill>
                  <a:srgbClr val="292934"/>
                </a:solidFill>
                <a:latin typeface="Rockwell"/>
              </a:rPr>
              <a:t>Widely addressed in this review </a:t>
            </a:r>
            <a:endParaRPr b="1" lang="en-US" sz="2200" spc="-1" strike="noStrike">
              <a:solidFill>
                <a:srgbClr val="292934"/>
              </a:solidFill>
              <a:latin typeface="Rockwell"/>
            </a:endParaRPr>
          </a:p>
        </p:txBody>
      </p:sp>
      <p:sp>
        <p:nvSpPr>
          <p:cNvPr id="728" name="CustomShape 2"/>
          <p:cNvSpPr/>
          <p:nvPr/>
        </p:nvSpPr>
        <p:spPr>
          <a:xfrm>
            <a:off x="0" y="93600"/>
            <a:ext cx="9144000" cy="11444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bb5f2b"/>
                </a:solidFill>
                <a:latin typeface="Arial"/>
                <a:ea typeface="DejaVu Sans"/>
              </a:rPr>
              <a:t>Comments and reccomendations: highlights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9" name="TextShape 1"/>
          <p:cNvSpPr txBox="1"/>
          <p:nvPr/>
        </p:nvSpPr>
        <p:spPr>
          <a:xfrm>
            <a:off x="0" y="0"/>
            <a:ext cx="9144000" cy="6912000"/>
          </a:xfrm>
          <a:prstGeom prst="rect">
            <a:avLst/>
          </a:prstGeom>
          <a:noFill/>
          <a:ln>
            <a:noFill/>
          </a:ln>
        </p:spPr>
        <p:txBody>
          <a:bodyPr lIns="0" rIns="0" tIns="0" bIns="0">
            <a:normAutofit fontScale="41000"/>
          </a:bodyPr>
          <a:p>
            <a:r>
              <a:rPr b="0" lang="en-US" sz="2000" spc="-1" strike="noStrike">
                <a:solidFill>
                  <a:srgbClr val="292934"/>
                </a:solidFill>
                <a:latin typeface="Rockwell"/>
              </a:rPr>
              <a:t>PHOTON COLLECTOR</a:t>
            </a:r>
            <a:endParaRPr b="1" lang="en-US" sz="2000" spc="-1" strike="noStrike">
              <a:solidFill>
                <a:srgbClr val="292934"/>
              </a:solidFill>
              <a:latin typeface="Rockwell"/>
            </a:endParaRPr>
          </a:p>
          <a:p>
            <a:r>
              <a:rPr b="1" lang="en-US" sz="2000" spc="-1" strike="noStrike">
                <a:solidFill>
                  <a:srgbClr val="292934"/>
                </a:solidFill>
                <a:latin typeface="Rockwell"/>
              </a:rPr>
              <a:t>Comments</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720000" indent="-179640">
              <a:spcAft>
                <a:spcPts val="1500"/>
              </a:spcAft>
              <a:buClr>
                <a:srgbClr val="000000"/>
              </a:buClr>
              <a:buSzPct val="45000"/>
              <a:buFont typeface="Wingdings" charset="2"/>
              <a:buChar char=""/>
            </a:pPr>
            <a:r>
              <a:rPr b="0" lang="en-US" sz="2000" spc="-1" strike="noStrike">
                <a:solidFill>
                  <a:srgbClr val="292934"/>
                </a:solidFill>
                <a:latin typeface="Rockwell"/>
              </a:rPr>
              <a:t>The X-ARAPUCA  is an evolutionary version of the ARAPUCA technology which has been developed over the past several years. It was presented that analytical calculations and MC simulations point to an enhancement between 40% and 70%</a:t>
            </a:r>
            <a:r>
              <a:rPr b="0" lang="en-US" sz="2000" spc="-1" strike="noStrike">
                <a:solidFill>
                  <a:srgbClr val="292934"/>
                </a:solidFill>
                <a:latin typeface="Rockwell"/>
              </a:rPr>
              <a:t> </a:t>
            </a:r>
            <a:r>
              <a:rPr b="0" lang="en-US" sz="2000" spc="-1" strike="noStrike">
                <a:solidFill>
                  <a:srgbClr val="292934"/>
                </a:solidFill>
                <a:latin typeface="Rockwell"/>
              </a:rPr>
              <a:t>with respect to the standard ARAPUCA.  </a:t>
            </a:r>
            <a:r>
              <a:rPr b="0" lang="en-US" sz="2000" spc="-1" strike="noStrike">
                <a:solidFill>
                  <a:srgbClr val="1f1e27"/>
                </a:solidFill>
                <a:latin typeface="Rockwell"/>
              </a:rPr>
              <a:t>It is proposed that  the X-ARAPUCA has a detection efficiency larger than 3% (on the basis on analytical calculations, MC simulations and experimental tests), however, no direct measurements from an X-ARAPUCA were shown.</a:t>
            </a:r>
            <a:endParaRPr b="1" lang="en-US" sz="2000" spc="-1" strike="noStrike">
              <a:solidFill>
                <a:srgbClr val="292934"/>
              </a:solidFill>
              <a:latin typeface="Rockwell"/>
            </a:endParaRPr>
          </a:p>
          <a:p>
            <a:r>
              <a:rPr b="0" lang="en-US" sz="2000" spc="-1" strike="noStrike">
                <a:solidFill>
                  <a:srgbClr val="1f1e27"/>
                </a:solidFill>
                <a:latin typeface="Rockwell"/>
              </a:rPr>
              <a:t>SEVERAL DIRECT MEASUREMENTS WERE MADE USING AN X-ARAPUCA PROTOTYPE, WHICH IS A SLICE (1/6) OF A FULL SUPERCELL.  AN ABSOLUTE DETECTION EFFICIENCY CLOSE TO 3% WAS MEASURED. </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720000" indent="-179640">
              <a:spcAft>
                <a:spcPts val="1199"/>
              </a:spcAft>
              <a:buClr>
                <a:srgbClr val="000000"/>
              </a:buClr>
              <a:buSzPct val="45000"/>
              <a:buFont typeface="Wingdings" charset="2"/>
              <a:buChar char=""/>
            </a:pPr>
            <a:r>
              <a:rPr b="0" lang="en-US" sz="2000" spc="-1" strike="noStrike">
                <a:solidFill>
                  <a:srgbClr val="1f1e27"/>
                </a:solidFill>
                <a:latin typeface="Rockwell"/>
              </a:rPr>
              <a:t>It was presented that the X-ARAPUCA design is expected to be &gt;10 times more efficient than the most efficient light-guide bar installed in protoDUNE, however this has not yet been demonstrated.</a:t>
            </a:r>
            <a:endParaRPr b="1" lang="en-US" sz="2000" spc="-1" strike="noStrike">
              <a:solidFill>
                <a:srgbClr val="292934"/>
              </a:solidFill>
              <a:latin typeface="Rockwell"/>
            </a:endParaRPr>
          </a:p>
          <a:p>
            <a:r>
              <a:rPr b="0" lang="en-US" sz="2000" spc="-1" strike="noStrike">
                <a:solidFill>
                  <a:srgbClr val="1f1e27"/>
                </a:solidFill>
                <a:latin typeface="Rockwell"/>
              </a:rPr>
              <a:t>PROTODUNE ANALYSIS SHOWED THAT THE STANDARD ARAPUCA MODULES ARE &gt;5 FIVE TIMES MORE EFFICIENT THAN THE MOST EFFICIENT LIGHT-GUIDE. CONSIDERING THAT THE ABSOLUTE EFFICIENCY OF THE PROTODUNE ARAPUCA HAS BEEN MEASURED TO BE APPROXIMATELY 2% AND THAT THE DETECTION EFFICIENCY OF THE BASELINE X-ARAPUCA DESIGN HAS BEEN SHOWN TO BE 3%, THE &gt;10 IMPROVEMENT HAS ALREADY BEEN REACHED. FURTHER OPTIMIZATION OF THE X-ARAPUCA (DICHROIC FILTER AND LIGHT GUIDE PLATE) MAY ALLOW FURTHER IMPROVEMENTS THESE FIGURES.</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720000" indent="-179640">
              <a:spcAft>
                <a:spcPts val="1199"/>
              </a:spcAft>
              <a:buClr>
                <a:srgbClr val="000000"/>
              </a:buClr>
              <a:buSzPct val="45000"/>
              <a:buFont typeface="Wingdings" charset="2"/>
              <a:buChar char=""/>
            </a:pPr>
            <a:r>
              <a:rPr b="0" lang="en-US" sz="2000" spc="-1" strike="noStrike">
                <a:solidFill>
                  <a:srgbClr val="1f1e27"/>
                </a:solidFill>
                <a:latin typeface="Rockwell"/>
              </a:rPr>
              <a:t>The up-coming tests which will compare the different types of modules is extremely important. Prompt analysis of the data will be necessary to validate the proposed baseline design and aid in validating simulations.</a:t>
            </a:r>
            <a:endParaRPr b="1" lang="en-US" sz="2000" spc="-1" strike="noStrike">
              <a:solidFill>
                <a:srgbClr val="292934"/>
              </a:solidFill>
              <a:latin typeface="Rockwell"/>
            </a:endParaRPr>
          </a:p>
          <a:p>
            <a:r>
              <a:rPr b="0" lang="en-US" sz="2000" spc="-1" strike="noStrike">
                <a:solidFill>
                  <a:srgbClr val="1f1e27"/>
                </a:solidFill>
                <a:latin typeface="Rockwell"/>
              </a:rPr>
              <a:t>ALL DATA COMING FROM THE TESTS HAVE BEEN ANALYSED AND COMPARED TO MONTE CARLO PREDICTIONS.</a:t>
            </a:r>
            <a:endParaRPr b="1" lang="en-US" sz="2000" spc="-1" strike="noStrike">
              <a:solidFill>
                <a:srgbClr val="292934"/>
              </a:solidFill>
              <a:latin typeface="Rockwell"/>
            </a:endParaRPr>
          </a:p>
          <a:p>
            <a:endParaRPr b="1" lang="en-US" sz="2000" spc="-1" strike="noStrike">
              <a:solidFill>
                <a:srgbClr val="292934"/>
              </a:solidFill>
              <a:latin typeface="Rockwell"/>
            </a:endParaRPr>
          </a:p>
          <a:p>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TextShape 1"/>
          <p:cNvSpPr txBox="1"/>
          <p:nvPr/>
        </p:nvSpPr>
        <p:spPr>
          <a:xfrm>
            <a:off x="72000" y="144000"/>
            <a:ext cx="8784000" cy="6714000"/>
          </a:xfrm>
          <a:prstGeom prst="rect">
            <a:avLst/>
          </a:prstGeom>
          <a:noFill/>
          <a:ln>
            <a:noFill/>
          </a:ln>
        </p:spPr>
        <p:txBody>
          <a:bodyPr lIns="0" rIns="0" tIns="0" bIns="0">
            <a:normAutofit fontScale="35000"/>
          </a:bodyPr>
          <a:p>
            <a:pPr marL="720000" indent="-179640">
              <a:lnSpc>
                <a:spcPct val="100000"/>
              </a:lnSpc>
              <a:spcAft>
                <a:spcPts val="1199"/>
              </a:spcAft>
              <a:buClr>
                <a:srgbClr val="000000"/>
              </a:buClr>
              <a:buSzPct val="45000"/>
              <a:buFont typeface="Wingdings" charset="2"/>
              <a:buChar char=""/>
            </a:pPr>
            <a:r>
              <a:rPr b="0" lang="en-US" sz="2000" spc="-1" strike="noStrike">
                <a:solidFill>
                  <a:srgbClr val="1f1e27"/>
                </a:solidFill>
                <a:latin typeface="Rockwell"/>
              </a:rPr>
              <a:t>Good progress is being made on the simulation effort, which needs to continue to be refined and validated with data.</a:t>
            </a:r>
            <a:endParaRPr b="1" lang="en-US" sz="2000" spc="-1" strike="noStrike">
              <a:solidFill>
                <a:srgbClr val="292934"/>
              </a:solidFill>
              <a:latin typeface="Rockwell"/>
            </a:endParaRPr>
          </a:p>
          <a:p>
            <a:pPr>
              <a:lnSpc>
                <a:spcPct val="100000"/>
              </a:lnSpc>
              <a:spcAft>
                <a:spcPts val="1199"/>
              </a:spcAft>
            </a:pPr>
            <a:r>
              <a:rPr b="0" lang="en-US" sz="2000" spc="-1" strike="noStrike">
                <a:solidFill>
                  <a:srgbClr val="1f1e27"/>
                </a:solidFill>
                <a:latin typeface="Rockwell"/>
              </a:rPr>
              <a:t>COMPLETE SIMULATIONS OF THE X-ARAPUCA HAVE BEEN DEVELOPED FOR THE SMALL SCALE MODULES AND FOR THE FULL SUPERCELL. EXPERIMENTAL RESULTS AND MONTE CARLO PREDICTIONS ARE COMPATIBLE.</a:t>
            </a:r>
            <a:endParaRPr b="1" lang="en-US" sz="2000" spc="-1" strike="noStrike">
              <a:solidFill>
                <a:srgbClr val="292934"/>
              </a:solidFill>
              <a:latin typeface="Rockwell"/>
            </a:endParaRPr>
          </a:p>
          <a:p>
            <a:pPr>
              <a:lnSpc>
                <a:spcPct val="100000"/>
              </a:lnSpc>
              <a:spcAft>
                <a:spcPts val="1199"/>
              </a:spcAft>
            </a:pPr>
            <a:endParaRPr b="1" lang="en-US" sz="2000" spc="-1" strike="noStrike">
              <a:solidFill>
                <a:srgbClr val="292934"/>
              </a:solidFill>
              <a:latin typeface="Rockwell"/>
            </a:endParaRPr>
          </a:p>
          <a:p>
            <a:pPr marL="720000" indent="-179640">
              <a:lnSpc>
                <a:spcPct val="100000"/>
              </a:lnSpc>
              <a:spcAft>
                <a:spcPts val="1199"/>
              </a:spcAft>
              <a:buClr>
                <a:srgbClr val="000000"/>
              </a:buClr>
              <a:buSzPct val="45000"/>
              <a:buFont typeface="Wingdings" charset="2"/>
              <a:buChar char=""/>
            </a:pPr>
            <a:r>
              <a:rPr b="0" lang="en-US" sz="2000" spc="-1" strike="noStrike">
                <a:solidFill>
                  <a:srgbClr val="1f1e27"/>
                </a:solidFill>
                <a:latin typeface="Rockwell"/>
              </a:rPr>
              <a:t>The schedule for accomplishing all necessary tasks prior to completing the TDR is very tight.</a:t>
            </a:r>
            <a:endParaRPr b="1" lang="en-US" sz="2000" spc="-1" strike="noStrike">
              <a:solidFill>
                <a:srgbClr val="292934"/>
              </a:solidFill>
              <a:latin typeface="Rockwell"/>
            </a:endParaRPr>
          </a:p>
          <a:p>
            <a:pPr>
              <a:lnSpc>
                <a:spcPct val="100000"/>
              </a:lnSpc>
              <a:spcAft>
                <a:spcPts val="1199"/>
              </a:spcAft>
            </a:pPr>
            <a:r>
              <a:rPr b="0" lang="en-US" sz="2000" spc="-1" strike="noStrike">
                <a:solidFill>
                  <a:srgbClr val="1f1e27"/>
                </a:solidFill>
                <a:latin typeface="Rockwell"/>
              </a:rPr>
              <a:t>WE SUBMITTED OUR X-ARAPUCA CHAPTER FOR THE TDR ON-TIME (</a:t>
            </a:r>
            <a:r>
              <a:rPr b="0" lang="en-US" sz="2000" spc="-1" strike="noStrike">
                <a:solidFill>
                  <a:srgbClr val="292934"/>
                </a:solidFill>
                <a:latin typeface="Rockwell"/>
                <a:hlinkClick r:id="rId1"/>
              </a:rPr>
              <a:t>EDMS 2383194</a:t>
            </a:r>
            <a:r>
              <a:rPr b="0" lang="en-US" sz="2000" spc="-1" strike="noStrike">
                <a:solidFill>
                  <a:srgbClr val="1f1e27"/>
                </a:solidFill>
                <a:latin typeface="Rockwell"/>
              </a:rPr>
              <a:t>)</a:t>
            </a:r>
            <a:endParaRPr b="1" lang="en-US" sz="2000" spc="-1" strike="noStrike">
              <a:solidFill>
                <a:srgbClr val="292934"/>
              </a:solidFill>
              <a:latin typeface="Rockwell"/>
            </a:endParaRPr>
          </a:p>
          <a:p>
            <a:pPr>
              <a:lnSpc>
                <a:spcPct val="100000"/>
              </a:lnSpc>
              <a:spcAft>
                <a:spcPts val="1199"/>
              </a:spcAft>
            </a:pPr>
            <a:endParaRPr b="1" lang="en-US" sz="2000" spc="-1" strike="noStrike">
              <a:solidFill>
                <a:srgbClr val="292934"/>
              </a:solidFill>
              <a:latin typeface="Rockwell"/>
            </a:endParaRPr>
          </a:p>
          <a:p>
            <a:pPr marL="720000" indent="-179640">
              <a:lnSpc>
                <a:spcPct val="100000"/>
              </a:lnSpc>
              <a:spcAft>
                <a:spcPts val="1199"/>
              </a:spcAft>
              <a:buClr>
                <a:srgbClr val="000000"/>
              </a:buClr>
              <a:buSzPct val="45000"/>
              <a:buFont typeface="Wingdings" charset="2"/>
              <a:buChar char=""/>
            </a:pPr>
            <a:r>
              <a:rPr b="0" lang="en-US" sz="2000" spc="-1" strike="noStrike">
                <a:solidFill>
                  <a:srgbClr val="1f1e27"/>
                </a:solidFill>
                <a:latin typeface="Rockwell"/>
              </a:rPr>
              <a:t>A second ProtoDUNE run with the final design of the photon detectors is important and should be planned for.</a:t>
            </a:r>
            <a:endParaRPr b="1" lang="en-US" sz="2000" spc="-1" strike="noStrike">
              <a:solidFill>
                <a:srgbClr val="292934"/>
              </a:solidFill>
              <a:latin typeface="Rockwell"/>
            </a:endParaRPr>
          </a:p>
          <a:p>
            <a:pPr>
              <a:lnSpc>
                <a:spcPct val="100000"/>
              </a:lnSpc>
              <a:spcAft>
                <a:spcPts val="1199"/>
              </a:spcAft>
            </a:pPr>
            <a:r>
              <a:rPr b="0" lang="en-US" sz="2000" spc="-1" strike="noStrike">
                <a:solidFill>
                  <a:srgbClr val="1f1e27"/>
                </a:solidFill>
                <a:latin typeface="Rockwell"/>
              </a:rPr>
              <a:t>THIS IS THE BASELINE PLAN FOR THE DUNE FD, AND REPRESENTS OUR “MODULE 0” TEST OF ALL COMPONENTS PRIOR TO THE PRR.</a:t>
            </a:r>
            <a:endParaRPr b="1" lang="en-US" sz="2000" spc="-1" strike="noStrike">
              <a:solidFill>
                <a:srgbClr val="292934"/>
              </a:solidFill>
              <a:latin typeface="Rockwell"/>
            </a:endParaRPr>
          </a:p>
          <a:p>
            <a:r>
              <a:rPr b="1" lang="en-US" sz="2000" spc="-1" strike="noStrike">
                <a:solidFill>
                  <a:srgbClr val="1f1e27"/>
                </a:solidFill>
                <a:latin typeface="Rockwell"/>
              </a:rPr>
              <a:t>Recommendations</a:t>
            </a:r>
            <a:endParaRPr b="1" lang="en-US" sz="2000" spc="-1" strike="noStrike">
              <a:solidFill>
                <a:srgbClr val="292934"/>
              </a:solidFill>
              <a:latin typeface="Rockwell"/>
            </a:endParaRPr>
          </a:p>
          <a:p>
            <a:pPr marL="540360">
              <a:spcBef>
                <a:spcPts val="1417"/>
              </a:spcBef>
              <a:buClr>
                <a:srgbClr val="000000"/>
              </a:buClr>
              <a:buSzPct val="45000"/>
              <a:buFont typeface="Wingdings" charset="2"/>
              <a:buChar char=""/>
            </a:pPr>
            <a:r>
              <a:rPr b="0" lang="en-US" sz="2000" spc="-1" strike="noStrike">
                <a:solidFill>
                  <a:srgbClr val="1f1e27"/>
                </a:solidFill>
                <a:latin typeface="Rockwell"/>
              </a:rPr>
              <a:t>Since the performance of X-ARAPUCA and the potential improvement compared with the previous design have not yet been demonstrated,  priority should be given to the validation of X-ARAPUCA both through a substantial improvement of the simulation and by direct experimental tests. In particular:  </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720000" indent="-179640">
              <a:spcBef>
                <a:spcPts val="1417"/>
              </a:spcBef>
              <a:buClr>
                <a:srgbClr val="000000"/>
              </a:buClr>
              <a:buSzPct val="45000"/>
              <a:buFont typeface="Wingdings" charset="2"/>
              <a:buChar char=""/>
            </a:pPr>
            <a:r>
              <a:rPr b="0" lang="en-US" sz="2000" spc="-1" strike="noStrike">
                <a:solidFill>
                  <a:srgbClr val="1f1e27"/>
                </a:solidFill>
                <a:latin typeface="Rockwell"/>
              </a:rPr>
              <a:t>Conduct the proposed hardware tests (Brazil and Fermilab) as soon as possible and put the analysis turnaround at high priority.</a:t>
            </a:r>
            <a:endParaRPr b="1" lang="en-US" sz="2000" spc="-1" strike="noStrike">
              <a:solidFill>
                <a:srgbClr val="292934"/>
              </a:solidFill>
              <a:latin typeface="Rockwell"/>
            </a:endParaRPr>
          </a:p>
          <a:p>
            <a:r>
              <a:rPr b="0" lang="en-US" sz="2000" spc="-1" strike="noStrike">
                <a:solidFill>
                  <a:srgbClr val="1f1e27"/>
                </a:solidFill>
                <a:latin typeface="Rockwell"/>
              </a:rPr>
              <a:t>WE HAVE FOLOWED THIS RECOMMENDATION, AND MANY TESTS HAVE BEEN CONDUCTED.  ADDITIONAL TESTING WILL CONTINUE AS SOON AS THE COVID EMERGENCE EASES.</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720000" indent="-179640">
              <a:spcAft>
                <a:spcPts val="1199"/>
              </a:spcAft>
              <a:buClr>
                <a:srgbClr val="000000"/>
              </a:buClr>
              <a:buSzPct val="45000"/>
              <a:buFont typeface="Wingdings" charset="2"/>
              <a:buChar char=""/>
            </a:pPr>
            <a:r>
              <a:rPr b="0" lang="en-US" sz="2000" spc="-1" strike="noStrike">
                <a:solidFill>
                  <a:srgbClr val="1f1e27"/>
                </a:solidFill>
                <a:latin typeface="Rockwell"/>
              </a:rPr>
              <a:t>Continue to develop detailed simulations of the proposed design and compare with measurements.</a:t>
            </a:r>
            <a:endParaRPr b="1" lang="en-US" sz="2000" spc="-1" strike="noStrike">
              <a:solidFill>
                <a:srgbClr val="292934"/>
              </a:solidFill>
              <a:latin typeface="Rockwell"/>
            </a:endParaRPr>
          </a:p>
          <a:p>
            <a:r>
              <a:rPr b="0" lang="en-US" sz="2000" spc="-1" strike="noStrike">
                <a:solidFill>
                  <a:srgbClr val="1f1e27"/>
                </a:solidFill>
                <a:latin typeface="Rockwell"/>
              </a:rPr>
              <a:t>DETAILED SIMULATIONS HAVE BEEN DEVELOPED AND THE PREDICTIONS COMPARED WITH THE EXPERIMENTAL MEASUREMENT, AND WERE FOUND TO BE COMPATIBLE.</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TextShape 1"/>
          <p:cNvSpPr txBox="1"/>
          <p:nvPr/>
        </p:nvSpPr>
        <p:spPr>
          <a:xfrm>
            <a:off x="-21240" y="54720"/>
            <a:ext cx="9021240" cy="6803280"/>
          </a:xfrm>
          <a:prstGeom prst="rect">
            <a:avLst/>
          </a:prstGeom>
          <a:noFill/>
          <a:ln>
            <a:noFill/>
          </a:ln>
        </p:spPr>
        <p:txBody>
          <a:bodyPr lIns="0" rIns="0" tIns="0" bIns="0">
            <a:normAutofit fontScale="67000"/>
          </a:bodyPr>
          <a:p>
            <a:r>
              <a:rPr b="1" lang="en-US" sz="2000" spc="-1" strike="noStrike">
                <a:solidFill>
                  <a:srgbClr val="1f1e27"/>
                </a:solidFill>
                <a:latin typeface="Rockwell"/>
              </a:rPr>
              <a:t>PHOTOSENSORS</a:t>
            </a:r>
            <a:endParaRPr b="1" lang="en-US" sz="2000" spc="-1" strike="noStrike">
              <a:solidFill>
                <a:srgbClr val="292934"/>
              </a:solidFill>
              <a:latin typeface="Rockwell"/>
            </a:endParaRPr>
          </a:p>
          <a:p>
            <a:r>
              <a:rPr b="1" lang="en-US" sz="2000" spc="-1" strike="noStrike">
                <a:solidFill>
                  <a:srgbClr val="292934"/>
                </a:solidFill>
                <a:latin typeface="Rockwell"/>
              </a:rPr>
              <a:t>Comments</a:t>
            </a:r>
            <a:endParaRPr b="1" lang="en-US" sz="2000" spc="-1" strike="noStrike">
              <a:solidFill>
                <a:srgbClr val="292934"/>
              </a:solidFill>
              <a:latin typeface="Rockwell"/>
            </a:endParaRPr>
          </a:p>
          <a:p>
            <a:r>
              <a:rPr b="0" lang="en-US" sz="2000" spc="-1" strike="noStrike">
                <a:solidFill>
                  <a:srgbClr val="1f1e27"/>
                </a:solidFill>
                <a:latin typeface="Rockwell"/>
              </a:rPr>
              <a:t>Most of the electrical and mechanical specifications are available and well justified. The optimal sensor dimension, the cell pitch and the dynamic range of the photosensor are still unknown although they do not seem to be critical for the performance of the X-ARAPUCA.</a:t>
            </a:r>
            <a:endParaRPr b="1" lang="en-US" sz="2000" spc="-1" strike="noStrike">
              <a:solidFill>
                <a:srgbClr val="292934"/>
              </a:solidFill>
              <a:latin typeface="Rockwell"/>
            </a:endParaRPr>
          </a:p>
          <a:p>
            <a:r>
              <a:rPr b="0" lang="en-US" sz="2000" spc="-1" strike="noStrike">
                <a:solidFill>
                  <a:srgbClr val="1f1e27"/>
                </a:solidFill>
                <a:latin typeface="Rockwell"/>
              </a:rPr>
              <a:t>MONTE CARLO SIMULATIONS HAVE BEEN RUN IN ORDER TO FIND THE OPTIMAL SENSOR DIMENSIONS AND OPTIMAL COVERAGE. IT WAS SHOWN THAT THE OPTIMAL INTERNAL COVERAGE WITH SIPMs CORRESPONDS TO 48 SIPMs (WITH 6 mm x 6 mm AREA), WHILE THEIR DIMENSIONS AND ASPECT  RATIO IS NOT RELEVANT AS LONG AS THEY EXCEED THE THICKNESS OF THE LIGHTGUIDE BAR. SIPM DYNAMIC RANGE IS NOT RELEVANT FOR THE MAXIMUM AMOUNT OF LIGHT WHICH IS EXPECTED FROM BEAM EVENTS, EVEN IF THESE EVENTS HAPPEN CLOSE TO THE ANODE PLANE.</a:t>
            </a:r>
            <a:endParaRPr b="1" lang="en-US" sz="2000" spc="-1" strike="noStrike">
              <a:solidFill>
                <a:srgbClr val="292934"/>
              </a:solidFill>
              <a:latin typeface="Rockwell"/>
            </a:endParaRPr>
          </a:p>
          <a:p>
            <a:r>
              <a:rPr b="0" lang="en-US" sz="2000" spc="-1" strike="noStrike">
                <a:solidFill>
                  <a:srgbClr val="292934"/>
                </a:solidFill>
                <a:latin typeface="Rockwell"/>
              </a:rPr>
              <a:t>Packaging is critical for the long term reliability of SiPMs and the best choice has not been identified, yet. Naked SiPMs are the safest solution but increase the complexity of handling, installation and mechanical/thermal constraints</a:t>
            </a:r>
            <a:endParaRPr b="1" lang="en-US" sz="2000" spc="-1" strike="noStrike">
              <a:solidFill>
                <a:srgbClr val="292934"/>
              </a:solidFill>
              <a:latin typeface="Rockwell"/>
            </a:endParaRPr>
          </a:p>
          <a:p>
            <a:r>
              <a:rPr b="0" lang="en-US" sz="2000" spc="-1" strike="noStrike">
                <a:solidFill>
                  <a:srgbClr val="292934"/>
                </a:solidFill>
                <a:latin typeface="Rockwell"/>
              </a:rPr>
              <a:t>TWO MANUFACTURERS HAVE BEEN IDENTIFIED FOR THE SIPMs: HAMAMATSU AND FBK. BOTH MANUFACTURERS HAVE WIDE EXPERIENCE IN DEVELOPING AND PRODUCING CRYOGENIC SiPMs. THE SOLUTION CHOSEN BY HAMAMATSU FOR THE PACKAGING IS USING A SILICON RESIN, WHILE FBK IS USING AN EPOXY RESIN. BOTH SOLUTIONS HAVE BEEN TESTED AND VALIDATED IN LN2.</a:t>
            </a:r>
            <a:endParaRPr b="1" lang="en-US" sz="2000" spc="-1" strike="noStrike">
              <a:solidFill>
                <a:srgbClr val="292934"/>
              </a:solidFill>
              <a:latin typeface="Rockwell"/>
            </a:endParaRPr>
          </a:p>
          <a:p>
            <a:endParaRPr b="1" lang="en-US" sz="2000" spc="-1" strike="noStrike">
              <a:solidFill>
                <a:srgbClr val="292934"/>
              </a:solidFill>
              <a:latin typeface="Rockwell"/>
            </a:endParaRPr>
          </a:p>
          <a:p>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3" name="" descr=""/>
          <p:cNvPicPr/>
          <p:nvPr/>
        </p:nvPicPr>
        <p:blipFill>
          <a:blip r:embed="rId1"/>
          <a:srcRect l="5815" t="9250" r="9928" b="26703"/>
          <a:stretch/>
        </p:blipFill>
        <p:spPr>
          <a:xfrm>
            <a:off x="70920" y="1692000"/>
            <a:ext cx="8967240" cy="5112000"/>
          </a:xfrm>
          <a:prstGeom prst="rect">
            <a:avLst/>
          </a:prstGeom>
          <a:ln>
            <a:noFill/>
          </a:ln>
        </p:spPr>
      </p:pic>
      <p:pic>
        <p:nvPicPr>
          <p:cNvPr id="674" name="Picture 3_0" descr="logovetorizado3.png"/>
          <p:cNvPicPr/>
          <p:nvPr/>
        </p:nvPicPr>
        <p:blipFill>
          <a:blip r:embed="rId2"/>
          <a:srcRect l="0" t="22737" r="0" b="19271"/>
          <a:stretch/>
        </p:blipFill>
        <p:spPr>
          <a:xfrm>
            <a:off x="1027800" y="282600"/>
            <a:ext cx="3544200" cy="1256760"/>
          </a:xfrm>
          <a:prstGeom prst="rect">
            <a:avLst/>
          </a:prstGeom>
          <a:ln>
            <a:noFill/>
          </a:ln>
        </p:spPr>
      </p:pic>
      <p:sp>
        <p:nvSpPr>
          <p:cNvPr id="675" name="TextShape 1"/>
          <p:cNvSpPr txBox="1"/>
          <p:nvPr/>
        </p:nvSpPr>
        <p:spPr>
          <a:xfrm>
            <a:off x="5040000" y="324000"/>
            <a:ext cx="3458880" cy="1114200"/>
          </a:xfrm>
          <a:prstGeom prst="rect">
            <a:avLst/>
          </a:prstGeom>
          <a:noFill/>
          <a:ln>
            <a:noFill/>
          </a:ln>
        </p:spPr>
        <p:txBody>
          <a:bodyPr lIns="90000" rIns="90000" tIns="45000" bIns="45000">
            <a:noAutofit/>
          </a:bodyPr>
          <a:p>
            <a:r>
              <a:rPr b="1" i="1" lang="en-US" sz="3600" spc="-1" strike="noStrike">
                <a:solidFill>
                  <a:srgbClr val="ff8000"/>
                </a:solidFill>
                <a:latin typeface="Arial"/>
              </a:rPr>
              <a:t>New assembly </a:t>
            </a:r>
            <a:endParaRPr b="0" lang="en-US" sz="3600" spc="-1" strike="noStrike">
              <a:latin typeface="Arial"/>
            </a:endParaRPr>
          </a:p>
          <a:p>
            <a:r>
              <a:rPr b="1" i="1" lang="en-US" sz="3600" spc="-1" strike="noStrike">
                <a:solidFill>
                  <a:srgbClr val="ff8000"/>
                </a:solidFill>
                <a:latin typeface="Arial"/>
              </a:rPr>
              <a:t>Facility</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TextShape 1"/>
          <p:cNvSpPr txBox="1"/>
          <p:nvPr/>
        </p:nvSpPr>
        <p:spPr>
          <a:xfrm>
            <a:off x="144000" y="144000"/>
            <a:ext cx="8856000" cy="6714000"/>
          </a:xfrm>
          <a:prstGeom prst="rect">
            <a:avLst/>
          </a:prstGeom>
          <a:noFill/>
          <a:ln>
            <a:noFill/>
          </a:ln>
        </p:spPr>
        <p:txBody>
          <a:bodyPr lIns="0" rIns="0" tIns="0" bIns="0">
            <a:normAutofit fontScale="26000"/>
          </a:bodyPr>
          <a:p>
            <a:pPr marL="720000" indent="-179640">
              <a:lnSpc>
                <a:spcPct val="115000"/>
              </a:lnSpc>
              <a:spcAft>
                <a:spcPts val="1766"/>
              </a:spcAft>
              <a:buClr>
                <a:srgbClr val="000000"/>
              </a:buClr>
              <a:buSzPct val="45000"/>
              <a:buFont typeface="Wingdings" charset="2"/>
              <a:buChar char=""/>
            </a:pPr>
            <a:r>
              <a:rPr b="0" lang="en-US" sz="2000" spc="-1" strike="noStrike">
                <a:solidFill>
                  <a:srgbClr val="292934"/>
                </a:solidFill>
                <a:latin typeface="Rockwell"/>
              </a:rPr>
              <a:t>Active ganging is compatible with the 1 mus time </a:t>
            </a:r>
            <a:r>
              <a:rPr b="0" lang="en-US" sz="2000" spc="-1" strike="noStrike">
                <a:solidFill>
                  <a:srgbClr val="292934"/>
                </a:solidFill>
                <a:latin typeface="Rockwell"/>
              </a:rPr>
              <a:t>resolution requirement but the 100 ns goal might </a:t>
            </a:r>
            <a:r>
              <a:rPr b="0" lang="en-US" sz="2000" spc="-1" strike="noStrike">
                <a:solidFill>
                  <a:srgbClr val="292934"/>
                </a:solidFill>
                <a:latin typeface="Rockwell"/>
              </a:rPr>
              <a:t>require a re-optimization of the ganging board and/or an </a:t>
            </a:r>
            <a:r>
              <a:rPr b="0" lang="en-US" sz="2000" spc="-1" strike="noStrike">
                <a:solidFill>
                  <a:srgbClr val="292934"/>
                </a:solidFill>
                <a:latin typeface="Rockwell"/>
              </a:rPr>
              <a:t>increase of the number of active components.</a:t>
            </a:r>
            <a:endParaRPr b="1" lang="en-US" sz="2000" spc="-1" strike="noStrike">
              <a:solidFill>
                <a:srgbClr val="292934"/>
              </a:solidFill>
              <a:latin typeface="Rockwell"/>
            </a:endParaRPr>
          </a:p>
          <a:p>
            <a:pPr>
              <a:lnSpc>
                <a:spcPct val="115000"/>
              </a:lnSpc>
              <a:spcAft>
                <a:spcPts val="1766"/>
              </a:spcAft>
            </a:pPr>
            <a:r>
              <a:rPr b="0" lang="en-US" sz="2000" spc="-1" strike="noStrike">
                <a:solidFill>
                  <a:srgbClr val="292934"/>
                </a:solidFill>
                <a:latin typeface="Rockwell"/>
              </a:rPr>
              <a:t>A TIMING RESOLUTION BETTER THAN 100 NS HAS BEEN </a:t>
            </a:r>
            <a:r>
              <a:rPr b="0" lang="en-US" sz="2000" spc="-1" strike="noStrike">
                <a:solidFill>
                  <a:srgbClr val="292934"/>
                </a:solidFill>
                <a:latin typeface="Rockwell"/>
              </a:rPr>
              <a:t>DEMONSTRATED WITH THE PREVIOUS VERSION OF THE GANGING </a:t>
            </a:r>
            <a:r>
              <a:rPr b="0" lang="en-US" sz="2000" spc="-1" strike="noStrike">
                <a:solidFill>
                  <a:srgbClr val="292934"/>
                </a:solidFill>
                <a:latin typeface="Rockwell"/>
              </a:rPr>
              <a:t>BOARD WITH AN ARRAY OF 48 SIPMs. THE PERFORMANCE OF THE </a:t>
            </a:r>
            <a:r>
              <a:rPr b="0" lang="en-US" sz="2000" spc="-1" strike="noStrike">
                <a:solidFill>
                  <a:srgbClr val="292934"/>
                </a:solidFill>
                <a:latin typeface="Rockwell"/>
              </a:rPr>
              <a:t>CURRENT VERSION OF THE BOARD, LARGELY BASED ON THE </a:t>
            </a:r>
            <a:r>
              <a:rPr b="0" lang="en-US" sz="2000" spc="-1" strike="noStrike">
                <a:solidFill>
                  <a:srgbClr val="292934"/>
                </a:solidFill>
                <a:latin typeface="Rockwell"/>
              </a:rPr>
              <a:t>PREVIOUS ONE, IS EXPECTED TO BE SIMILAR. DEDICATED </a:t>
            </a:r>
            <a:r>
              <a:rPr b="0" lang="en-US" sz="2000" spc="-1" strike="noStrike">
                <a:solidFill>
                  <a:srgbClr val="292934"/>
                </a:solidFill>
                <a:latin typeface="Rockwell"/>
              </a:rPr>
              <a:t>MEASUREMENTS WILL BE REPEATED WITH THE CURRENT VERSION </a:t>
            </a:r>
            <a:r>
              <a:rPr b="0" lang="en-US" sz="2000" spc="-1" strike="noStrike">
                <a:solidFill>
                  <a:srgbClr val="292934"/>
                </a:solidFill>
                <a:latin typeface="Rockwell"/>
              </a:rPr>
              <a:t>OF THE BOARD AND THE CURRENT VERSION OF THE SIPMs.</a:t>
            </a:r>
            <a:endParaRPr b="1" lang="en-US" sz="2000" spc="-1" strike="noStrike">
              <a:solidFill>
                <a:srgbClr val="292934"/>
              </a:solidFill>
              <a:latin typeface="Rockwell"/>
            </a:endParaRPr>
          </a:p>
          <a:p>
            <a:pPr marL="720000" indent="-179640">
              <a:lnSpc>
                <a:spcPct val="115000"/>
              </a:lnSpc>
              <a:spcAft>
                <a:spcPts val="1766"/>
              </a:spcAft>
              <a:buClr>
                <a:srgbClr val="000000"/>
              </a:buClr>
              <a:buSzPct val="45000"/>
              <a:buFont typeface="Wingdings" charset="2"/>
              <a:buChar char=""/>
            </a:pPr>
            <a:r>
              <a:rPr b="0" lang="en-US" sz="2000" spc="-1" strike="noStrike">
                <a:solidFill>
                  <a:srgbClr val="1f1e27"/>
                </a:solidFill>
                <a:latin typeface="Rockwell"/>
              </a:rPr>
              <a:t>The duration of the optimization phase and the delivery </a:t>
            </a:r>
            <a:r>
              <a:rPr b="0" lang="en-US" sz="2000" spc="-1" strike="noStrike">
                <a:solidFill>
                  <a:srgbClr val="1f1e27"/>
                </a:solidFill>
                <a:latin typeface="Rockwell"/>
              </a:rPr>
              <a:t>time are not fully defined. A delivery time of about one </a:t>
            </a:r>
            <a:r>
              <a:rPr b="0" lang="en-US" sz="2000" spc="-1" strike="noStrike">
                <a:solidFill>
                  <a:srgbClr val="1f1e27"/>
                </a:solidFill>
                <a:latin typeface="Rockwell"/>
              </a:rPr>
              <a:t>year is a reasonable extrapolation from 10</a:t>
            </a:r>
            <a:r>
              <a:rPr b="0" lang="en-US" sz="2000" spc="-1" strike="noStrike" baseline="19000">
                <a:solidFill>
                  <a:srgbClr val="1f1e27"/>
                </a:solidFill>
                <a:latin typeface="Rockwell"/>
              </a:rPr>
              <a:t>4</a:t>
            </a:r>
            <a:r>
              <a:rPr b="0" lang="en-US" sz="2000" spc="-1" strike="noStrike">
                <a:solidFill>
                  <a:srgbClr val="1f1e27"/>
                </a:solidFill>
                <a:latin typeface="Rockwell"/>
              </a:rPr>
              <a:t> scale </a:t>
            </a:r>
            <a:r>
              <a:rPr b="0" lang="en-US" sz="2000" spc="-1" strike="noStrike">
                <a:solidFill>
                  <a:srgbClr val="1f1e27"/>
                </a:solidFill>
                <a:latin typeface="Rockwell"/>
              </a:rPr>
              <a:t>productions performed for other experiments.</a:t>
            </a:r>
            <a:endParaRPr b="1" lang="en-US" sz="2000" spc="-1" strike="noStrike">
              <a:solidFill>
                <a:srgbClr val="292934"/>
              </a:solidFill>
              <a:latin typeface="Rockwell"/>
            </a:endParaRPr>
          </a:p>
          <a:p>
            <a:pPr>
              <a:lnSpc>
                <a:spcPct val="115000"/>
              </a:lnSpc>
              <a:spcAft>
                <a:spcPts val="1766"/>
              </a:spcAft>
            </a:pPr>
            <a:r>
              <a:rPr b="0" lang="en-US" sz="2000" spc="-1" strike="noStrike">
                <a:solidFill>
                  <a:srgbClr val="1f1e27"/>
                </a:solidFill>
                <a:latin typeface="Rockwell"/>
              </a:rPr>
              <a:t>HAMAMATSU AND FBK HAVE SPECIFICALLY DEVELOPED SIPMs FOR </a:t>
            </a:r>
            <a:r>
              <a:rPr b="0" lang="en-US" sz="2000" spc="-1" strike="noStrike">
                <a:solidFill>
                  <a:srgbClr val="1f1e27"/>
                </a:solidFill>
                <a:latin typeface="Rockwell"/>
              </a:rPr>
              <a:t>OUR APPLICATION. TWO DIFFERENT SPLITS HAVE BEEN </a:t>
            </a:r>
            <a:r>
              <a:rPr b="0" lang="en-US" sz="2000" spc="-1" strike="noStrike">
                <a:solidFill>
                  <a:srgbClr val="1f1e27"/>
                </a:solidFill>
                <a:latin typeface="Rockwell"/>
              </a:rPr>
              <a:t>PRODUCED BY FBK AND FOUR BY HAMAMATSU. 25 SENSORS/SPLIT </a:t>
            </a:r>
            <a:r>
              <a:rPr b="0" lang="en-US" sz="2000" spc="-1" strike="noStrike">
                <a:solidFill>
                  <a:srgbClr val="1f1e27"/>
                </a:solidFill>
                <a:latin typeface="Rockwell"/>
              </a:rPr>
              <a:t>HAVE BEEN DELIVERED TO THE CONSORTIUM AND ARE BEING </a:t>
            </a:r>
            <a:r>
              <a:rPr b="0" lang="en-US" sz="2000" spc="-1" strike="noStrike">
                <a:solidFill>
                  <a:srgbClr val="1f1e27"/>
                </a:solidFill>
                <a:latin typeface="Rockwell"/>
              </a:rPr>
              <a:t>TESTED. ONE SENSOR PER VENDOR WILL BE SELECTED FOR THE </a:t>
            </a:r>
            <a:r>
              <a:rPr b="0" lang="en-US" sz="2000" spc="-1" strike="noStrike">
                <a:solidFill>
                  <a:srgbClr val="1f1e27"/>
                </a:solidFill>
                <a:latin typeface="Rockwell"/>
              </a:rPr>
              <a:t>SECOND RUN OF PROTODUNE. BOTH MANUFACTURERS HAVE THE </a:t>
            </a:r>
            <a:r>
              <a:rPr b="0" lang="en-US" sz="2000" spc="-1" strike="noStrike">
                <a:solidFill>
                  <a:srgbClr val="1f1e27"/>
                </a:solidFill>
                <a:latin typeface="Rockwell"/>
              </a:rPr>
              <a:t>CAPABILITY OF PRODUCING ALL THE SIPMs REQUIRED FOR THE </a:t>
            </a:r>
            <a:r>
              <a:rPr b="0" lang="en-US" sz="2000" spc="-1" strike="noStrike">
                <a:solidFill>
                  <a:srgbClr val="1f1e27"/>
                </a:solidFill>
                <a:latin typeface="Rockwell"/>
              </a:rPr>
              <a:t>FIRST FAR DETECTOR MODULE (~ 300,000 SENORS) ACCORDING </a:t>
            </a:r>
            <a:r>
              <a:rPr b="0" lang="en-US" sz="2000" spc="-1" strike="noStrike">
                <a:solidFill>
                  <a:srgbClr val="1f1e27"/>
                </a:solidFill>
                <a:latin typeface="Rockwell"/>
              </a:rPr>
              <a:t>TO OUR SCHEDULE. </a:t>
            </a:r>
            <a:endParaRPr b="1" lang="en-US" sz="2000" spc="-1" strike="noStrike">
              <a:solidFill>
                <a:srgbClr val="292934"/>
              </a:solidFill>
              <a:latin typeface="Rockwell"/>
            </a:endParaRPr>
          </a:p>
          <a:p>
            <a:r>
              <a:rPr b="1" lang="en-US" sz="2000" spc="-1" strike="noStrike">
                <a:solidFill>
                  <a:srgbClr val="1f1e27"/>
                </a:solidFill>
                <a:latin typeface="Rockwell"/>
              </a:rPr>
              <a:t>Recommendations</a:t>
            </a:r>
            <a:endParaRPr b="1" lang="en-US" sz="2000" spc="-1" strike="noStrike">
              <a:solidFill>
                <a:srgbClr val="292934"/>
              </a:solidFill>
              <a:latin typeface="Rockwell"/>
            </a:endParaRPr>
          </a:p>
          <a:p>
            <a:pPr marL="720000" indent="-179640">
              <a:spcBef>
                <a:spcPts val="1417"/>
              </a:spcBef>
              <a:buClr>
                <a:srgbClr val="000000"/>
              </a:buClr>
              <a:buSzPct val="45000"/>
              <a:buFont typeface="Wingdings" charset="2"/>
              <a:buChar char=""/>
            </a:pPr>
            <a:r>
              <a:rPr b="0" lang="en-US" sz="2000" spc="-1" strike="noStrike">
                <a:solidFill>
                  <a:srgbClr val="1f1e27"/>
                </a:solidFill>
                <a:latin typeface="Rockwell"/>
              </a:rPr>
              <a:t>Define as soon as possible the missing specifications for </a:t>
            </a:r>
            <a:r>
              <a:rPr b="0" lang="en-US" sz="2000" spc="-1" strike="noStrike">
                <a:solidFill>
                  <a:srgbClr val="1f1e27"/>
                </a:solidFill>
                <a:latin typeface="Rockwell"/>
              </a:rPr>
              <a:t>the SiPMs (number of cell per sensor, cell-pitch dimension, </a:t>
            </a:r>
            <a:r>
              <a:rPr b="0" lang="en-US" sz="2000" spc="-1" strike="noStrike">
                <a:solidFill>
                  <a:srgbClr val="1f1e27"/>
                </a:solidFill>
                <a:latin typeface="Rockwell"/>
              </a:rPr>
              <a:t>dimension of the sensor) in order to start the </a:t>
            </a:r>
            <a:r>
              <a:rPr b="0" lang="en-US" sz="2000" spc="-1" strike="noStrike">
                <a:solidFill>
                  <a:srgbClr val="1f1e27"/>
                </a:solidFill>
                <a:latin typeface="Rockwell"/>
              </a:rPr>
              <a:t>customization of the photosensors on a firm ground.</a:t>
            </a:r>
            <a:endParaRPr b="1" lang="en-US" sz="2000" spc="-1" strike="noStrike">
              <a:solidFill>
                <a:srgbClr val="292934"/>
              </a:solidFill>
              <a:latin typeface="Rockwell"/>
            </a:endParaRPr>
          </a:p>
          <a:p>
            <a:r>
              <a:rPr b="0" lang="en-US" sz="2000" spc="-1" strike="noStrike">
                <a:solidFill>
                  <a:srgbClr val="1f1e27"/>
                </a:solidFill>
                <a:latin typeface="Rockwell"/>
              </a:rPr>
              <a:t>SIPM SPECIFICATIONS HAVE BEEN DEFINED. ON THE BASIS OF </a:t>
            </a:r>
            <a:r>
              <a:rPr b="0" lang="en-US" sz="2000" spc="-1" strike="noStrike">
                <a:solidFill>
                  <a:srgbClr val="1f1e27"/>
                </a:solidFill>
                <a:latin typeface="Rockwell"/>
              </a:rPr>
              <a:t>THESE SPECIFICATIONS HAMAMATSU AND FBK HAVE DEVELOPED </a:t>
            </a:r>
            <a:r>
              <a:rPr b="0" lang="en-US" sz="2000" spc="-1" strike="noStrike">
                <a:solidFill>
                  <a:srgbClr val="1f1e27"/>
                </a:solidFill>
                <a:latin typeface="Rockwell"/>
              </a:rPr>
              <a:t>THE SENSORS WHICH ARE BEING TESTED.</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720000" indent="-179640">
              <a:spcBef>
                <a:spcPts val="1417"/>
              </a:spcBef>
              <a:buClr>
                <a:srgbClr val="000000"/>
              </a:buClr>
              <a:buSzPct val="45000"/>
              <a:buFont typeface="Wingdings" charset="2"/>
              <a:buChar char=""/>
            </a:pPr>
            <a:r>
              <a:rPr b="0" lang="en-US" sz="2000" spc="-1" strike="noStrike">
                <a:solidFill>
                  <a:srgbClr val="1f1e27"/>
                </a:solidFill>
                <a:latin typeface="Rockwell"/>
              </a:rPr>
              <a:t>If ganging up to 48 SiPMs is the optimal configuration, </a:t>
            </a:r>
            <a:r>
              <a:rPr b="0" lang="en-US" sz="2000" spc="-1" strike="noStrike">
                <a:solidFill>
                  <a:srgbClr val="1f1e27"/>
                </a:solidFill>
                <a:latin typeface="Rockwell"/>
              </a:rPr>
              <a:t>special emphasis should be given to the uniformity of </a:t>
            </a:r>
            <a:r>
              <a:rPr b="0" lang="en-US" sz="2000" spc="-1" strike="noStrike">
                <a:solidFill>
                  <a:srgbClr val="1f1e27"/>
                </a:solidFill>
                <a:latin typeface="Rockwell"/>
              </a:rPr>
              <a:t>response of the photosensors and, in particular, to the </a:t>
            </a:r>
            <a:r>
              <a:rPr b="0" lang="en-US" sz="2000" spc="-1" strike="noStrike">
                <a:solidFill>
                  <a:srgbClr val="1f1e27"/>
                </a:solidFill>
                <a:latin typeface="Rockwell"/>
              </a:rPr>
              <a:t>gain at given overvoltage. This may require dedicated </a:t>
            </a:r>
            <a:r>
              <a:rPr b="0" lang="en-US" sz="2000" spc="-1" strike="noStrike">
                <a:solidFill>
                  <a:srgbClr val="1f1e27"/>
                </a:solidFill>
                <a:latin typeface="Rockwell"/>
              </a:rPr>
              <a:t>customization with the vendors or countermeasures to </a:t>
            </a:r>
            <a:r>
              <a:rPr b="0" lang="en-US" sz="2000" spc="-1" strike="noStrike">
                <a:solidFill>
                  <a:srgbClr val="1f1e27"/>
                </a:solidFill>
                <a:latin typeface="Rockwell"/>
              </a:rPr>
              <a:t>cope with different operating voltages within the same </a:t>
            </a:r>
            <a:r>
              <a:rPr b="0" lang="en-US" sz="2000" spc="-1" strike="noStrike">
                <a:solidFill>
                  <a:srgbClr val="1f1e27"/>
                </a:solidFill>
                <a:latin typeface="Rockwell"/>
              </a:rPr>
              <a:t>production batch.</a:t>
            </a:r>
            <a:endParaRPr b="1" lang="en-US" sz="2000" spc="-1" strike="noStrike">
              <a:solidFill>
                <a:srgbClr val="292934"/>
              </a:solidFill>
              <a:latin typeface="Rockwell"/>
            </a:endParaRPr>
          </a:p>
          <a:p>
            <a:r>
              <a:rPr b="0" lang="en-US" sz="2000" spc="-1" strike="noStrike">
                <a:solidFill>
                  <a:srgbClr val="1f1e27"/>
                </a:solidFill>
                <a:latin typeface="Rockwell"/>
              </a:rPr>
              <a:t>DIFFERENCES IN GAIN IN SENSORS PRODUCED FROM THE SAME </a:t>
            </a:r>
            <a:r>
              <a:rPr b="0" lang="en-US" sz="2000" spc="-1" strike="noStrike">
                <a:solidFill>
                  <a:srgbClr val="1f1e27"/>
                </a:solidFill>
                <a:latin typeface="Rockwell"/>
              </a:rPr>
              <a:t>WAFER HAVE BEEN SHOWN IN PROTOTYPE BATCHES TO BE </a:t>
            </a:r>
            <a:r>
              <a:rPr b="0" lang="en-US" sz="2000" spc="-1" strike="noStrike">
                <a:solidFill>
                  <a:srgbClr val="1f1e27"/>
                </a:solidFill>
                <a:latin typeface="Rockwell"/>
              </a:rPr>
              <a:t>NEGLIGIBLE. TESTING WILL CONTINUE THROUGHOUT THE SiPM </a:t>
            </a:r>
            <a:r>
              <a:rPr b="0" lang="en-US" sz="2000" spc="-1" strike="noStrike">
                <a:solidFill>
                  <a:srgbClr val="1f1e27"/>
                </a:solidFill>
                <a:latin typeface="Rockwell"/>
              </a:rPr>
              <a:t>VALIDATION TESTING.  TO MINIMIZE VARIATIONS, ALL SIPMs WILL </a:t>
            </a:r>
            <a:r>
              <a:rPr b="0" lang="en-US" sz="2000" spc="-1" strike="noStrike">
                <a:solidFill>
                  <a:srgbClr val="1f1e27"/>
                </a:solidFill>
                <a:latin typeface="Rockwell"/>
              </a:rPr>
              <a:t>BE TRACKED AND ONLY SIPMs COMING FORM THE SAME WAFER </a:t>
            </a:r>
            <a:r>
              <a:rPr b="0" lang="en-US" sz="2000" spc="-1" strike="noStrike">
                <a:solidFill>
                  <a:srgbClr val="1f1e27"/>
                </a:solidFill>
                <a:latin typeface="Rockwell"/>
              </a:rPr>
              <a:t>WILL BE GANGED TOGETHER.</a:t>
            </a:r>
            <a:endParaRPr b="1" lang="en-US" sz="2000" spc="-1" strike="noStrike">
              <a:solidFill>
                <a:srgbClr val="292934"/>
              </a:solidFill>
              <a:latin typeface="Rockwell"/>
            </a:endParaRPr>
          </a:p>
          <a:p>
            <a:endParaRPr b="1" lang="en-US" sz="2000" spc="-1" strike="noStrike">
              <a:solidFill>
                <a:srgbClr val="292934"/>
              </a:solidFill>
              <a:latin typeface="Rockwell"/>
            </a:endParaRPr>
          </a:p>
          <a:p>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TextShape 1"/>
          <p:cNvSpPr txBox="1"/>
          <p:nvPr/>
        </p:nvSpPr>
        <p:spPr>
          <a:xfrm>
            <a:off x="122760" y="144000"/>
            <a:ext cx="8733240" cy="6714000"/>
          </a:xfrm>
          <a:prstGeom prst="rect">
            <a:avLst/>
          </a:prstGeom>
          <a:noFill/>
          <a:ln>
            <a:noFill/>
          </a:ln>
        </p:spPr>
        <p:txBody>
          <a:bodyPr lIns="0" rIns="0" tIns="0" bIns="0">
            <a:normAutofit fontScale="32000"/>
          </a:bodyPr>
          <a:p>
            <a:pPr marL="720000" indent="-179640">
              <a:lnSpc>
                <a:spcPct val="115000"/>
              </a:lnSpc>
              <a:spcAft>
                <a:spcPts val="1766"/>
              </a:spcAft>
              <a:buClr>
                <a:srgbClr val="000000"/>
              </a:buClr>
              <a:buSzPct val="45000"/>
              <a:buFont typeface="Wingdings" charset="2"/>
              <a:buChar char=""/>
            </a:pPr>
            <a:r>
              <a:rPr b="0" lang="en-US" sz="2000" spc="-1" strike="noStrike">
                <a:solidFill>
                  <a:srgbClr val="1f1e27"/>
                </a:solidFill>
                <a:latin typeface="Rockwell"/>
              </a:rPr>
              <a:t>Define a validation procedure to ensure reliability of the packaging over a high number of thermal cycles, determine long term degassing and optical deterioration, and downselect the packaging options.</a:t>
            </a:r>
            <a:endParaRPr b="1" lang="en-US" sz="2000" spc="-1" strike="noStrike">
              <a:solidFill>
                <a:srgbClr val="292934"/>
              </a:solidFill>
              <a:latin typeface="Rockwell"/>
            </a:endParaRPr>
          </a:p>
          <a:p>
            <a:pPr>
              <a:lnSpc>
                <a:spcPct val="115000"/>
              </a:lnSpc>
              <a:spcAft>
                <a:spcPts val="1766"/>
              </a:spcAft>
            </a:pPr>
            <a:r>
              <a:rPr b="0" lang="en-US" sz="2000" spc="-1" strike="noStrike">
                <a:solidFill>
                  <a:srgbClr val="1f1e27"/>
                </a:solidFill>
                <a:latin typeface="Rockwell"/>
              </a:rPr>
              <a:t>THE PHOTO-SENSOR WORKING GROUP OF THE CONSORTIUM HAS DEVELOPED A DETAILED VALIDATION PLAN. IN PARTICULAR THE SIPMS NEED TO STAND  &gt;20 THERMAL CYCLES FROM ROOM TO LN2 TEMPERATURE. THE I-V CURVE AND SINGLE PHOTON AMPLITUDE AT FIXED OVER-VOLTAGE DOES NOT NEED TO CHANGE ALONG THE CYCLES. PACKAGING OPTIONS HAVE BEEN DEFINED TOGETHER WITH THE MANUFACTURERS. </a:t>
            </a:r>
            <a:endParaRPr b="1" lang="en-US" sz="2000" spc="-1" strike="noStrike">
              <a:solidFill>
                <a:srgbClr val="292934"/>
              </a:solidFill>
              <a:latin typeface="Rockwell"/>
            </a:endParaRPr>
          </a:p>
          <a:p>
            <a:pPr marL="720000" indent="-179640">
              <a:lnSpc>
                <a:spcPct val="115000"/>
              </a:lnSpc>
              <a:spcAft>
                <a:spcPts val="1766"/>
              </a:spcAft>
              <a:buClr>
                <a:srgbClr val="000000"/>
              </a:buClr>
              <a:buSzPct val="45000"/>
              <a:buFont typeface="Wingdings" charset="2"/>
              <a:buChar char=""/>
            </a:pPr>
            <a:r>
              <a:rPr b="0" lang="en-US" sz="2000" spc="-1" strike="noStrike">
                <a:solidFill>
                  <a:srgbClr val="1f1e27"/>
                </a:solidFill>
                <a:latin typeface="Rockwell"/>
              </a:rPr>
              <a:t>Since accessibility and reliability is a unique challenge of DUNE, it is important that the vendors are engaged in developing product specifically designed for cryogenic operation.</a:t>
            </a:r>
            <a:endParaRPr b="1" lang="en-US" sz="2000" spc="-1" strike="noStrike">
              <a:solidFill>
                <a:srgbClr val="292934"/>
              </a:solidFill>
              <a:latin typeface="Rockwell"/>
            </a:endParaRPr>
          </a:p>
          <a:p>
            <a:pPr>
              <a:lnSpc>
                <a:spcPct val="115000"/>
              </a:lnSpc>
              <a:spcAft>
                <a:spcPts val="1766"/>
              </a:spcAft>
            </a:pPr>
            <a:r>
              <a:rPr b="0" lang="en-US" sz="2000" spc="-1" strike="noStrike">
                <a:solidFill>
                  <a:srgbClr val="1f1e27"/>
                </a:solidFill>
                <a:latin typeface="Rockwell"/>
              </a:rPr>
              <a:t>HAMAMATSU AND FBK HAVE DEVELOPED SIPMs SPECIFICALLY DESIGNED FOR OUR CRYOGENIC APPLICATION.</a:t>
            </a:r>
            <a:endParaRPr b="1" lang="en-US" sz="2000" spc="-1" strike="noStrike">
              <a:solidFill>
                <a:srgbClr val="292934"/>
              </a:solidFill>
              <a:latin typeface="Rockwell"/>
            </a:endParaRPr>
          </a:p>
          <a:p>
            <a:pPr marL="720000" indent="-179640">
              <a:lnSpc>
                <a:spcPct val="115000"/>
              </a:lnSpc>
              <a:spcAft>
                <a:spcPts val="1766"/>
              </a:spcAft>
              <a:buClr>
                <a:srgbClr val="000000"/>
              </a:buClr>
              <a:buSzPct val="45000"/>
              <a:buFont typeface="Wingdings" charset="2"/>
              <a:buChar char=""/>
            </a:pPr>
            <a:r>
              <a:rPr b="0" lang="en-US" sz="2000" spc="-1" strike="noStrike">
                <a:solidFill>
                  <a:srgbClr val="1f1e27"/>
                </a:solidFill>
                <a:latin typeface="Rockwell"/>
              </a:rPr>
              <a:t>As soon as the X-ARAPUCA design is validated, define the production centers and the resources needed to produce  the boards  with the SiPM. Quality assessment procedures during production and installation have not been detailed, yet.</a:t>
            </a:r>
            <a:endParaRPr b="1" lang="en-US" sz="2000" spc="-1" strike="noStrike">
              <a:solidFill>
                <a:srgbClr val="292934"/>
              </a:solidFill>
              <a:latin typeface="Rockwell"/>
            </a:endParaRPr>
          </a:p>
          <a:p>
            <a:pPr>
              <a:lnSpc>
                <a:spcPct val="115000"/>
              </a:lnSpc>
              <a:spcAft>
                <a:spcPts val="1766"/>
              </a:spcAft>
            </a:pPr>
            <a:r>
              <a:rPr b="0" lang="en-US" sz="2000" spc="-1" strike="noStrike">
                <a:solidFill>
                  <a:srgbClr val="1f1e27"/>
                </a:solidFill>
                <a:latin typeface="Rockwell"/>
              </a:rPr>
              <a:t>PRODUCTION SITES AND RESOURCES FOR THE BOARDS HAVE BEEN IDENTIFIED INSIDE THE CONSORTIUM. QA/QC PROCEDURES ARE BEING DEVELOPED AND ARE DOCUMENTED.</a:t>
            </a:r>
            <a:endParaRPr b="1" lang="en-US" sz="2000" spc="-1" strike="noStrike">
              <a:solidFill>
                <a:srgbClr val="292934"/>
              </a:solidFill>
              <a:latin typeface="Rockwell"/>
            </a:endParaRPr>
          </a:p>
          <a:p>
            <a:pPr marL="720000" indent="-179640">
              <a:lnSpc>
                <a:spcPct val="100000"/>
              </a:lnSpc>
              <a:spcBef>
                <a:spcPts val="1417"/>
              </a:spcBef>
              <a:buClr>
                <a:srgbClr val="000000"/>
              </a:buClr>
              <a:buSzPct val="45000"/>
              <a:buFont typeface="Wingdings" charset="2"/>
              <a:buChar char=""/>
            </a:pPr>
            <a:r>
              <a:rPr b="0" lang="en-US" sz="2000" spc="-1" strike="noStrike">
                <a:solidFill>
                  <a:srgbClr val="1f1e27"/>
                </a:solidFill>
                <a:latin typeface="Rockwell"/>
              </a:rPr>
              <a:t>Utilize the protodune data to assess the performance of the existing sensors, including backgrounds and assess their stability.</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1f1e27"/>
                </a:solidFill>
                <a:latin typeface="Rockwell"/>
              </a:rPr>
              <a:t>PROTODUNE  SIPMs HAVE BEEN VERY PRECISELY CHARACTERIZED. IN PARTICULAR, THE HAMAMATSU SENSORS THAT EQUIPPED THE ARAPUCA MODULES AND SOME LIGHT-GUIDE BARS HAVE BEEN EXTENSIVELY STUDIED IN TERMS OF PERFORMANCES AND STABILITY. THE GAIN WAS MEASURED TO BE EXTREMELY STABLE THROUGHOUT THE RUN (AT THE PERCENT LEVEL) AND NO FAILURES WERE OBSERVED. THE QUANTUM EFFICIENCY OF THE SENSORS WAS NOT MEASURED, BUT MONTE CARLO SIMULATIONS SUGGEST THAT, GIVEN THE OVERALL DETECTION EFFICIENCY OF THE ARAPUCA MODULES, IT IS COMPATIBLE WITH THE NOMINAL VALUE.</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TextShape 1"/>
          <p:cNvSpPr txBox="1"/>
          <p:nvPr/>
        </p:nvSpPr>
        <p:spPr>
          <a:xfrm>
            <a:off x="216000" y="216000"/>
            <a:ext cx="8712000" cy="6480000"/>
          </a:xfrm>
          <a:prstGeom prst="rect">
            <a:avLst/>
          </a:prstGeom>
          <a:noFill/>
          <a:ln>
            <a:noFill/>
          </a:ln>
        </p:spPr>
        <p:txBody>
          <a:bodyPr lIns="0" rIns="0" tIns="0" bIns="0">
            <a:normAutofit fontScale="30000"/>
          </a:bodyPr>
          <a:p>
            <a:r>
              <a:rPr b="1" lang="en-US" sz="2000" spc="-1" strike="noStrike">
                <a:solidFill>
                  <a:srgbClr val="292934"/>
                </a:solidFill>
                <a:latin typeface="Rockwell"/>
              </a:rPr>
              <a:t>ELECTRONICS</a:t>
            </a:r>
            <a:endParaRPr b="1" lang="en-US" sz="2000" spc="-1" strike="noStrike">
              <a:solidFill>
                <a:srgbClr val="292934"/>
              </a:solidFill>
              <a:latin typeface="Rockwell"/>
            </a:endParaRPr>
          </a:p>
          <a:p>
            <a:r>
              <a:rPr b="1" lang="en-US" sz="2000" spc="-1" strike="noStrike">
                <a:solidFill>
                  <a:srgbClr val="292934"/>
                </a:solidFill>
                <a:latin typeface="Rockwell"/>
              </a:rPr>
              <a:t>Comments</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About the mu2e FEB: -the Spartan-6 FPGA can go out of production soon; - the Xilinx programming software for this device is towards the end of support; -the channel multiplicity does not match the foreseen ganging scheme of 48 channels; any functionalities of this board are not suited for this application.</a:t>
            </a:r>
            <a:endParaRPr b="1" lang="en-US" sz="2000" spc="-1" strike="noStrike">
              <a:solidFill>
                <a:srgbClr val="292934"/>
              </a:solidFill>
              <a:latin typeface="Rockwell"/>
            </a:endParaRPr>
          </a:p>
          <a:p>
            <a:r>
              <a:rPr b="0" lang="en-US" sz="2000" spc="-1" strike="noStrike">
                <a:solidFill>
                  <a:srgbClr val="292934"/>
                </a:solidFill>
                <a:latin typeface="Rockwell"/>
              </a:rPr>
              <a:t>THE FRONT-END BOARD HAVE BEEN COMPLETELY RE-DESIGNED AND THE  SPARTAN-6 FPGA HAS BEEN REPLACED WITH AN ARTIX-7. THE MULTIPLICITY OF THE BOARD HAS BEEN CORRECTED TO MATCH OUR APPLICATION (40 CHANNELS/BOARD).</a:t>
            </a:r>
            <a:r>
              <a:rPr b="0" lang="en-US" sz="2000" spc="-1" strike="noStrike">
                <a:solidFill>
                  <a:srgbClr val="292934"/>
                </a:solidFill>
                <a:latin typeface="Rockwell"/>
              </a:rPr>
              <a:t>	</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In comparing the different schemes of the active ganging of 48 SiPM the total number of used operational amplifiers should be taken into account as well as the power consumption and the final SNR.</a:t>
            </a:r>
            <a:endParaRPr b="1" lang="en-US" sz="2000" spc="-1" strike="noStrike">
              <a:solidFill>
                <a:srgbClr val="292934"/>
              </a:solidFill>
              <a:latin typeface="Rockwell"/>
            </a:endParaRPr>
          </a:p>
          <a:p>
            <a:r>
              <a:rPr b="0" lang="en-US" sz="2000" spc="-1" strike="noStrike">
                <a:solidFill>
                  <a:srgbClr val="292934"/>
                </a:solidFill>
                <a:latin typeface="Rockwell"/>
              </a:rPr>
              <a:t>THE CURRENT DESIGN OF THE COLD SUMMING BOARD FORESEES A TWO STAGE AMPLIFIER: SiGe BIPOLAR TRANSISTOR + FULLY DIFFERENTIAL OP-AMP. THE S/N TO NOISE RATIO IS GOOD (&gt;4 WITH VERY SIMPLE FILTERING AND CAN REACH 20 WITH OPTIMUM FILTER). THE POWER CONSUMPTION IS AROUND 3 mW.  </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No plan was presented for how power was going to be brought down for the active electronics in the cold.</a:t>
            </a:r>
            <a:endParaRPr b="1" lang="en-US" sz="2000" spc="-1" strike="noStrike">
              <a:solidFill>
                <a:srgbClr val="292934"/>
              </a:solidFill>
              <a:latin typeface="Rockwell"/>
            </a:endParaRPr>
          </a:p>
          <a:p>
            <a:r>
              <a:rPr b="0" lang="en-US" sz="2000" spc="-1" strike="noStrike">
                <a:solidFill>
                  <a:srgbClr val="292934"/>
                </a:solidFill>
                <a:latin typeface="Rockwell"/>
              </a:rPr>
              <a:t>THE SUPERIOR-ESSEX CABLE USED DURING PROTODUNE 1 HAS BEEN REPLACED WITH A CUSCOM CABLE (SEE EDMS 238682) WHICH INCLUDES TWO SEPARATE TWISTED PAIR FOR CARRYING THE ACTIVE ELECTRONICS BIAS VOLTAGE.</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Noise tests in ICEBERG are essential in testing for any interaction between the Cold Electronics and the active PD cold ganging/amplifier electronics</a:t>
            </a:r>
            <a:endParaRPr b="1" lang="en-US" sz="2000" spc="-1" strike="noStrike">
              <a:solidFill>
                <a:srgbClr val="292934"/>
              </a:solidFill>
              <a:latin typeface="Rockwell"/>
            </a:endParaRPr>
          </a:p>
          <a:p>
            <a:r>
              <a:rPr b="0" lang="en-US" sz="2000" spc="-1" strike="noStrike">
                <a:solidFill>
                  <a:srgbClr val="292934"/>
                </a:solidFill>
                <a:latin typeface="Rockwell"/>
              </a:rPr>
              <a:t>SPECIFIC ICEBERG TESTS HAVE BEEN PERFORMED WITH A MODIFIED VERSION OF THE MU2E BOARD AND THE FIRST VERSION OF THE COLD SUMMING BOARD, DEVELOPED AT FERMILAB. NEGLECTING SOME INITIAL GROUNDING ISSUES, NO INTERFERENCE OF THE TWO SYSTEMS WAS OBSERVED. A MORE MEANINGFUL TEST WITH A PROTOTYPE OF THE NEW DAPHNE BOARD AND THE LAST VERSION OF THE COLD SUMMING BOARD WILL BE PERFORMED IN THE NEXT FEW MONTHS.</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TextShape 1"/>
          <p:cNvSpPr txBox="1"/>
          <p:nvPr/>
        </p:nvSpPr>
        <p:spPr>
          <a:xfrm>
            <a:off x="0" y="-17280"/>
            <a:ext cx="8856000" cy="6875280"/>
          </a:xfrm>
          <a:prstGeom prst="rect">
            <a:avLst/>
          </a:prstGeom>
          <a:noFill/>
          <a:ln>
            <a:noFill/>
          </a:ln>
        </p:spPr>
        <p:txBody>
          <a:bodyPr lIns="0" rIns="0" tIns="0" bIns="0">
            <a:normAutofit fontScale="49000"/>
          </a:bodyPr>
          <a:p>
            <a:r>
              <a:rPr b="1" lang="en-US" sz="2000" spc="-1" strike="noStrike">
                <a:solidFill>
                  <a:srgbClr val="292934"/>
                </a:solidFill>
                <a:latin typeface="Rockwell"/>
              </a:rPr>
              <a:t>Recommendations</a:t>
            </a:r>
            <a:endParaRPr b="1" lang="en-US" sz="2000" spc="-1" strike="noStrike">
              <a:solidFill>
                <a:srgbClr val="292934"/>
              </a:solidFill>
              <a:latin typeface="Rockwell"/>
            </a:endParaRPr>
          </a:p>
          <a:p>
            <a:pPr marL="685800" indent="-228600">
              <a:spcBef>
                <a:spcPts val="1417"/>
              </a:spcBef>
              <a:buClr>
                <a:srgbClr val="000000"/>
              </a:buClr>
              <a:buSzPct val="45000"/>
              <a:buFont typeface="Wingdings" charset="2"/>
              <a:buChar char=""/>
            </a:pPr>
            <a:r>
              <a:rPr b="0" lang="en-US" sz="2000" spc="-1" strike="noStrike">
                <a:solidFill>
                  <a:srgbClr val="292934"/>
                </a:solidFill>
                <a:latin typeface="Rockwell"/>
              </a:rPr>
              <a:t>Study the timing performances of the active ganging  scheme at LAr temperature and the requirements on the uniformity  in breakdown voltage of  ganged sensors</a:t>
            </a:r>
            <a:endParaRPr b="1" lang="en-US" sz="2000" spc="-1" strike="noStrike">
              <a:solidFill>
                <a:srgbClr val="292934"/>
              </a:solidFill>
              <a:latin typeface="Rockwell"/>
            </a:endParaRPr>
          </a:p>
          <a:p>
            <a:r>
              <a:rPr b="0" lang="en-US" sz="2000" spc="-1" strike="noStrike">
                <a:solidFill>
                  <a:srgbClr val="292934"/>
                </a:solidFill>
                <a:latin typeface="Rockwell"/>
              </a:rPr>
              <a:t>THE TIMING PERFORMANCES HAVE BEEN EVALUATED WITH THE PREVIOUS VERSION OF THE ACTIVE GANGING BOARD WITH 48 GANGED SIPMs.   AN AVERAGE RISE TIME OF 60 NS HAVE BEEN MEASURED. THE SAME MEASUREMENT WILL BE MADE WITH THE CURRENT VERSION OF THE GANGING BOARD AND AN ARRAY OF THE HAMAMATSU AND FBK DUNE SIPMs.</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914400" indent="-374040">
              <a:spcBef>
                <a:spcPts val="1417"/>
              </a:spcBef>
              <a:buClr>
                <a:srgbClr val="000000"/>
              </a:buClr>
              <a:buSzPct val="45000"/>
              <a:buFont typeface="Wingdings" charset="2"/>
              <a:buChar char=""/>
            </a:pPr>
            <a:r>
              <a:rPr b="0" lang="en-US" sz="2000" spc="-1" strike="noStrike">
                <a:solidFill>
                  <a:srgbClr val="292934"/>
                </a:solidFill>
                <a:latin typeface="Rockwell"/>
              </a:rPr>
              <a:t>A Front End board specifically designed for DUNE PDS requirements should be considered, starting from the existing mu2e design.</a:t>
            </a:r>
            <a:endParaRPr b="1" lang="en-US" sz="2000" spc="-1" strike="noStrike">
              <a:solidFill>
                <a:srgbClr val="292934"/>
              </a:solidFill>
              <a:latin typeface="Rockwell"/>
            </a:endParaRPr>
          </a:p>
          <a:p>
            <a:r>
              <a:rPr b="0" lang="en-US" sz="2000" spc="-1" strike="noStrike">
                <a:solidFill>
                  <a:srgbClr val="292934"/>
                </a:solidFill>
                <a:latin typeface="Rockwell"/>
              </a:rPr>
              <a:t>DONE. THE DAPHNE BOARD HAS BEEN DEVELOPED STARTING FROM THE MU2E DESIGN.</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914400" indent="-374040">
              <a:spcBef>
                <a:spcPts val="1417"/>
              </a:spcBef>
              <a:buClr>
                <a:srgbClr val="000000"/>
              </a:buClr>
              <a:buSzPct val="45000"/>
              <a:buFont typeface="Wingdings" charset="2"/>
              <a:buChar char=""/>
            </a:pPr>
            <a:r>
              <a:rPr b="0" lang="en-US" sz="2000" spc="-1" strike="noStrike">
                <a:solidFill>
                  <a:srgbClr val="292934"/>
                </a:solidFill>
                <a:latin typeface="Rockwell"/>
              </a:rPr>
              <a:t>The adopted solution for the front end electronics has to take into account the extended dynamic range of signals expected from SN neutrinos or neutrino beam events.</a:t>
            </a:r>
            <a:endParaRPr b="1" lang="en-US" sz="2000" spc="-1" strike="noStrike">
              <a:solidFill>
                <a:srgbClr val="292934"/>
              </a:solidFill>
              <a:latin typeface="Rockwell"/>
            </a:endParaRPr>
          </a:p>
          <a:p>
            <a:r>
              <a:rPr b="0" lang="en-US" sz="2000" spc="-1" strike="noStrike">
                <a:solidFill>
                  <a:srgbClr val="292934"/>
                </a:solidFill>
                <a:latin typeface="Rockwell"/>
              </a:rPr>
              <a:t>THE ESTIMATED DYNAMIC RANGE REQUIREMENT PER CHANNEL HAS BEEN ESTIMATED TO BE AROUND 1,000 PHEL/CHANNEL ON THE BASIS OF DETAILED MONTE CARLO SIMULATIONS. THE DAPHNE BOARD HAS BEEN DESIGNED IN ORDER TO HAVE A DYNAMIC RANGE OF 2,000 PE IN ORDER TO MINIMIZE THE FRACTION OF SATURATED EVENTS EVEN FOR INTERACTIONS CLOSE TO THE ANODE PLANE.</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914400" indent="-374040">
              <a:spcBef>
                <a:spcPts val="1417"/>
              </a:spcBef>
              <a:buClr>
                <a:srgbClr val="000000"/>
              </a:buClr>
              <a:buSzPct val="45000"/>
              <a:buFont typeface="Wingdings" charset="2"/>
              <a:buChar char=""/>
            </a:pPr>
            <a:r>
              <a:rPr b="0" lang="en-US" sz="2000" spc="-1" strike="noStrike">
                <a:solidFill>
                  <a:srgbClr val="292934"/>
                </a:solidFill>
                <a:latin typeface="Rockwell"/>
              </a:rPr>
              <a:t>The system grounding plans should be documented.</a:t>
            </a:r>
            <a:endParaRPr b="1" lang="en-US" sz="2000" spc="-1" strike="noStrike">
              <a:solidFill>
                <a:srgbClr val="292934"/>
              </a:solidFill>
              <a:latin typeface="Rockwell"/>
            </a:endParaRPr>
          </a:p>
          <a:p>
            <a:r>
              <a:rPr b="0" lang="en-US" sz="2000" spc="-1" strike="noStrike">
                <a:solidFill>
                  <a:srgbClr val="292934"/>
                </a:solidFill>
                <a:latin typeface="Rockwell"/>
              </a:rPr>
              <a:t>THE GROUNDING PLAN HAS BEEN DEVELOPED AND IS DOCUMENTED (</a:t>
            </a:r>
            <a:r>
              <a:rPr b="0" lang="en-US" sz="2000" spc="-1" strike="noStrike">
                <a:solidFill>
                  <a:srgbClr val="292934"/>
                </a:solidFill>
                <a:latin typeface="Rockwell"/>
                <a:hlinkClick r:id="rId1"/>
              </a:rPr>
              <a:t>EDMS 2383681)</a:t>
            </a:r>
            <a:endParaRPr b="1" lang="en-US" sz="2000" spc="-1" strike="noStrike">
              <a:solidFill>
                <a:srgbClr val="292934"/>
              </a:solidFill>
              <a:latin typeface="Rockwell"/>
            </a:endParaRPr>
          </a:p>
          <a:p>
            <a:endParaRPr b="1" lang="en-US" sz="2000" spc="-1" strike="noStrike">
              <a:solidFill>
                <a:srgbClr val="292934"/>
              </a:solidFill>
              <a:latin typeface="Rockwell"/>
            </a:endParaRPr>
          </a:p>
          <a:p>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TextShape 1"/>
          <p:cNvSpPr txBox="1"/>
          <p:nvPr/>
        </p:nvSpPr>
        <p:spPr>
          <a:xfrm>
            <a:off x="144000" y="144000"/>
            <a:ext cx="8856000" cy="5688000"/>
          </a:xfrm>
          <a:prstGeom prst="rect">
            <a:avLst/>
          </a:prstGeom>
          <a:noFill/>
          <a:ln>
            <a:noFill/>
          </a:ln>
        </p:spPr>
        <p:txBody>
          <a:bodyPr lIns="0" rIns="0" tIns="0" bIns="0">
            <a:normAutofit fontScale="35000"/>
          </a:bodyPr>
          <a:p>
            <a:pPr marL="914400" indent="-374040">
              <a:lnSpc>
                <a:spcPct val="100000"/>
              </a:lnSpc>
              <a:spcBef>
                <a:spcPts val="1417"/>
              </a:spcBef>
              <a:buClr>
                <a:srgbClr val="000000"/>
              </a:buClr>
              <a:buSzPct val="45000"/>
              <a:buFont typeface="Wingdings" charset="2"/>
              <a:buChar char=""/>
            </a:pPr>
            <a:r>
              <a:rPr b="0" lang="en-US" sz="2000" spc="-1" strike="noStrike">
                <a:solidFill>
                  <a:srgbClr val="292934"/>
                </a:solidFill>
                <a:latin typeface="Rockwell"/>
              </a:rPr>
              <a:t>The cable run between the readout electronics and the DAQ must be fiber optic.</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AGREED.  THAT IS THE BASELINE PLAN AS DOCUMENTED IN THE ICD.</a:t>
            </a:r>
            <a:endParaRPr b="1" lang="en-US" sz="2000" spc="-1" strike="noStrike">
              <a:solidFill>
                <a:srgbClr val="292934"/>
              </a:solidFill>
              <a:latin typeface="Rockwell"/>
            </a:endParaRPr>
          </a:p>
          <a:p>
            <a:pPr>
              <a:lnSpc>
                <a:spcPct val="100000"/>
              </a:lnSpc>
              <a:spcBef>
                <a:spcPts val="1417"/>
              </a:spcBef>
            </a:pPr>
            <a:endParaRPr b="1" lang="en-US" sz="2000" spc="-1" strike="noStrike">
              <a:solidFill>
                <a:srgbClr val="292934"/>
              </a:solidFill>
              <a:latin typeface="Rockwell"/>
            </a:endParaRPr>
          </a:p>
          <a:p>
            <a:pPr marL="914400" indent="-374040">
              <a:lnSpc>
                <a:spcPct val="100000"/>
              </a:lnSpc>
              <a:spcBef>
                <a:spcPts val="1417"/>
              </a:spcBef>
            </a:pPr>
            <a:r>
              <a:rPr b="0" lang="en-US" sz="2000" spc="-1" strike="noStrike">
                <a:solidFill>
                  <a:srgbClr val="292934"/>
                </a:solidFill>
                <a:latin typeface="Rockwell"/>
              </a:rPr>
              <a:t>A plan to qualify all “cold” components should be developed.</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PROTOTYPE ACTIVE GANGING BOARDS HAVE BEEN SUCCESSFULLY TESTED IN LN2 AT MILAN BICOCCA.  A DETAILED PLAN FOR COLD CYCLING AND OPERATION OF ALL PCBS, CONNECTORS, ELECTRONICS AND CABLES IS BEING DEVELOPED AND WILL BE FOLLOWED THROUGHOUT THE DEVELOPMENT PHASE OF THE PHOTON DETECTOR SYSTEM.</a:t>
            </a:r>
            <a:endParaRPr b="1" lang="en-US" sz="2000" spc="-1" strike="noStrike">
              <a:solidFill>
                <a:srgbClr val="292934"/>
              </a:solidFill>
              <a:latin typeface="Rockwell"/>
            </a:endParaRPr>
          </a:p>
          <a:p>
            <a:pPr>
              <a:lnSpc>
                <a:spcPct val="100000"/>
              </a:lnSpc>
              <a:spcBef>
                <a:spcPts val="1417"/>
              </a:spcBef>
            </a:pPr>
            <a:endParaRPr b="1" lang="en-US" sz="2000" spc="-1" strike="noStrike">
              <a:solidFill>
                <a:srgbClr val="292934"/>
              </a:solidFill>
              <a:latin typeface="Rockwell"/>
            </a:endParaRPr>
          </a:p>
          <a:p>
            <a:pPr marL="914400" indent="-228600">
              <a:lnSpc>
                <a:spcPct val="100000"/>
              </a:lnSpc>
              <a:spcBef>
                <a:spcPts val="1417"/>
              </a:spcBef>
              <a:buClr>
                <a:srgbClr val="000000"/>
              </a:buClr>
              <a:buSzPct val="45000"/>
              <a:buFont typeface="Wingdings" charset="2"/>
              <a:buChar char=""/>
            </a:pPr>
            <a:r>
              <a:rPr b="0" lang="en-US" sz="2000" spc="-1" strike="noStrike">
                <a:solidFill>
                  <a:srgbClr val="292934"/>
                </a:solidFill>
                <a:latin typeface="Rockwell"/>
              </a:rPr>
              <a:t>A plan for supplying power for active cold electronic amplifiers should be developed.</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THE BIAS VOLTAGE SUPPLIED FOR THE ACTIVE GANGING AMPLIFIERS IS  +3V. TO GENERATE THIS VOLTAGE A BUCK CONVERTER (LTC3624) AND A LINEAR REGULATOR (TPS7A701) ARE USED. THE BUCK CONVERTER WILL TAKE +5.5 V COMING FROM THE POWER TRANSFORMER IN DAPHNE AND CONVERT IT INTO +3.3 V. THE LINEAR REGULATOR WILL CONVERT IT TO +3 V. THE TWO COMPONENTS ARE ADJUSTABLE, SO IF A DIFFERENT COLD ELECTRONIC VOLTAGE SHOULD BE USED, IT COULD BE SUPPLIED JUST BY CHANGING THE FEEDBACK RESISTORS.  </a:t>
            </a:r>
            <a:endParaRPr b="1" lang="en-US" sz="2000" spc="-1" strike="noStrike">
              <a:solidFill>
                <a:srgbClr val="292934"/>
              </a:solidFill>
              <a:latin typeface="Rockwell"/>
            </a:endParaRPr>
          </a:p>
          <a:p>
            <a:pPr>
              <a:lnSpc>
                <a:spcPct val="100000"/>
              </a:lnSpc>
              <a:spcBef>
                <a:spcPts val="1417"/>
              </a:spcBef>
            </a:pPr>
            <a:endParaRPr b="1" lang="en-US" sz="2000" spc="-1" strike="noStrike">
              <a:solidFill>
                <a:srgbClr val="292934"/>
              </a:solidFill>
              <a:latin typeface="Rockwell"/>
            </a:endParaRPr>
          </a:p>
          <a:p>
            <a:pPr marL="914400" indent="-228600">
              <a:lnSpc>
                <a:spcPct val="100000"/>
              </a:lnSpc>
              <a:spcBef>
                <a:spcPts val="1417"/>
              </a:spcBef>
              <a:buClr>
                <a:srgbClr val="000000"/>
              </a:buClr>
              <a:buSzPct val="45000"/>
              <a:buFont typeface="Wingdings" charset="2"/>
              <a:buChar char=""/>
            </a:pPr>
            <a:r>
              <a:rPr b="0" lang="en-US" sz="2000" spc="-1" strike="noStrike">
                <a:solidFill>
                  <a:srgbClr val="1f1e27"/>
                </a:solidFill>
                <a:latin typeface="Rockwell"/>
              </a:rPr>
              <a:t>Evaluate the impact of supernovae burst triggering on the front-end electronics</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1f1e27"/>
                </a:solidFill>
                <a:latin typeface="Rockwell"/>
              </a:rPr>
              <a:t>PDS WILL NOT BE THE PRIMARY TRIGGER SYSTEM FOR SUPERNOVAE BURSTS ALTHOUGH IT WILL CONTRIBUTE TO THE FORMATION OF THE TRIGGER. ALL SIGNALS ABOVE THE THRESHOLD (1.5 PHOTO-ELECTRONS) ARE SENT TO THE DAQ AND IN PRESENCE OF A SUPERNOVAE TRIGGER ALL THE SIGNALS WITHIN A 100 SEC TIME WINDOW ARE RETAINED.</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TextShape 1"/>
          <p:cNvSpPr txBox="1"/>
          <p:nvPr/>
        </p:nvSpPr>
        <p:spPr>
          <a:xfrm>
            <a:off x="72000" y="54720"/>
            <a:ext cx="8928000" cy="6803280"/>
          </a:xfrm>
          <a:prstGeom prst="rect">
            <a:avLst/>
          </a:prstGeom>
          <a:noFill/>
          <a:ln>
            <a:noFill/>
          </a:ln>
        </p:spPr>
        <p:txBody>
          <a:bodyPr lIns="0" rIns="0" tIns="0" bIns="0">
            <a:normAutofit fontScale="28000"/>
          </a:bodyPr>
          <a:p>
            <a:r>
              <a:rPr b="1" lang="en-US" sz="2000" spc="-1" strike="noStrike">
                <a:solidFill>
                  <a:srgbClr val="1f1e27"/>
                </a:solidFill>
                <a:latin typeface="Rockwell"/>
              </a:rPr>
              <a:t>INSTALLATION AND CALIBRATION</a:t>
            </a:r>
            <a:endParaRPr b="1" lang="en-US" sz="2000" spc="-1" strike="noStrike">
              <a:solidFill>
                <a:srgbClr val="292934"/>
              </a:solidFill>
              <a:latin typeface="Rockwell"/>
            </a:endParaRPr>
          </a:p>
          <a:p>
            <a:endParaRPr b="1" lang="en-US" sz="2000" spc="-1" strike="noStrike">
              <a:solidFill>
                <a:srgbClr val="292934"/>
              </a:solidFill>
              <a:latin typeface="Rockwell"/>
            </a:endParaRPr>
          </a:p>
          <a:p>
            <a:r>
              <a:rPr b="1" lang="en-US" sz="2000" spc="-1" strike="noStrike">
                <a:solidFill>
                  <a:srgbClr val="292934"/>
                </a:solidFill>
                <a:latin typeface="Rockwell"/>
              </a:rPr>
              <a:t>Comments</a:t>
            </a:r>
            <a:endParaRPr b="1" lang="en-US" sz="2000" spc="-1" strike="noStrike">
              <a:solidFill>
                <a:srgbClr val="292934"/>
              </a:solidFill>
              <a:latin typeface="Rockwell"/>
            </a:endParaRPr>
          </a:p>
          <a:p>
            <a:pPr marL="810360" indent="-270000">
              <a:spcBef>
                <a:spcPts val="1417"/>
              </a:spcBef>
              <a:buClr>
                <a:srgbClr val="000000"/>
              </a:buClr>
              <a:buSzPct val="45000"/>
              <a:buFont typeface="Wingdings" charset="2"/>
              <a:buChar char=""/>
            </a:pPr>
            <a:r>
              <a:rPr b="0" lang="en-US" sz="2000" spc="-1" strike="noStrike">
                <a:solidFill>
                  <a:srgbClr val="292934"/>
                </a:solidFill>
                <a:latin typeface="Rockwell"/>
              </a:rPr>
              <a:t>The middle joint between the side strips is potentially a high-stress point. This should be studied.</a:t>
            </a:r>
            <a:endParaRPr b="1" lang="en-US" sz="2000" spc="-1" strike="noStrike">
              <a:solidFill>
                <a:srgbClr val="292934"/>
              </a:solidFill>
              <a:latin typeface="Rockwell"/>
            </a:endParaRPr>
          </a:p>
          <a:p>
            <a:r>
              <a:rPr b="0" lang="en-US" sz="2000" spc="-1" strike="noStrike">
                <a:solidFill>
                  <a:srgbClr val="292934"/>
                </a:solidFill>
                <a:latin typeface="Rockwell"/>
              </a:rPr>
              <a:t>THE STIFFENING STRIPS MOUNTED TO THE EXTERIOR OF THE MODULE SPAN THE CENTRAL JOINT AND STRENGTHEN IT.  PROTOTYPE MODULES BUILT TO THE CURRENT PLAN DEMONSTRATE THAT THIS PROVIDES SUFFICIENT STIFFENING.</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810360" indent="-270000">
              <a:spcBef>
                <a:spcPts val="1417"/>
              </a:spcBef>
              <a:buClr>
                <a:srgbClr val="000000"/>
              </a:buClr>
              <a:buSzPct val="45000"/>
              <a:buFont typeface="Wingdings" charset="2"/>
              <a:buChar char=""/>
            </a:pPr>
            <a:r>
              <a:rPr b="0" lang="en-US" sz="2000" spc="-1" strike="noStrike">
                <a:solidFill>
                  <a:srgbClr val="292934"/>
                </a:solidFill>
                <a:latin typeface="Rockwell"/>
              </a:rPr>
              <a:t>There are many small fasteners. A bonding method for some, or all the pieces should be investigated.</a:t>
            </a:r>
            <a:endParaRPr b="1" lang="en-US" sz="2000" spc="-1" strike="noStrike">
              <a:solidFill>
                <a:srgbClr val="292934"/>
              </a:solidFill>
              <a:latin typeface="Rockwell"/>
            </a:endParaRPr>
          </a:p>
          <a:p>
            <a:r>
              <a:rPr b="0" lang="en-US" sz="2000" spc="-1" strike="noStrike">
                <a:solidFill>
                  <a:srgbClr val="292934"/>
                </a:solidFill>
                <a:latin typeface="Rockwell"/>
              </a:rPr>
              <a:t>THE FASTNERS WERE SELECTED TO PROVIDE MAXIMUM FLEXIBILITY FOR ASSEMBLY OF MODULES ACROSS MULTIPLE ASSEMBLY SITES AND FOR REPAIR OF COMPONENTS FOUND DEFECTIVE DURING FABRICATION QC TESTING.  THE DESIGN WAS RE-EVALUATED FOLLOWING THE REVIEW AND THE NUMBER OF FASTENERS REDUCED.</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810360" indent="-270000">
              <a:spcBef>
                <a:spcPts val="1417"/>
              </a:spcBef>
              <a:buClr>
                <a:srgbClr val="000000"/>
              </a:buClr>
              <a:buSzPct val="45000"/>
              <a:buFont typeface="Wingdings" charset="2"/>
              <a:buChar char=""/>
            </a:pPr>
            <a:r>
              <a:rPr b="0" lang="en-US" sz="2000" spc="-1" strike="noStrike">
                <a:solidFill>
                  <a:srgbClr val="292934"/>
                </a:solidFill>
                <a:latin typeface="Rockwell"/>
              </a:rPr>
              <a:t>A cross section view of the assembly showing components, dimensions and clearances would be very helpful.</a:t>
            </a:r>
            <a:endParaRPr b="1" lang="en-US" sz="2000" spc="-1" strike="noStrike">
              <a:solidFill>
                <a:srgbClr val="292934"/>
              </a:solidFill>
              <a:latin typeface="Rockwell"/>
            </a:endParaRPr>
          </a:p>
          <a:p>
            <a:r>
              <a:rPr b="0" lang="en-US" sz="2000" spc="-1" strike="noStrike">
                <a:solidFill>
                  <a:srgbClr val="292934"/>
                </a:solidFill>
                <a:latin typeface="Rockwell"/>
              </a:rPr>
              <a:t>AGREED.  ADDITIONAL CROSS SECTION DRAWINGS WILL BE PROVIDED IN THE ENGINEERING ANALYSIS REPORT (</a:t>
            </a:r>
            <a:r>
              <a:rPr b="0" lang="en-US" sz="2000" spc="-1" strike="noStrike">
                <a:solidFill>
                  <a:srgbClr val="292934"/>
                </a:solidFill>
                <a:latin typeface="Rockwell"/>
                <a:hlinkClick r:id="rId1"/>
              </a:rPr>
              <a:t>EDMS 2380229</a:t>
            </a:r>
            <a:r>
              <a:rPr b="0" lang="en-US" sz="2000" spc="-1" strike="noStrike">
                <a:solidFill>
                  <a:srgbClr val="292934"/>
                </a:solidFill>
                <a:latin typeface="Rockwell"/>
              </a:rPr>
              <a:t>) AND THE DRAWING PACKAGES. </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810360" indent="-270000">
              <a:spcAft>
                <a:spcPts val="799"/>
              </a:spcAft>
              <a:buClr>
                <a:srgbClr val="000000"/>
              </a:buClr>
              <a:buSzPct val="45000"/>
              <a:buFont typeface="Wingdings" charset="2"/>
              <a:buChar char=""/>
            </a:pPr>
            <a:r>
              <a:rPr b="0" lang="en-US" sz="2000" spc="-1" strike="noStrike">
                <a:solidFill>
                  <a:srgbClr val="292934"/>
                </a:solidFill>
                <a:latin typeface="Rockwell"/>
              </a:rPr>
              <a:t>Cable connection of lower APA to upper APA requires manipulation of cables. This should be tested.</a:t>
            </a:r>
            <a:endParaRPr b="1" lang="en-US" sz="2000" spc="-1" strike="noStrike">
              <a:solidFill>
                <a:srgbClr val="292934"/>
              </a:solidFill>
              <a:latin typeface="Rockwell"/>
            </a:endParaRPr>
          </a:p>
          <a:p>
            <a:r>
              <a:rPr b="0" lang="en-US" sz="2000" spc="-1" strike="noStrike">
                <a:solidFill>
                  <a:srgbClr val="292934"/>
                </a:solidFill>
                <a:latin typeface="Rockwell"/>
              </a:rPr>
              <a:t>WE AGREE AND HAVE DONE SO.  SEE RECOMMENDATIONS BELOW.</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810360" indent="-270000">
              <a:spcAft>
                <a:spcPts val="799"/>
              </a:spcAft>
              <a:buClr>
                <a:srgbClr val="000000"/>
              </a:buClr>
              <a:buSzPct val="45000"/>
              <a:buFont typeface="Wingdings" charset="2"/>
              <a:buChar char=""/>
            </a:pPr>
            <a:r>
              <a:rPr b="0" lang="en-US" sz="2000" spc="-1" strike="noStrike">
                <a:solidFill>
                  <a:srgbClr val="292934"/>
                </a:solidFill>
                <a:latin typeface="Rockwell"/>
              </a:rPr>
              <a:t>Proceed with the analysis of the calibration &amp; monitoring system in ProtoDUNE</a:t>
            </a:r>
            <a:endParaRPr b="1" lang="en-US" sz="2000" spc="-1" strike="noStrike">
              <a:solidFill>
                <a:srgbClr val="292934"/>
              </a:solidFill>
              <a:latin typeface="Rockwell"/>
            </a:endParaRPr>
          </a:p>
          <a:p>
            <a:r>
              <a:rPr b="0" lang="en-US" sz="2000" spc="-1" strike="noStrike">
                <a:solidFill>
                  <a:srgbClr val="292934"/>
                </a:solidFill>
                <a:latin typeface="Rockwell"/>
              </a:rPr>
              <a:t>TESTS IN PROTODUNE WITH THE MONITORING SYSTEM WERE EXTREMELY SUCCESSFUL, DEMONSTRATING ITS USEFULNESS FOR MONITORING SYSTEM PERFORMANCE AND EVENT TIMING INTEGRATION.  SOME WEAKNESSES WERE IDENTIFIED, PARTICULARLY WITH REGARD TO THE UNJACKETED QUARTZ FIBERS, WHICH HAVE BEEN ADDRESSED AND WILL BE TESTED IN PROTODUNE 2.</a:t>
            </a:r>
            <a:endParaRPr b="1" lang="en-US" sz="2000" spc="-1" strike="noStrike">
              <a:solidFill>
                <a:srgbClr val="292934"/>
              </a:solidFill>
              <a:latin typeface="Rockwell"/>
            </a:endParaRPr>
          </a:p>
          <a:p>
            <a:endParaRPr b="1" lang="en-US" sz="2000" spc="-1" strike="noStrike">
              <a:solidFill>
                <a:srgbClr val="292934"/>
              </a:solidFill>
              <a:latin typeface="Rockwell"/>
            </a:endParaRPr>
          </a:p>
          <a:p>
            <a:pPr marL="810360" indent="-270000">
              <a:spcAft>
                <a:spcPts val="799"/>
              </a:spcAft>
              <a:buClr>
                <a:srgbClr val="000000"/>
              </a:buClr>
              <a:buSzPct val="45000"/>
              <a:buFont typeface="Wingdings" charset="2"/>
              <a:buChar char=""/>
            </a:pPr>
            <a:r>
              <a:rPr b="0" lang="en-US" sz="2000" spc="-1" strike="noStrike">
                <a:solidFill>
                  <a:srgbClr val="292934"/>
                </a:solidFill>
                <a:latin typeface="Rockwell"/>
              </a:rPr>
              <a:t>The Consortium should continue to work with the APA/CE consortium and Technical coordination to finalize integration and installation plans.</a:t>
            </a:r>
            <a:endParaRPr b="1" lang="en-US" sz="2000" spc="-1" strike="noStrike">
              <a:solidFill>
                <a:srgbClr val="292934"/>
              </a:solidFill>
              <a:latin typeface="Rockwell"/>
            </a:endParaRPr>
          </a:p>
          <a:p>
            <a:r>
              <a:rPr b="0" lang="en-US" sz="2000" spc="-1" strike="noStrike">
                <a:solidFill>
                  <a:srgbClr val="292934"/>
                </a:solidFill>
                <a:latin typeface="Rockwell"/>
              </a:rPr>
              <a:t>WE HAVE DONE SO, AND THE RESULTS ARE INCLUDED IN THE ICD.  TESTING AT ASH RIVER AND UPCOMING TESTS AT PSL HAVE/WILL DEMONSTRATE THE SUCCESSFUL INTEGRATION.</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TextShape 1"/>
          <p:cNvSpPr txBox="1"/>
          <p:nvPr/>
        </p:nvSpPr>
        <p:spPr>
          <a:xfrm>
            <a:off x="72000" y="54720"/>
            <a:ext cx="8856000" cy="6803280"/>
          </a:xfrm>
          <a:prstGeom prst="rect">
            <a:avLst/>
          </a:prstGeom>
          <a:noFill/>
          <a:ln>
            <a:noFill/>
          </a:ln>
        </p:spPr>
        <p:txBody>
          <a:bodyPr lIns="0" rIns="0" tIns="0" bIns="0">
            <a:normAutofit fontScale="63000"/>
          </a:bodyPr>
          <a:p>
            <a:r>
              <a:rPr b="1" lang="en-US" sz="2000" spc="-1" strike="noStrike">
                <a:solidFill>
                  <a:srgbClr val="292934"/>
                </a:solidFill>
                <a:latin typeface="Rockwell"/>
              </a:rPr>
              <a:t>INSTALLATION AND CALIBRATION</a:t>
            </a:r>
            <a:endParaRPr b="1" lang="en-US" sz="2000" spc="-1" strike="noStrike">
              <a:solidFill>
                <a:srgbClr val="292934"/>
              </a:solidFill>
              <a:latin typeface="Rockwell"/>
            </a:endParaRPr>
          </a:p>
          <a:p>
            <a:r>
              <a:rPr b="1" lang="en-US" sz="2000" spc="-1" strike="noStrike">
                <a:solidFill>
                  <a:srgbClr val="292934"/>
                </a:solidFill>
                <a:latin typeface="Rockwell"/>
              </a:rPr>
              <a:t>Comments</a:t>
            </a:r>
            <a:endParaRPr b="1" lang="en-US" sz="2000" spc="-1" strike="noStrike">
              <a:solidFill>
                <a:srgbClr val="292934"/>
              </a:solidFill>
              <a:latin typeface="Rockwell"/>
            </a:endParaRPr>
          </a:p>
          <a:p>
            <a:r>
              <a:rPr b="1" lang="en-US" sz="2000" spc="-1" strike="noStrike">
                <a:solidFill>
                  <a:srgbClr val="292934"/>
                </a:solidFill>
                <a:latin typeface="Rockwell"/>
              </a:rPr>
              <a:t>   </a:t>
            </a:r>
            <a:r>
              <a:rPr b="0" lang="en-US" sz="2000" spc="-1" strike="noStrike">
                <a:solidFill>
                  <a:srgbClr val="292934"/>
                </a:solidFill>
                <a:latin typeface="Rockwell"/>
              </a:rPr>
              <a:t> • </a:t>
            </a:r>
            <a:r>
              <a:rPr b="0" lang="en-US" sz="2000" spc="-1" strike="noStrike">
                <a:solidFill>
                  <a:srgbClr val="292934"/>
                </a:solidFill>
                <a:latin typeface="Rockwell"/>
              </a:rPr>
              <a:t>The middle joint between the side strips is potentially a high-stress point. This should be studied.</a:t>
            </a:r>
            <a:endParaRPr b="1" lang="en-US" sz="2000" spc="-1" strike="noStrike">
              <a:solidFill>
                <a:srgbClr val="292934"/>
              </a:solidFill>
              <a:latin typeface="Rockwell"/>
            </a:endParaRPr>
          </a:p>
          <a:p>
            <a:r>
              <a:rPr b="0" lang="en-US" sz="2000" spc="-1" strike="noStrike">
                <a:solidFill>
                  <a:srgbClr val="292934"/>
                </a:solidFill>
                <a:latin typeface="Rockwell"/>
              </a:rPr>
              <a:t>THE STIFFENING STRIPS MOUNTED TO THE EXTERIOR OF THE MODULE SPAN THE CENTRAL JOINT AND STRENGTHEN IT.  PROTOTYPE MODULES BUILT TO THE CURRENT PLAN DEMONSTRATE THAT THIS PROVIDES SUFFICIENT STIFFENING.</a:t>
            </a:r>
            <a:endParaRPr b="1" lang="en-US" sz="2000" spc="-1" strike="noStrike">
              <a:solidFill>
                <a:srgbClr val="292934"/>
              </a:solidFill>
              <a:latin typeface="Rockwell"/>
            </a:endParaRPr>
          </a:p>
          <a:p>
            <a:r>
              <a:rPr b="0" lang="en-US" sz="2000" spc="-1" strike="noStrike">
                <a:solidFill>
                  <a:srgbClr val="292934"/>
                </a:solidFill>
                <a:latin typeface="Rockwell"/>
              </a:rPr>
              <a:t>    • </a:t>
            </a:r>
            <a:r>
              <a:rPr b="0" lang="en-US" sz="2000" spc="-1" strike="noStrike">
                <a:solidFill>
                  <a:srgbClr val="292934"/>
                </a:solidFill>
                <a:latin typeface="Rockwell"/>
              </a:rPr>
              <a:t>There are many small fasteners. A bonding method for some, or all the pieces should be investigated.</a:t>
            </a:r>
            <a:endParaRPr b="1" lang="en-US" sz="2000" spc="-1" strike="noStrike">
              <a:solidFill>
                <a:srgbClr val="292934"/>
              </a:solidFill>
              <a:latin typeface="Rockwell"/>
            </a:endParaRPr>
          </a:p>
          <a:p>
            <a:r>
              <a:rPr b="0" lang="en-US" sz="2000" spc="-1" strike="noStrike">
                <a:solidFill>
                  <a:srgbClr val="292934"/>
                </a:solidFill>
                <a:latin typeface="Rockwell"/>
              </a:rPr>
              <a:t>THE FASTNERS WERE SELECTED TO PROVIDE MAXIMUM FLEXIBILITY FOR ASSEMBLY OF MODULES ACROSS MULTIPLE ASSEMBLY SITES AND FOR REPAIR OF COMPONENTS FOUND DEFECTIVE DURING FABRICATION QC TESTING.  THE DESIGN WAS RE-EVALUATED FOLLOWING THE REVIEW AND THE NUMBER OF FASTENERS REDUCED.</a:t>
            </a:r>
            <a:endParaRPr b="1" lang="en-US" sz="2000" spc="-1" strike="noStrike">
              <a:solidFill>
                <a:srgbClr val="292934"/>
              </a:solidFill>
              <a:latin typeface="Rockwell"/>
            </a:endParaRPr>
          </a:p>
          <a:p>
            <a:r>
              <a:rPr b="0" lang="en-US" sz="2000" spc="-1" strike="noStrike">
                <a:solidFill>
                  <a:srgbClr val="292934"/>
                </a:solidFill>
                <a:latin typeface="Rockwell"/>
              </a:rPr>
              <a:t>    • </a:t>
            </a:r>
            <a:r>
              <a:rPr b="0" lang="en-US" sz="2000" spc="-1" strike="noStrike">
                <a:solidFill>
                  <a:srgbClr val="292934"/>
                </a:solidFill>
                <a:latin typeface="Rockwell"/>
              </a:rPr>
              <a:t>A cross section view of the assembly showing components, dimensions and clearances would be very helpful.</a:t>
            </a:r>
            <a:endParaRPr b="1" lang="en-US" sz="2000" spc="-1" strike="noStrike">
              <a:solidFill>
                <a:srgbClr val="292934"/>
              </a:solidFill>
              <a:latin typeface="Rockwell"/>
            </a:endParaRPr>
          </a:p>
          <a:p>
            <a:r>
              <a:rPr b="0" lang="en-US" sz="2000" spc="-1" strike="noStrike">
                <a:solidFill>
                  <a:srgbClr val="292934"/>
                </a:solidFill>
                <a:latin typeface="Rockwell"/>
              </a:rPr>
              <a:t>AGREED.  ADDITIONAL CROSS SECTION DRAWINGS WILL BE PROVIDED IN THE ENGINEERING ANALYSIS REPORT (EDMS 2380229) AND THE DRAWING PACKAGES.     • Cable connection of lower APA to upper APA requires manipulation of cables. This should be tested.</a:t>
            </a:r>
            <a:endParaRPr b="1" lang="en-US" sz="2000" spc="-1" strike="noStrike">
              <a:solidFill>
                <a:srgbClr val="292934"/>
              </a:solidFill>
              <a:latin typeface="Rockwell"/>
            </a:endParaRPr>
          </a:p>
          <a:p>
            <a:r>
              <a:rPr b="0" lang="en-US" sz="2000" spc="-1" strike="noStrike">
                <a:solidFill>
                  <a:srgbClr val="292934"/>
                </a:solidFill>
                <a:latin typeface="Rockwell"/>
              </a:rPr>
              <a:t>WE AGREE AND HAVE DONE SO.  SEE RECOMMENDATIONS BELOW.</a:t>
            </a:r>
            <a:endParaRPr b="1" lang="en-US" sz="2000" spc="-1" strike="noStrike">
              <a:solidFill>
                <a:srgbClr val="292934"/>
              </a:solidFill>
              <a:latin typeface="Rockwell"/>
            </a:endParaRPr>
          </a:p>
          <a:p>
            <a:endParaRPr b="1" lang="en-US" sz="2000" spc="-1" strike="noStrike">
              <a:solidFill>
                <a:srgbClr val="292934"/>
              </a:solidFill>
              <a:latin typeface="Rockwell"/>
            </a:endParaRPr>
          </a:p>
          <a:p>
            <a:r>
              <a:rPr b="1" lang="en-US" sz="2000" spc="-1" strike="noStrike">
                <a:solidFill>
                  <a:srgbClr val="292934"/>
                </a:solidFill>
                <a:latin typeface="Rockwell"/>
              </a:rPr>
              <a:t>    </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TextShape 1"/>
          <p:cNvSpPr txBox="1"/>
          <p:nvPr/>
        </p:nvSpPr>
        <p:spPr>
          <a:xfrm>
            <a:off x="194760" y="216000"/>
            <a:ext cx="8229240" cy="3977280"/>
          </a:xfrm>
          <a:prstGeom prst="rect">
            <a:avLst/>
          </a:prstGeom>
          <a:noFill/>
          <a:ln>
            <a:noFill/>
          </a:ln>
        </p:spPr>
        <p:txBody>
          <a:bodyPr lIns="0" rIns="0" tIns="0" bIns="0">
            <a:normAutofit fontScale="61000"/>
          </a:bodyPr>
          <a:p>
            <a:pPr marL="432000" indent="-324000">
              <a:lnSpc>
                <a:spcPct val="100000"/>
              </a:lnSpc>
              <a:spcBef>
                <a:spcPts val="1417"/>
              </a:spcBef>
              <a:buClr>
                <a:srgbClr val="000000"/>
              </a:buClr>
              <a:buSzPct val="45000"/>
              <a:buFont typeface="Wingdings" charset="2"/>
              <a:buChar char=""/>
            </a:pPr>
            <a:r>
              <a:rPr b="0" lang="en-US" sz="2000" spc="-1" strike="noStrike">
                <a:solidFill>
                  <a:srgbClr val="292934"/>
                </a:solidFill>
                <a:latin typeface="Rockwell"/>
              </a:rPr>
              <a:t>Proceed with the analysis of the calibration &amp; monitoring system in ProtoDUNE</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TESTS IN PROTODUNE WITH THE MONITORING SYSTEM WERE EXTREMELY SUCCESSFUL, DEMONSTRATING ITS USEFULNESS FOR MONITORING SYSTEM PERFORMANCE AND EVENT TIMING INTEGRATION.  SOME WEAKNESSES WERE IDENTIFIED, PARTICULARLY WITH REGARD TO THE UNJACKETED QUARTZ FIBERS, WHICH HAVE BEEN ADDRESSED AND WILL BE TESTED IN PROTODUNE 2.</a:t>
            </a:r>
            <a:endParaRPr b="1" lang="en-US" sz="2000" spc="-1" strike="noStrike">
              <a:solidFill>
                <a:srgbClr val="292934"/>
              </a:solidFill>
              <a:latin typeface="Rockwell"/>
            </a:endParaRPr>
          </a:p>
          <a:p>
            <a:pPr>
              <a:lnSpc>
                <a:spcPct val="100000"/>
              </a:lnSpc>
              <a:spcBef>
                <a:spcPts val="1417"/>
              </a:spcBef>
            </a:pP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The Consortium should continue to work with the APA/CE consortium and Technical coordination to finalize integration and installation plans.</a:t>
            </a:r>
            <a:endParaRPr b="1" lang="en-US" sz="2000" spc="-1" strike="noStrike">
              <a:solidFill>
                <a:srgbClr val="292934"/>
              </a:solidFill>
              <a:latin typeface="Rockwell"/>
            </a:endParaRPr>
          </a:p>
          <a:p>
            <a:pPr>
              <a:lnSpc>
                <a:spcPct val="100000"/>
              </a:lnSpc>
              <a:spcBef>
                <a:spcPts val="1417"/>
              </a:spcBef>
            </a:pPr>
            <a:r>
              <a:rPr b="0" lang="en-US" sz="2000" spc="-1" strike="noStrike">
                <a:solidFill>
                  <a:srgbClr val="292934"/>
                </a:solidFill>
                <a:latin typeface="Rockwell"/>
              </a:rPr>
              <a:t>WE HAVE DONE SO, AND THE RESULTS ARE INCLUDED IN THE ICD.  TESTING AT ASH RIVER AND UPCOMING TESTS AT PSL HAVE/WILL DEMONSTRATE THE SUCCESSFUL INTEGRATION.</a:t>
            </a:r>
            <a:endParaRPr b="1" lang="en-US" sz="2000" spc="-1" strike="noStrike">
              <a:solidFill>
                <a:srgbClr val="292934"/>
              </a:solidFill>
              <a:latin typeface="Rockwel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TextShape 1"/>
          <p:cNvSpPr txBox="1"/>
          <p:nvPr/>
        </p:nvSpPr>
        <p:spPr>
          <a:xfrm>
            <a:off x="595440" y="2133720"/>
            <a:ext cx="4387680" cy="3931560"/>
          </a:xfrm>
          <a:prstGeom prst="rect">
            <a:avLst/>
          </a:prstGeom>
          <a:noFill/>
          <a:ln>
            <a:noFill/>
          </a:ln>
        </p:spPr>
        <p:txBody>
          <a:bodyPr>
            <a:noAutofit/>
          </a:bodyPr>
          <a:p>
            <a:pPr marL="343080" indent="-342720">
              <a:lnSpc>
                <a:spcPct val="100000"/>
              </a:lnSpc>
              <a:spcBef>
                <a:spcPts val="2001"/>
              </a:spcBef>
              <a:buClr>
                <a:srgbClr val="404040"/>
              </a:buClr>
              <a:buFont typeface="Arial"/>
              <a:buChar char="•"/>
            </a:pPr>
            <a:r>
              <a:rPr b="0" lang="en-US" sz="2400" spc="-1" strike="noStrike">
                <a:solidFill>
                  <a:srgbClr val="404040"/>
                </a:solidFill>
                <a:latin typeface="Calisto MT"/>
              </a:rPr>
              <a:t>A new area with 100m</a:t>
            </a:r>
            <a:r>
              <a:rPr b="0" lang="en-US" sz="2400" spc="-1" strike="noStrike" baseline="30000">
                <a:solidFill>
                  <a:srgbClr val="404040"/>
                </a:solidFill>
                <a:latin typeface="Calisto MT"/>
              </a:rPr>
              <a:t>2</a:t>
            </a:r>
            <a:r>
              <a:rPr b="0" lang="en-US" sz="2400" spc="-1" strike="noStrike">
                <a:solidFill>
                  <a:srgbClr val="404040"/>
                </a:solidFill>
                <a:latin typeface="Calisto MT"/>
              </a:rPr>
              <a:t> was added to the laboratory which will be dedicated to assembly, testing and storage.</a:t>
            </a:r>
            <a:endParaRPr b="0" lang="en-US" sz="2400" spc="-1" strike="noStrike">
              <a:solidFill>
                <a:srgbClr val="000000"/>
              </a:solidFill>
              <a:latin typeface="Calibri"/>
            </a:endParaRPr>
          </a:p>
          <a:p>
            <a:pPr marL="343080" indent="-342720">
              <a:lnSpc>
                <a:spcPct val="100000"/>
              </a:lnSpc>
              <a:spcBef>
                <a:spcPts val="2001"/>
              </a:spcBef>
              <a:buClr>
                <a:srgbClr val="404040"/>
              </a:buClr>
              <a:buFont typeface="Arial"/>
              <a:buChar char="•"/>
            </a:pPr>
            <a:r>
              <a:rPr b="0" lang="en-US" sz="2400" spc="-1" strike="noStrike">
                <a:solidFill>
                  <a:srgbClr val="404040"/>
                </a:solidFill>
                <a:latin typeface="Calisto MT"/>
              </a:rPr>
              <a:t>The total area of LabLepton is now around 350m</a:t>
            </a:r>
            <a:r>
              <a:rPr b="0" lang="en-US" sz="2400" spc="-1" strike="noStrike" baseline="30000">
                <a:solidFill>
                  <a:srgbClr val="404040"/>
                </a:solidFill>
                <a:latin typeface="Calisto MT"/>
              </a:rPr>
              <a:t>2</a:t>
            </a:r>
            <a:r>
              <a:rPr b="0" lang="en-US" sz="2400" spc="-1" strike="noStrike">
                <a:solidFill>
                  <a:srgbClr val="404040"/>
                </a:solidFill>
                <a:latin typeface="Calisto MT"/>
              </a:rPr>
              <a:t>.</a:t>
            </a:r>
            <a:endParaRPr b="0" lang="en-US" sz="2400" spc="-1" strike="noStrike">
              <a:solidFill>
                <a:srgbClr val="000000"/>
              </a:solidFill>
              <a:latin typeface="Calibri"/>
            </a:endParaRPr>
          </a:p>
        </p:txBody>
      </p:sp>
      <p:pic>
        <p:nvPicPr>
          <p:cNvPr id="677" name="Picture 3_1" descr="logovetorizado3.png"/>
          <p:cNvPicPr/>
          <p:nvPr/>
        </p:nvPicPr>
        <p:blipFill>
          <a:blip r:embed="rId1"/>
          <a:srcRect l="0" t="22737" r="0" b="19271"/>
          <a:stretch/>
        </p:blipFill>
        <p:spPr>
          <a:xfrm>
            <a:off x="1027440" y="282240"/>
            <a:ext cx="3544200" cy="1256760"/>
          </a:xfrm>
          <a:prstGeom prst="rect">
            <a:avLst/>
          </a:prstGeom>
          <a:ln>
            <a:noFill/>
          </a:ln>
        </p:spPr>
      </p:pic>
      <p:pic>
        <p:nvPicPr>
          <p:cNvPr id="678" name="Picture 4_1" descr="LabLeptonsArea.png"/>
          <p:cNvPicPr/>
          <p:nvPr/>
        </p:nvPicPr>
        <p:blipFill>
          <a:blip r:embed="rId2"/>
          <a:srcRect l="0" t="1993" r="0" b="0"/>
          <a:stretch/>
        </p:blipFill>
        <p:spPr>
          <a:xfrm>
            <a:off x="5094360" y="199800"/>
            <a:ext cx="3795840" cy="6429240"/>
          </a:xfrm>
          <a:prstGeom prst="rect">
            <a:avLst/>
          </a:prstGeom>
          <a:ln>
            <a:noFill/>
          </a:ln>
        </p:spPr>
      </p:pic>
      <p:sp>
        <p:nvSpPr>
          <p:cNvPr id="679" name="CustomShape 2"/>
          <p:cNvSpPr/>
          <p:nvPr/>
        </p:nvSpPr>
        <p:spPr>
          <a:xfrm>
            <a:off x="6222960" y="3835440"/>
            <a:ext cx="2531160" cy="2040120"/>
          </a:xfrm>
          <a:custGeom>
            <a:avLst/>
            <a:gdLst/>
            <a:ahLst/>
            <a:rect l="l" t="t" r="r" b="b"/>
            <a:pathLst>
              <a:path w="2531533" h="2040466">
                <a:moveTo>
                  <a:pt x="0" y="8466"/>
                </a:moveTo>
                <a:lnTo>
                  <a:pt x="0" y="1397000"/>
                </a:lnTo>
                <a:lnTo>
                  <a:pt x="1016000" y="1397000"/>
                </a:lnTo>
                <a:lnTo>
                  <a:pt x="1016000" y="2040466"/>
                </a:lnTo>
                <a:lnTo>
                  <a:pt x="2531533" y="2040466"/>
                </a:lnTo>
                <a:lnTo>
                  <a:pt x="2506133" y="0"/>
                </a:lnTo>
                <a:lnTo>
                  <a:pt x="0" y="8466"/>
                </a:lnTo>
                <a:close/>
              </a:path>
            </a:pathLst>
          </a:custGeom>
          <a:solidFill>
            <a:srgbClr val="e3e3de"/>
          </a:solidFill>
          <a:ln w="12600">
            <a:noFill/>
          </a:ln>
          <a:effectLst>
            <a:outerShdw dist="0" dir="0">
              <a:srgbClr val="000000">
                <a:alpha val="40000"/>
              </a:srgbClr>
            </a:outerShdw>
          </a:effectLst>
        </p:spPr>
        <p:style>
          <a:lnRef idx="0"/>
          <a:fillRef idx="0"/>
          <a:effectRef idx="0"/>
          <a:fontRef idx="minor"/>
        </p:style>
        <p:txBody>
          <a:bodyPr lIns="90000" rIns="90000" tIns="45000" bIns="45000">
            <a:noAutofit/>
          </a:bodyPr>
          <a:p>
            <a:pPr algn="ctr">
              <a:lnSpc>
                <a:spcPct val="80000"/>
              </a:lnSpc>
            </a:pPr>
            <a:endParaRPr b="0" lang="en-US" sz="1800" spc="-1" strike="noStrike">
              <a:latin typeface="Arial"/>
            </a:endParaRPr>
          </a:p>
          <a:p>
            <a:pPr algn="ctr">
              <a:lnSpc>
                <a:spcPct val="80000"/>
              </a:lnSpc>
            </a:pPr>
            <a:endParaRPr b="0" lang="en-US" sz="1800" spc="-1" strike="noStrike">
              <a:latin typeface="Arial"/>
            </a:endParaRPr>
          </a:p>
          <a:p>
            <a:pPr algn="ctr">
              <a:lnSpc>
                <a:spcPct val="80000"/>
              </a:lnSpc>
            </a:pPr>
            <a:endParaRPr b="0" lang="en-US" sz="1800" spc="-1" strike="noStrike">
              <a:latin typeface="Arial"/>
            </a:endParaRPr>
          </a:p>
          <a:p>
            <a:pPr algn="ctr">
              <a:lnSpc>
                <a:spcPct val="80000"/>
              </a:lnSpc>
            </a:pPr>
            <a:endParaRPr b="0" lang="en-US" sz="1800" spc="-1" strike="noStrike">
              <a:latin typeface="Arial"/>
            </a:endParaRPr>
          </a:p>
          <a:p>
            <a:pPr algn="ctr">
              <a:lnSpc>
                <a:spcPct val="80000"/>
              </a:lnSpc>
            </a:pPr>
            <a:r>
              <a:rPr b="0" lang="en-US" sz="1400" spc="-1" strike="noStrike">
                <a:solidFill>
                  <a:srgbClr val="c0504d"/>
                </a:solidFill>
                <a:latin typeface="Calisto MT"/>
              </a:rPr>
              <a:t>ASSEMBLY &amp; TEST AREA</a:t>
            </a:r>
            <a:endParaRPr b="0" lang="en-US" sz="1400" spc="-1" strike="noStrike">
              <a:latin typeface="Arial"/>
            </a:endParaRPr>
          </a:p>
        </p:txBody>
      </p:sp>
      <p:sp>
        <p:nvSpPr>
          <p:cNvPr id="680" name="CustomShape 3"/>
          <p:cNvSpPr/>
          <p:nvPr/>
        </p:nvSpPr>
        <p:spPr>
          <a:xfrm>
            <a:off x="6646320" y="5266440"/>
            <a:ext cx="558360" cy="1294920"/>
          </a:xfrm>
          <a:prstGeom prst="rect">
            <a:avLst/>
          </a:prstGeom>
          <a:solidFill>
            <a:srgbClr val="e0dad3"/>
          </a:solidFill>
          <a:ln w="12600">
            <a:noFill/>
          </a:ln>
          <a:effectLst>
            <a:outerShdw dist="0" dir="0">
              <a:srgbClr val="000000">
                <a:alpha val="40000"/>
              </a:srgbClr>
            </a:outerShdw>
          </a:effectLst>
        </p:spPr>
        <p:style>
          <a:lnRef idx="0"/>
          <a:fillRef idx="0"/>
          <a:effectRef idx="0"/>
          <a:fontRef idx="minor"/>
        </p:style>
        <p:txBody>
          <a:bodyPr lIns="90000" rIns="90000" tIns="45000" bIns="45000" anchor="ctr" rot="16200000">
            <a:noAutofit/>
          </a:bodyPr>
          <a:p>
            <a:pPr algn="ctr">
              <a:lnSpc>
                <a:spcPct val="100000"/>
              </a:lnSpc>
            </a:pPr>
            <a:r>
              <a:rPr b="0" lang="en-US" sz="1400" spc="-1" strike="noStrike">
                <a:solidFill>
                  <a:srgbClr val="c0504d"/>
                </a:solidFill>
                <a:latin typeface="Calisto MT"/>
              </a:rPr>
              <a:t>STORAGE AREA</a:t>
            </a:r>
            <a:endParaRPr b="0" lang="en-US" sz="1400" spc="-1" strike="noStrike">
              <a:latin typeface="Arial"/>
            </a:endParaRPr>
          </a:p>
        </p:txBody>
      </p:sp>
      <p:grpSp>
        <p:nvGrpSpPr>
          <p:cNvPr id="681" name="Group 4"/>
          <p:cNvGrpSpPr/>
          <p:nvPr/>
        </p:nvGrpSpPr>
        <p:grpSpPr>
          <a:xfrm>
            <a:off x="5238000" y="647640"/>
            <a:ext cx="3379680" cy="4098240"/>
            <a:chOff x="5238000" y="647640"/>
            <a:chExt cx="3379680" cy="4098240"/>
          </a:xfrm>
        </p:grpSpPr>
        <p:sp>
          <p:nvSpPr>
            <p:cNvPr id="682" name="CustomShape 5"/>
            <p:cNvSpPr/>
            <p:nvPr/>
          </p:nvSpPr>
          <p:spPr>
            <a:xfrm>
              <a:off x="7874280" y="1512720"/>
              <a:ext cx="7434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Calisto MT"/>
                </a:rPr>
                <a:t>Clean </a:t>
              </a:r>
              <a:endParaRPr b="0" lang="en-US" sz="1400" spc="-1" strike="noStrike">
                <a:latin typeface="Arial"/>
              </a:endParaRPr>
            </a:p>
            <a:p>
              <a:pPr>
                <a:lnSpc>
                  <a:spcPct val="100000"/>
                </a:lnSpc>
              </a:pPr>
              <a:r>
                <a:rPr b="0" lang="en-US" sz="1400" spc="-1" strike="noStrike">
                  <a:solidFill>
                    <a:srgbClr val="000000"/>
                  </a:solidFill>
                  <a:latin typeface="Calisto MT"/>
                </a:rPr>
                <a:t>Room</a:t>
              </a:r>
              <a:endParaRPr b="0" lang="en-US" sz="1400" spc="-1" strike="noStrike">
                <a:latin typeface="Arial"/>
              </a:endParaRPr>
            </a:p>
          </p:txBody>
        </p:sp>
        <p:sp>
          <p:nvSpPr>
            <p:cNvPr id="683" name="CustomShape 6"/>
            <p:cNvSpPr/>
            <p:nvPr/>
          </p:nvSpPr>
          <p:spPr>
            <a:xfrm>
              <a:off x="5530680" y="647640"/>
              <a:ext cx="688680" cy="7297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Calisto MT"/>
                </a:rPr>
                <a:t>Dark </a:t>
              </a:r>
              <a:endParaRPr b="0" lang="en-US" sz="1400" spc="-1" strike="noStrike">
                <a:latin typeface="Arial"/>
              </a:endParaRPr>
            </a:p>
            <a:p>
              <a:pPr>
                <a:lnSpc>
                  <a:spcPct val="100000"/>
                </a:lnSpc>
              </a:pPr>
              <a:r>
                <a:rPr b="0" lang="en-US" sz="1400" spc="-1" strike="noStrike">
                  <a:solidFill>
                    <a:srgbClr val="000000"/>
                  </a:solidFill>
                  <a:latin typeface="Calisto MT"/>
                </a:rPr>
                <a:t>Room</a:t>
              </a:r>
              <a:endParaRPr b="0" lang="en-US" sz="1400" spc="-1" strike="noStrike">
                <a:latin typeface="Arial"/>
              </a:endParaRPr>
            </a:p>
            <a:p>
              <a:pPr>
                <a:lnSpc>
                  <a:spcPct val="100000"/>
                </a:lnSpc>
              </a:pPr>
              <a:endParaRPr b="0" lang="en-US" sz="1400" spc="-1" strike="noStrike">
                <a:latin typeface="Arial"/>
              </a:endParaRPr>
            </a:p>
          </p:txBody>
        </p:sp>
        <p:sp>
          <p:nvSpPr>
            <p:cNvPr id="684" name="CustomShape 7"/>
            <p:cNvSpPr/>
            <p:nvPr/>
          </p:nvSpPr>
          <p:spPr>
            <a:xfrm>
              <a:off x="5425200" y="1689120"/>
              <a:ext cx="89892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Calisto MT"/>
                </a:rPr>
                <a:t>Meeting</a:t>
              </a:r>
              <a:endParaRPr b="0" lang="en-US" sz="1400" spc="-1" strike="noStrike">
                <a:latin typeface="Arial"/>
              </a:endParaRPr>
            </a:p>
            <a:p>
              <a:pPr>
                <a:lnSpc>
                  <a:spcPct val="100000"/>
                </a:lnSpc>
              </a:pPr>
              <a:r>
                <a:rPr b="0" lang="en-US" sz="1400" spc="-1" strike="noStrike">
                  <a:solidFill>
                    <a:srgbClr val="000000"/>
                  </a:solidFill>
                  <a:latin typeface="Calisto MT"/>
                </a:rPr>
                <a:t>Room</a:t>
              </a:r>
              <a:endParaRPr b="0" lang="en-US" sz="1400" spc="-1" strike="noStrike">
                <a:latin typeface="Arial"/>
              </a:endParaRPr>
            </a:p>
          </p:txBody>
        </p:sp>
        <p:sp>
          <p:nvSpPr>
            <p:cNvPr id="685" name="CustomShape 8"/>
            <p:cNvSpPr/>
            <p:nvPr/>
          </p:nvSpPr>
          <p:spPr>
            <a:xfrm>
              <a:off x="5434560" y="2796480"/>
              <a:ext cx="88056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Calisto MT"/>
                </a:rPr>
                <a:t>Student</a:t>
              </a:r>
              <a:endParaRPr b="0" lang="en-US" sz="1400" spc="-1" strike="noStrike">
                <a:latin typeface="Arial"/>
              </a:endParaRPr>
            </a:p>
            <a:p>
              <a:pPr>
                <a:lnSpc>
                  <a:spcPct val="100000"/>
                </a:lnSpc>
              </a:pPr>
              <a:r>
                <a:rPr b="0" lang="en-US" sz="1400" spc="-1" strike="noStrike">
                  <a:solidFill>
                    <a:srgbClr val="000000"/>
                  </a:solidFill>
                  <a:latin typeface="Calisto MT"/>
                </a:rPr>
                <a:t>Room</a:t>
              </a:r>
              <a:endParaRPr b="0" lang="en-US" sz="1400" spc="-1" strike="noStrike">
                <a:latin typeface="Arial"/>
              </a:endParaRPr>
            </a:p>
          </p:txBody>
        </p:sp>
        <p:sp>
          <p:nvSpPr>
            <p:cNvPr id="686" name="CustomShape 9"/>
            <p:cNvSpPr/>
            <p:nvPr/>
          </p:nvSpPr>
          <p:spPr>
            <a:xfrm>
              <a:off x="5238000" y="4229280"/>
              <a:ext cx="106056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Calisto MT"/>
                </a:rPr>
                <a:t>Electronic</a:t>
              </a:r>
              <a:endParaRPr b="0" lang="en-US" sz="1400" spc="-1" strike="noStrike">
                <a:latin typeface="Arial"/>
              </a:endParaRPr>
            </a:p>
            <a:p>
              <a:pPr>
                <a:lnSpc>
                  <a:spcPct val="100000"/>
                </a:lnSpc>
              </a:pPr>
              <a:r>
                <a:rPr b="0" lang="en-US" sz="1400" spc="-1" strike="noStrike">
                  <a:solidFill>
                    <a:srgbClr val="000000"/>
                  </a:solidFill>
                  <a:latin typeface="Calisto MT"/>
                </a:rPr>
                <a:t>Room</a:t>
              </a:r>
              <a:endParaRPr b="0" lang="en-US" sz="1400" spc="-1" strike="noStrike">
                <a:latin typeface="Arial"/>
              </a:endParaRPr>
            </a:p>
          </p:txBody>
        </p:sp>
      </p:grpSp>
      <p:sp>
        <p:nvSpPr>
          <p:cNvPr id="687" name="TextShape 10"/>
          <p:cNvSpPr txBox="1"/>
          <p:nvPr/>
        </p:nvSpPr>
        <p:spPr>
          <a:xfrm>
            <a:off x="235440" y="6461280"/>
            <a:ext cx="2614680" cy="290160"/>
          </a:xfrm>
          <a:prstGeom prst="rect">
            <a:avLst/>
          </a:prstGeom>
          <a:noFill/>
          <a:ln>
            <a:noFill/>
          </a:ln>
        </p:spPr>
        <p:txBody>
          <a:bodyPr lIns="90000" rIns="90000" tIns="45000" bIns="45000">
            <a:noAutofit/>
          </a:bodyPr>
          <a:p>
            <a:r>
              <a:rPr b="1" i="1" lang="en-US" sz="1400" spc="-1" strike="noStrike">
                <a:latin typeface="Arial"/>
              </a:rPr>
              <a:t>A. Machado @ SPPD parallel</a:t>
            </a:r>
            <a:endParaRPr b="0" lang="en-US" sz="1400" spc="-1" strike="noStrike">
              <a:latin typeface="Arial"/>
            </a:endParaRPr>
          </a:p>
        </p:txBody>
      </p:sp>
      <p:sp>
        <p:nvSpPr>
          <p:cNvPr id="688" name="TextShape 11"/>
          <p:cNvSpPr txBox="1"/>
          <p:nvPr/>
        </p:nvSpPr>
        <p:spPr>
          <a:xfrm>
            <a:off x="8445600" y="6480000"/>
            <a:ext cx="502560" cy="602280"/>
          </a:xfrm>
          <a:prstGeom prst="rect">
            <a:avLst/>
          </a:prstGeom>
          <a:noFill/>
          <a:ln>
            <a:noFill/>
          </a:ln>
        </p:spPr>
        <p:txBody>
          <a:bodyPr lIns="90000" rIns="90000" tIns="45000" bIns="45000">
            <a:noAutofit/>
          </a:bodyPr>
          <a:p>
            <a:r>
              <a:rPr b="0" lang="en-US" sz="1800" spc="-1" strike="noStrike">
                <a:latin typeface="Arial"/>
              </a:rPr>
              <a:t>15</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89" name="Group 1"/>
          <p:cNvGrpSpPr/>
          <p:nvPr/>
        </p:nvGrpSpPr>
        <p:grpSpPr>
          <a:xfrm>
            <a:off x="437760" y="325800"/>
            <a:ext cx="3795840" cy="2882880"/>
            <a:chOff x="437760" y="325800"/>
            <a:chExt cx="3795840" cy="2882880"/>
          </a:xfrm>
        </p:grpSpPr>
        <p:pic>
          <p:nvPicPr>
            <p:cNvPr id="690" name="Picture 4_0" descr="LabLeptonsArea.png"/>
            <p:cNvPicPr/>
            <p:nvPr/>
          </p:nvPicPr>
          <p:blipFill>
            <a:blip r:embed="rId1"/>
            <a:srcRect l="0" t="56052" r="0" b="0"/>
            <a:stretch/>
          </p:blipFill>
          <p:spPr>
            <a:xfrm>
              <a:off x="437760" y="325800"/>
              <a:ext cx="3795840" cy="2882880"/>
            </a:xfrm>
            <a:prstGeom prst="rect">
              <a:avLst/>
            </a:prstGeom>
            <a:ln>
              <a:noFill/>
            </a:ln>
          </p:spPr>
        </p:pic>
        <p:sp>
          <p:nvSpPr>
            <p:cNvPr id="691" name="CustomShape 2"/>
            <p:cNvSpPr/>
            <p:nvPr/>
          </p:nvSpPr>
          <p:spPr>
            <a:xfrm>
              <a:off x="1566360" y="414720"/>
              <a:ext cx="2531160" cy="2040120"/>
            </a:xfrm>
            <a:custGeom>
              <a:avLst/>
              <a:gdLst/>
              <a:ahLst/>
              <a:rect l="l" t="t" r="r" b="b"/>
              <a:pathLst>
                <a:path w="2531533" h="2040466">
                  <a:moveTo>
                    <a:pt x="0" y="8466"/>
                  </a:moveTo>
                  <a:lnTo>
                    <a:pt x="0" y="1397000"/>
                  </a:lnTo>
                  <a:lnTo>
                    <a:pt x="1016000" y="1397000"/>
                  </a:lnTo>
                  <a:lnTo>
                    <a:pt x="1016000" y="2040466"/>
                  </a:lnTo>
                  <a:lnTo>
                    <a:pt x="2531533" y="2040466"/>
                  </a:lnTo>
                  <a:lnTo>
                    <a:pt x="2506133" y="0"/>
                  </a:lnTo>
                  <a:lnTo>
                    <a:pt x="0" y="8466"/>
                  </a:lnTo>
                  <a:close/>
                </a:path>
              </a:pathLst>
            </a:custGeom>
            <a:solidFill>
              <a:srgbClr val="e3e3de"/>
            </a:solidFill>
            <a:ln w="12600">
              <a:noFill/>
            </a:ln>
            <a:effectLst>
              <a:outerShdw dist="0" dir="0">
                <a:srgbClr val="000000">
                  <a:alpha val="40000"/>
                </a:srgbClr>
              </a:outerShdw>
            </a:effectLst>
          </p:spPr>
          <p:style>
            <a:lnRef idx="0"/>
            <a:fillRef idx="0"/>
            <a:effectRef idx="0"/>
            <a:fontRef idx="minor"/>
          </p:style>
          <p:txBody>
            <a:bodyPr lIns="90000" rIns="90000" tIns="45000" bIns="45000">
              <a:noAutofit/>
            </a:bodyPr>
            <a:p>
              <a:pPr algn="ctr">
                <a:lnSpc>
                  <a:spcPct val="80000"/>
                </a:lnSpc>
              </a:pPr>
              <a:endParaRPr b="0" lang="en-US" sz="1800" spc="-1" strike="noStrike">
                <a:latin typeface="Arial"/>
              </a:endParaRPr>
            </a:p>
            <a:p>
              <a:pPr algn="ctr">
                <a:lnSpc>
                  <a:spcPct val="80000"/>
                </a:lnSpc>
              </a:pPr>
              <a:endParaRPr b="0" lang="en-US" sz="1800" spc="-1" strike="noStrike">
                <a:latin typeface="Arial"/>
              </a:endParaRPr>
            </a:p>
            <a:p>
              <a:pPr algn="ctr">
                <a:lnSpc>
                  <a:spcPct val="80000"/>
                </a:lnSpc>
              </a:pPr>
              <a:endParaRPr b="0" lang="en-US" sz="1800" spc="-1" strike="noStrike">
                <a:latin typeface="Arial"/>
              </a:endParaRPr>
            </a:p>
            <a:p>
              <a:pPr algn="ctr">
                <a:lnSpc>
                  <a:spcPct val="80000"/>
                </a:lnSpc>
              </a:pPr>
              <a:endParaRPr b="0" lang="en-US" sz="1800" spc="-1" strike="noStrike">
                <a:latin typeface="Arial"/>
              </a:endParaRPr>
            </a:p>
            <a:p>
              <a:pPr algn="ctr">
                <a:lnSpc>
                  <a:spcPct val="80000"/>
                </a:lnSpc>
              </a:pPr>
              <a:r>
                <a:rPr b="0" lang="en-US" sz="1400" spc="-1" strike="noStrike">
                  <a:solidFill>
                    <a:srgbClr val="c0504d"/>
                  </a:solidFill>
                  <a:latin typeface="Calisto MT"/>
                </a:rPr>
                <a:t>ASSEMBLY &amp; TEST AREA</a:t>
              </a:r>
              <a:endParaRPr b="0" lang="en-US" sz="1400" spc="-1" strike="noStrike">
                <a:latin typeface="Arial"/>
              </a:endParaRPr>
            </a:p>
          </p:txBody>
        </p:sp>
        <p:sp>
          <p:nvSpPr>
            <p:cNvPr id="692" name="CustomShape 3"/>
            <p:cNvSpPr/>
            <p:nvPr/>
          </p:nvSpPr>
          <p:spPr>
            <a:xfrm>
              <a:off x="1989720" y="1845360"/>
              <a:ext cx="558360" cy="1294920"/>
            </a:xfrm>
            <a:prstGeom prst="rect">
              <a:avLst/>
            </a:prstGeom>
            <a:solidFill>
              <a:srgbClr val="e0dad3"/>
            </a:solidFill>
            <a:ln w="12600">
              <a:noFill/>
            </a:ln>
            <a:effectLst>
              <a:outerShdw dist="0" dir="0">
                <a:srgbClr val="000000">
                  <a:alpha val="40000"/>
                </a:srgbClr>
              </a:outerShdw>
            </a:effectLst>
          </p:spPr>
          <p:style>
            <a:lnRef idx="0"/>
            <a:fillRef idx="0"/>
            <a:effectRef idx="0"/>
            <a:fontRef idx="minor"/>
          </p:style>
          <p:txBody>
            <a:bodyPr lIns="90000" rIns="90000" tIns="45000" bIns="45000" anchor="ctr" rot="16200000">
              <a:noAutofit/>
            </a:bodyPr>
            <a:p>
              <a:pPr algn="ctr">
                <a:lnSpc>
                  <a:spcPct val="100000"/>
                </a:lnSpc>
              </a:pPr>
              <a:r>
                <a:rPr b="0" lang="en-US" sz="1400" spc="-1" strike="noStrike">
                  <a:solidFill>
                    <a:srgbClr val="c0504d"/>
                  </a:solidFill>
                  <a:latin typeface="Calisto MT"/>
                </a:rPr>
                <a:t>STORAGE AREA</a:t>
              </a:r>
              <a:endParaRPr b="0" lang="en-US" sz="1400" spc="-1" strike="noStrike">
                <a:latin typeface="Arial"/>
              </a:endParaRPr>
            </a:p>
          </p:txBody>
        </p:sp>
        <p:sp>
          <p:nvSpPr>
            <p:cNvPr id="693" name="CustomShape 4"/>
            <p:cNvSpPr/>
            <p:nvPr/>
          </p:nvSpPr>
          <p:spPr>
            <a:xfrm>
              <a:off x="581400" y="808200"/>
              <a:ext cx="106056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Calisto MT"/>
                </a:rPr>
                <a:t>Electronic</a:t>
              </a:r>
              <a:endParaRPr b="0" lang="en-US" sz="1400" spc="-1" strike="noStrike">
                <a:latin typeface="Arial"/>
              </a:endParaRPr>
            </a:p>
            <a:p>
              <a:pPr>
                <a:lnSpc>
                  <a:spcPct val="100000"/>
                </a:lnSpc>
              </a:pPr>
              <a:r>
                <a:rPr b="0" lang="en-US" sz="1400" spc="-1" strike="noStrike">
                  <a:solidFill>
                    <a:srgbClr val="000000"/>
                  </a:solidFill>
                  <a:latin typeface="Calisto MT"/>
                </a:rPr>
                <a:t>Room</a:t>
              </a:r>
              <a:endParaRPr b="0" lang="en-US" sz="1400" spc="-1" strike="noStrike">
                <a:latin typeface="Arial"/>
              </a:endParaRPr>
            </a:p>
          </p:txBody>
        </p:sp>
      </p:grpSp>
      <p:sp>
        <p:nvSpPr>
          <p:cNvPr id="694" name="TextShape 5"/>
          <p:cNvSpPr txBox="1"/>
          <p:nvPr/>
        </p:nvSpPr>
        <p:spPr>
          <a:xfrm>
            <a:off x="8641080" y="6480000"/>
            <a:ext cx="497880" cy="346320"/>
          </a:xfrm>
          <a:prstGeom prst="rect">
            <a:avLst/>
          </a:prstGeom>
          <a:noFill/>
          <a:ln>
            <a:noFill/>
          </a:ln>
        </p:spPr>
        <p:txBody>
          <a:bodyPr lIns="90000" rIns="90000" tIns="45000" bIns="45000">
            <a:noAutofit/>
          </a:bodyPr>
          <a:p>
            <a:r>
              <a:rPr b="0" lang="en-US" sz="1800" spc="-1" strike="noStrike">
                <a:latin typeface="Arial"/>
              </a:rPr>
              <a:t> </a:t>
            </a:r>
            <a:r>
              <a:rPr b="0" lang="en-US" sz="1800" spc="-1" strike="noStrike">
                <a:latin typeface="Arial"/>
              </a:rPr>
              <a:t>16</a:t>
            </a:r>
            <a:endParaRPr b="0" lang="en-US" sz="1800" spc="-1" strike="noStrike">
              <a:latin typeface="Arial"/>
            </a:endParaRPr>
          </a:p>
        </p:txBody>
      </p:sp>
      <p:pic>
        <p:nvPicPr>
          <p:cNvPr id="695" name="" descr=""/>
          <p:cNvPicPr/>
          <p:nvPr/>
        </p:nvPicPr>
        <p:blipFill>
          <a:blip r:embed="rId2"/>
          <a:stretch/>
        </p:blipFill>
        <p:spPr>
          <a:xfrm>
            <a:off x="100440" y="3531240"/>
            <a:ext cx="4363560" cy="3020760"/>
          </a:xfrm>
          <a:prstGeom prst="rect">
            <a:avLst/>
          </a:prstGeom>
          <a:ln>
            <a:noFill/>
          </a:ln>
        </p:spPr>
      </p:pic>
      <p:pic>
        <p:nvPicPr>
          <p:cNvPr id="696" name="" descr=""/>
          <p:cNvPicPr/>
          <p:nvPr/>
        </p:nvPicPr>
        <p:blipFill>
          <a:blip r:embed="rId3"/>
          <a:stretch/>
        </p:blipFill>
        <p:spPr>
          <a:xfrm>
            <a:off x="4504320" y="3531240"/>
            <a:ext cx="4423680" cy="3020760"/>
          </a:xfrm>
          <a:prstGeom prst="rect">
            <a:avLst/>
          </a:prstGeom>
          <a:ln>
            <a:noFill/>
          </a:ln>
        </p:spPr>
      </p:pic>
      <p:pic>
        <p:nvPicPr>
          <p:cNvPr id="697" name="" descr=""/>
          <p:cNvPicPr/>
          <p:nvPr/>
        </p:nvPicPr>
        <p:blipFill>
          <a:blip r:embed="rId4"/>
          <a:stretch/>
        </p:blipFill>
        <p:spPr>
          <a:xfrm>
            <a:off x="4505760" y="144000"/>
            <a:ext cx="4398120" cy="32986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TextShape 1"/>
          <p:cNvSpPr txBox="1"/>
          <p:nvPr/>
        </p:nvSpPr>
        <p:spPr>
          <a:xfrm>
            <a:off x="396000" y="1512000"/>
            <a:ext cx="8229240" cy="5580000"/>
          </a:xfrm>
          <a:prstGeom prst="rect">
            <a:avLst/>
          </a:prstGeom>
          <a:noFill/>
          <a:ln>
            <a:noFill/>
          </a:ln>
        </p:spPr>
        <p:txBody>
          <a:bodyPr lIns="0" rIns="0" tIns="0" bIns="0">
            <a:normAutofit/>
          </a:bodyPr>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Tests on small scale prototypes showed that X-ARAPUCA design meets requirements. Validation process delayed due to COVID emergency, but restarting right now</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There is room for improvements through filter and WLS plates optimization</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Production of supercells will start as soon as possible =&gt; manufacturer of mechanical components already identified</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Vertical slice test of the system (supercell+cold electronics+DAPHNE board): facilities are being set-up in Brazil, Italy and Spain </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R&amp;D for Xe X-ARAPUCAs is starting =&gt; OPTO Company is developing a dedicate design  </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 </a:t>
            </a:r>
            <a:endParaRPr b="1" lang="en-US" sz="2000" spc="-1" strike="noStrike">
              <a:solidFill>
                <a:srgbClr val="292934"/>
              </a:solidFill>
              <a:latin typeface="Rockwell"/>
            </a:endParaRPr>
          </a:p>
        </p:txBody>
      </p:sp>
      <p:sp>
        <p:nvSpPr>
          <p:cNvPr id="699" name="CustomShape 2"/>
          <p:cNvSpPr/>
          <p:nvPr/>
        </p:nvSpPr>
        <p:spPr>
          <a:xfrm>
            <a:off x="457200" y="-266400"/>
            <a:ext cx="8228880" cy="11444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bb5f2b"/>
                </a:solidFill>
                <a:latin typeface="Arial"/>
                <a:ea typeface="DejaVu Sans"/>
              </a:rPr>
              <a:t>X-ARAPUCA -Status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CustomShape 1"/>
          <p:cNvSpPr/>
          <p:nvPr/>
        </p:nvSpPr>
        <p:spPr>
          <a:xfrm>
            <a:off x="457200" y="-122400"/>
            <a:ext cx="8228880" cy="11444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bb5f2b"/>
                </a:solidFill>
                <a:latin typeface="Arial"/>
                <a:ea typeface="DejaVu Sans"/>
              </a:rPr>
              <a:t>Photosensors - Status </a:t>
            </a:r>
            <a:endParaRPr b="0" lang="en-US" sz="4400" spc="-1" strike="noStrike">
              <a:latin typeface="Arial"/>
            </a:endParaRPr>
          </a:p>
        </p:txBody>
      </p:sp>
      <p:sp>
        <p:nvSpPr>
          <p:cNvPr id="701" name="TextShape 2"/>
          <p:cNvSpPr txBox="1"/>
          <p:nvPr/>
        </p:nvSpPr>
        <p:spPr>
          <a:xfrm>
            <a:off x="457200" y="1280520"/>
            <a:ext cx="8229240" cy="4839480"/>
          </a:xfrm>
          <a:prstGeom prst="rect">
            <a:avLst/>
          </a:prstGeom>
          <a:noFill/>
          <a:ln>
            <a:noFill/>
          </a:ln>
        </p:spPr>
        <p:txBody>
          <a:bodyPr lIns="0" rIns="0" tIns="0" bIns="0">
            <a:normAutofit fontScale="61000"/>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About 300,000 sensors needed for the first module of the far detector (10 m</a:t>
            </a:r>
            <a:r>
              <a:rPr b="0" lang="en-US" sz="3200" spc="-1" strike="noStrike" baseline="33000">
                <a:solidFill>
                  <a:srgbClr val="000000"/>
                </a:solidFill>
                <a:latin typeface="Calibri"/>
              </a:rPr>
              <a:t>2</a:t>
            </a:r>
            <a:r>
              <a:rPr b="0" lang="en-US" sz="3200" spc="-1" strike="noStrike">
                <a:solidFill>
                  <a:srgbClr val="000000"/>
                </a:solidFill>
                <a:latin typeface="Calibri"/>
              </a:rPr>
              <a:t> of active surface)</a:t>
            </a:r>
            <a:endParaRPr b="0" lang="en-US" sz="3200" spc="-1" strike="noStrike">
              <a:solidFill>
                <a:srgbClr val="000000"/>
              </a:solidFill>
              <a:latin typeface="Calibri"/>
            </a:endParaRPr>
          </a:p>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ea typeface="AR PL SungtiL GB"/>
              </a:rPr>
              <a:t>Two vendors engaged by Consortium </a:t>
            </a:r>
            <a:r>
              <a:rPr b="0" lang="en-US" sz="3200" spc="-1" strike="noStrike">
                <a:solidFill>
                  <a:srgbClr val="000000"/>
                </a:solidFill>
                <a:latin typeface="Calibri"/>
              </a:rPr>
              <a:t>to develop cryogenic sensors according to DUNE specifications: Hamamatsu and FBK. </a:t>
            </a:r>
            <a:endParaRPr b="0" lang="en-US" sz="3200" spc="-1" strike="noStrike">
              <a:solidFill>
                <a:srgbClr val="000000"/>
              </a:solidFill>
              <a:latin typeface="Calibri"/>
            </a:endParaRPr>
          </a:p>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Each vendor is producing few different variations (splits) of cryogenic photo-sensors =&gt; two of them will be down-selected to be installed in protoDUNE for the Run-II (~400,000 units in total)</a:t>
            </a:r>
            <a:endParaRPr b="0" lang="en-US" sz="3200" spc="-1" strike="noStrike">
              <a:solidFill>
                <a:srgbClr val="000000"/>
              </a:solidFill>
              <a:latin typeface="Calibri"/>
            </a:endParaRPr>
          </a:p>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First samples of the Hamamatsu and FBK sensors delivered to the Consortium and  are being tested (I-V curves, dark count rate, cross-talk, afterpulsing, ...)   </a:t>
            </a:r>
            <a:endParaRPr b="0" lang="en-US" sz="3200" spc="-1" strike="noStrike">
              <a:solidFill>
                <a:srgbClr val="000000"/>
              </a:solidFill>
              <a:latin typeface="Calibri"/>
            </a:endParaRPr>
          </a:p>
        </p:txBody>
      </p:sp>
      <p:sp>
        <p:nvSpPr>
          <p:cNvPr id="702" name="TextShape 3"/>
          <p:cNvSpPr txBox="1"/>
          <p:nvPr/>
        </p:nvSpPr>
        <p:spPr>
          <a:xfrm>
            <a:off x="8641440" y="6480000"/>
            <a:ext cx="502920" cy="346320"/>
          </a:xfrm>
          <a:prstGeom prst="rect">
            <a:avLst/>
          </a:prstGeom>
          <a:noFill/>
          <a:ln>
            <a:noFill/>
          </a:ln>
        </p:spPr>
        <p:txBody>
          <a:bodyPr lIns="90000" rIns="90000" tIns="45000" bIns="45000">
            <a:noAutofit/>
          </a:bodyPr>
          <a:p>
            <a:r>
              <a:rPr b="0" lang="en-US" sz="1800" spc="-1" strike="noStrike">
                <a:latin typeface="Arial"/>
              </a:rPr>
              <a:t>29</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3" name="" descr=""/>
          <p:cNvPicPr/>
          <p:nvPr/>
        </p:nvPicPr>
        <p:blipFill>
          <a:blip r:embed="rId1"/>
          <a:stretch/>
        </p:blipFill>
        <p:spPr>
          <a:xfrm>
            <a:off x="36000" y="95760"/>
            <a:ext cx="9133920" cy="6762240"/>
          </a:xfrm>
          <a:prstGeom prst="rect">
            <a:avLst/>
          </a:prstGeom>
          <a:ln>
            <a:noFill/>
          </a:ln>
        </p:spPr>
      </p:pic>
      <p:sp>
        <p:nvSpPr>
          <p:cNvPr id="704" name="TextShape 1"/>
          <p:cNvSpPr txBox="1"/>
          <p:nvPr/>
        </p:nvSpPr>
        <p:spPr>
          <a:xfrm>
            <a:off x="216000" y="6408000"/>
            <a:ext cx="2610000" cy="346320"/>
          </a:xfrm>
          <a:prstGeom prst="rect">
            <a:avLst/>
          </a:prstGeom>
          <a:solidFill>
            <a:srgbClr val="ff0000"/>
          </a:solidFill>
          <a:ln>
            <a:noFill/>
          </a:ln>
        </p:spPr>
        <p:txBody>
          <a:bodyPr lIns="90000" rIns="90000" tIns="45000" bIns="45000">
            <a:noAutofit/>
          </a:bodyPr>
          <a:p>
            <a:r>
              <a:rPr b="1" i="1" lang="en-US" sz="1800" spc="-1" strike="noStrike">
                <a:solidFill>
                  <a:srgbClr val="ffffff"/>
                </a:solidFill>
                <a:latin typeface="Arial"/>
              </a:rPr>
              <a:t>From F. Terranova talk</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CustomShape 1"/>
          <p:cNvSpPr/>
          <p:nvPr/>
        </p:nvSpPr>
        <p:spPr>
          <a:xfrm>
            <a:off x="0" y="-108000"/>
            <a:ext cx="8000640" cy="764280"/>
          </a:xfrm>
          <a:prstGeom prst="rect">
            <a:avLst/>
          </a:prstGeom>
          <a:noFill/>
          <a:ln>
            <a:noFill/>
          </a:ln>
        </p:spPr>
        <p:style>
          <a:lnRef idx="0"/>
          <a:fillRef idx="0"/>
          <a:effectRef idx="0"/>
          <a:fontRef idx="minor"/>
        </p:style>
      </p:sp>
      <p:sp>
        <p:nvSpPr>
          <p:cNvPr id="706" name="CustomShape 2"/>
          <p:cNvSpPr/>
          <p:nvPr/>
        </p:nvSpPr>
        <p:spPr>
          <a:xfrm>
            <a:off x="6687000" y="4951440"/>
            <a:ext cx="2797920" cy="759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it-IT" sz="1600" spc="-1" strike="noStrike">
                <a:solidFill>
                  <a:srgbClr val="ffffff"/>
                </a:solidFill>
                <a:latin typeface="Calibri Light"/>
              </a:rPr>
              <a:t>≈ </a:t>
            </a:r>
            <a:r>
              <a:rPr b="0" lang="it-IT" sz="1600" spc="-1" strike="noStrike">
                <a:solidFill>
                  <a:srgbClr val="ffffff"/>
                </a:solidFill>
                <a:latin typeface="Calibri Light"/>
              </a:rPr>
              <a:t>30 ns edges</a:t>
            </a:r>
            <a:endParaRPr b="0" lang="en-US" sz="1600" spc="-1" strike="noStrike">
              <a:latin typeface="Arial"/>
            </a:endParaRPr>
          </a:p>
          <a:p>
            <a:pPr>
              <a:lnSpc>
                <a:spcPct val="100000"/>
              </a:lnSpc>
            </a:pPr>
            <a:r>
              <a:rPr b="0" lang="it-IT" sz="1600" spc="-1" strike="noStrike">
                <a:solidFill>
                  <a:srgbClr val="ffffff"/>
                </a:solidFill>
                <a:latin typeface="Calibri Light"/>
              </a:rPr>
              <a:t>(with 12 m output cables)</a:t>
            </a:r>
            <a:endParaRPr b="0" lang="en-US" sz="1600" spc="-1" strike="noStrike">
              <a:latin typeface="Arial"/>
            </a:endParaRPr>
          </a:p>
          <a:p>
            <a:pPr>
              <a:lnSpc>
                <a:spcPct val="100000"/>
              </a:lnSpc>
            </a:pPr>
            <a:endParaRPr b="0" lang="en-US" sz="1600" spc="-1" strike="noStrike">
              <a:latin typeface="Arial"/>
            </a:endParaRPr>
          </a:p>
        </p:txBody>
      </p:sp>
      <p:sp>
        <p:nvSpPr>
          <p:cNvPr id="707" name="CustomShape 3"/>
          <p:cNvSpPr/>
          <p:nvPr/>
        </p:nvSpPr>
        <p:spPr>
          <a:xfrm>
            <a:off x="342720" y="625680"/>
            <a:ext cx="8621280" cy="5353920"/>
          </a:xfrm>
          <a:prstGeom prst="rect">
            <a:avLst/>
          </a:prstGeom>
          <a:noFill/>
          <a:ln>
            <a:noFill/>
          </a:ln>
        </p:spPr>
        <p:style>
          <a:lnRef idx="0"/>
          <a:fillRef idx="0"/>
          <a:effectRef idx="0"/>
          <a:fontRef idx="minor"/>
        </p:style>
        <p:txBody>
          <a:bodyPr>
            <a:noAutofit/>
          </a:bodyPr>
          <a:p>
            <a:pPr marL="285840" indent="-285480">
              <a:lnSpc>
                <a:spcPct val="100000"/>
              </a:lnSpc>
              <a:spcBef>
                <a:spcPts val="320"/>
              </a:spcBef>
              <a:spcAft>
                <a:spcPts val="601"/>
              </a:spcAft>
              <a:buClr>
                <a:srgbClr val="000000"/>
              </a:buClr>
              <a:buFont typeface="Arial"/>
              <a:buChar char="•"/>
            </a:pPr>
            <a:r>
              <a:rPr b="0" i="1" lang="it-IT" sz="1800" spc="-1" strike="noStrike">
                <a:solidFill>
                  <a:srgbClr val="000000"/>
                </a:solidFill>
                <a:latin typeface="Calibri Light"/>
              </a:rPr>
              <a:t>Evolution of the TDR design</a:t>
            </a:r>
            <a:endParaRPr b="0" lang="en-US" sz="1800" spc="-1" strike="noStrike">
              <a:latin typeface="Arial"/>
            </a:endParaRPr>
          </a:p>
          <a:p>
            <a:pPr marL="285840" indent="-285480">
              <a:lnSpc>
                <a:spcPct val="100000"/>
              </a:lnSpc>
              <a:spcBef>
                <a:spcPts val="320"/>
              </a:spcBef>
              <a:spcAft>
                <a:spcPts val="601"/>
              </a:spcAft>
              <a:buClr>
                <a:srgbClr val="000000"/>
              </a:buClr>
              <a:buFont typeface="Arial"/>
              <a:buChar char="•"/>
            </a:pPr>
            <a:r>
              <a:rPr b="0" lang="it-IT" sz="1800" spc="-1" strike="noStrike">
                <a:solidFill>
                  <a:srgbClr val="000000"/>
                </a:solidFill>
                <a:latin typeface="Calibri Light"/>
              </a:rPr>
              <a:t>Now a </a:t>
            </a:r>
            <a:r>
              <a:rPr b="1" i="1" lang="it-IT" sz="1800" spc="-1" strike="noStrike">
                <a:solidFill>
                  <a:srgbClr val="ff0000"/>
                </a:solidFill>
                <a:latin typeface="Calibri Light"/>
              </a:rPr>
              <a:t>two-stage amplifier</a:t>
            </a:r>
            <a:r>
              <a:rPr b="0" lang="it-IT" sz="1800" spc="-1" strike="noStrike">
                <a:solidFill>
                  <a:srgbClr val="000000"/>
                </a:solidFill>
                <a:latin typeface="Calibri Light"/>
              </a:rPr>
              <a:t>: </a:t>
            </a:r>
            <a:r>
              <a:rPr b="0" i="1" lang="it-IT" sz="1800" spc="-1" strike="noStrike">
                <a:solidFill>
                  <a:srgbClr val="000000"/>
                </a:solidFill>
                <a:latin typeface="Calibri Light"/>
              </a:rPr>
              <a:t>SiGe bipolar transistor + fully differential opamp </a:t>
            </a:r>
            <a:r>
              <a:rPr b="0" i="1" lang="it-IT" sz="1600" spc="-1" strike="noStrike">
                <a:solidFill>
                  <a:srgbClr val="000000"/>
                </a:solidFill>
                <a:latin typeface="Calibri Light"/>
              </a:rPr>
              <a:t>(lower noise, lower power consumption, higher flexibility in setting the loop gain, higher dynamic range with respect to previous design)</a:t>
            </a:r>
            <a:endParaRPr b="0" lang="en-US" sz="1600" spc="-1" strike="noStrike">
              <a:latin typeface="Arial"/>
            </a:endParaRPr>
          </a:p>
          <a:p>
            <a:pPr marL="285840" indent="-285480">
              <a:lnSpc>
                <a:spcPct val="100000"/>
              </a:lnSpc>
              <a:spcBef>
                <a:spcPts val="320"/>
              </a:spcBef>
              <a:spcAft>
                <a:spcPts val="601"/>
              </a:spcAft>
              <a:buClr>
                <a:srgbClr val="000000"/>
              </a:buClr>
              <a:buFont typeface="Arial"/>
              <a:buChar char="•"/>
            </a:pPr>
            <a:r>
              <a:rPr b="0" lang="it-IT" sz="1800" spc="-1" strike="noStrike">
                <a:solidFill>
                  <a:srgbClr val="000000"/>
                </a:solidFill>
                <a:latin typeface="Calibri Light"/>
              </a:rPr>
              <a:t>First tests with </a:t>
            </a:r>
            <a:r>
              <a:rPr b="1" i="1" lang="it-IT" sz="1800" spc="-1" strike="noStrike">
                <a:solidFill>
                  <a:srgbClr val="000000"/>
                </a:solidFill>
                <a:latin typeface="Calibri Light"/>
              </a:rPr>
              <a:t>SiPM + added capacitance</a:t>
            </a:r>
            <a:r>
              <a:rPr b="0" lang="it-IT" sz="1800" spc="-1" strike="noStrike">
                <a:solidFill>
                  <a:srgbClr val="000000"/>
                </a:solidFill>
                <a:latin typeface="Calibri Light"/>
              </a:rPr>
              <a:t> to </a:t>
            </a:r>
            <a:r>
              <a:rPr b="0" i="1" lang="it-IT" sz="1800" spc="-1" strike="noStrike">
                <a:solidFill>
                  <a:srgbClr val="000000"/>
                </a:solidFill>
                <a:latin typeface="Calibri Light"/>
              </a:rPr>
              <a:t>simulate ganging</a:t>
            </a:r>
            <a:r>
              <a:rPr b="0" lang="it-IT" sz="1800" spc="-1" strike="noStrike">
                <a:solidFill>
                  <a:srgbClr val="000000"/>
                </a:solidFill>
                <a:latin typeface="Calibri Light"/>
              </a:rPr>
              <a:t> show promising results for signal to noise ratio</a:t>
            </a:r>
            <a:endParaRPr b="0" lang="en-US" sz="1800" spc="-1" strike="noStrike">
              <a:latin typeface="Arial"/>
            </a:endParaRPr>
          </a:p>
          <a:p>
            <a:pPr marL="285840" indent="-285480">
              <a:lnSpc>
                <a:spcPct val="100000"/>
              </a:lnSpc>
              <a:spcBef>
                <a:spcPts val="320"/>
              </a:spcBef>
              <a:spcAft>
                <a:spcPts val="601"/>
              </a:spcAft>
              <a:buClr>
                <a:srgbClr val="000000"/>
              </a:buClr>
              <a:buFont typeface="Arial"/>
              <a:buChar char="•"/>
            </a:pPr>
            <a:r>
              <a:rPr b="1" i="1" lang="it-IT" sz="1800" spc="-1" strike="noStrike">
                <a:solidFill>
                  <a:srgbClr val="000000"/>
                </a:solidFill>
                <a:latin typeface="Calibri Light"/>
              </a:rPr>
              <a:t>Design of PCBs to fit the PD mechanics is progressing</a:t>
            </a:r>
            <a:endParaRPr b="0" lang="en-US" sz="1800" spc="-1" strike="noStrike">
              <a:latin typeface="Arial"/>
            </a:endParaRPr>
          </a:p>
          <a:p>
            <a:pPr marL="285840" indent="-285480">
              <a:lnSpc>
                <a:spcPct val="100000"/>
              </a:lnSpc>
              <a:spcBef>
                <a:spcPts val="320"/>
              </a:spcBef>
              <a:spcAft>
                <a:spcPts val="601"/>
              </a:spcAft>
              <a:buClr>
                <a:srgbClr val="000000"/>
              </a:buClr>
              <a:buFont typeface="Arial"/>
              <a:buChar char="•"/>
            </a:pPr>
            <a:r>
              <a:rPr b="0" lang="it-IT" sz="1800" spc="-1" strike="noStrike">
                <a:solidFill>
                  <a:srgbClr val="000000"/>
                </a:solidFill>
                <a:latin typeface="Calibri Light"/>
              </a:rPr>
              <a:t>Further tests of the entire module are </a:t>
            </a:r>
            <a:r>
              <a:rPr b="1" i="1" lang="it-IT" sz="1800" spc="-1" strike="noStrike">
                <a:solidFill>
                  <a:srgbClr val="ff0000"/>
                </a:solidFill>
                <a:latin typeface="Calibri Light"/>
              </a:rPr>
              <a:t>planned for next autumn</a:t>
            </a:r>
            <a:endParaRPr b="0" lang="en-US" sz="1800" spc="-1" strike="noStrike">
              <a:latin typeface="Arial"/>
            </a:endParaRPr>
          </a:p>
        </p:txBody>
      </p:sp>
      <p:sp>
        <p:nvSpPr>
          <p:cNvPr id="708" name="CustomShape 4"/>
          <p:cNvSpPr/>
          <p:nvPr/>
        </p:nvSpPr>
        <p:spPr>
          <a:xfrm>
            <a:off x="421200" y="-302400"/>
            <a:ext cx="8228880" cy="11444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bb5f2b"/>
                </a:solidFill>
                <a:latin typeface="Arial"/>
                <a:ea typeface="DejaVu Sans"/>
              </a:rPr>
              <a:t>Cold Electronics - Status </a:t>
            </a:r>
            <a:endParaRPr b="0" lang="en-US" sz="4400" spc="-1" strike="noStrike">
              <a:latin typeface="Arial"/>
            </a:endParaRPr>
          </a:p>
        </p:txBody>
      </p:sp>
      <p:sp>
        <p:nvSpPr>
          <p:cNvPr id="709" name="TextShape 5"/>
          <p:cNvSpPr txBox="1"/>
          <p:nvPr/>
        </p:nvSpPr>
        <p:spPr>
          <a:xfrm>
            <a:off x="8641440" y="6480000"/>
            <a:ext cx="502920" cy="346320"/>
          </a:xfrm>
          <a:prstGeom prst="rect">
            <a:avLst/>
          </a:prstGeom>
          <a:noFill/>
          <a:ln>
            <a:noFill/>
          </a:ln>
        </p:spPr>
        <p:txBody>
          <a:bodyPr lIns="90000" rIns="90000" tIns="45000" bIns="45000">
            <a:noAutofit/>
          </a:bodyPr>
          <a:p>
            <a:r>
              <a:rPr b="0" lang="en-US" sz="1800" spc="-1" strike="noStrike">
                <a:latin typeface="Arial"/>
              </a:rPr>
              <a:t>30</a:t>
            </a:r>
            <a:endParaRPr b="0" lang="en-US" sz="1800" spc="-1" strike="noStrike">
              <a:latin typeface="Arial"/>
            </a:endParaRPr>
          </a:p>
        </p:txBody>
      </p:sp>
      <p:pic>
        <p:nvPicPr>
          <p:cNvPr id="710" name="" descr=""/>
          <p:cNvPicPr/>
          <p:nvPr/>
        </p:nvPicPr>
        <p:blipFill>
          <a:blip r:embed="rId1"/>
          <a:stretch/>
        </p:blipFill>
        <p:spPr>
          <a:xfrm>
            <a:off x="243360" y="3888000"/>
            <a:ext cx="7280640" cy="28137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TextShape 1"/>
          <p:cNvSpPr txBox="1"/>
          <p:nvPr/>
        </p:nvSpPr>
        <p:spPr>
          <a:xfrm>
            <a:off x="457200" y="1604520"/>
            <a:ext cx="8229240" cy="3977280"/>
          </a:xfrm>
          <a:prstGeom prst="rect">
            <a:avLst/>
          </a:prstGeom>
          <a:noFill/>
          <a:ln>
            <a:noFill/>
          </a:ln>
        </p:spPr>
        <p:txBody>
          <a:bodyPr lIns="0" rIns="0" tIns="0" bIns="0">
            <a:normAutofit/>
          </a:bodyPr>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The Warm Electronics Board (DAPHNE) made impressive progresses since the CDR</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Close Collaboration of Fermilab with Latin American Institutions (Colombia, Peru and Paraguay)</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Design of the board competed. Almost ready for Pre-Production Prototyping.</a:t>
            </a:r>
            <a:endParaRPr b="1" lang="en-US" sz="2000" spc="-1" strike="noStrike">
              <a:solidFill>
                <a:srgbClr val="292934"/>
              </a:solidFill>
              <a:latin typeface="Rockwell"/>
            </a:endParaRPr>
          </a:p>
          <a:p>
            <a:pPr marL="432000" indent="-324000">
              <a:spcBef>
                <a:spcPts val="1417"/>
              </a:spcBef>
              <a:buClr>
                <a:srgbClr val="000000"/>
              </a:buClr>
              <a:buSzPct val="45000"/>
              <a:buFont typeface="Wingdings" charset="2"/>
              <a:buChar char=""/>
            </a:pPr>
            <a:r>
              <a:rPr b="0" lang="en-US" sz="2000" spc="-1" strike="noStrike">
                <a:solidFill>
                  <a:srgbClr val="292934"/>
                </a:solidFill>
                <a:latin typeface="Rockwell"/>
              </a:rPr>
              <a:t>Prototypes will be shared among the Consortium and used to test X-ARAPUCA supercell prototypes</a:t>
            </a:r>
            <a:endParaRPr b="1" lang="en-US" sz="2000" spc="-1" strike="noStrike">
              <a:solidFill>
                <a:srgbClr val="292934"/>
              </a:solidFill>
              <a:latin typeface="Rockwell"/>
            </a:endParaRPr>
          </a:p>
        </p:txBody>
      </p:sp>
      <p:sp>
        <p:nvSpPr>
          <p:cNvPr id="712" name="CustomShape 2"/>
          <p:cNvSpPr/>
          <p:nvPr/>
        </p:nvSpPr>
        <p:spPr>
          <a:xfrm>
            <a:off x="457200" y="-158400"/>
            <a:ext cx="8228880" cy="114444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bb5f2b"/>
                </a:solidFill>
                <a:latin typeface="Arial"/>
                <a:ea typeface="DejaVu Sans"/>
              </a:rPr>
              <a:t> </a:t>
            </a:r>
            <a:r>
              <a:rPr b="0" lang="en-US" sz="4400" spc="-1" strike="noStrike">
                <a:solidFill>
                  <a:srgbClr val="bb5f2b"/>
                </a:solidFill>
                <a:latin typeface="Arial"/>
                <a:ea typeface="DejaVu Sans"/>
              </a:rPr>
              <a:t>Warm Electronics - Status</a:t>
            </a:r>
            <a:endParaRPr b="0" lang="en-US" sz="4400" spc="-1" strike="noStrike">
              <a:latin typeface="Arial"/>
            </a:endParaRPr>
          </a:p>
        </p:txBody>
      </p:sp>
      <p:pic>
        <p:nvPicPr>
          <p:cNvPr id="713" name="" descr=""/>
          <p:cNvPicPr/>
          <p:nvPr/>
        </p:nvPicPr>
        <p:blipFill>
          <a:blip r:embed="rId1"/>
          <a:stretch/>
        </p:blipFill>
        <p:spPr>
          <a:xfrm>
            <a:off x="0" y="5323680"/>
            <a:ext cx="9143640" cy="155232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Essential.thmx</Template>
  <TotalTime>8901</TotalTime>
  <Application>LibreOffice/6.4.3.2$Linux_X86_64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2017-09-11T21:43:13Z</dcterms:created>
  <dc:creator>Ettore</dc:creator>
  <dc:description/>
  <dc:language>pt-BR</dc:language>
  <cp:lastModifiedBy/>
  <dcterms:modified xsi:type="dcterms:W3CDTF">2020-06-19T08:39:07Z</dcterms:modified>
  <cp:revision>423</cp:revision>
  <dc:subject/>
  <dc:title>PD Consortium</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6</vt:i4>
  </property>
</Properties>
</file>