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9" r:id="rId2"/>
    <p:sldMasterId id="2147483665" r:id="rId3"/>
    <p:sldMasterId id="2147483688" r:id="rId4"/>
    <p:sldMasterId id="2147483676" r:id="rId5"/>
    <p:sldMasterId id="2147483711" r:id="rId6"/>
  </p:sldMasterIdLst>
  <p:notesMasterIdLst>
    <p:notesMasterId r:id="rId54"/>
  </p:notesMasterIdLst>
  <p:handoutMasterIdLst>
    <p:handoutMasterId r:id="rId55"/>
  </p:handoutMasterIdLst>
  <p:sldIdLst>
    <p:sldId id="256" r:id="rId7"/>
    <p:sldId id="292" r:id="rId8"/>
    <p:sldId id="293" r:id="rId9"/>
    <p:sldId id="369" r:id="rId10"/>
    <p:sldId id="368" r:id="rId11"/>
    <p:sldId id="366" r:id="rId12"/>
    <p:sldId id="371" r:id="rId13"/>
    <p:sldId id="348" r:id="rId14"/>
    <p:sldId id="372" r:id="rId15"/>
    <p:sldId id="374" r:id="rId16"/>
    <p:sldId id="375" r:id="rId17"/>
    <p:sldId id="265" r:id="rId18"/>
    <p:sldId id="376" r:id="rId19"/>
    <p:sldId id="377" r:id="rId20"/>
    <p:sldId id="263" r:id="rId21"/>
    <p:sldId id="378" r:id="rId22"/>
    <p:sldId id="266" r:id="rId23"/>
    <p:sldId id="380" r:id="rId24"/>
    <p:sldId id="267" r:id="rId25"/>
    <p:sldId id="381" r:id="rId26"/>
    <p:sldId id="268" r:id="rId27"/>
    <p:sldId id="382" r:id="rId28"/>
    <p:sldId id="269" r:id="rId29"/>
    <p:sldId id="383" r:id="rId30"/>
    <p:sldId id="385" r:id="rId31"/>
    <p:sldId id="393" r:id="rId32"/>
    <p:sldId id="394" r:id="rId33"/>
    <p:sldId id="395" r:id="rId34"/>
    <p:sldId id="397" r:id="rId35"/>
    <p:sldId id="273" r:id="rId36"/>
    <p:sldId id="275" r:id="rId37"/>
    <p:sldId id="277" r:id="rId38"/>
    <p:sldId id="272" r:id="rId39"/>
    <p:sldId id="398" r:id="rId40"/>
    <p:sldId id="400" r:id="rId41"/>
    <p:sldId id="402" r:id="rId42"/>
    <p:sldId id="405" r:id="rId43"/>
    <p:sldId id="278" r:id="rId44"/>
    <p:sldId id="261" r:id="rId45"/>
    <p:sldId id="287" r:id="rId46"/>
    <p:sldId id="288" r:id="rId47"/>
    <p:sldId id="406" r:id="rId48"/>
    <p:sldId id="291" r:id="rId49"/>
    <p:sldId id="407" r:id="rId50"/>
    <p:sldId id="410" r:id="rId51"/>
    <p:sldId id="413" r:id="rId52"/>
    <p:sldId id="414" r:id="rId5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1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D5946B-7EBC-4EB0-AE34-12C4B622CE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3E15CBD-7513-4E12-93DC-23F7EB2E3C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3/27/2020</a:t>
            </a:r>
          </a:p>
        </p:txBody>
      </p:sp>
      <p:sp>
        <p:nvSpPr>
          <p:cNvPr id="4" name="Footer Placeholder 3">
            <a:extLst>
              <a:ext uri="{FF2B5EF4-FFF2-40B4-BE49-F238E27FC236}">
                <a16:creationId xmlns:a16="http://schemas.microsoft.com/office/drawing/2014/main" id="{F0858D1A-BDA8-4AB5-8B60-134EB3E06B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Ang Lee                                                                             FEA Summery</a:t>
            </a:r>
          </a:p>
        </p:txBody>
      </p:sp>
      <p:sp>
        <p:nvSpPr>
          <p:cNvPr id="5" name="Slide Number Placeholder 4">
            <a:extLst>
              <a:ext uri="{FF2B5EF4-FFF2-40B4-BE49-F238E27FC236}">
                <a16:creationId xmlns:a16="http://schemas.microsoft.com/office/drawing/2014/main" id="{93B47CE9-3E66-4FF5-9F7A-7C7B51EFF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A7C583-D621-4FE2-BBF7-73BF25B4A33B}" type="slidenum">
              <a:rPr lang="en-US" smtClean="0"/>
              <a:t>‹#›</a:t>
            </a:fld>
            <a:endParaRPr lang="en-US" dirty="0"/>
          </a:p>
        </p:txBody>
      </p:sp>
    </p:spTree>
    <p:extLst>
      <p:ext uri="{BB962C8B-B14F-4D97-AF65-F5344CB8AC3E}">
        <p14:creationId xmlns:p14="http://schemas.microsoft.com/office/powerpoint/2010/main" val="33008152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3/27/2020</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Ang Lee                                                                             FEA Summery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70914-FC6F-4E79-923D-BF970FF19729}" type="slidenum">
              <a:rPr lang="en-US" smtClean="0"/>
              <a:t>‹#›</a:t>
            </a:fld>
            <a:endParaRPr lang="en-US" dirty="0"/>
          </a:p>
        </p:txBody>
      </p:sp>
    </p:spTree>
    <p:extLst>
      <p:ext uri="{BB962C8B-B14F-4D97-AF65-F5344CB8AC3E}">
        <p14:creationId xmlns:p14="http://schemas.microsoft.com/office/powerpoint/2010/main" val="211539212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pic>
        <p:nvPicPr>
          <p:cNvPr id="6" name="Picture 6" descr="FermiLogo_RGB_NALBlue.png">
            <a:extLst>
              <a:ext uri="{FF2B5EF4-FFF2-40B4-BE49-F238E27FC236}">
                <a16:creationId xmlns:a16="http://schemas.microsoft.com/office/drawing/2014/main" id="{1FBFF0EF-4AA6-4684-B75A-4A68530FCA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494" y="6154906"/>
            <a:ext cx="2125969" cy="288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7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2DC0-6126-4AA5-A58A-808FF6D5F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486A92-DB52-406D-B8CB-D2FE77A58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612EC-39C6-44CE-8673-3FC85DC3A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059EC-E1AC-4809-85B6-5C03DEC9D255}"/>
              </a:ext>
            </a:extLst>
          </p:cNvPr>
          <p:cNvSpPr>
            <a:spLocks noGrp="1"/>
          </p:cNvSpPr>
          <p:nvPr>
            <p:ph type="dt" sz="half" idx="10"/>
          </p:nvPr>
        </p:nvSpPr>
        <p:spPr/>
        <p:txBody>
          <a:bodyPr/>
          <a:lstStyle/>
          <a:p>
            <a:r>
              <a:rPr lang="en-US"/>
              <a:t>7/28/2020</a:t>
            </a:r>
          </a:p>
        </p:txBody>
      </p:sp>
      <p:sp>
        <p:nvSpPr>
          <p:cNvPr id="6" name="Footer Placeholder 5">
            <a:extLst>
              <a:ext uri="{FF2B5EF4-FFF2-40B4-BE49-F238E27FC236}">
                <a16:creationId xmlns:a16="http://schemas.microsoft.com/office/drawing/2014/main" id="{DF09E00A-215B-40BC-A3B1-1C17572C90B9}"/>
              </a:ext>
            </a:extLst>
          </p:cNvPr>
          <p:cNvSpPr>
            <a:spLocks noGrp="1"/>
          </p:cNvSpPr>
          <p:nvPr>
            <p:ph type="ftr" sz="quarter" idx="11"/>
          </p:nvPr>
        </p:nvSpPr>
        <p:spPr/>
        <p:txBody>
          <a:bodyPr/>
          <a:lstStyle/>
          <a:p>
            <a:r>
              <a:rPr lang="en-US"/>
              <a:t>Ang Lee                FEA Summary for APA Shipping frame </a:t>
            </a:r>
          </a:p>
        </p:txBody>
      </p:sp>
      <p:sp>
        <p:nvSpPr>
          <p:cNvPr id="7" name="Slide Number Placeholder 6">
            <a:extLst>
              <a:ext uri="{FF2B5EF4-FFF2-40B4-BE49-F238E27FC236}">
                <a16:creationId xmlns:a16="http://schemas.microsoft.com/office/drawing/2014/main" id="{C48DD019-C10D-41C7-884B-1D9BD5E77D3B}"/>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249275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342B-7140-44FF-AD67-9A5D76DEB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BEBF6-9275-4752-B7A3-73761CBE5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AD2752-6422-421F-A93C-BB905DDD5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DCD35-D06D-4DCF-8F9F-2561A37CD720}"/>
              </a:ext>
            </a:extLst>
          </p:cNvPr>
          <p:cNvSpPr>
            <a:spLocks noGrp="1"/>
          </p:cNvSpPr>
          <p:nvPr>
            <p:ph type="dt" sz="half" idx="10"/>
          </p:nvPr>
        </p:nvSpPr>
        <p:spPr/>
        <p:txBody>
          <a:bodyPr/>
          <a:lstStyle/>
          <a:p>
            <a:r>
              <a:rPr lang="en-US"/>
              <a:t>7/28/2020</a:t>
            </a:r>
          </a:p>
        </p:txBody>
      </p:sp>
      <p:sp>
        <p:nvSpPr>
          <p:cNvPr id="6" name="Footer Placeholder 5">
            <a:extLst>
              <a:ext uri="{FF2B5EF4-FFF2-40B4-BE49-F238E27FC236}">
                <a16:creationId xmlns:a16="http://schemas.microsoft.com/office/drawing/2014/main" id="{8ED577F8-87FE-40D0-945A-FFE76D7DDE73}"/>
              </a:ext>
            </a:extLst>
          </p:cNvPr>
          <p:cNvSpPr>
            <a:spLocks noGrp="1"/>
          </p:cNvSpPr>
          <p:nvPr>
            <p:ph type="ftr" sz="quarter" idx="11"/>
          </p:nvPr>
        </p:nvSpPr>
        <p:spPr/>
        <p:txBody>
          <a:bodyPr/>
          <a:lstStyle/>
          <a:p>
            <a:r>
              <a:rPr lang="en-US"/>
              <a:t>Ang Lee                FEA Summary for APA Shipping frame </a:t>
            </a:r>
          </a:p>
        </p:txBody>
      </p:sp>
      <p:sp>
        <p:nvSpPr>
          <p:cNvPr id="7" name="Slide Number Placeholder 6">
            <a:extLst>
              <a:ext uri="{FF2B5EF4-FFF2-40B4-BE49-F238E27FC236}">
                <a16:creationId xmlns:a16="http://schemas.microsoft.com/office/drawing/2014/main" id="{85CE3237-68A2-48E3-83C1-A621DDE2038F}"/>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69311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A58A-A647-4CDF-B5EA-2195144E4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8B4778-47FF-4B55-8D00-D4A2FB7F8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6B2B2-14AC-47C2-9A67-DBAC0B232DDE}"/>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57E53917-3F8A-480C-ABE2-9CC28390B7E3}"/>
              </a:ext>
            </a:extLst>
          </p:cNvPr>
          <p:cNvSpPr>
            <a:spLocks noGrp="1"/>
          </p:cNvSpPr>
          <p:nvPr>
            <p:ph type="ftr" sz="quarter" idx="11"/>
          </p:nvPr>
        </p:nvSpPr>
        <p:spPr/>
        <p:txBody>
          <a:bodyPr/>
          <a:lstStyle/>
          <a:p>
            <a:r>
              <a:rPr lang="en-US"/>
              <a:t>Ang Lee                FEA Summary for APA Shipping frame </a:t>
            </a:r>
          </a:p>
        </p:txBody>
      </p:sp>
      <p:sp>
        <p:nvSpPr>
          <p:cNvPr id="6" name="Slide Number Placeholder 5">
            <a:extLst>
              <a:ext uri="{FF2B5EF4-FFF2-40B4-BE49-F238E27FC236}">
                <a16:creationId xmlns:a16="http://schemas.microsoft.com/office/drawing/2014/main" id="{D6D73959-14C8-4740-BBD7-1839B057CDF9}"/>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20238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EFBD2-EE3F-4507-9EE9-15D792B2E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1D130-7C09-4D12-A078-6C01436B1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CAACD-A4F2-41E3-822C-F3B0F5B9DF81}"/>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347394B2-3EA5-4432-919C-DFD7790FD3BE}"/>
              </a:ext>
            </a:extLst>
          </p:cNvPr>
          <p:cNvSpPr>
            <a:spLocks noGrp="1"/>
          </p:cNvSpPr>
          <p:nvPr>
            <p:ph type="ftr" sz="quarter" idx="11"/>
          </p:nvPr>
        </p:nvSpPr>
        <p:spPr/>
        <p:txBody>
          <a:bodyPr/>
          <a:lstStyle/>
          <a:p>
            <a:r>
              <a:rPr lang="en-US"/>
              <a:t>Ang Lee                FEA Summary for APA Shipping frame </a:t>
            </a:r>
          </a:p>
        </p:txBody>
      </p:sp>
      <p:sp>
        <p:nvSpPr>
          <p:cNvPr id="6" name="Slide Number Placeholder 5">
            <a:extLst>
              <a:ext uri="{FF2B5EF4-FFF2-40B4-BE49-F238E27FC236}">
                <a16:creationId xmlns:a16="http://schemas.microsoft.com/office/drawing/2014/main" id="{7FC19580-A1DC-47D4-9803-3881552C6254}"/>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286063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429982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a:t>Click to edit Master text styles</a:t>
            </a:r>
          </a:p>
          <a:p>
            <a:pPr marL="256032" marR="0" lvl="1" indent="-265176" algn="l" defTabSz="457200" rtl="0" eaLnBrk="1" fontAlgn="base" latinLnBrk="0" hangingPunct="1">
              <a:lnSpc>
                <a:spcPct val="100000"/>
              </a:lnSpc>
              <a:spcBef>
                <a:spcPts val="0"/>
              </a:spcBef>
              <a:spcAft>
                <a:spcPts val="0"/>
              </a:spcAft>
              <a:buClrTx/>
              <a:buSzTx/>
              <a:buFont typeface="Arial"/>
              <a:buChar char="•"/>
              <a:tabLst/>
              <a:defRPr/>
            </a:pPr>
            <a:r>
              <a:rPr lang="en-US"/>
              <a:t>Second level</a:t>
            </a:r>
          </a:p>
          <a:p>
            <a:pPr marL="256032" marR="0" lvl="2" indent="-265176" algn="l" defTabSz="457200" rtl="0" eaLnBrk="1" fontAlgn="base" latinLnBrk="0" hangingPunct="1">
              <a:lnSpc>
                <a:spcPct val="100000"/>
              </a:lnSpc>
              <a:spcBef>
                <a:spcPts val="0"/>
              </a:spcBef>
              <a:spcAft>
                <a:spcPts val="0"/>
              </a:spcAft>
              <a:buClrTx/>
              <a:buSzTx/>
              <a:buFont typeface="Arial"/>
              <a:buChar char="•"/>
              <a:tabLst/>
              <a:defRPr/>
            </a:pPr>
            <a:r>
              <a:rPr lang="en-US"/>
              <a:t>Third level</a:t>
            </a:r>
          </a:p>
          <a:p>
            <a:pPr marL="256032" marR="0" lvl="3" indent="-265176" algn="l" defTabSz="457200" rtl="0" eaLnBrk="1" fontAlgn="base" latinLnBrk="0" hangingPunct="1">
              <a:lnSpc>
                <a:spcPct val="100000"/>
              </a:lnSpc>
              <a:spcBef>
                <a:spcPts val="0"/>
              </a:spcBef>
              <a:spcAft>
                <a:spcPts val="0"/>
              </a:spcAft>
              <a:buClrTx/>
              <a:buSzTx/>
              <a:buFont typeface="Arial"/>
              <a:buChar char="•"/>
              <a:tabLst/>
              <a:defRPr/>
            </a:pPr>
            <a:r>
              <a:rPr lang="en-US"/>
              <a:t>Fourth level</a:t>
            </a:r>
          </a:p>
          <a:p>
            <a:pPr marL="256032" marR="0" lvl="4" indent="-265176" algn="l" defTabSz="457200" rtl="0" eaLnBrk="1" fontAlgn="base" latinLnBrk="0" hangingPunct="1">
              <a:lnSpc>
                <a:spcPct val="100000"/>
              </a:lnSpc>
              <a:spcBef>
                <a:spcPts val="0"/>
              </a:spcBef>
              <a:spcAft>
                <a:spcPts val="0"/>
              </a:spcAft>
              <a:buClrTx/>
              <a:buSzTx/>
              <a:buFont typeface="Arial"/>
              <a:buChar char="•"/>
              <a:tabLst/>
              <a:defRPr/>
            </a:pPr>
            <a:r>
              <a:rPr lang="en-US"/>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958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1315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r>
              <a:rPr lang="en-US" noProof="0" dirty="0"/>
              <a:t>Click icon to add picture</a:t>
            </a:r>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a:t>Click to edit Master title style</a:t>
            </a:r>
            <a:endParaRPr lang="en-US" dirty="0"/>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12148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0CE6-8189-40F4-948C-2CBFC5056C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13D9F91-52A0-4566-801E-4682DF5279E8}"/>
              </a:ext>
            </a:extLst>
          </p:cNvPr>
          <p:cNvSpPr>
            <a:spLocks noGrp="1"/>
          </p:cNvSpPr>
          <p:nvPr>
            <p:ph type="dt" sz="half" idx="10"/>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7872702C-061C-4E2A-AF1B-3DCB6926700B}"/>
              </a:ext>
            </a:extLst>
          </p:cNvPr>
          <p:cNvSpPr>
            <a:spLocks noGrp="1"/>
          </p:cNvSpPr>
          <p:nvPr>
            <p:ph type="ftr" sz="quarter" idx="11"/>
          </p:nvPr>
        </p:nvSpPr>
        <p:spPr/>
        <p:txBody>
          <a:bodyPr/>
          <a:lstStyle/>
          <a:p>
            <a:pPr>
              <a:defRPr/>
            </a:pPr>
            <a:r>
              <a:rPr lang="en-US"/>
              <a:t>Ang Lee                FEA Summary for APA Shipping frame </a:t>
            </a:r>
            <a:endParaRPr lang="en-GB" dirty="0"/>
          </a:p>
        </p:txBody>
      </p:sp>
      <p:sp>
        <p:nvSpPr>
          <p:cNvPr id="5" name="Slide Number Placeholder 4">
            <a:extLst>
              <a:ext uri="{FF2B5EF4-FFF2-40B4-BE49-F238E27FC236}">
                <a16:creationId xmlns:a16="http://schemas.microsoft.com/office/drawing/2014/main" id="{7BC1A871-C2AD-4BE6-A2F3-B7E4B09D22CD}"/>
              </a:ext>
            </a:extLst>
          </p:cNvPr>
          <p:cNvSpPr>
            <a:spLocks noGrp="1"/>
          </p:cNvSpPr>
          <p:nvPr>
            <p:ph type="sldNum" sz="quarter" idx="12"/>
          </p:nvPr>
        </p:nvSpPr>
        <p:spPr/>
        <p:txBody>
          <a:body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917828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r>
              <a:rPr lang="en-US" noProof="0" dirty="0"/>
              <a:t>Click icon to add picture</a:t>
            </a:r>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48499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AF8A-FBF5-43AE-87EC-A96AC2FBC1D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5EEFA81-4711-44CE-A071-C491752D5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7FAF5-4681-4D38-85D0-C855AB5888E7}"/>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F41C9CE4-4195-4FF7-8A88-B0F080407BC7}"/>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F6586F1D-2194-4BC0-9533-8D9DBEDAD14F}"/>
              </a:ext>
            </a:extLst>
          </p:cNvPr>
          <p:cNvSpPr>
            <a:spLocks noGrp="1"/>
          </p:cNvSpPr>
          <p:nvPr>
            <p:ph type="sldNum" sz="quarter" idx="12"/>
          </p:nvPr>
        </p:nvSpPr>
        <p:spPr/>
        <p:txBody>
          <a:bodyPr/>
          <a:lstStyle/>
          <a:p>
            <a:fld id="{6B7B1768-BF1B-4AF5-8E20-1233738B2665}" type="slidenum">
              <a:rPr lang="en-US" smtClean="0"/>
              <a:t>‹#›</a:t>
            </a:fld>
            <a:endParaRPr lang="en-US" dirty="0"/>
          </a:p>
        </p:txBody>
      </p:sp>
    </p:spTree>
    <p:extLst>
      <p:ext uri="{BB962C8B-B14F-4D97-AF65-F5344CB8AC3E}">
        <p14:creationId xmlns:p14="http://schemas.microsoft.com/office/powerpoint/2010/main" val="212191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r>
              <a:rPr lang="en-US" noProof="0" dirty="0"/>
              <a:t>Click icon to add picture</a:t>
            </a:r>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22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7656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AF8A-FBF5-43AE-87EC-A96AC2FBC1D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5EEFA81-4711-44CE-A071-C491752D5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47FAF5-4681-4D38-85D0-C855AB5888E7}"/>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F41C9CE4-4195-4FF7-8A88-B0F080407BC7}"/>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F6586F1D-2194-4BC0-9533-8D9DBEDAD14F}"/>
              </a:ext>
            </a:extLst>
          </p:cNvPr>
          <p:cNvSpPr>
            <a:spLocks noGrp="1"/>
          </p:cNvSpPr>
          <p:nvPr>
            <p:ph type="sldNum" sz="quarter" idx="12"/>
          </p:nvPr>
        </p:nvSpPr>
        <p:spPr/>
        <p:txBody>
          <a:bodyPr/>
          <a:lstStyle/>
          <a:p>
            <a:fld id="{6B7B1768-BF1B-4AF5-8E20-1233738B2665}" type="slidenum">
              <a:rPr lang="en-US" smtClean="0"/>
              <a:t>‹#›</a:t>
            </a:fld>
            <a:endParaRPr lang="en-US" dirty="0"/>
          </a:p>
        </p:txBody>
      </p:sp>
    </p:spTree>
    <p:extLst>
      <p:ext uri="{BB962C8B-B14F-4D97-AF65-F5344CB8AC3E}">
        <p14:creationId xmlns:p14="http://schemas.microsoft.com/office/powerpoint/2010/main" val="31212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B0B8A-FB9E-424C-A706-634752B2AD96}"/>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3CFB539A-4016-4579-8BC8-E16E6F51714A}"/>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F04E15C4-8902-4062-A34D-05473518651C}"/>
              </a:ext>
            </a:extLst>
          </p:cNvPr>
          <p:cNvSpPr>
            <a:spLocks noGrp="1"/>
          </p:cNvSpPr>
          <p:nvPr>
            <p:ph type="sldNum" sz="quarter" idx="12"/>
          </p:nvPr>
        </p:nvSpPr>
        <p:spPr/>
        <p:txBody>
          <a:bodyPr/>
          <a:lstStyle/>
          <a:p>
            <a:fld id="{6B7B1768-BF1B-4AF5-8E20-1233738B2665}" type="slidenum">
              <a:rPr lang="en-US" smtClean="0"/>
              <a:t>‹#›</a:t>
            </a:fld>
            <a:endParaRPr lang="en-US" dirty="0"/>
          </a:p>
        </p:txBody>
      </p:sp>
      <p:sp>
        <p:nvSpPr>
          <p:cNvPr id="5" name="Title 4">
            <a:extLst>
              <a:ext uri="{FF2B5EF4-FFF2-40B4-BE49-F238E27FC236}">
                <a16:creationId xmlns:a16="http://schemas.microsoft.com/office/drawing/2014/main" id="{B5FAB93F-9995-46E5-9D72-06E584144B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2423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E496D-3B52-4D43-8C69-6B8D42D830A4}"/>
              </a:ext>
            </a:extLst>
          </p:cNvPr>
          <p:cNvSpPr>
            <a:spLocks noGrp="1"/>
          </p:cNvSpPr>
          <p:nvPr>
            <p:ph idx="1"/>
          </p:nvPr>
        </p:nvSpPr>
        <p:spPr/>
        <p:txBody>
          <a:bodyPr/>
          <a:lstStyle>
            <a:lvl2pPr>
              <a:defRPr/>
            </a:lvl2pPr>
          </a:lstStyle>
          <a:p>
            <a:pPr lvl="1"/>
            <a:endParaRPr lang="en-US" dirty="0"/>
          </a:p>
          <a:p>
            <a:pPr lvl="1"/>
            <a:endParaRPr lang="en-US" dirty="0"/>
          </a:p>
          <a:p>
            <a:pPr lvl="1"/>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F55EAB-3C6C-47D6-8ABC-B9C7B76CA1CD}"/>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230A7A33-F215-45EF-9CBA-284A69AAA510}"/>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7E878156-B150-444E-A006-FB8D95EAD03E}"/>
              </a:ext>
            </a:extLst>
          </p:cNvPr>
          <p:cNvSpPr>
            <a:spLocks noGrp="1"/>
          </p:cNvSpPr>
          <p:nvPr>
            <p:ph type="sldNum" sz="quarter" idx="12"/>
          </p:nvPr>
        </p:nvSpPr>
        <p:spPr/>
        <p:txBody>
          <a:bodyPr/>
          <a:lstStyle/>
          <a:p>
            <a:fld id="{6B7B1768-BF1B-4AF5-8E20-1233738B2665}" type="slidenum">
              <a:rPr lang="en-US" smtClean="0"/>
              <a:t>‹#›</a:t>
            </a:fld>
            <a:endParaRPr lang="en-US" dirty="0"/>
          </a:p>
        </p:txBody>
      </p:sp>
    </p:spTree>
    <p:extLst>
      <p:ext uri="{BB962C8B-B14F-4D97-AF65-F5344CB8AC3E}">
        <p14:creationId xmlns:p14="http://schemas.microsoft.com/office/powerpoint/2010/main" val="417413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6C0-20A9-4674-9B6B-B4112F1C44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D2BA98-BF65-481C-8740-246BB1FE3DD7}"/>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AD0A81-FF93-411A-9D43-EE87F0F20418}"/>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DFDF85B-4AC1-4760-897A-FB7E8AB2A9AD}"/>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DE650A40-1ED7-4201-98BE-487213756F99}"/>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326083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1631-E5DD-4B67-8B4D-52DD8B1E447E}"/>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EC920AF-2D0B-42B2-AA86-3545E42249F0}"/>
              </a:ext>
            </a:extLst>
          </p:cNvPr>
          <p:cNvSpPr>
            <a:spLocks noGrp="1"/>
          </p:cNvSpPr>
          <p:nvPr>
            <p:ph type="dt" sz="half" idx="10"/>
          </p:nvPr>
        </p:nvSpPr>
        <p:spPr/>
        <p:txBody>
          <a:bodyPr/>
          <a:lstStyle/>
          <a:p>
            <a:r>
              <a:rPr lang="en-US"/>
              <a:t>7/28/2020</a:t>
            </a:r>
            <a:endParaRPr lang="en-US" dirty="0"/>
          </a:p>
        </p:txBody>
      </p:sp>
      <p:sp>
        <p:nvSpPr>
          <p:cNvPr id="4" name="Footer Placeholder 3">
            <a:extLst>
              <a:ext uri="{FF2B5EF4-FFF2-40B4-BE49-F238E27FC236}">
                <a16:creationId xmlns:a16="http://schemas.microsoft.com/office/drawing/2014/main" id="{53A7B9D1-904C-44A3-ACA6-4AA2698A12D1}"/>
              </a:ext>
            </a:extLst>
          </p:cNvPr>
          <p:cNvSpPr>
            <a:spLocks noGrp="1"/>
          </p:cNvSpPr>
          <p:nvPr>
            <p:ph type="ftr" sz="quarter" idx="11"/>
          </p:nvPr>
        </p:nvSpPr>
        <p:spPr/>
        <p:txBody>
          <a:bodyPr/>
          <a:lstStyle/>
          <a:p>
            <a:r>
              <a:rPr lang="en-US"/>
              <a:t>Ang Lee                FEA Summary for APA Shipping frame </a:t>
            </a:r>
            <a:endParaRPr lang="en-US" dirty="0"/>
          </a:p>
        </p:txBody>
      </p:sp>
      <p:sp>
        <p:nvSpPr>
          <p:cNvPr id="5" name="Slide Number Placeholder 4">
            <a:extLst>
              <a:ext uri="{FF2B5EF4-FFF2-40B4-BE49-F238E27FC236}">
                <a16:creationId xmlns:a16="http://schemas.microsoft.com/office/drawing/2014/main" id="{AB5AD171-95D4-4426-8DF8-ECE82804FFF4}"/>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757455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F64CC-397E-4B8B-A048-70575EE12C01}"/>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2DAE5A3B-0957-45D7-84C8-7F0709EAF2B1}"/>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166867E2-C945-4C53-8F8F-F6796834F561}"/>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4198196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ED92-3644-4DFF-8489-B67326020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C0A7A-E95B-4162-84FE-979906142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DE3AD-67B6-44A2-83C9-E0CAA71995A7}"/>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D45F54D3-B9B9-4205-A841-43BA8E05E7B9}"/>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7BDE1A1B-03A1-4EA3-A5D0-468EAE9EB7BD}"/>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755603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F9B8-3B20-43EE-8AF6-BCFEE0724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475646-930A-445A-8FB5-99328B316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EE722-AAC9-47D7-A5B5-0B80E8C3A5C8}"/>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E9AA0B16-03A1-461E-8AF2-E193F85A533A}"/>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4A0A4E7A-B063-4394-8CA0-BE6B2A4EC997}"/>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34644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763D-2298-4C13-B177-B9EE078F5D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B3443-6E7D-4C9C-999B-453B4678A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D72BE-4893-46E7-BABC-7B31DA2400EB}"/>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2F4BB27D-BA77-44A2-B031-0A10D62BCDAD}"/>
              </a:ext>
            </a:extLst>
          </p:cNvPr>
          <p:cNvSpPr>
            <a:spLocks noGrp="1"/>
          </p:cNvSpPr>
          <p:nvPr>
            <p:ph type="ftr" sz="quarter" idx="11"/>
          </p:nvPr>
        </p:nvSpPr>
        <p:spPr/>
        <p:txBody>
          <a:bodyPr/>
          <a:lstStyle/>
          <a:p>
            <a:r>
              <a:rPr lang="en-US"/>
              <a:t>Ang Lee                FEA Summary for APA Shipping frame </a:t>
            </a:r>
          </a:p>
        </p:txBody>
      </p:sp>
      <p:sp>
        <p:nvSpPr>
          <p:cNvPr id="6" name="Slide Number Placeholder 5">
            <a:extLst>
              <a:ext uri="{FF2B5EF4-FFF2-40B4-BE49-F238E27FC236}">
                <a16:creationId xmlns:a16="http://schemas.microsoft.com/office/drawing/2014/main" id="{13E143D0-3B77-4D3F-AA8B-A80B155B0676}"/>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3291945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3B16-DEA3-4DA3-9653-A0395D1D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94D69-23DF-4D84-83E8-71C1B1C48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19E027-8F38-48F2-95A0-C3508F233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61A5E8-EC7E-4774-B070-67173FC1697B}"/>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C2C32CF9-166A-46DA-B5BD-2968352D3EDF}"/>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9377F2A9-70EF-4A28-84F6-B530FFA8B7CE}"/>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030052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6209-3B11-477A-9633-7855EF6B02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1A125-8734-463E-87B9-C18EBCAB9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BEC762-3D83-4232-9940-3A6FA3400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2DCEE-7130-4051-AA16-31BADAD8B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F3FCA-252A-4217-BB38-C89B91A1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26943-0683-4EB8-9B7D-30E8FCB7A8ED}"/>
              </a:ext>
            </a:extLst>
          </p:cNvPr>
          <p:cNvSpPr>
            <a:spLocks noGrp="1"/>
          </p:cNvSpPr>
          <p:nvPr>
            <p:ph type="dt" sz="half" idx="10"/>
          </p:nvPr>
        </p:nvSpPr>
        <p:spPr/>
        <p:txBody>
          <a:bodyPr/>
          <a:lstStyle/>
          <a:p>
            <a:r>
              <a:rPr lang="en-US"/>
              <a:t>7/28/2020</a:t>
            </a:r>
            <a:endParaRPr lang="en-US" dirty="0"/>
          </a:p>
        </p:txBody>
      </p:sp>
      <p:sp>
        <p:nvSpPr>
          <p:cNvPr id="8" name="Footer Placeholder 7">
            <a:extLst>
              <a:ext uri="{FF2B5EF4-FFF2-40B4-BE49-F238E27FC236}">
                <a16:creationId xmlns:a16="http://schemas.microsoft.com/office/drawing/2014/main" id="{6EDB79E9-4169-4003-B694-01B70F114720}"/>
              </a:ext>
            </a:extLst>
          </p:cNvPr>
          <p:cNvSpPr>
            <a:spLocks noGrp="1"/>
          </p:cNvSpPr>
          <p:nvPr>
            <p:ph type="ftr" sz="quarter" idx="11"/>
          </p:nvPr>
        </p:nvSpPr>
        <p:spPr/>
        <p:txBody>
          <a:bodyPr/>
          <a:lstStyle/>
          <a:p>
            <a:r>
              <a:rPr lang="en-US"/>
              <a:t>Ang Lee                FEA Summary for APA Shipping frame </a:t>
            </a:r>
            <a:endParaRPr lang="en-US" dirty="0"/>
          </a:p>
        </p:txBody>
      </p:sp>
      <p:sp>
        <p:nvSpPr>
          <p:cNvPr id="9" name="Slide Number Placeholder 8">
            <a:extLst>
              <a:ext uri="{FF2B5EF4-FFF2-40B4-BE49-F238E27FC236}">
                <a16:creationId xmlns:a16="http://schemas.microsoft.com/office/drawing/2014/main" id="{2C2389CC-37BA-45AB-B0E6-60C9E90B1310}"/>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941147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5780-6120-4A75-B915-D64201E1B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AA2AE6-F35F-4AE2-B986-6F90E93CB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C6112-E5A5-4799-B5E0-8C3D40301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FE519-D767-402E-B0FB-7D0B0C6C796C}"/>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3CDA2C63-B453-40D9-B901-FB4978AED826}"/>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9961A320-89C0-4A60-A44A-E50B668D3259}"/>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643477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FBA0-73F7-42D6-8C5B-8D1F77452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E5CDDB-2CAA-4925-84C8-2F6F4E27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F7A26C-E259-4713-993F-A314BE17F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3929C-E90A-4B29-9A8B-F1A6E18FA261}"/>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B83AA82F-E8A7-4B34-A76C-51E8F0BB886A}"/>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827B99D6-531E-4BD3-AA8B-36CC79C298A5}"/>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913407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6C64-9C67-40BD-808E-A63FD741E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6AB38-1B99-45D6-A447-5A7E28A7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BA7BE-9A0D-41C6-8DB1-1520DBB1A14D}"/>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D0F8C94-E1D7-4B8E-8848-354FA5B212B4}"/>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EBEF7606-DC27-4C54-86F6-C25197503A04}"/>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822985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7E466-D80B-4DDA-906F-559294E71B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FF48C-3941-4558-A9B7-81F23EB9F5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5EF6-0ACA-4582-9BE7-57B955B3A265}"/>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96D118D-6D47-4996-A3EF-8E22275945AE}"/>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540606BD-4C03-4453-BC04-7855E14A9243}"/>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3646471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ED92-3644-4DFF-8489-B67326020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C0A7A-E95B-4162-84FE-979906142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DE3AD-67B6-44A2-83C9-E0CAA71995A7}"/>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D45F54D3-B9B9-4205-A841-43BA8E05E7B9}"/>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7BDE1A1B-03A1-4EA3-A5D0-468EAE9EB7BD}"/>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229098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0F9B8-3B20-43EE-8AF6-BCFEE07244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475646-930A-445A-8FB5-99328B316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EE722-AAC9-47D7-A5B5-0B80E8C3A5C8}"/>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E9AA0B16-03A1-461E-8AF2-E193F85A533A}"/>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4A0A4E7A-B063-4394-8CA0-BE6B2A4EC997}"/>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935852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53B16-DEA3-4DA3-9653-A0395D1D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94D69-23DF-4D84-83E8-71C1B1C48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19E027-8F38-48F2-95A0-C3508F233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61A5E8-EC7E-4774-B070-67173FC1697B}"/>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C2C32CF9-166A-46DA-B5BD-2968352D3EDF}"/>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9377F2A9-70EF-4A28-84F6-B530FFA8B7CE}"/>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313422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6209-3B11-477A-9633-7855EF6B02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1A125-8734-463E-87B9-C18EBCAB9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BEC762-3D83-4232-9940-3A6FA3400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2DCEE-7130-4051-AA16-31BADAD8B5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EF3FCA-252A-4217-BB38-C89B91A1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26943-0683-4EB8-9B7D-30E8FCB7A8ED}"/>
              </a:ext>
            </a:extLst>
          </p:cNvPr>
          <p:cNvSpPr>
            <a:spLocks noGrp="1"/>
          </p:cNvSpPr>
          <p:nvPr>
            <p:ph type="dt" sz="half" idx="10"/>
          </p:nvPr>
        </p:nvSpPr>
        <p:spPr/>
        <p:txBody>
          <a:bodyPr/>
          <a:lstStyle/>
          <a:p>
            <a:r>
              <a:rPr lang="en-US"/>
              <a:t>7/28/2020</a:t>
            </a:r>
            <a:endParaRPr lang="en-US" dirty="0"/>
          </a:p>
        </p:txBody>
      </p:sp>
      <p:sp>
        <p:nvSpPr>
          <p:cNvPr id="8" name="Footer Placeholder 7">
            <a:extLst>
              <a:ext uri="{FF2B5EF4-FFF2-40B4-BE49-F238E27FC236}">
                <a16:creationId xmlns:a16="http://schemas.microsoft.com/office/drawing/2014/main" id="{6EDB79E9-4169-4003-B694-01B70F114720}"/>
              </a:ext>
            </a:extLst>
          </p:cNvPr>
          <p:cNvSpPr>
            <a:spLocks noGrp="1"/>
          </p:cNvSpPr>
          <p:nvPr>
            <p:ph type="ftr" sz="quarter" idx="11"/>
          </p:nvPr>
        </p:nvSpPr>
        <p:spPr/>
        <p:txBody>
          <a:bodyPr/>
          <a:lstStyle/>
          <a:p>
            <a:r>
              <a:rPr lang="en-US"/>
              <a:t>Ang Lee                FEA Summary for APA Shipping frame </a:t>
            </a:r>
            <a:endParaRPr lang="en-US" dirty="0"/>
          </a:p>
        </p:txBody>
      </p:sp>
      <p:sp>
        <p:nvSpPr>
          <p:cNvPr id="9" name="Slide Number Placeholder 8">
            <a:extLst>
              <a:ext uri="{FF2B5EF4-FFF2-40B4-BE49-F238E27FC236}">
                <a16:creationId xmlns:a16="http://schemas.microsoft.com/office/drawing/2014/main" id="{2C2389CC-37BA-45AB-B0E6-60C9E90B1310}"/>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92415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F4AC-AA93-428F-AA73-72E24B329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FFCD2-668B-44B2-B8AF-1B17D4112A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5EE2F-244F-4C20-9329-BC41BC163F43}"/>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B5153DE8-57CB-44CE-B2EB-52478288D410}"/>
              </a:ext>
            </a:extLst>
          </p:cNvPr>
          <p:cNvSpPr>
            <a:spLocks noGrp="1"/>
          </p:cNvSpPr>
          <p:nvPr>
            <p:ph type="ftr" sz="quarter" idx="11"/>
          </p:nvPr>
        </p:nvSpPr>
        <p:spPr/>
        <p:txBody>
          <a:bodyPr/>
          <a:lstStyle/>
          <a:p>
            <a:r>
              <a:rPr lang="en-US"/>
              <a:t>Ang Lee                FEA Summary for APA Shipping frame </a:t>
            </a:r>
          </a:p>
        </p:txBody>
      </p:sp>
      <p:sp>
        <p:nvSpPr>
          <p:cNvPr id="6" name="Slide Number Placeholder 5">
            <a:extLst>
              <a:ext uri="{FF2B5EF4-FFF2-40B4-BE49-F238E27FC236}">
                <a16:creationId xmlns:a16="http://schemas.microsoft.com/office/drawing/2014/main" id="{8253FA7C-F54A-4F9F-946A-2A47B616DEE8}"/>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872836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F64CC-397E-4B8B-A048-70575EE12C01}"/>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2DAE5A3B-0957-45D7-84C8-7F0709EAF2B1}"/>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166867E2-C945-4C53-8F8F-F6796834F561}"/>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2716649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5780-6120-4A75-B915-D64201E1B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AA2AE6-F35F-4AE2-B986-6F90E93CB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EC6112-E5A5-4799-B5E0-8C3D40301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FE519-D767-402E-B0FB-7D0B0C6C796C}"/>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3CDA2C63-B453-40D9-B901-FB4978AED826}"/>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9961A320-89C0-4A60-A44A-E50B668D3259}"/>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255648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FBA0-73F7-42D6-8C5B-8D1F77452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E5CDDB-2CAA-4925-84C8-2F6F4E27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F7A26C-E259-4713-993F-A314BE17F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3929C-E90A-4B29-9A8B-F1A6E18FA261}"/>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B83AA82F-E8A7-4B34-A76C-51E8F0BB886A}"/>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827B99D6-531E-4BD3-AA8B-36CC79C298A5}"/>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3016959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6C64-9C67-40BD-808E-A63FD741ED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6AB38-1B99-45D6-A447-5A7E28A7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BA7BE-9A0D-41C6-8DB1-1520DBB1A14D}"/>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D0F8C94-E1D7-4B8E-8848-354FA5B212B4}"/>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EBEF7606-DC27-4C54-86F6-C25197503A04}"/>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346017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97E466-D80B-4DDA-906F-559294E71B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FF48C-3941-4558-A9B7-81F23EB9F5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5EF6-0ACA-4582-9BE7-57B955B3A265}"/>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96D118D-6D47-4996-A3EF-8E22275945AE}"/>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540606BD-4C03-4453-BC04-7855E14A9243}"/>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14565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095532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a:t>Click to edit Master title style</a:t>
            </a:r>
            <a:endParaRPr lang="en-US" dirty="0"/>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a:t>Click to edit Master text styles</a:t>
            </a:r>
          </a:p>
          <a:p>
            <a:pPr marL="256032" marR="0" lvl="1" indent="-265176" algn="l" defTabSz="457200" rtl="0" eaLnBrk="1" fontAlgn="base" latinLnBrk="0" hangingPunct="1">
              <a:lnSpc>
                <a:spcPct val="100000"/>
              </a:lnSpc>
              <a:spcBef>
                <a:spcPts val="0"/>
              </a:spcBef>
              <a:spcAft>
                <a:spcPts val="0"/>
              </a:spcAft>
              <a:buClrTx/>
              <a:buSzTx/>
              <a:buFont typeface="Arial"/>
              <a:buChar char="•"/>
              <a:tabLst/>
              <a:defRPr/>
            </a:pPr>
            <a:r>
              <a:rPr lang="en-US"/>
              <a:t>Second level</a:t>
            </a:r>
          </a:p>
          <a:p>
            <a:pPr marL="256032" marR="0" lvl="2" indent="-265176" algn="l" defTabSz="457200" rtl="0" eaLnBrk="1" fontAlgn="base" latinLnBrk="0" hangingPunct="1">
              <a:lnSpc>
                <a:spcPct val="100000"/>
              </a:lnSpc>
              <a:spcBef>
                <a:spcPts val="0"/>
              </a:spcBef>
              <a:spcAft>
                <a:spcPts val="0"/>
              </a:spcAft>
              <a:buClrTx/>
              <a:buSzTx/>
              <a:buFont typeface="Arial"/>
              <a:buChar char="•"/>
              <a:tabLst/>
              <a:defRPr/>
            </a:pPr>
            <a:r>
              <a:rPr lang="en-US"/>
              <a:t>Third level</a:t>
            </a:r>
          </a:p>
          <a:p>
            <a:pPr marL="256032" marR="0" lvl="3" indent="-265176" algn="l" defTabSz="457200" rtl="0" eaLnBrk="1" fontAlgn="base" latinLnBrk="0" hangingPunct="1">
              <a:lnSpc>
                <a:spcPct val="100000"/>
              </a:lnSpc>
              <a:spcBef>
                <a:spcPts val="0"/>
              </a:spcBef>
              <a:spcAft>
                <a:spcPts val="0"/>
              </a:spcAft>
              <a:buClrTx/>
              <a:buSzTx/>
              <a:buFont typeface="Arial"/>
              <a:buChar char="•"/>
              <a:tabLst/>
              <a:defRPr/>
            </a:pPr>
            <a:r>
              <a:rPr lang="en-US"/>
              <a:t>Fourth level</a:t>
            </a:r>
          </a:p>
          <a:p>
            <a:pPr marL="256032" marR="0" lvl="4" indent="-265176" algn="l" defTabSz="457200" rtl="0" eaLnBrk="1" fontAlgn="base" latinLnBrk="0" hangingPunct="1">
              <a:lnSpc>
                <a:spcPct val="100000"/>
              </a:lnSpc>
              <a:spcBef>
                <a:spcPts val="0"/>
              </a:spcBef>
              <a:spcAft>
                <a:spcPts val="0"/>
              </a:spcAft>
              <a:buClrTx/>
              <a:buSzTx/>
              <a:buFont typeface="Arial"/>
              <a:buChar char="•"/>
              <a:tabLst/>
              <a:defRPr/>
            </a:pPr>
            <a:r>
              <a:rPr lang="en-US"/>
              <a:t>Fifth level</a:t>
            </a:r>
            <a:endParaRPr lang="en-US" dirty="0"/>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053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9402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r>
              <a:rPr lang="en-US" noProof="0" dirty="0"/>
              <a:t>Click icon to add picture</a:t>
            </a:r>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a:t>Click to edit Master title style</a:t>
            </a:r>
            <a:endParaRPr lang="en-US" dirty="0"/>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646913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r>
              <a:rPr lang="en-US" noProof="0" dirty="0"/>
              <a:t>Click icon to add picture</a:t>
            </a:r>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411349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2409-02EB-48AD-B1D0-FAB95B05CC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3F8A82-26F0-4B7A-9319-DFDB765EF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E1F22-9479-4865-9358-46525C5B362F}"/>
              </a:ext>
            </a:extLst>
          </p:cNvPr>
          <p:cNvSpPr>
            <a:spLocks noGrp="1"/>
          </p:cNvSpPr>
          <p:nvPr>
            <p:ph type="dt" sz="half" idx="10"/>
          </p:nvPr>
        </p:nvSpPr>
        <p:spPr/>
        <p:txBody>
          <a:bodyPr/>
          <a:lstStyle/>
          <a:p>
            <a:r>
              <a:rPr lang="en-US"/>
              <a:t>7/28/2020</a:t>
            </a:r>
          </a:p>
        </p:txBody>
      </p:sp>
      <p:sp>
        <p:nvSpPr>
          <p:cNvPr id="5" name="Footer Placeholder 4">
            <a:extLst>
              <a:ext uri="{FF2B5EF4-FFF2-40B4-BE49-F238E27FC236}">
                <a16:creationId xmlns:a16="http://schemas.microsoft.com/office/drawing/2014/main" id="{CDAAFD53-3CB2-45BD-BCEC-1C9A1A6C457F}"/>
              </a:ext>
            </a:extLst>
          </p:cNvPr>
          <p:cNvSpPr>
            <a:spLocks noGrp="1"/>
          </p:cNvSpPr>
          <p:nvPr>
            <p:ph type="ftr" sz="quarter" idx="11"/>
          </p:nvPr>
        </p:nvSpPr>
        <p:spPr/>
        <p:txBody>
          <a:bodyPr/>
          <a:lstStyle/>
          <a:p>
            <a:r>
              <a:rPr lang="en-US"/>
              <a:t>Ang Lee                FEA Summary for APA Shipping frame </a:t>
            </a:r>
          </a:p>
        </p:txBody>
      </p:sp>
      <p:sp>
        <p:nvSpPr>
          <p:cNvPr id="6" name="Slide Number Placeholder 5">
            <a:extLst>
              <a:ext uri="{FF2B5EF4-FFF2-40B4-BE49-F238E27FC236}">
                <a16:creationId xmlns:a16="http://schemas.microsoft.com/office/drawing/2014/main" id="{7B45FCBC-85D1-4D96-A4CE-1E4FDB483524}"/>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359105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r>
              <a:rPr lang="en-US" noProof="0" dirty="0"/>
              <a:t>Click icon to add picture</a:t>
            </a:r>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076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1242832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B0B8A-FB9E-424C-A706-634752B2AD96}"/>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3CFB539A-4016-4579-8BC8-E16E6F51714A}"/>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F04E15C4-8902-4062-A34D-05473518651C}"/>
              </a:ext>
            </a:extLst>
          </p:cNvPr>
          <p:cNvSpPr>
            <a:spLocks noGrp="1"/>
          </p:cNvSpPr>
          <p:nvPr>
            <p:ph type="sldNum" sz="quarter" idx="12"/>
          </p:nvPr>
        </p:nvSpPr>
        <p:spPr/>
        <p:txBody>
          <a:bodyPr/>
          <a:lstStyle/>
          <a:p>
            <a:fld id="{6B7B1768-BF1B-4AF5-8E20-1233738B2665}" type="slidenum">
              <a:rPr lang="en-US" smtClean="0"/>
              <a:t>‹#›</a:t>
            </a:fld>
            <a:endParaRPr lang="en-US" dirty="0"/>
          </a:p>
        </p:txBody>
      </p:sp>
    </p:spTree>
    <p:extLst>
      <p:ext uri="{BB962C8B-B14F-4D97-AF65-F5344CB8AC3E}">
        <p14:creationId xmlns:p14="http://schemas.microsoft.com/office/powerpoint/2010/main" val="895602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6C0-20A9-4674-9B6B-B4112F1C44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D2BA98-BF65-481C-8740-246BB1FE3DD7}"/>
              </a:ext>
            </a:extLst>
          </p:cNvPr>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AD0A81-FF93-411A-9D43-EE87F0F20418}"/>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DFDF85B-4AC1-4760-897A-FB7E8AB2A9AD}"/>
              </a:ext>
            </a:extLst>
          </p:cNvPr>
          <p:cNvSpPr>
            <a:spLocks noGrp="1"/>
          </p:cNvSpPr>
          <p:nvPr>
            <p:ph type="ftr" sz="quarter" idx="11"/>
          </p:nvPr>
        </p:nvSpPr>
        <p:spPr/>
        <p:txBody>
          <a:body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DE650A40-1ED7-4201-98BE-487213756F99}"/>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1982129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1631-E5DD-4B67-8B4D-52DD8B1E44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EC920AF-2D0B-42B2-AA86-3545E42249F0}"/>
              </a:ext>
            </a:extLst>
          </p:cNvPr>
          <p:cNvSpPr>
            <a:spLocks noGrp="1"/>
          </p:cNvSpPr>
          <p:nvPr>
            <p:ph type="dt" sz="half" idx="10"/>
          </p:nvPr>
        </p:nvSpPr>
        <p:spPr/>
        <p:txBody>
          <a:bodyPr/>
          <a:lstStyle/>
          <a:p>
            <a:r>
              <a:rPr lang="en-US"/>
              <a:t>7/28/2020</a:t>
            </a:r>
            <a:endParaRPr lang="en-US" dirty="0"/>
          </a:p>
        </p:txBody>
      </p:sp>
      <p:sp>
        <p:nvSpPr>
          <p:cNvPr id="4" name="Footer Placeholder 3">
            <a:extLst>
              <a:ext uri="{FF2B5EF4-FFF2-40B4-BE49-F238E27FC236}">
                <a16:creationId xmlns:a16="http://schemas.microsoft.com/office/drawing/2014/main" id="{53A7B9D1-904C-44A3-ACA6-4AA2698A12D1}"/>
              </a:ext>
            </a:extLst>
          </p:cNvPr>
          <p:cNvSpPr>
            <a:spLocks noGrp="1"/>
          </p:cNvSpPr>
          <p:nvPr>
            <p:ph type="ftr" sz="quarter" idx="11"/>
          </p:nvPr>
        </p:nvSpPr>
        <p:spPr/>
        <p:txBody>
          <a:bodyPr/>
          <a:lstStyle/>
          <a:p>
            <a:r>
              <a:rPr lang="en-US"/>
              <a:t>Ang Lee                FEA Summary for APA Shipping frame </a:t>
            </a:r>
            <a:endParaRPr lang="en-US" dirty="0"/>
          </a:p>
        </p:txBody>
      </p:sp>
      <p:sp>
        <p:nvSpPr>
          <p:cNvPr id="5" name="Slide Number Placeholder 4">
            <a:extLst>
              <a:ext uri="{FF2B5EF4-FFF2-40B4-BE49-F238E27FC236}">
                <a16:creationId xmlns:a16="http://schemas.microsoft.com/office/drawing/2014/main" id="{AB5AD171-95D4-4426-8DF8-ECE82804FFF4}"/>
              </a:ext>
            </a:extLst>
          </p:cNvPr>
          <p:cNvSpPr>
            <a:spLocks noGrp="1"/>
          </p:cNvSpPr>
          <p:nvPr>
            <p:ph type="sldNum" sz="quarter" idx="12"/>
          </p:nvPr>
        </p:nvSpPr>
        <p:spPr/>
        <p:txBody>
          <a:bodyPr/>
          <a:lstStyle/>
          <a:p>
            <a:fld id="{E9D09B32-3F65-4ABB-840C-0B41D714C5EE}" type="slidenum">
              <a:rPr lang="en-US" smtClean="0"/>
              <a:t>‹#›</a:t>
            </a:fld>
            <a:endParaRPr lang="en-US" dirty="0"/>
          </a:p>
        </p:txBody>
      </p:sp>
    </p:spTree>
    <p:extLst>
      <p:ext uri="{BB962C8B-B14F-4D97-AF65-F5344CB8AC3E}">
        <p14:creationId xmlns:p14="http://schemas.microsoft.com/office/powerpoint/2010/main" val="351276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7610-9F13-469B-86A7-5B15540008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DE39-C6BA-415B-9229-3BF7FF0B9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ED6316-ABCB-4BA9-A265-F0EC4738A0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FC3EB-49B5-4520-AA2B-165F91140A9E}"/>
              </a:ext>
            </a:extLst>
          </p:cNvPr>
          <p:cNvSpPr>
            <a:spLocks noGrp="1"/>
          </p:cNvSpPr>
          <p:nvPr>
            <p:ph type="dt" sz="half" idx="10"/>
          </p:nvPr>
        </p:nvSpPr>
        <p:spPr/>
        <p:txBody>
          <a:bodyPr/>
          <a:lstStyle/>
          <a:p>
            <a:r>
              <a:rPr lang="en-US"/>
              <a:t>7/28/2020</a:t>
            </a:r>
          </a:p>
        </p:txBody>
      </p:sp>
      <p:sp>
        <p:nvSpPr>
          <p:cNvPr id="6" name="Footer Placeholder 5">
            <a:extLst>
              <a:ext uri="{FF2B5EF4-FFF2-40B4-BE49-F238E27FC236}">
                <a16:creationId xmlns:a16="http://schemas.microsoft.com/office/drawing/2014/main" id="{D2C8F919-5DEF-453A-AE79-0C8909AA698B}"/>
              </a:ext>
            </a:extLst>
          </p:cNvPr>
          <p:cNvSpPr>
            <a:spLocks noGrp="1"/>
          </p:cNvSpPr>
          <p:nvPr>
            <p:ph type="ftr" sz="quarter" idx="11"/>
          </p:nvPr>
        </p:nvSpPr>
        <p:spPr/>
        <p:txBody>
          <a:bodyPr/>
          <a:lstStyle/>
          <a:p>
            <a:r>
              <a:rPr lang="en-US"/>
              <a:t>Ang Lee                FEA Summary for APA Shipping frame </a:t>
            </a:r>
          </a:p>
        </p:txBody>
      </p:sp>
      <p:sp>
        <p:nvSpPr>
          <p:cNvPr id="7" name="Slide Number Placeholder 6">
            <a:extLst>
              <a:ext uri="{FF2B5EF4-FFF2-40B4-BE49-F238E27FC236}">
                <a16:creationId xmlns:a16="http://schemas.microsoft.com/office/drawing/2014/main" id="{0C53A610-7F23-4E76-928C-62864C8C3677}"/>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315772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AA2E-6631-45EE-88B9-46B5971BA5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2E6A7-79E8-4BC8-A8F6-0C8955606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CBB19-B92A-4754-B7A7-BD73C41F67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B92E6-432A-45D9-BD3D-A8B01CFFB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70474-ED87-4434-B231-FBC508BB6A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F61949-4D30-41AF-B14B-F4AE916E7AA6}"/>
              </a:ext>
            </a:extLst>
          </p:cNvPr>
          <p:cNvSpPr>
            <a:spLocks noGrp="1"/>
          </p:cNvSpPr>
          <p:nvPr>
            <p:ph type="dt" sz="half" idx="10"/>
          </p:nvPr>
        </p:nvSpPr>
        <p:spPr/>
        <p:txBody>
          <a:bodyPr/>
          <a:lstStyle/>
          <a:p>
            <a:r>
              <a:rPr lang="en-US"/>
              <a:t>7/28/2020</a:t>
            </a:r>
          </a:p>
        </p:txBody>
      </p:sp>
      <p:sp>
        <p:nvSpPr>
          <p:cNvPr id="8" name="Footer Placeholder 7">
            <a:extLst>
              <a:ext uri="{FF2B5EF4-FFF2-40B4-BE49-F238E27FC236}">
                <a16:creationId xmlns:a16="http://schemas.microsoft.com/office/drawing/2014/main" id="{ACA18584-C32B-4943-B455-04C866264E25}"/>
              </a:ext>
            </a:extLst>
          </p:cNvPr>
          <p:cNvSpPr>
            <a:spLocks noGrp="1"/>
          </p:cNvSpPr>
          <p:nvPr>
            <p:ph type="ftr" sz="quarter" idx="11"/>
          </p:nvPr>
        </p:nvSpPr>
        <p:spPr/>
        <p:txBody>
          <a:bodyPr/>
          <a:lstStyle/>
          <a:p>
            <a:r>
              <a:rPr lang="en-US"/>
              <a:t>Ang Lee                FEA Summary for APA Shipping frame </a:t>
            </a:r>
          </a:p>
        </p:txBody>
      </p:sp>
      <p:sp>
        <p:nvSpPr>
          <p:cNvPr id="9" name="Slide Number Placeholder 8">
            <a:extLst>
              <a:ext uri="{FF2B5EF4-FFF2-40B4-BE49-F238E27FC236}">
                <a16:creationId xmlns:a16="http://schemas.microsoft.com/office/drawing/2014/main" id="{6D99D32B-AD9C-4F22-A2C8-B1907F0961B4}"/>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216517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B75A-400F-428D-9164-3F7ECB9FE8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35B938-7B31-40A7-A344-3D7F0AC9EE12}"/>
              </a:ext>
            </a:extLst>
          </p:cNvPr>
          <p:cNvSpPr>
            <a:spLocks noGrp="1"/>
          </p:cNvSpPr>
          <p:nvPr>
            <p:ph type="dt" sz="half" idx="10"/>
          </p:nvPr>
        </p:nvSpPr>
        <p:spPr/>
        <p:txBody>
          <a:bodyPr/>
          <a:lstStyle/>
          <a:p>
            <a:r>
              <a:rPr lang="en-US"/>
              <a:t>7/28/2020</a:t>
            </a:r>
          </a:p>
        </p:txBody>
      </p:sp>
      <p:sp>
        <p:nvSpPr>
          <p:cNvPr id="4" name="Footer Placeholder 3">
            <a:extLst>
              <a:ext uri="{FF2B5EF4-FFF2-40B4-BE49-F238E27FC236}">
                <a16:creationId xmlns:a16="http://schemas.microsoft.com/office/drawing/2014/main" id="{E5706B4E-9D8C-4E7A-8210-733BE1D14241}"/>
              </a:ext>
            </a:extLst>
          </p:cNvPr>
          <p:cNvSpPr>
            <a:spLocks noGrp="1"/>
          </p:cNvSpPr>
          <p:nvPr>
            <p:ph type="ftr" sz="quarter" idx="11"/>
          </p:nvPr>
        </p:nvSpPr>
        <p:spPr/>
        <p:txBody>
          <a:bodyPr/>
          <a:lstStyle/>
          <a:p>
            <a:r>
              <a:rPr lang="en-US"/>
              <a:t>Ang Lee                FEA Summary for APA Shipping frame </a:t>
            </a:r>
          </a:p>
        </p:txBody>
      </p:sp>
      <p:sp>
        <p:nvSpPr>
          <p:cNvPr id="5" name="Slide Number Placeholder 4">
            <a:extLst>
              <a:ext uri="{FF2B5EF4-FFF2-40B4-BE49-F238E27FC236}">
                <a16:creationId xmlns:a16="http://schemas.microsoft.com/office/drawing/2014/main" id="{6F8F3DF4-DF2F-4B2A-9A33-551604D4E90D}"/>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32382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9D48E-AE6A-4964-A63E-58EBBB9081F8}"/>
              </a:ext>
            </a:extLst>
          </p:cNvPr>
          <p:cNvSpPr>
            <a:spLocks noGrp="1"/>
          </p:cNvSpPr>
          <p:nvPr>
            <p:ph type="dt" sz="half" idx="10"/>
          </p:nvPr>
        </p:nvSpPr>
        <p:spPr/>
        <p:txBody>
          <a:bodyPr/>
          <a:lstStyle/>
          <a:p>
            <a:r>
              <a:rPr lang="en-US"/>
              <a:t>7/28/2020</a:t>
            </a:r>
          </a:p>
        </p:txBody>
      </p:sp>
      <p:sp>
        <p:nvSpPr>
          <p:cNvPr id="3" name="Footer Placeholder 2">
            <a:extLst>
              <a:ext uri="{FF2B5EF4-FFF2-40B4-BE49-F238E27FC236}">
                <a16:creationId xmlns:a16="http://schemas.microsoft.com/office/drawing/2014/main" id="{FC8E3F2B-8B08-480C-B30B-88F99B6AD0E4}"/>
              </a:ext>
            </a:extLst>
          </p:cNvPr>
          <p:cNvSpPr>
            <a:spLocks noGrp="1"/>
          </p:cNvSpPr>
          <p:nvPr>
            <p:ph type="ftr" sz="quarter" idx="11"/>
          </p:nvPr>
        </p:nvSpPr>
        <p:spPr/>
        <p:txBody>
          <a:bodyPr/>
          <a:lstStyle/>
          <a:p>
            <a:r>
              <a:rPr lang="en-US"/>
              <a:t>Ang Lee                FEA Summary for APA Shipping frame </a:t>
            </a:r>
          </a:p>
        </p:txBody>
      </p:sp>
      <p:sp>
        <p:nvSpPr>
          <p:cNvPr id="4" name="Slide Number Placeholder 3">
            <a:extLst>
              <a:ext uri="{FF2B5EF4-FFF2-40B4-BE49-F238E27FC236}">
                <a16:creationId xmlns:a16="http://schemas.microsoft.com/office/drawing/2014/main" id="{354B5908-312F-40E3-AECA-ACB72AB2A77D}"/>
              </a:ext>
            </a:extLst>
          </p:cNvPr>
          <p:cNvSpPr>
            <a:spLocks noGrp="1"/>
          </p:cNvSpPr>
          <p:nvPr>
            <p:ph type="sldNum" sz="quarter" idx="12"/>
          </p:nvPr>
        </p:nvSpPr>
        <p:spPr/>
        <p:txBody>
          <a:bodyPr/>
          <a:lstStyle/>
          <a:p>
            <a:fld id="{8D420099-D35A-4E7A-857B-4D0F8F89B2A8}" type="slidenum">
              <a:rPr lang="en-US" smtClean="0"/>
              <a:t>‹#›</a:t>
            </a:fld>
            <a:endParaRPr lang="en-US"/>
          </a:p>
        </p:txBody>
      </p:sp>
    </p:spTree>
    <p:extLst>
      <p:ext uri="{BB962C8B-B14F-4D97-AF65-F5344CB8AC3E}">
        <p14:creationId xmlns:p14="http://schemas.microsoft.com/office/powerpoint/2010/main" val="87039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6.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609600" y="5760720"/>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09600" y="472239"/>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764110" y="5953374"/>
            <a:ext cx="1826756" cy="578035"/>
          </a:xfrm>
          <a:prstGeom prst="rect">
            <a:avLst/>
          </a:prstGeom>
        </p:spPr>
      </p:pic>
      <p:grpSp>
        <p:nvGrpSpPr>
          <p:cNvPr id="3" name="Group 2"/>
          <p:cNvGrpSpPr/>
          <p:nvPr/>
        </p:nvGrpSpPr>
        <p:grpSpPr>
          <a:xfrm>
            <a:off x="6793393" y="240226"/>
            <a:ext cx="4797473" cy="199542"/>
            <a:chOff x="5136243" y="672026"/>
            <a:chExt cx="3598105" cy="199542"/>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extLst>
      <p:ext uri="{BB962C8B-B14F-4D97-AF65-F5344CB8AC3E}">
        <p14:creationId xmlns:p14="http://schemas.microsoft.com/office/powerpoint/2010/main" val="126794632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9311A-E876-42E1-B885-92C08A08B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A4292-201E-4E4F-8DB0-0E4B00790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3D03F-6D4B-4D67-B17E-01AE53D0B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7/28/2020</a:t>
            </a:r>
          </a:p>
        </p:txBody>
      </p:sp>
      <p:sp>
        <p:nvSpPr>
          <p:cNvPr id="5" name="Footer Placeholder 4">
            <a:extLst>
              <a:ext uri="{FF2B5EF4-FFF2-40B4-BE49-F238E27FC236}">
                <a16:creationId xmlns:a16="http://schemas.microsoft.com/office/drawing/2014/main" id="{03BE0FD9-E33D-47CE-A6D2-63F5D508F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621E2757-A1E7-4318-AC26-DA40B8C3F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20099-D35A-4E7A-857B-4D0F8F89B2A8}" type="slidenum">
              <a:rPr lang="en-US" smtClean="0"/>
              <a:t>‹#›</a:t>
            </a:fld>
            <a:endParaRPr lang="en-US"/>
          </a:p>
        </p:txBody>
      </p:sp>
    </p:spTree>
    <p:extLst>
      <p:ext uri="{BB962C8B-B14F-4D97-AF65-F5344CB8AC3E}">
        <p14:creationId xmlns:p14="http://schemas.microsoft.com/office/powerpoint/2010/main" val="14891762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5" name="Footer Placeholder 4"/>
          <p:cNvSpPr>
            <a:spLocks noGrp="1"/>
          </p:cNvSpPr>
          <p:nvPr>
            <p:ph type="ftr" sz="quarter" idx="3"/>
          </p:nvPr>
        </p:nvSpPr>
        <p:spPr>
          <a:xfrm>
            <a:off x="2503713" y="6549548"/>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9" name="Picture 6" descr="FermiLogo_RGB_NALBlue.png">
            <a:extLst>
              <a:ext uri="{FF2B5EF4-FFF2-40B4-BE49-F238E27FC236}">
                <a16:creationId xmlns:a16="http://schemas.microsoft.com/office/drawing/2014/main" id="{F0A9582D-E532-4928-BFDB-7FCFEB64D3E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592614" y="6532574"/>
            <a:ext cx="1113124" cy="1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550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98" r:id="rId5"/>
    <p:sldLayoutId id="2147483670" r:id="rId6"/>
    <p:sldLayoutId id="2147483671" r:id="rId7"/>
    <p:sldLayoutId id="2147483672" r:id="rId8"/>
    <p:sldLayoutId id="2147483673" r:id="rId9"/>
    <p:sldLayoutId id="2147483674" r:id="rId10"/>
    <p:sldLayoutId id="2147483675" r:id="rId11"/>
    <p:sldLayoutId id="2147483678" r:id="rId12"/>
    <p:sldLayoutId id="2147483682" r:id="rId13"/>
    <p:sldLayoutId id="2147483693" r:id="rId14"/>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EE04-DD74-4DA6-8538-132D998FB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C250E51-05A3-4A4C-AE75-24E385DFE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A51BED-7678-4F4E-9989-07F3B6276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7/28/2020</a:t>
            </a:r>
            <a:endParaRPr lang="en-US" dirty="0"/>
          </a:p>
        </p:txBody>
      </p:sp>
      <p:sp>
        <p:nvSpPr>
          <p:cNvPr id="5" name="Footer Placeholder 4">
            <a:extLst>
              <a:ext uri="{FF2B5EF4-FFF2-40B4-BE49-F238E27FC236}">
                <a16:creationId xmlns:a16="http://schemas.microsoft.com/office/drawing/2014/main" id="{E974518C-63AF-488B-B831-6CD21FBD3D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0DA4245F-9693-4741-9030-B1E53DFA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09B32-3F65-4ABB-840C-0B41D714C5EE}" type="slidenum">
              <a:rPr lang="en-US" smtClean="0"/>
              <a:t>‹#›</a:t>
            </a:fld>
            <a:endParaRPr lang="en-US" dirty="0"/>
          </a:p>
        </p:txBody>
      </p:sp>
    </p:spTree>
    <p:extLst>
      <p:ext uri="{BB962C8B-B14F-4D97-AF65-F5344CB8AC3E}">
        <p14:creationId xmlns:p14="http://schemas.microsoft.com/office/powerpoint/2010/main" val="22653714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4" r:id="rId5"/>
    <p:sldLayoutId id="2147483695" r:id="rId6"/>
    <p:sldLayoutId id="2147483696" r:id="rId7"/>
    <p:sldLayoutId id="214748369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EE04-DD74-4DA6-8538-132D998FB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C250E51-05A3-4A4C-AE75-24E385DFE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A51BED-7678-4F4E-9989-07F3B6276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7/28/2020</a:t>
            </a:r>
            <a:endParaRPr lang="en-US" dirty="0"/>
          </a:p>
        </p:txBody>
      </p:sp>
      <p:sp>
        <p:nvSpPr>
          <p:cNvPr id="5" name="Footer Placeholder 4">
            <a:extLst>
              <a:ext uri="{FF2B5EF4-FFF2-40B4-BE49-F238E27FC236}">
                <a16:creationId xmlns:a16="http://schemas.microsoft.com/office/drawing/2014/main" id="{E974518C-63AF-488B-B831-6CD21FBD3D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Ang Lee                FEA Summary for APA Shipping frame </a:t>
            </a:r>
            <a:endParaRPr lang="en-US" dirty="0"/>
          </a:p>
        </p:txBody>
      </p:sp>
      <p:sp>
        <p:nvSpPr>
          <p:cNvPr id="6" name="Slide Number Placeholder 5">
            <a:extLst>
              <a:ext uri="{FF2B5EF4-FFF2-40B4-BE49-F238E27FC236}">
                <a16:creationId xmlns:a16="http://schemas.microsoft.com/office/drawing/2014/main" id="{0DA4245F-9693-4741-9030-B1E53DFA0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09B32-3F65-4ABB-840C-0B41D714C5EE}" type="slidenum">
              <a:rPr lang="en-US" smtClean="0"/>
              <a:t>‹#›</a:t>
            </a:fld>
            <a:endParaRPr lang="en-US" dirty="0"/>
          </a:p>
        </p:txBody>
      </p:sp>
    </p:spTree>
    <p:extLst>
      <p:ext uri="{BB962C8B-B14F-4D97-AF65-F5344CB8AC3E}">
        <p14:creationId xmlns:p14="http://schemas.microsoft.com/office/powerpoint/2010/main" val="2922098556"/>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3" r:id="rId5"/>
    <p:sldLayoutId id="2147483684" r:id="rId6"/>
    <p:sldLayoutId id="2147483685" r:id="rId7"/>
    <p:sldLayoutId id="2147483686" r:id="rId8"/>
    <p:sldLayoutId id="214748368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7/28/2020</a:t>
            </a:r>
            <a:endParaRPr lang="en-US" dirty="0">
              <a:latin typeface="Helvetica"/>
              <a:cs typeface="Helvetica"/>
            </a:endParaRPr>
          </a:p>
        </p:txBody>
      </p:sp>
      <p:sp>
        <p:nvSpPr>
          <p:cNvPr id="5" name="Footer Placeholder 4"/>
          <p:cNvSpPr>
            <a:spLocks noGrp="1"/>
          </p:cNvSpPr>
          <p:nvPr>
            <p:ph type="ftr" sz="quarter" idx="3"/>
          </p:nvPr>
        </p:nvSpPr>
        <p:spPr>
          <a:xfrm>
            <a:off x="2503713" y="6549548"/>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a:t>Ang Lee                FEA Summary for APA Shipping frame </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841567" y="6489520"/>
            <a:ext cx="749299" cy="237098"/>
          </a:xfrm>
          <a:prstGeom prst="rect">
            <a:avLst/>
          </a:prstGeom>
        </p:spPr>
      </p:pic>
      <p:pic>
        <p:nvPicPr>
          <p:cNvPr id="9" name="Picture 6" descr="FermiLogo_RGB_NALBlue.png">
            <a:extLst>
              <a:ext uri="{FF2B5EF4-FFF2-40B4-BE49-F238E27FC236}">
                <a16:creationId xmlns:a16="http://schemas.microsoft.com/office/drawing/2014/main" id="{F0A9582D-E532-4928-BFDB-7FCFEB64D3E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92614" y="6532574"/>
            <a:ext cx="1113124" cy="150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8712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20" r:id="rId8"/>
    <p:sldLayoutId id="2147483722" r:id="rId9"/>
    <p:sldLayoutId id="2147483723" r:id="rId10"/>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4.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3.xml"/><Relationship Id="rId4" Type="http://schemas.openxmlformats.org/officeDocument/2006/relationships/image" Target="../media/image49.emf"/></Relationships>
</file>

<file path=ppt/slides/_rels/slide3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2.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dms.cern.ch/document/2368942/1" TargetMode="Externa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E1F3-27C7-46F4-B564-6A32E983D168}"/>
              </a:ext>
            </a:extLst>
          </p:cNvPr>
          <p:cNvSpPr>
            <a:spLocks noGrp="1"/>
          </p:cNvSpPr>
          <p:nvPr>
            <p:ph type="ctrTitle"/>
          </p:nvPr>
        </p:nvSpPr>
        <p:spPr/>
        <p:txBody>
          <a:bodyPr/>
          <a:lstStyle/>
          <a:p>
            <a:r>
              <a:rPr lang="en-US" sz="4800" dirty="0">
                <a:solidFill>
                  <a:srgbClr val="E95125"/>
                </a:solidFill>
              </a:rPr>
              <a:t>FEA Summary Report_1</a:t>
            </a:r>
            <a:br>
              <a:rPr lang="en-US" sz="4800" dirty="0">
                <a:solidFill>
                  <a:srgbClr val="E95125"/>
                </a:solidFill>
              </a:rPr>
            </a:br>
            <a:r>
              <a:rPr lang="en-US" sz="4800" dirty="0">
                <a:solidFill>
                  <a:srgbClr val="E95125"/>
                </a:solidFill>
              </a:rPr>
              <a:t>For APA Shipping Frame</a:t>
            </a:r>
            <a:br>
              <a:rPr lang="en-US" sz="4800" dirty="0">
                <a:solidFill>
                  <a:srgbClr val="E95125"/>
                </a:solidFill>
              </a:rPr>
            </a:br>
            <a:endParaRPr lang="en-US" sz="4800" dirty="0">
              <a:solidFill>
                <a:srgbClr val="E95125"/>
              </a:solidFill>
            </a:endParaRPr>
          </a:p>
        </p:txBody>
      </p:sp>
      <p:sp>
        <p:nvSpPr>
          <p:cNvPr id="3" name="Subtitle 2">
            <a:extLst>
              <a:ext uri="{FF2B5EF4-FFF2-40B4-BE49-F238E27FC236}">
                <a16:creationId xmlns:a16="http://schemas.microsoft.com/office/drawing/2014/main" id="{6F96CC2C-4F7D-46B8-8A3D-204731214287}"/>
              </a:ext>
            </a:extLst>
          </p:cNvPr>
          <p:cNvSpPr>
            <a:spLocks noGrp="1"/>
          </p:cNvSpPr>
          <p:nvPr>
            <p:ph type="subTitle" idx="1"/>
          </p:nvPr>
        </p:nvSpPr>
        <p:spPr/>
        <p:txBody>
          <a:bodyPr/>
          <a:lstStyle/>
          <a:p>
            <a:r>
              <a:rPr lang="en-US" dirty="0">
                <a:solidFill>
                  <a:srgbClr val="E95125"/>
                </a:solidFill>
              </a:rPr>
              <a:t>Ang Lee</a:t>
            </a:r>
          </a:p>
          <a:p>
            <a:r>
              <a:rPr lang="en-US" dirty="0">
                <a:solidFill>
                  <a:srgbClr val="E95125"/>
                </a:solidFill>
              </a:rPr>
              <a:t>July 28, 2020</a:t>
            </a:r>
          </a:p>
        </p:txBody>
      </p:sp>
      <p:sp>
        <p:nvSpPr>
          <p:cNvPr id="4" name="Date Placeholder 3">
            <a:extLst>
              <a:ext uri="{FF2B5EF4-FFF2-40B4-BE49-F238E27FC236}">
                <a16:creationId xmlns:a16="http://schemas.microsoft.com/office/drawing/2014/main" id="{B4C47F67-71F9-42C3-ADA5-D616B0ABADB4}"/>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34624EA9-BEDD-4538-92E0-20204ED20DCD}"/>
              </a:ext>
            </a:extLst>
          </p:cNvPr>
          <p:cNvSpPr>
            <a:spLocks noGrp="1"/>
          </p:cNvSpPr>
          <p:nvPr>
            <p:ph type="ftr" sz="quarter" idx="11"/>
          </p:nvPr>
        </p:nvSpPr>
        <p:spPr>
          <a:xfrm>
            <a:off x="2503713" y="6441621"/>
            <a:ext cx="6523352" cy="278647"/>
          </a:xfrm>
        </p:spPr>
        <p:txBody>
          <a:bodyPr/>
          <a:lstStyle/>
          <a:p>
            <a:r>
              <a:rPr lang="en-US" dirty="0"/>
              <a:t>Ang Lee                FEA Summary for APA Shipping frame </a:t>
            </a:r>
          </a:p>
        </p:txBody>
      </p:sp>
      <p:sp>
        <p:nvSpPr>
          <p:cNvPr id="5" name="Slide Number Placeholder 4">
            <a:extLst>
              <a:ext uri="{FF2B5EF4-FFF2-40B4-BE49-F238E27FC236}">
                <a16:creationId xmlns:a16="http://schemas.microsoft.com/office/drawing/2014/main" id="{099B2A8B-99F9-42C9-8411-9CBF53C6492E}"/>
              </a:ext>
            </a:extLst>
          </p:cNvPr>
          <p:cNvSpPr>
            <a:spLocks noGrp="1"/>
          </p:cNvSpPr>
          <p:nvPr>
            <p:ph type="sldNum" sz="quarter" idx="12"/>
          </p:nvPr>
        </p:nvSpPr>
        <p:spPr/>
        <p:txBody>
          <a:bodyPr/>
          <a:lstStyle/>
          <a:p>
            <a:fld id="{6B7B1768-BF1B-4AF5-8E20-1233738B2665}" type="slidenum">
              <a:rPr lang="en-US" smtClean="0"/>
              <a:t>1</a:t>
            </a:fld>
            <a:endParaRPr lang="en-US" dirty="0"/>
          </a:p>
        </p:txBody>
      </p:sp>
    </p:spTree>
    <p:extLst>
      <p:ext uri="{BB962C8B-B14F-4D97-AF65-F5344CB8AC3E}">
        <p14:creationId xmlns:p14="http://schemas.microsoft.com/office/powerpoint/2010/main" val="186325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0DB65-A206-447B-A2FF-5AF638E9CD8A}"/>
              </a:ext>
            </a:extLst>
          </p:cNvPr>
          <p:cNvSpPr>
            <a:spLocks noGrp="1"/>
          </p:cNvSpPr>
          <p:nvPr>
            <p:ph type="title"/>
          </p:nvPr>
        </p:nvSpPr>
        <p:spPr/>
        <p:txBody>
          <a:bodyPr/>
          <a:lstStyle/>
          <a:p>
            <a:pPr lvl="0"/>
            <a:r>
              <a:rPr lang="en-US" sz="2400" dirty="0">
                <a:latin typeface="Calibri" charset="0"/>
              </a:rPr>
              <a:t>FEA RESULT (Case 3a and case 2)</a:t>
            </a:r>
            <a:br>
              <a:rPr lang="en-US" sz="2400" dirty="0">
                <a:latin typeface="Calibri" charset="0"/>
              </a:rPr>
            </a:br>
            <a:endParaRPr lang="en-US" dirty="0"/>
          </a:p>
        </p:txBody>
      </p:sp>
      <p:sp>
        <p:nvSpPr>
          <p:cNvPr id="4" name="Date Placeholder 3">
            <a:extLst>
              <a:ext uri="{FF2B5EF4-FFF2-40B4-BE49-F238E27FC236}">
                <a16:creationId xmlns:a16="http://schemas.microsoft.com/office/drawing/2014/main" id="{82E1E82D-0602-4507-AD7B-677B2EF4F577}"/>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5" name="Footer Placeholder 4">
            <a:extLst>
              <a:ext uri="{FF2B5EF4-FFF2-40B4-BE49-F238E27FC236}">
                <a16:creationId xmlns:a16="http://schemas.microsoft.com/office/drawing/2014/main" id="{FD652762-6ECB-41A6-8513-F6FA99F85202}"/>
              </a:ext>
            </a:extLst>
          </p:cNvPr>
          <p:cNvSpPr>
            <a:spLocks noGrp="1"/>
          </p:cNvSpPr>
          <p:nvPr>
            <p:ph type="ftr" sz="quarter" idx="3"/>
          </p:nvPr>
        </p:nvSpPr>
        <p:spPr/>
        <p:txBody>
          <a:bodyPr/>
          <a:lstStyle/>
          <a:p>
            <a:pPr>
              <a:defRPr/>
            </a:pPr>
            <a:r>
              <a:rPr lang="en-US"/>
              <a:t>Ang Lee                FEA Summary for APA Shipping frame </a:t>
            </a:r>
            <a:endParaRPr lang="en-US" dirty="0"/>
          </a:p>
        </p:txBody>
      </p:sp>
      <p:sp>
        <p:nvSpPr>
          <p:cNvPr id="24" name="Slide Number Placeholder 23">
            <a:extLst>
              <a:ext uri="{FF2B5EF4-FFF2-40B4-BE49-F238E27FC236}">
                <a16:creationId xmlns:a16="http://schemas.microsoft.com/office/drawing/2014/main" id="{64BAD800-5D93-43FA-94CA-8FFA6D17C353}"/>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pic>
        <p:nvPicPr>
          <p:cNvPr id="27" name="Picture Placeholder 26">
            <a:extLst>
              <a:ext uri="{FF2B5EF4-FFF2-40B4-BE49-F238E27FC236}">
                <a16:creationId xmlns:a16="http://schemas.microsoft.com/office/drawing/2014/main" id="{F85ADBB4-7C18-4613-B7FD-5C644FC96D21}"/>
              </a:ext>
            </a:extLst>
          </p:cNvPr>
          <p:cNvPicPr>
            <a:picLocks noGrp="1" noChangeAspect="1"/>
          </p:cNvPicPr>
          <p:nvPr>
            <p:ph type="pic" sz="quarter" idx="10"/>
          </p:nvPr>
        </p:nvPicPr>
        <p:blipFill>
          <a:blip r:embed="rId2"/>
          <a:srcRect t="3259" b="3259"/>
          <a:stretch>
            <a:fillRect/>
          </a:stretch>
        </p:blipFill>
        <p:spPr>
          <a:prstGeom prst="rect">
            <a:avLst/>
          </a:prstGeom>
        </p:spPr>
      </p:pic>
    </p:spTree>
    <p:extLst>
      <p:ext uri="{BB962C8B-B14F-4D97-AF65-F5344CB8AC3E}">
        <p14:creationId xmlns:p14="http://schemas.microsoft.com/office/powerpoint/2010/main" val="399614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FF90-19D5-4B60-AB1B-899D53762453}"/>
              </a:ext>
            </a:extLst>
          </p:cNvPr>
          <p:cNvSpPr>
            <a:spLocks noGrp="1"/>
          </p:cNvSpPr>
          <p:nvPr>
            <p:ph type="title"/>
          </p:nvPr>
        </p:nvSpPr>
        <p:spPr>
          <a:xfrm>
            <a:off x="609600" y="462518"/>
            <a:ext cx="2956560" cy="2966482"/>
          </a:xfrm>
        </p:spPr>
        <p:txBody>
          <a:bodyPr/>
          <a:lstStyle/>
          <a:p>
            <a:r>
              <a:rPr lang="en-US" sz="2400" dirty="0">
                <a:latin typeface="Calibri" charset="0"/>
              </a:rPr>
              <a:t>FEA RESULT (Case 3a )_ Buckling result  SF min=69.</a:t>
            </a:r>
            <a:br>
              <a:rPr lang="en-US" sz="2400" dirty="0">
                <a:latin typeface="Calibri" charset="0"/>
              </a:rPr>
            </a:br>
            <a:br>
              <a:rPr lang="en-US" sz="2400" dirty="0">
                <a:latin typeface="Calibri" charset="0"/>
              </a:rPr>
            </a:br>
            <a:r>
              <a:rPr lang="en-US" sz="2000" b="0" dirty="0">
                <a:solidFill>
                  <a:schemeClr val="tx1"/>
                </a:solidFill>
                <a:latin typeface="Calibri" charset="0"/>
              </a:rPr>
              <a:t>It is done without considering the stiffness contribution from the APA tubing</a:t>
            </a:r>
            <a:endParaRPr lang="en-US" b="0" dirty="0">
              <a:solidFill>
                <a:schemeClr val="tx1"/>
              </a:solidFill>
            </a:endParaRPr>
          </a:p>
        </p:txBody>
      </p:sp>
      <p:sp>
        <p:nvSpPr>
          <p:cNvPr id="3" name="Date Placeholder 2">
            <a:extLst>
              <a:ext uri="{FF2B5EF4-FFF2-40B4-BE49-F238E27FC236}">
                <a16:creationId xmlns:a16="http://schemas.microsoft.com/office/drawing/2014/main" id="{EE292EE4-7919-4254-98A2-2B7A04CC7915}"/>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DA877BB6-F843-47A9-A8FE-E9EFB86B7F81}"/>
              </a:ext>
            </a:extLst>
          </p:cNvPr>
          <p:cNvSpPr>
            <a:spLocks noGrp="1"/>
          </p:cNvSpPr>
          <p:nvPr>
            <p:ph type="ftr" sz="quarter" idx="3"/>
          </p:nvPr>
        </p:nvSpPr>
        <p:spPr/>
        <p:txBody>
          <a:bodyPr/>
          <a:lstStyle/>
          <a:p>
            <a:pPr>
              <a:defRPr/>
            </a:pPr>
            <a:r>
              <a:rPr lang="en-US"/>
              <a:t>Ang Lee                FEA Summary for APA Shipping frame </a:t>
            </a:r>
            <a:endParaRPr lang="en-US" dirty="0"/>
          </a:p>
        </p:txBody>
      </p:sp>
      <p:pic>
        <p:nvPicPr>
          <p:cNvPr id="8" name="Content Placeholder 7">
            <a:extLst>
              <a:ext uri="{FF2B5EF4-FFF2-40B4-BE49-F238E27FC236}">
                <a16:creationId xmlns:a16="http://schemas.microsoft.com/office/drawing/2014/main" id="{865B269F-836D-407F-B021-7E02D29BBA73}"/>
              </a:ext>
            </a:extLst>
          </p:cNvPr>
          <p:cNvPicPr>
            <a:picLocks noGrp="1"/>
          </p:cNvPicPr>
          <p:nvPr>
            <p:ph idx="11"/>
          </p:nvPr>
        </p:nvPicPr>
        <p:blipFill>
          <a:blip r:embed="rId2" cstate="print">
            <a:extLst>
              <a:ext uri="{28A0092B-C50C-407E-A947-70E740481C1C}">
                <a14:useLocalDpi xmlns:a14="http://schemas.microsoft.com/office/drawing/2010/main" val="0"/>
              </a:ext>
            </a:extLst>
          </a:blip>
          <a:srcRect/>
          <a:stretch>
            <a:fillRect/>
          </a:stretch>
        </p:blipFill>
        <p:spPr bwMode="auto">
          <a:xfrm>
            <a:off x="4899976" y="466381"/>
            <a:ext cx="5298610" cy="2669230"/>
          </a:xfrm>
          <a:prstGeom prst="rect">
            <a:avLst/>
          </a:prstGeom>
          <a:noFill/>
          <a:ln>
            <a:noFill/>
          </a:ln>
        </p:spPr>
      </p:pic>
      <p:pic>
        <p:nvPicPr>
          <p:cNvPr id="9" name="Content Placeholder 8">
            <a:extLst>
              <a:ext uri="{FF2B5EF4-FFF2-40B4-BE49-F238E27FC236}">
                <a16:creationId xmlns:a16="http://schemas.microsoft.com/office/drawing/2014/main" id="{26EEC70A-2ED6-4835-BAD1-1D9FA6088409}"/>
              </a:ext>
            </a:extLst>
          </p:cNvPr>
          <p:cNvPicPr>
            <a:picLocks noGrp="1"/>
          </p:cNvPicPr>
          <p:nvPr>
            <p:ph idx="12"/>
          </p:nvPr>
        </p:nvPicPr>
        <p:blipFill>
          <a:blip r:embed="rId3" cstate="print">
            <a:extLst>
              <a:ext uri="{28A0092B-C50C-407E-A947-70E740481C1C}">
                <a14:useLocalDpi xmlns:a14="http://schemas.microsoft.com/office/drawing/2010/main" val="0"/>
              </a:ext>
            </a:extLst>
          </a:blip>
          <a:srcRect/>
          <a:stretch>
            <a:fillRect/>
          </a:stretch>
        </p:blipFill>
        <p:spPr bwMode="auto">
          <a:xfrm>
            <a:off x="4508149" y="3338504"/>
            <a:ext cx="5690437" cy="2669229"/>
          </a:xfrm>
          <a:prstGeom prst="rect">
            <a:avLst/>
          </a:prstGeom>
          <a:noFill/>
          <a:ln>
            <a:noFill/>
          </a:ln>
        </p:spPr>
      </p:pic>
      <p:sp>
        <p:nvSpPr>
          <p:cNvPr id="10" name="Rectangle 9">
            <a:extLst>
              <a:ext uri="{FF2B5EF4-FFF2-40B4-BE49-F238E27FC236}">
                <a16:creationId xmlns:a16="http://schemas.microsoft.com/office/drawing/2014/main" id="{BA7BDFDF-D140-4BE5-9B72-D56C847B364C}"/>
              </a:ext>
            </a:extLst>
          </p:cNvPr>
          <p:cNvSpPr/>
          <p:nvPr/>
        </p:nvSpPr>
        <p:spPr>
          <a:xfrm>
            <a:off x="6396954" y="1172644"/>
            <a:ext cx="2994731" cy="369332"/>
          </a:xfrm>
          <a:prstGeom prst="rect">
            <a:avLst/>
          </a:prstGeom>
        </p:spPr>
        <p:txBody>
          <a:bodyPr wrap="none">
            <a:spAutoFit/>
          </a:bodyPr>
          <a:lstStyle/>
          <a:p>
            <a:r>
              <a:rPr lang="en-US" dirty="0">
                <a:latin typeface="Times New Roman" panose="02020603050405020304" pitchFamily="18" charset="0"/>
              </a:rPr>
              <a:t>SF=69.3 (first buckling mode)</a:t>
            </a:r>
          </a:p>
        </p:txBody>
      </p:sp>
      <p:sp>
        <p:nvSpPr>
          <p:cNvPr id="11" name="Rectangle 10">
            <a:extLst>
              <a:ext uri="{FF2B5EF4-FFF2-40B4-BE49-F238E27FC236}">
                <a16:creationId xmlns:a16="http://schemas.microsoft.com/office/drawing/2014/main" id="{EEBEB159-7D31-4034-8C2F-CDCCF7025CCB}"/>
              </a:ext>
            </a:extLst>
          </p:cNvPr>
          <p:cNvSpPr/>
          <p:nvPr/>
        </p:nvSpPr>
        <p:spPr>
          <a:xfrm>
            <a:off x="6396954" y="4040069"/>
            <a:ext cx="2906565" cy="369332"/>
          </a:xfrm>
          <a:prstGeom prst="rect">
            <a:avLst/>
          </a:prstGeom>
        </p:spPr>
        <p:txBody>
          <a:bodyPr wrap="none">
            <a:spAutoFit/>
          </a:bodyPr>
          <a:lstStyle/>
          <a:p>
            <a:r>
              <a:rPr lang="en-US" dirty="0"/>
              <a:t>SF=78.4 (2nd buckling mode)</a:t>
            </a:r>
          </a:p>
        </p:txBody>
      </p:sp>
      <p:sp>
        <p:nvSpPr>
          <p:cNvPr id="12" name="Slide Number Placeholder 11">
            <a:extLst>
              <a:ext uri="{FF2B5EF4-FFF2-40B4-BE49-F238E27FC236}">
                <a16:creationId xmlns:a16="http://schemas.microsoft.com/office/drawing/2014/main" id="{BDE52A82-E229-404E-8A94-D4EF26BFE669}"/>
              </a:ext>
            </a:extLst>
          </p:cNvPr>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8348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498356-00AC-483A-A634-A359BD3EBBFE}"/>
              </a:ext>
            </a:extLst>
          </p:cNvPr>
          <p:cNvPicPr/>
          <p:nvPr/>
        </p:nvPicPr>
        <p:blipFill rotWithShape="1">
          <a:blip r:embed="rId2">
            <a:extLst>
              <a:ext uri="{28A0092B-C50C-407E-A947-70E740481C1C}">
                <a14:useLocalDpi xmlns:a14="http://schemas.microsoft.com/office/drawing/2010/main" val="0"/>
              </a:ext>
            </a:extLst>
          </a:blip>
          <a:srcRect r="2720"/>
          <a:stretch/>
        </p:blipFill>
        <p:spPr bwMode="auto">
          <a:xfrm>
            <a:off x="6216375" y="2979485"/>
            <a:ext cx="4672648" cy="2767284"/>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05C2F64A-E48D-47A0-833D-9CB3220DEB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528" y="661715"/>
            <a:ext cx="4774235" cy="2767285"/>
          </a:xfrm>
          <a:prstGeom prst="rect">
            <a:avLst/>
          </a:prstGeom>
          <a:noFill/>
          <a:ln>
            <a:noFill/>
          </a:ln>
        </p:spPr>
      </p:pic>
      <p:cxnSp>
        <p:nvCxnSpPr>
          <p:cNvPr id="13" name="Straight Arrow Connector 12">
            <a:extLst>
              <a:ext uri="{FF2B5EF4-FFF2-40B4-BE49-F238E27FC236}">
                <a16:creationId xmlns:a16="http://schemas.microsoft.com/office/drawing/2014/main" id="{BD2F8D20-FB48-4807-A6E5-50C6B9827C44}"/>
              </a:ext>
            </a:extLst>
          </p:cNvPr>
          <p:cNvCxnSpPr>
            <a:cxnSpLocks/>
          </p:cNvCxnSpPr>
          <p:nvPr/>
        </p:nvCxnSpPr>
        <p:spPr>
          <a:xfrm>
            <a:off x="4311465" y="2677753"/>
            <a:ext cx="2201095" cy="1477687"/>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DD02F6C0-1C56-4229-BD39-F43D117D1783}"/>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3DDE775E-5FFD-4AE2-92E6-D5FFFE5A1C11}"/>
              </a:ext>
            </a:extLst>
          </p:cNvPr>
          <p:cNvSpPr>
            <a:spLocks noGrp="1"/>
          </p:cNvSpPr>
          <p:nvPr>
            <p:ph type="ftr" sz="quarter" idx="11"/>
          </p:nvPr>
        </p:nvSpPr>
        <p:spPr/>
        <p:txBody>
          <a:bodyPr/>
          <a:lstStyle/>
          <a:p>
            <a:r>
              <a:rPr lang="en-US"/>
              <a:t>Ang Lee                FEA Summary for APA Shipping frame </a:t>
            </a:r>
            <a:endParaRPr lang="en-US" dirty="0"/>
          </a:p>
        </p:txBody>
      </p:sp>
      <p:sp>
        <p:nvSpPr>
          <p:cNvPr id="6" name="Rectangle 5">
            <a:extLst>
              <a:ext uri="{FF2B5EF4-FFF2-40B4-BE49-F238E27FC236}">
                <a16:creationId xmlns:a16="http://schemas.microsoft.com/office/drawing/2014/main" id="{A7AF127C-A06D-4FF0-AD42-1804871158C3}"/>
              </a:ext>
            </a:extLst>
          </p:cNvPr>
          <p:cNvSpPr/>
          <p:nvPr/>
        </p:nvSpPr>
        <p:spPr>
          <a:xfrm>
            <a:off x="7637064" y="4619942"/>
            <a:ext cx="915635" cy="369332"/>
          </a:xfrm>
          <a:prstGeom prst="rect">
            <a:avLst/>
          </a:prstGeom>
        </p:spPr>
        <p:txBody>
          <a:bodyPr wrap="none">
            <a:spAutoFit/>
          </a:bodyPr>
          <a:lstStyle/>
          <a:p>
            <a:r>
              <a:rPr lang="en-US" dirty="0"/>
              <a:t>Case 3b</a:t>
            </a:r>
          </a:p>
        </p:txBody>
      </p:sp>
      <p:sp>
        <p:nvSpPr>
          <p:cNvPr id="8" name="TextBox 7">
            <a:extLst>
              <a:ext uri="{FF2B5EF4-FFF2-40B4-BE49-F238E27FC236}">
                <a16:creationId xmlns:a16="http://schemas.microsoft.com/office/drawing/2014/main" id="{20134287-9FD1-4FE5-ACB7-C44AE1FDF069}"/>
              </a:ext>
            </a:extLst>
          </p:cNvPr>
          <p:cNvSpPr txBox="1"/>
          <p:nvPr/>
        </p:nvSpPr>
        <p:spPr>
          <a:xfrm>
            <a:off x="7091680" y="1402080"/>
            <a:ext cx="2773680" cy="923330"/>
          </a:xfrm>
          <a:prstGeom prst="rect">
            <a:avLst/>
          </a:prstGeom>
          <a:noFill/>
        </p:spPr>
        <p:txBody>
          <a:bodyPr wrap="square" rtlCol="0">
            <a:spAutoFit/>
          </a:bodyPr>
          <a:lstStyle/>
          <a:p>
            <a:r>
              <a:rPr lang="en-US" dirty="0"/>
              <a:t>From Case 3a to Case 3b (just before the rotation start)</a:t>
            </a:r>
          </a:p>
        </p:txBody>
      </p:sp>
      <p:sp>
        <p:nvSpPr>
          <p:cNvPr id="11" name="Slide Number Placeholder 10">
            <a:extLst>
              <a:ext uri="{FF2B5EF4-FFF2-40B4-BE49-F238E27FC236}">
                <a16:creationId xmlns:a16="http://schemas.microsoft.com/office/drawing/2014/main" id="{8236F91A-2A32-4C38-A53F-7FA912F17BDB}"/>
              </a:ext>
            </a:extLst>
          </p:cNvPr>
          <p:cNvSpPr>
            <a:spLocks noGrp="1"/>
          </p:cNvSpPr>
          <p:nvPr>
            <p:ph type="sldNum" sz="quarter" idx="12"/>
          </p:nvPr>
        </p:nvSpPr>
        <p:spPr/>
        <p:txBody>
          <a:bodyPr/>
          <a:lstStyle/>
          <a:p>
            <a:fld id="{6B7B1768-BF1B-4AF5-8E20-1233738B2665}" type="slidenum">
              <a:rPr lang="en-US" smtClean="0"/>
              <a:t>12</a:t>
            </a:fld>
            <a:endParaRPr lang="en-US" dirty="0"/>
          </a:p>
        </p:txBody>
      </p:sp>
      <p:sp>
        <p:nvSpPr>
          <p:cNvPr id="22" name="TextBox 21">
            <a:extLst>
              <a:ext uri="{FF2B5EF4-FFF2-40B4-BE49-F238E27FC236}">
                <a16:creationId xmlns:a16="http://schemas.microsoft.com/office/drawing/2014/main" id="{63B8360D-7EBB-4C46-8CE8-EB2D19B3664B}"/>
              </a:ext>
            </a:extLst>
          </p:cNvPr>
          <p:cNvSpPr txBox="1"/>
          <p:nvPr/>
        </p:nvSpPr>
        <p:spPr>
          <a:xfrm>
            <a:off x="1463040" y="4470400"/>
            <a:ext cx="2417011" cy="369332"/>
          </a:xfrm>
          <a:prstGeom prst="rect">
            <a:avLst/>
          </a:prstGeom>
          <a:noFill/>
        </p:spPr>
        <p:txBody>
          <a:bodyPr wrap="square" rtlCol="0">
            <a:spAutoFit/>
          </a:bodyPr>
          <a:lstStyle/>
          <a:p>
            <a:r>
              <a:rPr lang="en-US" dirty="0"/>
              <a:t>Case 3b</a:t>
            </a:r>
          </a:p>
        </p:txBody>
      </p:sp>
    </p:spTree>
    <p:extLst>
      <p:ext uri="{BB962C8B-B14F-4D97-AF65-F5344CB8AC3E}">
        <p14:creationId xmlns:p14="http://schemas.microsoft.com/office/powerpoint/2010/main" val="426344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B28C1DB-6B57-4070-9716-D9DB1FA405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12" y="293553"/>
            <a:ext cx="6049167" cy="2978909"/>
          </a:xfrm>
          <a:prstGeom prst="rect">
            <a:avLst/>
          </a:prstGeom>
          <a:noFill/>
          <a:ln>
            <a:noFill/>
          </a:ln>
        </p:spPr>
      </p:pic>
      <p:cxnSp>
        <p:nvCxnSpPr>
          <p:cNvPr id="9" name="Straight Arrow Connector 8">
            <a:extLst>
              <a:ext uri="{FF2B5EF4-FFF2-40B4-BE49-F238E27FC236}">
                <a16:creationId xmlns:a16="http://schemas.microsoft.com/office/drawing/2014/main" id="{76D9D852-CE0B-4853-AEDB-6FD3D97689CB}"/>
              </a:ext>
            </a:extLst>
          </p:cNvPr>
          <p:cNvCxnSpPr>
            <a:cxnSpLocks/>
          </p:cNvCxnSpPr>
          <p:nvPr/>
        </p:nvCxnSpPr>
        <p:spPr>
          <a:xfrm flipV="1">
            <a:off x="1868392" y="357422"/>
            <a:ext cx="0" cy="844361"/>
          </a:xfrm>
          <a:prstGeom prst="straightConnector1">
            <a:avLst/>
          </a:prstGeom>
          <a:ln w="41275">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A07604D-8796-4F1D-8F78-FD15BAD8BF28}"/>
              </a:ext>
            </a:extLst>
          </p:cNvPr>
          <p:cNvCxnSpPr>
            <a:cxnSpLocks/>
          </p:cNvCxnSpPr>
          <p:nvPr/>
        </p:nvCxnSpPr>
        <p:spPr>
          <a:xfrm flipV="1">
            <a:off x="5859064" y="357422"/>
            <a:ext cx="0" cy="1571043"/>
          </a:xfrm>
          <a:prstGeom prst="straightConnector1">
            <a:avLst/>
          </a:prstGeom>
          <a:ln w="41275">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00229BBF-C4BE-4579-A404-86CDC3B09B59}"/>
              </a:ext>
            </a:extLst>
          </p:cNvPr>
          <p:cNvSpPr txBox="1"/>
          <p:nvPr/>
        </p:nvSpPr>
        <p:spPr>
          <a:xfrm>
            <a:off x="1416381" y="4115576"/>
            <a:ext cx="3363035" cy="1292662"/>
          </a:xfrm>
          <a:prstGeom prst="rect">
            <a:avLst/>
          </a:prstGeom>
          <a:noFill/>
        </p:spPr>
        <p:txBody>
          <a:bodyPr wrap="square" rtlCol="0">
            <a:spAutoFit/>
          </a:bodyPr>
          <a:lstStyle/>
          <a:p>
            <a:r>
              <a:rPr lang="en-US" sz="2000" dirty="0"/>
              <a:t>Case 3b Stress MPa</a:t>
            </a:r>
          </a:p>
          <a:p>
            <a:r>
              <a:rPr lang="en-US" sz="2000" dirty="0"/>
              <a:t>SF=355/155.39=2.29</a:t>
            </a:r>
          </a:p>
          <a:p>
            <a:endParaRPr lang="en-US" sz="2000" dirty="0"/>
          </a:p>
          <a:p>
            <a:endParaRPr lang="en-US" dirty="0"/>
          </a:p>
        </p:txBody>
      </p:sp>
      <p:sp>
        <p:nvSpPr>
          <p:cNvPr id="2" name="Date Placeholder 1">
            <a:extLst>
              <a:ext uri="{FF2B5EF4-FFF2-40B4-BE49-F238E27FC236}">
                <a16:creationId xmlns:a16="http://schemas.microsoft.com/office/drawing/2014/main" id="{DD02F6C0-1C56-4229-BD39-F43D117D1783}"/>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3DDE775E-5FFD-4AE2-92E6-D5FFFE5A1C11}"/>
              </a:ext>
            </a:extLst>
          </p:cNvPr>
          <p:cNvSpPr>
            <a:spLocks noGrp="1"/>
          </p:cNvSpPr>
          <p:nvPr>
            <p:ph type="ftr" sz="quarter" idx="11"/>
          </p:nvPr>
        </p:nvSpPr>
        <p:spPr/>
        <p:txBody>
          <a:bodyPr/>
          <a:lstStyle/>
          <a:p>
            <a:r>
              <a:rPr lang="en-US"/>
              <a:t>Ang Lee                FEA Summary for APA Shipping frame </a:t>
            </a:r>
            <a:endParaRPr lang="en-US" dirty="0"/>
          </a:p>
        </p:txBody>
      </p:sp>
      <p:sp>
        <p:nvSpPr>
          <p:cNvPr id="6" name="Rectangle 5">
            <a:extLst>
              <a:ext uri="{FF2B5EF4-FFF2-40B4-BE49-F238E27FC236}">
                <a16:creationId xmlns:a16="http://schemas.microsoft.com/office/drawing/2014/main" id="{A7AF127C-A06D-4FF0-AD42-1804871158C3}"/>
              </a:ext>
            </a:extLst>
          </p:cNvPr>
          <p:cNvSpPr/>
          <p:nvPr/>
        </p:nvSpPr>
        <p:spPr>
          <a:xfrm>
            <a:off x="6329680" y="410270"/>
            <a:ext cx="2255520" cy="923330"/>
          </a:xfrm>
          <a:prstGeom prst="rect">
            <a:avLst/>
          </a:prstGeom>
        </p:spPr>
        <p:txBody>
          <a:bodyPr wrap="square">
            <a:spAutoFit/>
          </a:bodyPr>
          <a:lstStyle/>
          <a:p>
            <a:r>
              <a:rPr lang="en-US" dirty="0"/>
              <a:t>Case 3b </a:t>
            </a:r>
          </a:p>
          <a:p>
            <a:endParaRPr lang="en-US" dirty="0"/>
          </a:p>
          <a:p>
            <a:r>
              <a:rPr lang="en-US" dirty="0"/>
              <a:t>Just before to rotate</a:t>
            </a:r>
          </a:p>
        </p:txBody>
      </p:sp>
      <p:cxnSp>
        <p:nvCxnSpPr>
          <p:cNvPr id="13" name="Straight Arrow Connector 12">
            <a:extLst>
              <a:ext uri="{FF2B5EF4-FFF2-40B4-BE49-F238E27FC236}">
                <a16:creationId xmlns:a16="http://schemas.microsoft.com/office/drawing/2014/main" id="{BD2F8D20-FB48-4807-A6E5-50C6B9827C44}"/>
              </a:ext>
            </a:extLst>
          </p:cNvPr>
          <p:cNvCxnSpPr>
            <a:cxnSpLocks/>
          </p:cNvCxnSpPr>
          <p:nvPr/>
        </p:nvCxnSpPr>
        <p:spPr>
          <a:xfrm>
            <a:off x="1992245" y="1428073"/>
            <a:ext cx="3290955" cy="2778167"/>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pic>
        <p:nvPicPr>
          <p:cNvPr id="16" name="Picture 15" descr="A picture containing monitor, table, screen, game&#10;&#10;Description automatically generated">
            <a:extLst>
              <a:ext uri="{FF2B5EF4-FFF2-40B4-BE49-F238E27FC236}">
                <a16:creationId xmlns:a16="http://schemas.microsoft.com/office/drawing/2014/main" id="{9C38FEB3-5198-402A-B125-73E516250D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320" y="3272461"/>
            <a:ext cx="5659120" cy="2978893"/>
          </a:xfrm>
          <a:prstGeom prst="rect">
            <a:avLst/>
          </a:prstGeom>
          <a:noFill/>
          <a:ln>
            <a:noFill/>
          </a:ln>
        </p:spPr>
      </p:pic>
      <p:sp>
        <p:nvSpPr>
          <p:cNvPr id="4" name="Rectangle 3">
            <a:extLst>
              <a:ext uri="{FF2B5EF4-FFF2-40B4-BE49-F238E27FC236}">
                <a16:creationId xmlns:a16="http://schemas.microsoft.com/office/drawing/2014/main" id="{383654C4-FA60-48B9-833E-CEB3B785F56F}"/>
              </a:ext>
            </a:extLst>
          </p:cNvPr>
          <p:cNvSpPr/>
          <p:nvPr/>
        </p:nvSpPr>
        <p:spPr>
          <a:xfrm>
            <a:off x="1325375" y="3712222"/>
            <a:ext cx="2948243" cy="369332"/>
          </a:xfrm>
          <a:prstGeom prst="rect">
            <a:avLst/>
          </a:prstGeom>
        </p:spPr>
        <p:txBody>
          <a:bodyPr wrap="none">
            <a:spAutoFit/>
          </a:bodyPr>
          <a:lstStyle/>
          <a:p>
            <a:r>
              <a:rPr lang="en-US" dirty="0">
                <a:latin typeface="Times New Roman" panose="02020603050405020304" pitchFamily="18" charset="0"/>
              </a:rPr>
              <a:t>The stress (MPa) for case 3b. </a:t>
            </a:r>
            <a:endParaRPr lang="en-US" dirty="0"/>
          </a:p>
        </p:txBody>
      </p:sp>
      <p:sp>
        <p:nvSpPr>
          <p:cNvPr id="7" name="Slide Number Placeholder 6">
            <a:extLst>
              <a:ext uri="{FF2B5EF4-FFF2-40B4-BE49-F238E27FC236}">
                <a16:creationId xmlns:a16="http://schemas.microsoft.com/office/drawing/2014/main" id="{EF2318B4-9868-49EC-BDD8-D53BC3889A20}"/>
              </a:ext>
            </a:extLst>
          </p:cNvPr>
          <p:cNvSpPr>
            <a:spLocks noGrp="1"/>
          </p:cNvSpPr>
          <p:nvPr>
            <p:ph type="sldNum" sz="quarter" idx="12"/>
          </p:nvPr>
        </p:nvSpPr>
        <p:spPr/>
        <p:txBody>
          <a:bodyPr/>
          <a:lstStyle/>
          <a:p>
            <a:fld id="{6B7B1768-BF1B-4AF5-8E20-1233738B2665}" type="slidenum">
              <a:rPr lang="en-US" smtClean="0"/>
              <a:t>13</a:t>
            </a:fld>
            <a:endParaRPr lang="en-US" dirty="0"/>
          </a:p>
        </p:txBody>
      </p:sp>
    </p:spTree>
    <p:extLst>
      <p:ext uri="{BB962C8B-B14F-4D97-AF65-F5344CB8AC3E}">
        <p14:creationId xmlns:p14="http://schemas.microsoft.com/office/powerpoint/2010/main" val="88760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C5CEA-A040-4F92-96AF-DDA0B9358CDA}"/>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2DD8276B-E353-4B01-9406-A8874331FAB7}"/>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a:extLst>
              <a:ext uri="{FF2B5EF4-FFF2-40B4-BE49-F238E27FC236}">
                <a16:creationId xmlns:a16="http://schemas.microsoft.com/office/drawing/2014/main" id="{E5157B26-93D9-406B-9EEC-4265A75F9D6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830" y="1216204"/>
            <a:ext cx="5356225" cy="2889885"/>
          </a:xfrm>
          <a:prstGeom prst="rect">
            <a:avLst/>
          </a:prstGeom>
          <a:noFill/>
          <a:ln>
            <a:noFill/>
          </a:ln>
        </p:spPr>
      </p:pic>
      <p:pic>
        <p:nvPicPr>
          <p:cNvPr id="6" name="Picture 5">
            <a:extLst>
              <a:ext uri="{FF2B5EF4-FFF2-40B4-BE49-F238E27FC236}">
                <a16:creationId xmlns:a16="http://schemas.microsoft.com/office/drawing/2014/main" id="{5EE6071D-151A-458C-A80F-E0FE626FAB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194" y="3267074"/>
            <a:ext cx="5490846" cy="2889885"/>
          </a:xfrm>
          <a:prstGeom prst="rect">
            <a:avLst/>
          </a:prstGeom>
          <a:noFill/>
          <a:ln>
            <a:noFill/>
          </a:ln>
        </p:spPr>
      </p:pic>
      <p:sp>
        <p:nvSpPr>
          <p:cNvPr id="7" name="Rectangle 6">
            <a:extLst>
              <a:ext uri="{FF2B5EF4-FFF2-40B4-BE49-F238E27FC236}">
                <a16:creationId xmlns:a16="http://schemas.microsoft.com/office/drawing/2014/main" id="{46175979-9B68-49F9-A36E-4F00EBE6DB47}"/>
              </a:ext>
            </a:extLst>
          </p:cNvPr>
          <p:cNvSpPr/>
          <p:nvPr/>
        </p:nvSpPr>
        <p:spPr>
          <a:xfrm>
            <a:off x="1326514" y="602883"/>
            <a:ext cx="6191886" cy="523220"/>
          </a:xfrm>
          <a:prstGeom prst="rect">
            <a:avLst/>
          </a:prstGeom>
        </p:spPr>
        <p:txBody>
          <a:bodyPr wrap="square">
            <a:spAutoFit/>
          </a:bodyPr>
          <a:lstStyle/>
          <a:p>
            <a:r>
              <a:rPr lang="en-US" sz="2800" dirty="0">
                <a:latin typeface="Times New Roman" panose="02020603050405020304" pitchFamily="18" charset="0"/>
              </a:rPr>
              <a:t>The buckling SF (min)=23 for case 3b</a:t>
            </a:r>
            <a:endParaRPr lang="en-US" sz="2800" dirty="0"/>
          </a:p>
        </p:txBody>
      </p:sp>
      <p:sp>
        <p:nvSpPr>
          <p:cNvPr id="9" name="Rectangle 8">
            <a:extLst>
              <a:ext uri="{FF2B5EF4-FFF2-40B4-BE49-F238E27FC236}">
                <a16:creationId xmlns:a16="http://schemas.microsoft.com/office/drawing/2014/main" id="{405AE104-0964-42DF-9582-77A20FC353A0}"/>
              </a:ext>
            </a:extLst>
          </p:cNvPr>
          <p:cNvSpPr/>
          <p:nvPr/>
        </p:nvSpPr>
        <p:spPr>
          <a:xfrm>
            <a:off x="3121589" y="3328878"/>
            <a:ext cx="2821606" cy="369332"/>
          </a:xfrm>
          <a:prstGeom prst="rect">
            <a:avLst/>
          </a:prstGeom>
        </p:spPr>
        <p:txBody>
          <a:bodyPr wrap="none">
            <a:spAutoFit/>
          </a:bodyPr>
          <a:lstStyle/>
          <a:p>
            <a:r>
              <a:rPr lang="en-US" dirty="0">
                <a:latin typeface="Times New Roman" panose="02020603050405020304" pitchFamily="18" charset="0"/>
              </a:rPr>
              <a:t>SF=23 (first buckling mode)</a:t>
            </a:r>
          </a:p>
        </p:txBody>
      </p:sp>
      <p:sp>
        <p:nvSpPr>
          <p:cNvPr id="10" name="Rectangle 9">
            <a:extLst>
              <a:ext uri="{FF2B5EF4-FFF2-40B4-BE49-F238E27FC236}">
                <a16:creationId xmlns:a16="http://schemas.microsoft.com/office/drawing/2014/main" id="{1D4CAC16-E82A-4D18-BEF3-801D43973DB1}"/>
              </a:ext>
            </a:extLst>
          </p:cNvPr>
          <p:cNvSpPr/>
          <p:nvPr/>
        </p:nvSpPr>
        <p:spPr>
          <a:xfrm>
            <a:off x="8693114" y="5459214"/>
            <a:ext cx="3026791" cy="369332"/>
          </a:xfrm>
          <a:prstGeom prst="rect">
            <a:avLst/>
          </a:prstGeom>
        </p:spPr>
        <p:txBody>
          <a:bodyPr wrap="none">
            <a:spAutoFit/>
          </a:bodyPr>
          <a:lstStyle/>
          <a:p>
            <a:r>
              <a:rPr lang="en-US" dirty="0">
                <a:latin typeface="Times New Roman" panose="02020603050405020304" pitchFamily="18" charset="0"/>
              </a:rPr>
              <a:t>SF=38.9 ( 2</a:t>
            </a:r>
            <a:r>
              <a:rPr lang="en-US" baseline="30000" dirty="0">
                <a:latin typeface="Times New Roman" panose="02020603050405020304" pitchFamily="18" charset="0"/>
              </a:rPr>
              <a:t>nd</a:t>
            </a:r>
            <a:r>
              <a:rPr lang="en-US" dirty="0">
                <a:latin typeface="Times New Roman" panose="02020603050405020304" pitchFamily="18" charset="0"/>
              </a:rPr>
              <a:t> buckling mode)</a:t>
            </a:r>
          </a:p>
        </p:txBody>
      </p:sp>
      <p:sp>
        <p:nvSpPr>
          <p:cNvPr id="11" name="Slide Number Placeholder 10">
            <a:extLst>
              <a:ext uri="{FF2B5EF4-FFF2-40B4-BE49-F238E27FC236}">
                <a16:creationId xmlns:a16="http://schemas.microsoft.com/office/drawing/2014/main" id="{9F9465EA-73B8-4E8F-B15A-61F39F862D8A}"/>
              </a:ext>
            </a:extLst>
          </p:cNvPr>
          <p:cNvSpPr>
            <a:spLocks noGrp="1"/>
          </p:cNvSpPr>
          <p:nvPr>
            <p:ph type="sldNum" sz="quarter" idx="12"/>
          </p:nvPr>
        </p:nvSpPr>
        <p:spPr/>
        <p:txBody>
          <a:bodyPr/>
          <a:lstStyle/>
          <a:p>
            <a:fld id="{6B7B1768-BF1B-4AF5-8E20-1233738B2665}" type="slidenum">
              <a:rPr lang="en-US" smtClean="0"/>
              <a:t>14</a:t>
            </a:fld>
            <a:endParaRPr lang="en-US" dirty="0"/>
          </a:p>
        </p:txBody>
      </p:sp>
    </p:spTree>
    <p:extLst>
      <p:ext uri="{BB962C8B-B14F-4D97-AF65-F5344CB8AC3E}">
        <p14:creationId xmlns:p14="http://schemas.microsoft.com/office/powerpoint/2010/main" val="380942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0E6F31-9CD3-41F3-BCB4-2E4692A205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374" y="1404519"/>
            <a:ext cx="4425456" cy="4214793"/>
          </a:xfrm>
          <a:prstGeom prst="rect">
            <a:avLst/>
          </a:prstGeom>
          <a:noFill/>
          <a:ln>
            <a:noFill/>
          </a:ln>
        </p:spPr>
      </p:pic>
      <p:pic>
        <p:nvPicPr>
          <p:cNvPr id="18" name="Picture 17" descr="A close up of a logo&#10;&#10;Description automatically generated">
            <a:extLst>
              <a:ext uri="{FF2B5EF4-FFF2-40B4-BE49-F238E27FC236}">
                <a16:creationId xmlns:a16="http://schemas.microsoft.com/office/drawing/2014/main" id="{715E2854-14F4-45FD-8ADD-EAF48B1810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2345" y="1258028"/>
            <a:ext cx="5634020" cy="4361284"/>
          </a:xfrm>
          <a:prstGeom prst="rect">
            <a:avLst/>
          </a:prstGeom>
          <a:noFill/>
          <a:ln>
            <a:noFill/>
          </a:ln>
        </p:spPr>
      </p:pic>
      <p:sp>
        <p:nvSpPr>
          <p:cNvPr id="2" name="Title 1">
            <a:extLst>
              <a:ext uri="{FF2B5EF4-FFF2-40B4-BE49-F238E27FC236}">
                <a16:creationId xmlns:a16="http://schemas.microsoft.com/office/drawing/2014/main" id="{97C193B7-C006-446B-A5E8-E64C95E651B6}"/>
              </a:ext>
            </a:extLst>
          </p:cNvPr>
          <p:cNvSpPr>
            <a:spLocks noGrp="1"/>
          </p:cNvSpPr>
          <p:nvPr>
            <p:ph type="title" idx="4294967295"/>
          </p:nvPr>
        </p:nvSpPr>
        <p:spPr/>
        <p:txBody>
          <a:bodyPr/>
          <a:lstStyle/>
          <a:p>
            <a:r>
              <a:rPr lang="en-US" sz="2800" dirty="0"/>
              <a:t>                                       </a:t>
            </a:r>
          </a:p>
        </p:txBody>
      </p:sp>
      <p:pic>
        <p:nvPicPr>
          <p:cNvPr id="4" name="Content Placeholder 3">
            <a:extLst>
              <a:ext uri="{FF2B5EF4-FFF2-40B4-BE49-F238E27FC236}">
                <a16:creationId xmlns:a16="http://schemas.microsoft.com/office/drawing/2014/main" id="{6734331C-27F6-4D3D-8402-91D73A362FE0}"/>
              </a:ext>
            </a:extLst>
          </p:cNvPr>
          <p:cNvPicPr>
            <a:picLocks noGrp="1" noChangeAspect="1"/>
          </p:cNvPicPr>
          <p:nvPr>
            <p:ph idx="1"/>
          </p:nvPr>
        </p:nvPicPr>
        <p:blipFill>
          <a:blip r:embed="rId4"/>
          <a:stretch>
            <a:fillRect/>
          </a:stretch>
        </p:blipFill>
        <p:spPr>
          <a:prstGeom prst="rect">
            <a:avLst/>
          </a:prstGeom>
        </p:spPr>
      </p:pic>
      <p:sp>
        <p:nvSpPr>
          <p:cNvPr id="3" name="Date Placeholder 2">
            <a:extLst>
              <a:ext uri="{FF2B5EF4-FFF2-40B4-BE49-F238E27FC236}">
                <a16:creationId xmlns:a16="http://schemas.microsoft.com/office/drawing/2014/main" id="{4AADC011-B000-43DE-92EB-22AFF8C27BAE}"/>
              </a:ext>
            </a:extLst>
          </p:cNvPr>
          <p:cNvSpPr>
            <a:spLocks noGrp="1"/>
          </p:cNvSpPr>
          <p:nvPr>
            <p:ph type="dt" sz="half" idx="10"/>
          </p:nvPr>
        </p:nvSpPr>
        <p:spPr/>
        <p:txBody>
          <a:bodyPr/>
          <a:lstStyle/>
          <a:p>
            <a:r>
              <a:rPr lang="en-US"/>
              <a:t>7/28/2020</a:t>
            </a:r>
            <a:endParaRPr lang="en-US" dirty="0"/>
          </a:p>
        </p:txBody>
      </p:sp>
      <p:cxnSp>
        <p:nvCxnSpPr>
          <p:cNvPr id="10" name="Straight Arrow Connector 9">
            <a:extLst>
              <a:ext uri="{FF2B5EF4-FFF2-40B4-BE49-F238E27FC236}">
                <a16:creationId xmlns:a16="http://schemas.microsoft.com/office/drawing/2014/main" id="{27C550EF-9357-4D33-B795-D7E3E3B5BF0D}"/>
              </a:ext>
            </a:extLst>
          </p:cNvPr>
          <p:cNvCxnSpPr/>
          <p:nvPr/>
        </p:nvCxnSpPr>
        <p:spPr>
          <a:xfrm flipV="1">
            <a:off x="7433313" y="3298272"/>
            <a:ext cx="0" cy="972457"/>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41F0A07-A9E2-47F5-92FF-99BDD6104CC5}"/>
              </a:ext>
            </a:extLst>
          </p:cNvPr>
          <p:cNvCxnSpPr/>
          <p:nvPr/>
        </p:nvCxnSpPr>
        <p:spPr>
          <a:xfrm flipV="1">
            <a:off x="9729483" y="1445303"/>
            <a:ext cx="0" cy="972457"/>
          </a:xfrm>
          <a:prstGeom prst="straightConnector1">
            <a:avLst/>
          </a:prstGeom>
          <a:ln w="34925">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F012118-8424-4E3E-9282-851D3B6A3945}"/>
              </a:ext>
            </a:extLst>
          </p:cNvPr>
          <p:cNvSpPr txBox="1"/>
          <p:nvPr/>
        </p:nvSpPr>
        <p:spPr>
          <a:xfrm>
            <a:off x="6803403" y="2625695"/>
            <a:ext cx="2031979" cy="369332"/>
          </a:xfrm>
          <a:prstGeom prst="rect">
            <a:avLst/>
          </a:prstGeom>
          <a:noFill/>
        </p:spPr>
        <p:txBody>
          <a:bodyPr wrap="square" rtlCol="0">
            <a:spAutoFit/>
          </a:bodyPr>
          <a:lstStyle/>
          <a:p>
            <a:r>
              <a:rPr lang="en-US" dirty="0"/>
              <a:t>Two corner points</a:t>
            </a:r>
          </a:p>
        </p:txBody>
      </p:sp>
      <p:sp>
        <p:nvSpPr>
          <p:cNvPr id="13" name="TextBox 12">
            <a:extLst>
              <a:ext uri="{FF2B5EF4-FFF2-40B4-BE49-F238E27FC236}">
                <a16:creationId xmlns:a16="http://schemas.microsoft.com/office/drawing/2014/main" id="{7C689137-C641-40C5-9EF4-3A4E49959177}"/>
              </a:ext>
            </a:extLst>
          </p:cNvPr>
          <p:cNvSpPr txBox="1"/>
          <p:nvPr/>
        </p:nvSpPr>
        <p:spPr>
          <a:xfrm>
            <a:off x="8536166" y="1445303"/>
            <a:ext cx="1669143" cy="369332"/>
          </a:xfrm>
          <a:prstGeom prst="rect">
            <a:avLst/>
          </a:prstGeom>
          <a:noFill/>
        </p:spPr>
        <p:txBody>
          <a:bodyPr wrap="square" rtlCol="0">
            <a:spAutoFit/>
          </a:bodyPr>
          <a:lstStyle/>
          <a:p>
            <a:r>
              <a:rPr lang="en-US" dirty="0"/>
              <a:t>One point</a:t>
            </a:r>
          </a:p>
        </p:txBody>
      </p:sp>
      <p:sp>
        <p:nvSpPr>
          <p:cNvPr id="7" name="Rectangle 6">
            <a:extLst>
              <a:ext uri="{FF2B5EF4-FFF2-40B4-BE49-F238E27FC236}">
                <a16:creationId xmlns:a16="http://schemas.microsoft.com/office/drawing/2014/main" id="{26A1DF2F-B095-45F4-A4F9-38DF61E39B99}"/>
              </a:ext>
            </a:extLst>
          </p:cNvPr>
          <p:cNvSpPr/>
          <p:nvPr/>
        </p:nvSpPr>
        <p:spPr>
          <a:xfrm>
            <a:off x="4198553" y="308452"/>
            <a:ext cx="2967584" cy="646331"/>
          </a:xfrm>
          <a:prstGeom prst="rect">
            <a:avLst/>
          </a:prstGeom>
        </p:spPr>
        <p:txBody>
          <a:bodyPr wrap="square">
            <a:spAutoFit/>
          </a:bodyPr>
          <a:lstStyle/>
          <a:p>
            <a:r>
              <a:rPr lang="en-US" dirty="0"/>
              <a:t>Case 3c Stress (MPa)</a:t>
            </a:r>
          </a:p>
          <a:p>
            <a:r>
              <a:rPr lang="en-US" dirty="0"/>
              <a:t>SF=355/118.63=2.99</a:t>
            </a:r>
          </a:p>
        </p:txBody>
      </p:sp>
      <p:sp>
        <p:nvSpPr>
          <p:cNvPr id="8" name="Footer Placeholder 7">
            <a:extLst>
              <a:ext uri="{FF2B5EF4-FFF2-40B4-BE49-F238E27FC236}">
                <a16:creationId xmlns:a16="http://schemas.microsoft.com/office/drawing/2014/main" id="{D84DD2BC-7BDA-4FCC-BD5A-A8286824CEE0}"/>
              </a:ext>
            </a:extLst>
          </p:cNvPr>
          <p:cNvSpPr>
            <a:spLocks noGrp="1"/>
          </p:cNvSpPr>
          <p:nvPr>
            <p:ph type="ftr" sz="quarter" idx="11"/>
          </p:nvPr>
        </p:nvSpPr>
        <p:spPr/>
        <p:txBody>
          <a:bodyPr/>
          <a:lstStyle/>
          <a:p>
            <a:r>
              <a:rPr lang="en-US"/>
              <a:t>Ang Lee                FEA Summary for APA Shipping frame </a:t>
            </a:r>
            <a:endParaRPr lang="en-US" dirty="0"/>
          </a:p>
        </p:txBody>
      </p:sp>
      <p:sp>
        <p:nvSpPr>
          <p:cNvPr id="5" name="Rectangle 4">
            <a:extLst>
              <a:ext uri="{FF2B5EF4-FFF2-40B4-BE49-F238E27FC236}">
                <a16:creationId xmlns:a16="http://schemas.microsoft.com/office/drawing/2014/main" id="{CB971B67-CE7A-44AD-B750-85035F86778A}"/>
              </a:ext>
            </a:extLst>
          </p:cNvPr>
          <p:cNvSpPr/>
          <p:nvPr/>
        </p:nvSpPr>
        <p:spPr>
          <a:xfrm>
            <a:off x="2641039" y="3359219"/>
            <a:ext cx="909223" cy="369332"/>
          </a:xfrm>
          <a:prstGeom prst="rect">
            <a:avLst/>
          </a:prstGeom>
        </p:spPr>
        <p:txBody>
          <a:bodyPr wrap="none">
            <a:spAutoFit/>
          </a:bodyPr>
          <a:lstStyle/>
          <a:p>
            <a:r>
              <a:rPr lang="en-US" dirty="0">
                <a:latin typeface="Times New Roman" panose="02020603050405020304" pitchFamily="18" charset="0"/>
              </a:rPr>
              <a:t>Case 3c</a:t>
            </a:r>
          </a:p>
        </p:txBody>
      </p:sp>
      <p:sp>
        <p:nvSpPr>
          <p:cNvPr id="19" name="Slide Number Placeholder 18">
            <a:extLst>
              <a:ext uri="{FF2B5EF4-FFF2-40B4-BE49-F238E27FC236}">
                <a16:creationId xmlns:a16="http://schemas.microsoft.com/office/drawing/2014/main" id="{AEF4FEE0-20D1-49A2-ABD8-A846205C3B2E}"/>
              </a:ext>
            </a:extLst>
          </p:cNvPr>
          <p:cNvSpPr>
            <a:spLocks noGrp="1"/>
          </p:cNvSpPr>
          <p:nvPr>
            <p:ph type="sldNum" sz="quarter" idx="12"/>
          </p:nvPr>
        </p:nvSpPr>
        <p:spPr/>
        <p:txBody>
          <a:bodyPr/>
          <a:lstStyle/>
          <a:p>
            <a:fld id="{6B7B1768-BF1B-4AF5-8E20-1233738B2665}" type="slidenum">
              <a:rPr lang="en-US" smtClean="0"/>
              <a:t>15</a:t>
            </a:fld>
            <a:endParaRPr lang="en-US" dirty="0"/>
          </a:p>
        </p:txBody>
      </p:sp>
    </p:spTree>
    <p:extLst>
      <p:ext uri="{BB962C8B-B14F-4D97-AF65-F5344CB8AC3E}">
        <p14:creationId xmlns:p14="http://schemas.microsoft.com/office/powerpoint/2010/main" val="329928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32F2B2-57E7-4607-A073-6F9860C537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9951" y="1806109"/>
            <a:ext cx="4931649" cy="3101171"/>
          </a:xfrm>
          <a:prstGeom prst="rect">
            <a:avLst/>
          </a:prstGeom>
          <a:noFill/>
          <a:ln>
            <a:noFill/>
          </a:ln>
        </p:spPr>
      </p:pic>
      <p:sp>
        <p:nvSpPr>
          <p:cNvPr id="2" name="Date Placeholder 1">
            <a:extLst>
              <a:ext uri="{FF2B5EF4-FFF2-40B4-BE49-F238E27FC236}">
                <a16:creationId xmlns:a16="http://schemas.microsoft.com/office/drawing/2014/main" id="{B50C5CEA-A040-4F92-96AF-DDA0B9358CDA}"/>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2DD8276B-E353-4B01-9406-A8874331FAB7}"/>
              </a:ext>
            </a:extLst>
          </p:cNvPr>
          <p:cNvSpPr>
            <a:spLocks noGrp="1"/>
          </p:cNvSpPr>
          <p:nvPr>
            <p:ph type="ftr" sz="quarter" idx="11"/>
          </p:nvPr>
        </p:nvSpPr>
        <p:spPr/>
        <p:txBody>
          <a:bodyPr/>
          <a:lstStyle/>
          <a:p>
            <a:r>
              <a:rPr lang="en-US"/>
              <a:t>Ang Lee                FEA Summary for APA Shipping frame </a:t>
            </a:r>
            <a:endParaRPr lang="en-US" dirty="0"/>
          </a:p>
        </p:txBody>
      </p:sp>
      <p:sp>
        <p:nvSpPr>
          <p:cNvPr id="7" name="Rectangle 6">
            <a:extLst>
              <a:ext uri="{FF2B5EF4-FFF2-40B4-BE49-F238E27FC236}">
                <a16:creationId xmlns:a16="http://schemas.microsoft.com/office/drawing/2014/main" id="{46175979-9B68-49F9-A36E-4F00EBE6DB47}"/>
              </a:ext>
            </a:extLst>
          </p:cNvPr>
          <p:cNvSpPr/>
          <p:nvPr/>
        </p:nvSpPr>
        <p:spPr>
          <a:xfrm>
            <a:off x="1737360" y="963201"/>
            <a:ext cx="5516489" cy="461665"/>
          </a:xfrm>
          <a:prstGeom prst="rect">
            <a:avLst/>
          </a:prstGeom>
        </p:spPr>
        <p:txBody>
          <a:bodyPr wrap="square">
            <a:spAutoFit/>
          </a:bodyPr>
          <a:lstStyle/>
          <a:p>
            <a:r>
              <a:rPr lang="en-US" sz="2400" dirty="0">
                <a:latin typeface="Times New Roman" panose="02020603050405020304" pitchFamily="18" charset="0"/>
              </a:rPr>
              <a:t>The buckling SF (min)=20.5 for case 3c</a:t>
            </a:r>
            <a:endParaRPr lang="en-US" sz="2400" dirty="0"/>
          </a:p>
        </p:txBody>
      </p:sp>
      <p:sp>
        <p:nvSpPr>
          <p:cNvPr id="9" name="Rectangle 8">
            <a:extLst>
              <a:ext uri="{FF2B5EF4-FFF2-40B4-BE49-F238E27FC236}">
                <a16:creationId xmlns:a16="http://schemas.microsoft.com/office/drawing/2014/main" id="{405AE104-0964-42DF-9582-77A20FC353A0}"/>
              </a:ext>
            </a:extLst>
          </p:cNvPr>
          <p:cNvSpPr/>
          <p:nvPr/>
        </p:nvSpPr>
        <p:spPr>
          <a:xfrm>
            <a:off x="2796469" y="2020345"/>
            <a:ext cx="3052439" cy="369332"/>
          </a:xfrm>
          <a:prstGeom prst="rect">
            <a:avLst/>
          </a:prstGeom>
        </p:spPr>
        <p:txBody>
          <a:bodyPr wrap="none">
            <a:spAutoFit/>
          </a:bodyPr>
          <a:lstStyle/>
          <a:p>
            <a:r>
              <a:rPr lang="en-US" dirty="0">
                <a:latin typeface="Times New Roman" panose="02020603050405020304" pitchFamily="18" charset="0"/>
              </a:rPr>
              <a:t>SF=20.5  (first buckling mode)</a:t>
            </a:r>
          </a:p>
        </p:txBody>
      </p:sp>
      <p:pic>
        <p:nvPicPr>
          <p:cNvPr id="12" name="Picture 11">
            <a:extLst>
              <a:ext uri="{FF2B5EF4-FFF2-40B4-BE49-F238E27FC236}">
                <a16:creationId xmlns:a16="http://schemas.microsoft.com/office/drawing/2014/main" id="{8FBE841F-9957-4B3F-A4A5-CD0E573CE4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960" y="2020345"/>
            <a:ext cx="5237723" cy="3686295"/>
          </a:xfrm>
          <a:prstGeom prst="rect">
            <a:avLst/>
          </a:prstGeom>
          <a:noFill/>
          <a:ln>
            <a:noFill/>
          </a:ln>
        </p:spPr>
      </p:pic>
      <p:sp>
        <p:nvSpPr>
          <p:cNvPr id="10" name="Rectangle 9">
            <a:extLst>
              <a:ext uri="{FF2B5EF4-FFF2-40B4-BE49-F238E27FC236}">
                <a16:creationId xmlns:a16="http://schemas.microsoft.com/office/drawing/2014/main" id="{1D4CAC16-E82A-4D18-BEF3-801D43973DB1}"/>
              </a:ext>
            </a:extLst>
          </p:cNvPr>
          <p:cNvSpPr/>
          <p:nvPr/>
        </p:nvSpPr>
        <p:spPr>
          <a:xfrm>
            <a:off x="8270684" y="4810483"/>
            <a:ext cx="3065263" cy="369332"/>
          </a:xfrm>
          <a:prstGeom prst="rect">
            <a:avLst/>
          </a:prstGeom>
        </p:spPr>
        <p:txBody>
          <a:bodyPr wrap="none">
            <a:spAutoFit/>
          </a:bodyPr>
          <a:lstStyle/>
          <a:p>
            <a:r>
              <a:rPr lang="en-US" dirty="0">
                <a:latin typeface="Times New Roman" panose="02020603050405020304" pitchFamily="18" charset="0"/>
              </a:rPr>
              <a:t>SF=33.99 ( 2</a:t>
            </a:r>
            <a:r>
              <a:rPr lang="en-US" baseline="30000" dirty="0">
                <a:latin typeface="Times New Roman" panose="02020603050405020304" pitchFamily="18" charset="0"/>
              </a:rPr>
              <a:t>nd</a:t>
            </a:r>
            <a:r>
              <a:rPr lang="en-US" dirty="0">
                <a:latin typeface="Times New Roman" panose="02020603050405020304" pitchFamily="18" charset="0"/>
              </a:rPr>
              <a:t> buckling mode)</a:t>
            </a:r>
          </a:p>
        </p:txBody>
      </p:sp>
      <p:sp>
        <p:nvSpPr>
          <p:cNvPr id="8" name="Slide Number Placeholder 7">
            <a:extLst>
              <a:ext uri="{FF2B5EF4-FFF2-40B4-BE49-F238E27FC236}">
                <a16:creationId xmlns:a16="http://schemas.microsoft.com/office/drawing/2014/main" id="{8F6EDFEF-CC30-40DB-84B8-75CC43A1056B}"/>
              </a:ext>
            </a:extLst>
          </p:cNvPr>
          <p:cNvSpPr>
            <a:spLocks noGrp="1"/>
          </p:cNvSpPr>
          <p:nvPr>
            <p:ph type="sldNum" sz="quarter" idx="12"/>
          </p:nvPr>
        </p:nvSpPr>
        <p:spPr/>
        <p:txBody>
          <a:bodyPr/>
          <a:lstStyle/>
          <a:p>
            <a:fld id="{6B7B1768-BF1B-4AF5-8E20-1233738B2665}" type="slidenum">
              <a:rPr lang="en-US" smtClean="0"/>
              <a:t>16</a:t>
            </a:fld>
            <a:endParaRPr lang="en-US" dirty="0"/>
          </a:p>
        </p:txBody>
      </p:sp>
    </p:spTree>
    <p:extLst>
      <p:ext uri="{BB962C8B-B14F-4D97-AF65-F5344CB8AC3E}">
        <p14:creationId xmlns:p14="http://schemas.microsoft.com/office/powerpoint/2010/main" val="267401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E11B08BD-113A-44DD-AE3D-0F6D45DC94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1759" y="904155"/>
            <a:ext cx="4572001" cy="4660815"/>
          </a:xfrm>
          <a:prstGeom prst="rect">
            <a:avLst/>
          </a:prstGeom>
          <a:noFill/>
          <a:ln>
            <a:noFill/>
          </a:ln>
        </p:spPr>
      </p:pic>
      <p:cxnSp>
        <p:nvCxnSpPr>
          <p:cNvPr id="7" name="Straight Arrow Connector 6">
            <a:extLst>
              <a:ext uri="{FF2B5EF4-FFF2-40B4-BE49-F238E27FC236}">
                <a16:creationId xmlns:a16="http://schemas.microsoft.com/office/drawing/2014/main" id="{D3362880-0A75-454F-AAB8-440DBF48B444}"/>
              </a:ext>
            </a:extLst>
          </p:cNvPr>
          <p:cNvCxnSpPr>
            <a:cxnSpLocks/>
          </p:cNvCxnSpPr>
          <p:nvPr/>
        </p:nvCxnSpPr>
        <p:spPr>
          <a:xfrm flipV="1">
            <a:off x="8570554" y="1293030"/>
            <a:ext cx="0" cy="535770"/>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AEBE19E-2CCE-4509-85CA-4467C4876D6B}"/>
              </a:ext>
            </a:extLst>
          </p:cNvPr>
          <p:cNvSpPr txBox="1"/>
          <p:nvPr/>
        </p:nvSpPr>
        <p:spPr>
          <a:xfrm>
            <a:off x="5191759" y="5626980"/>
            <a:ext cx="5476241" cy="646331"/>
          </a:xfrm>
          <a:prstGeom prst="rect">
            <a:avLst/>
          </a:prstGeom>
          <a:noFill/>
        </p:spPr>
        <p:txBody>
          <a:bodyPr wrap="square" rtlCol="0">
            <a:spAutoFit/>
          </a:bodyPr>
          <a:lstStyle/>
          <a:p>
            <a:r>
              <a:rPr lang="en-US" dirty="0"/>
              <a:t>Case  4 Vertical stress (MPa); SF=355/108.90=3.26</a:t>
            </a:r>
          </a:p>
          <a:p>
            <a:r>
              <a:rPr lang="en-US" dirty="0"/>
              <a:t>Finished 1</a:t>
            </a:r>
            <a:r>
              <a:rPr lang="en-US" baseline="30000" dirty="0"/>
              <a:t>st</a:t>
            </a:r>
            <a:r>
              <a:rPr lang="en-US" dirty="0"/>
              <a:t> rotation (from Horizontal to Vertical)</a:t>
            </a:r>
          </a:p>
        </p:txBody>
      </p:sp>
      <p:sp>
        <p:nvSpPr>
          <p:cNvPr id="9" name="TextBox 8">
            <a:extLst>
              <a:ext uri="{FF2B5EF4-FFF2-40B4-BE49-F238E27FC236}">
                <a16:creationId xmlns:a16="http://schemas.microsoft.com/office/drawing/2014/main" id="{4F317C79-227F-46D6-B946-98E45AF2EB6D}"/>
              </a:ext>
            </a:extLst>
          </p:cNvPr>
          <p:cNvSpPr txBox="1"/>
          <p:nvPr/>
        </p:nvSpPr>
        <p:spPr>
          <a:xfrm>
            <a:off x="7437320" y="534823"/>
            <a:ext cx="2266468" cy="369332"/>
          </a:xfrm>
          <a:prstGeom prst="rect">
            <a:avLst/>
          </a:prstGeom>
          <a:noFill/>
        </p:spPr>
        <p:txBody>
          <a:bodyPr wrap="square" rtlCol="0">
            <a:spAutoFit/>
          </a:bodyPr>
          <a:lstStyle/>
          <a:p>
            <a:r>
              <a:rPr lang="en-US" dirty="0"/>
              <a:t>F=31840 N=3249 Kg</a:t>
            </a:r>
          </a:p>
        </p:txBody>
      </p:sp>
      <p:sp>
        <p:nvSpPr>
          <p:cNvPr id="3" name="Date Placeholder 2">
            <a:extLst>
              <a:ext uri="{FF2B5EF4-FFF2-40B4-BE49-F238E27FC236}">
                <a16:creationId xmlns:a16="http://schemas.microsoft.com/office/drawing/2014/main" id="{CDE30793-083B-49E7-906F-78A75DD3A10F}"/>
              </a:ext>
            </a:extLst>
          </p:cNvPr>
          <p:cNvSpPr>
            <a:spLocks noGrp="1"/>
          </p:cNvSpPr>
          <p:nvPr>
            <p:ph type="dt" sz="half" idx="10"/>
          </p:nvPr>
        </p:nvSpPr>
        <p:spPr/>
        <p:txBody>
          <a:bodyPr/>
          <a:lstStyle/>
          <a:p>
            <a:r>
              <a:rPr lang="en-US"/>
              <a:t>7/28/2020</a:t>
            </a:r>
            <a:endParaRPr lang="en-US" dirty="0"/>
          </a:p>
        </p:txBody>
      </p:sp>
      <p:sp>
        <p:nvSpPr>
          <p:cNvPr id="10" name="Footer Placeholder 9">
            <a:extLst>
              <a:ext uri="{FF2B5EF4-FFF2-40B4-BE49-F238E27FC236}">
                <a16:creationId xmlns:a16="http://schemas.microsoft.com/office/drawing/2014/main" id="{6303AF97-916F-4578-A832-0F59BB5EF1BE}"/>
              </a:ext>
            </a:extLst>
          </p:cNvPr>
          <p:cNvSpPr>
            <a:spLocks noGrp="1"/>
          </p:cNvSpPr>
          <p:nvPr>
            <p:ph type="ftr" sz="quarter" idx="11"/>
          </p:nvPr>
        </p:nvSpPr>
        <p:spPr/>
        <p:txBody>
          <a:bodyPr/>
          <a:lstStyle/>
          <a:p>
            <a:r>
              <a:rPr lang="en-US"/>
              <a:t>Ang Lee                FEA Summary for APA Shipping frame </a:t>
            </a:r>
            <a:endParaRPr lang="en-US" dirty="0"/>
          </a:p>
        </p:txBody>
      </p:sp>
      <p:pic>
        <p:nvPicPr>
          <p:cNvPr id="13" name="Picture 12">
            <a:extLst>
              <a:ext uri="{FF2B5EF4-FFF2-40B4-BE49-F238E27FC236}">
                <a16:creationId xmlns:a16="http://schemas.microsoft.com/office/drawing/2014/main" id="{50D4BA09-134B-4B6B-98E5-CBE667B185CA}"/>
              </a:ext>
            </a:extLst>
          </p:cNvPr>
          <p:cNvPicPr/>
          <p:nvPr/>
        </p:nvPicPr>
        <p:blipFill rotWithShape="1">
          <a:blip r:embed="rId3">
            <a:extLst>
              <a:ext uri="{28A0092B-C50C-407E-A947-70E740481C1C}">
                <a14:useLocalDpi xmlns:a14="http://schemas.microsoft.com/office/drawing/2010/main" val="0"/>
              </a:ext>
            </a:extLst>
          </a:blip>
          <a:srcRect t="6190"/>
          <a:stretch/>
        </p:blipFill>
        <p:spPr bwMode="auto">
          <a:xfrm>
            <a:off x="525779" y="1293030"/>
            <a:ext cx="4086858" cy="4518490"/>
          </a:xfrm>
          <a:prstGeom prst="rect">
            <a:avLst/>
          </a:prstGeom>
          <a:noFill/>
          <a:ln>
            <a:noFill/>
          </a:ln>
          <a:extLst>
            <a:ext uri="{53640926-AAD7-44D8-BBD7-CCE9431645EC}">
              <a14:shadowObscured xmlns:a14="http://schemas.microsoft.com/office/drawing/2010/main"/>
            </a:ext>
          </a:extLst>
        </p:spPr>
      </p:pic>
      <p:sp>
        <p:nvSpPr>
          <p:cNvPr id="17" name="Slide Number Placeholder 16">
            <a:extLst>
              <a:ext uri="{FF2B5EF4-FFF2-40B4-BE49-F238E27FC236}">
                <a16:creationId xmlns:a16="http://schemas.microsoft.com/office/drawing/2014/main" id="{3F64B953-8E62-4C4E-BF27-C0D6C750D453}"/>
              </a:ext>
            </a:extLst>
          </p:cNvPr>
          <p:cNvSpPr>
            <a:spLocks noGrp="1"/>
          </p:cNvSpPr>
          <p:nvPr>
            <p:ph type="sldNum" sz="quarter" idx="12"/>
          </p:nvPr>
        </p:nvSpPr>
        <p:spPr/>
        <p:txBody>
          <a:bodyPr/>
          <a:lstStyle/>
          <a:p>
            <a:fld id="{6B7B1768-BF1B-4AF5-8E20-1233738B2665}" type="slidenum">
              <a:rPr lang="en-US" smtClean="0"/>
              <a:t>17</a:t>
            </a:fld>
            <a:endParaRPr lang="en-US" dirty="0"/>
          </a:p>
        </p:txBody>
      </p:sp>
      <p:sp>
        <p:nvSpPr>
          <p:cNvPr id="19" name="TextBox 18">
            <a:extLst>
              <a:ext uri="{FF2B5EF4-FFF2-40B4-BE49-F238E27FC236}">
                <a16:creationId xmlns:a16="http://schemas.microsoft.com/office/drawing/2014/main" id="{CAF35EDF-D0F2-4452-A769-D3E5922D3807}"/>
              </a:ext>
            </a:extLst>
          </p:cNvPr>
          <p:cNvSpPr txBox="1"/>
          <p:nvPr/>
        </p:nvSpPr>
        <p:spPr>
          <a:xfrm>
            <a:off x="1172293" y="243839"/>
            <a:ext cx="3226987" cy="461665"/>
          </a:xfrm>
          <a:prstGeom prst="rect">
            <a:avLst/>
          </a:prstGeom>
          <a:noFill/>
        </p:spPr>
        <p:txBody>
          <a:bodyPr wrap="square" rtlCol="0">
            <a:spAutoFit/>
          </a:bodyPr>
          <a:lstStyle/>
          <a:p>
            <a:r>
              <a:rPr lang="en-US" sz="2400" dirty="0"/>
              <a:t>Case 4 Vertical position</a:t>
            </a:r>
          </a:p>
        </p:txBody>
      </p:sp>
    </p:spTree>
    <p:extLst>
      <p:ext uri="{BB962C8B-B14F-4D97-AF65-F5344CB8AC3E}">
        <p14:creationId xmlns:p14="http://schemas.microsoft.com/office/powerpoint/2010/main" val="134838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sign&#10;&#10;Description automatically generated">
            <a:extLst>
              <a:ext uri="{FF2B5EF4-FFF2-40B4-BE49-F238E27FC236}">
                <a16:creationId xmlns:a16="http://schemas.microsoft.com/office/drawing/2014/main" id="{7174458D-D82E-4050-8289-6E427E3395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3902" y="1016148"/>
            <a:ext cx="5503217" cy="4236571"/>
          </a:xfrm>
          <a:prstGeom prst="rect">
            <a:avLst/>
          </a:prstGeom>
          <a:noFill/>
          <a:ln>
            <a:noFill/>
          </a:ln>
        </p:spPr>
      </p:pic>
      <p:sp>
        <p:nvSpPr>
          <p:cNvPr id="2" name="Date Placeholder 1">
            <a:extLst>
              <a:ext uri="{FF2B5EF4-FFF2-40B4-BE49-F238E27FC236}">
                <a16:creationId xmlns:a16="http://schemas.microsoft.com/office/drawing/2014/main" id="{B50C5CEA-A040-4F92-96AF-DDA0B9358CDA}"/>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2DD8276B-E353-4B01-9406-A8874331FAB7}"/>
              </a:ext>
            </a:extLst>
          </p:cNvPr>
          <p:cNvSpPr>
            <a:spLocks noGrp="1"/>
          </p:cNvSpPr>
          <p:nvPr>
            <p:ph type="ftr" sz="quarter" idx="11"/>
          </p:nvPr>
        </p:nvSpPr>
        <p:spPr/>
        <p:txBody>
          <a:bodyPr/>
          <a:lstStyle/>
          <a:p>
            <a:r>
              <a:rPr lang="en-US"/>
              <a:t>Ang Lee                FEA Summary for APA Shipping frame </a:t>
            </a:r>
            <a:endParaRPr lang="en-US" dirty="0"/>
          </a:p>
        </p:txBody>
      </p:sp>
      <p:sp>
        <p:nvSpPr>
          <p:cNvPr id="7" name="Rectangle 6">
            <a:extLst>
              <a:ext uri="{FF2B5EF4-FFF2-40B4-BE49-F238E27FC236}">
                <a16:creationId xmlns:a16="http://schemas.microsoft.com/office/drawing/2014/main" id="{46175979-9B68-49F9-A36E-4F00EBE6DB47}"/>
              </a:ext>
            </a:extLst>
          </p:cNvPr>
          <p:cNvSpPr/>
          <p:nvPr/>
        </p:nvSpPr>
        <p:spPr>
          <a:xfrm>
            <a:off x="6765924" y="5659118"/>
            <a:ext cx="4078606" cy="400110"/>
          </a:xfrm>
          <a:prstGeom prst="rect">
            <a:avLst/>
          </a:prstGeom>
        </p:spPr>
        <p:txBody>
          <a:bodyPr wrap="square">
            <a:spAutoFit/>
          </a:bodyPr>
          <a:lstStyle/>
          <a:p>
            <a:r>
              <a:rPr lang="en-US" sz="2000" dirty="0">
                <a:latin typeface="Times New Roman" panose="02020603050405020304" pitchFamily="18" charset="0"/>
              </a:rPr>
              <a:t>The buckling SF (min)=22 for case 4</a:t>
            </a:r>
            <a:endParaRPr lang="en-US" sz="2000" dirty="0"/>
          </a:p>
        </p:txBody>
      </p:sp>
      <p:pic>
        <p:nvPicPr>
          <p:cNvPr id="12" name="Picture 11">
            <a:extLst>
              <a:ext uri="{FF2B5EF4-FFF2-40B4-BE49-F238E27FC236}">
                <a16:creationId xmlns:a16="http://schemas.microsoft.com/office/drawing/2014/main" id="{17347B2D-33AC-4B3B-A910-C1972B2E01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157754"/>
            <a:ext cx="4240530" cy="4542491"/>
          </a:xfrm>
          <a:prstGeom prst="rect">
            <a:avLst/>
          </a:prstGeom>
          <a:noFill/>
          <a:ln>
            <a:noFill/>
          </a:ln>
        </p:spPr>
      </p:pic>
      <p:cxnSp>
        <p:nvCxnSpPr>
          <p:cNvPr id="13" name="Straight Arrow Connector 12">
            <a:extLst>
              <a:ext uri="{FF2B5EF4-FFF2-40B4-BE49-F238E27FC236}">
                <a16:creationId xmlns:a16="http://schemas.microsoft.com/office/drawing/2014/main" id="{A56CEEBD-0ACD-4334-BD2B-2783AAC2B073}"/>
              </a:ext>
            </a:extLst>
          </p:cNvPr>
          <p:cNvCxnSpPr>
            <a:cxnSpLocks/>
          </p:cNvCxnSpPr>
          <p:nvPr/>
        </p:nvCxnSpPr>
        <p:spPr>
          <a:xfrm flipV="1">
            <a:off x="3535002" y="1279674"/>
            <a:ext cx="0" cy="697276"/>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D77ECD4-AA5C-494C-AD3C-3553C116C567}"/>
              </a:ext>
            </a:extLst>
          </p:cNvPr>
          <p:cNvCxnSpPr>
            <a:cxnSpLocks/>
          </p:cNvCxnSpPr>
          <p:nvPr/>
        </p:nvCxnSpPr>
        <p:spPr>
          <a:xfrm flipV="1">
            <a:off x="8995907" y="1628312"/>
            <a:ext cx="0" cy="697276"/>
          </a:xfrm>
          <a:prstGeom prst="straightConnector1">
            <a:avLst/>
          </a:prstGeom>
          <a:ln w="31750">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7151849-15F9-469B-8FDB-AEEF4CE3A65D}"/>
              </a:ext>
            </a:extLst>
          </p:cNvPr>
          <p:cNvSpPr/>
          <p:nvPr/>
        </p:nvSpPr>
        <p:spPr>
          <a:xfrm>
            <a:off x="3706812" y="1095008"/>
            <a:ext cx="2058577" cy="369332"/>
          </a:xfrm>
          <a:prstGeom prst="rect">
            <a:avLst/>
          </a:prstGeom>
        </p:spPr>
        <p:txBody>
          <a:bodyPr wrap="none">
            <a:spAutoFit/>
          </a:bodyPr>
          <a:lstStyle/>
          <a:p>
            <a:r>
              <a:rPr lang="en-US" dirty="0"/>
              <a:t>F=31840 N=3249 Kg</a:t>
            </a:r>
          </a:p>
        </p:txBody>
      </p:sp>
      <p:sp>
        <p:nvSpPr>
          <p:cNvPr id="17" name="TextBox 16">
            <a:extLst>
              <a:ext uri="{FF2B5EF4-FFF2-40B4-BE49-F238E27FC236}">
                <a16:creationId xmlns:a16="http://schemas.microsoft.com/office/drawing/2014/main" id="{D21F0AE9-A505-4AD3-8E56-83EB0EE1E5D5}"/>
              </a:ext>
            </a:extLst>
          </p:cNvPr>
          <p:cNvSpPr txBox="1"/>
          <p:nvPr/>
        </p:nvSpPr>
        <p:spPr>
          <a:xfrm>
            <a:off x="1005840" y="5486400"/>
            <a:ext cx="3972560" cy="369332"/>
          </a:xfrm>
          <a:prstGeom prst="rect">
            <a:avLst/>
          </a:prstGeom>
          <a:noFill/>
        </p:spPr>
        <p:txBody>
          <a:bodyPr wrap="square" rtlCol="0">
            <a:spAutoFit/>
          </a:bodyPr>
          <a:lstStyle/>
          <a:p>
            <a:r>
              <a:rPr lang="en-US" dirty="0"/>
              <a:t>Stress (MPa) at the top section</a:t>
            </a:r>
          </a:p>
        </p:txBody>
      </p:sp>
      <p:sp>
        <p:nvSpPr>
          <p:cNvPr id="18" name="Slide Number Placeholder 17">
            <a:extLst>
              <a:ext uri="{FF2B5EF4-FFF2-40B4-BE49-F238E27FC236}">
                <a16:creationId xmlns:a16="http://schemas.microsoft.com/office/drawing/2014/main" id="{553CF322-E201-4E5D-9658-CD30B91C0FBA}"/>
              </a:ext>
            </a:extLst>
          </p:cNvPr>
          <p:cNvSpPr>
            <a:spLocks noGrp="1"/>
          </p:cNvSpPr>
          <p:nvPr>
            <p:ph type="sldNum" sz="quarter" idx="12"/>
          </p:nvPr>
        </p:nvSpPr>
        <p:spPr/>
        <p:txBody>
          <a:bodyPr/>
          <a:lstStyle/>
          <a:p>
            <a:fld id="{6B7B1768-BF1B-4AF5-8E20-1233738B2665}" type="slidenum">
              <a:rPr lang="en-US" smtClean="0"/>
              <a:t>18</a:t>
            </a:fld>
            <a:endParaRPr lang="en-US" dirty="0"/>
          </a:p>
        </p:txBody>
      </p:sp>
      <p:sp>
        <p:nvSpPr>
          <p:cNvPr id="19" name="TextBox 18">
            <a:extLst>
              <a:ext uri="{FF2B5EF4-FFF2-40B4-BE49-F238E27FC236}">
                <a16:creationId xmlns:a16="http://schemas.microsoft.com/office/drawing/2014/main" id="{9A879B52-A036-4643-8C0E-E3411D993AC4}"/>
              </a:ext>
            </a:extLst>
          </p:cNvPr>
          <p:cNvSpPr txBox="1"/>
          <p:nvPr/>
        </p:nvSpPr>
        <p:spPr>
          <a:xfrm>
            <a:off x="3027680" y="274320"/>
            <a:ext cx="5242560" cy="461665"/>
          </a:xfrm>
          <a:prstGeom prst="rect">
            <a:avLst/>
          </a:prstGeom>
          <a:noFill/>
        </p:spPr>
        <p:txBody>
          <a:bodyPr wrap="square" rtlCol="0">
            <a:spAutoFit/>
          </a:bodyPr>
          <a:lstStyle/>
          <a:p>
            <a:r>
              <a:rPr lang="en-US" sz="2400" dirty="0"/>
              <a:t>Buckling SF for Case 4</a:t>
            </a:r>
          </a:p>
        </p:txBody>
      </p:sp>
    </p:spTree>
    <p:extLst>
      <p:ext uri="{BB962C8B-B14F-4D97-AF65-F5344CB8AC3E}">
        <p14:creationId xmlns:p14="http://schemas.microsoft.com/office/powerpoint/2010/main" val="259470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B421797-029F-44D3-B7A8-F6B4891811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6779" y="1055602"/>
            <a:ext cx="5437615" cy="4096789"/>
          </a:xfrm>
          <a:prstGeom prst="rect">
            <a:avLst/>
          </a:prstGeom>
          <a:noFill/>
          <a:ln>
            <a:noFill/>
          </a:ln>
        </p:spPr>
      </p:pic>
      <p:pic>
        <p:nvPicPr>
          <p:cNvPr id="2" name="Picture 1">
            <a:extLst>
              <a:ext uri="{FF2B5EF4-FFF2-40B4-BE49-F238E27FC236}">
                <a16:creationId xmlns:a16="http://schemas.microsoft.com/office/drawing/2014/main" id="{B76A4C63-E3A5-4B0E-8868-0AFAE539A21F}"/>
              </a:ext>
            </a:extLst>
          </p:cNvPr>
          <p:cNvPicPr>
            <a:picLocks noChangeAspect="1"/>
          </p:cNvPicPr>
          <p:nvPr/>
        </p:nvPicPr>
        <p:blipFill>
          <a:blip r:embed="rId3"/>
          <a:stretch>
            <a:fillRect/>
          </a:stretch>
        </p:blipFill>
        <p:spPr>
          <a:xfrm>
            <a:off x="767605" y="1264750"/>
            <a:ext cx="4468426" cy="3887641"/>
          </a:xfrm>
          <a:prstGeom prst="rect">
            <a:avLst/>
          </a:prstGeom>
        </p:spPr>
      </p:pic>
      <p:cxnSp>
        <p:nvCxnSpPr>
          <p:cNvPr id="5" name="Straight Arrow Connector 4">
            <a:extLst>
              <a:ext uri="{FF2B5EF4-FFF2-40B4-BE49-F238E27FC236}">
                <a16:creationId xmlns:a16="http://schemas.microsoft.com/office/drawing/2014/main" id="{E4EC6F2D-FD79-4447-A181-B4C29BD77866}"/>
              </a:ext>
            </a:extLst>
          </p:cNvPr>
          <p:cNvCxnSpPr/>
          <p:nvPr/>
        </p:nvCxnSpPr>
        <p:spPr>
          <a:xfrm flipV="1">
            <a:off x="8309148" y="1055602"/>
            <a:ext cx="0" cy="982980"/>
          </a:xfrm>
          <a:prstGeom prst="straightConnector1">
            <a:avLst/>
          </a:prstGeom>
          <a:ln w="22225">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E3187CC-3C1E-4A6C-AC24-83A4F4260CF7}"/>
              </a:ext>
            </a:extLst>
          </p:cNvPr>
          <p:cNvCxnSpPr>
            <a:cxnSpLocks/>
          </p:cNvCxnSpPr>
          <p:nvPr/>
        </p:nvCxnSpPr>
        <p:spPr>
          <a:xfrm flipV="1">
            <a:off x="10911840" y="2939507"/>
            <a:ext cx="74468" cy="850173"/>
          </a:xfrm>
          <a:prstGeom prst="line">
            <a:avLst/>
          </a:prstGeom>
          <a:ln w="22225">
            <a:solidFill>
              <a:srgbClr val="E95125"/>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43CD2D64-CC5C-48E8-B38E-DCA02A0A7980}"/>
              </a:ext>
            </a:extLst>
          </p:cNvPr>
          <p:cNvSpPr txBox="1"/>
          <p:nvPr/>
        </p:nvSpPr>
        <p:spPr>
          <a:xfrm>
            <a:off x="3001817" y="5440218"/>
            <a:ext cx="6025247" cy="646331"/>
          </a:xfrm>
          <a:prstGeom prst="rect">
            <a:avLst/>
          </a:prstGeom>
          <a:noFill/>
        </p:spPr>
        <p:txBody>
          <a:bodyPr wrap="square" rtlCol="0">
            <a:spAutoFit/>
          </a:bodyPr>
          <a:lstStyle/>
          <a:p>
            <a:r>
              <a:rPr lang="en-US" dirty="0"/>
              <a:t>Case 5a The Second rotation (45 degree) Stress MPa; SF=355/122.01=2.91  (Second rotation)</a:t>
            </a:r>
          </a:p>
        </p:txBody>
      </p:sp>
      <p:cxnSp>
        <p:nvCxnSpPr>
          <p:cNvPr id="17" name="Straight Connector 16">
            <a:extLst>
              <a:ext uri="{FF2B5EF4-FFF2-40B4-BE49-F238E27FC236}">
                <a16:creationId xmlns:a16="http://schemas.microsoft.com/office/drawing/2014/main" id="{1727ABB3-7D29-4789-ADBF-4326BE9894BF}"/>
              </a:ext>
            </a:extLst>
          </p:cNvPr>
          <p:cNvCxnSpPr>
            <a:cxnSpLocks/>
          </p:cNvCxnSpPr>
          <p:nvPr/>
        </p:nvCxnSpPr>
        <p:spPr>
          <a:xfrm flipV="1">
            <a:off x="10986308" y="2926080"/>
            <a:ext cx="0" cy="1002867"/>
          </a:xfrm>
          <a:prstGeom prst="line">
            <a:avLst/>
          </a:prstGeom>
          <a:ln w="22225">
            <a:solidFill>
              <a:srgbClr val="E95125"/>
            </a:solidFill>
          </a:ln>
        </p:spPr>
        <p:style>
          <a:lnRef idx="1">
            <a:schemeClr val="dk1"/>
          </a:lnRef>
          <a:fillRef idx="0">
            <a:schemeClr val="dk1"/>
          </a:fillRef>
          <a:effectRef idx="0">
            <a:schemeClr val="dk1"/>
          </a:effectRef>
          <a:fontRef idx="minor">
            <a:schemeClr val="tx1"/>
          </a:fontRef>
        </p:style>
      </p:cxnSp>
      <p:sp>
        <p:nvSpPr>
          <p:cNvPr id="4" name="Date Placeholder 3">
            <a:extLst>
              <a:ext uri="{FF2B5EF4-FFF2-40B4-BE49-F238E27FC236}">
                <a16:creationId xmlns:a16="http://schemas.microsoft.com/office/drawing/2014/main" id="{6DD71F33-BF06-4CCD-A783-2CC9165FCDF3}"/>
              </a:ext>
            </a:extLst>
          </p:cNvPr>
          <p:cNvSpPr>
            <a:spLocks noGrp="1"/>
          </p:cNvSpPr>
          <p:nvPr>
            <p:ph type="dt" sz="half" idx="10"/>
          </p:nvPr>
        </p:nvSpPr>
        <p:spPr/>
        <p:txBody>
          <a:bodyPr/>
          <a:lstStyle/>
          <a:p>
            <a:r>
              <a:rPr lang="en-US"/>
              <a:t>7/28/2020</a:t>
            </a:r>
            <a:endParaRPr lang="en-US" dirty="0"/>
          </a:p>
        </p:txBody>
      </p:sp>
      <p:sp>
        <p:nvSpPr>
          <p:cNvPr id="7" name="Footer Placeholder 6">
            <a:extLst>
              <a:ext uri="{FF2B5EF4-FFF2-40B4-BE49-F238E27FC236}">
                <a16:creationId xmlns:a16="http://schemas.microsoft.com/office/drawing/2014/main" id="{EB536DB5-2526-4249-AAFE-72D074FA4BF1}"/>
              </a:ext>
            </a:extLst>
          </p:cNvPr>
          <p:cNvSpPr>
            <a:spLocks noGrp="1"/>
          </p:cNvSpPr>
          <p:nvPr>
            <p:ph type="ftr" sz="quarter" idx="11"/>
          </p:nvPr>
        </p:nvSpPr>
        <p:spPr/>
        <p:txBody>
          <a:bodyPr/>
          <a:lstStyle/>
          <a:p>
            <a:r>
              <a:rPr lang="en-US"/>
              <a:t>Ang Lee                FEA Summary for APA Shipping frame </a:t>
            </a:r>
            <a:endParaRPr lang="en-US" dirty="0"/>
          </a:p>
        </p:txBody>
      </p:sp>
      <p:sp>
        <p:nvSpPr>
          <p:cNvPr id="15" name="Slide Number Placeholder 14">
            <a:extLst>
              <a:ext uri="{FF2B5EF4-FFF2-40B4-BE49-F238E27FC236}">
                <a16:creationId xmlns:a16="http://schemas.microsoft.com/office/drawing/2014/main" id="{2F58A84B-846C-408A-AB51-6EFC241F64F7}"/>
              </a:ext>
            </a:extLst>
          </p:cNvPr>
          <p:cNvSpPr>
            <a:spLocks noGrp="1"/>
          </p:cNvSpPr>
          <p:nvPr>
            <p:ph type="sldNum" sz="quarter" idx="12"/>
          </p:nvPr>
        </p:nvSpPr>
        <p:spPr/>
        <p:txBody>
          <a:bodyPr/>
          <a:lstStyle/>
          <a:p>
            <a:fld id="{6B7B1768-BF1B-4AF5-8E20-1233738B2665}" type="slidenum">
              <a:rPr lang="en-US" smtClean="0"/>
              <a:t>19</a:t>
            </a:fld>
            <a:endParaRPr lang="en-US" dirty="0"/>
          </a:p>
        </p:txBody>
      </p:sp>
      <p:sp>
        <p:nvSpPr>
          <p:cNvPr id="18" name="TextBox 17">
            <a:extLst>
              <a:ext uri="{FF2B5EF4-FFF2-40B4-BE49-F238E27FC236}">
                <a16:creationId xmlns:a16="http://schemas.microsoft.com/office/drawing/2014/main" id="{AF49DFE8-3EA2-43C0-B7F4-DAA2E24E56EC}"/>
              </a:ext>
            </a:extLst>
          </p:cNvPr>
          <p:cNvSpPr txBox="1"/>
          <p:nvPr/>
        </p:nvSpPr>
        <p:spPr>
          <a:xfrm>
            <a:off x="1493520" y="121920"/>
            <a:ext cx="6299200" cy="523220"/>
          </a:xfrm>
          <a:prstGeom prst="rect">
            <a:avLst/>
          </a:prstGeom>
          <a:noFill/>
        </p:spPr>
        <p:txBody>
          <a:bodyPr wrap="square" rtlCol="0">
            <a:spAutoFit/>
          </a:bodyPr>
          <a:lstStyle/>
          <a:p>
            <a:r>
              <a:rPr lang="en-US" sz="2800" dirty="0"/>
              <a:t>Case  5a _ Second rotation</a:t>
            </a:r>
          </a:p>
        </p:txBody>
      </p:sp>
    </p:spTree>
    <p:extLst>
      <p:ext uri="{BB962C8B-B14F-4D97-AF65-F5344CB8AC3E}">
        <p14:creationId xmlns:p14="http://schemas.microsoft.com/office/powerpoint/2010/main" val="114889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E292A3-C4E9-40AF-B2A9-870D2D69E6F9}"/>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AEDAC04E-76EB-425E-ADDB-200BB9B3B66D}"/>
              </a:ext>
            </a:extLst>
          </p:cNvPr>
          <p:cNvSpPr>
            <a:spLocks noGrp="1"/>
          </p:cNvSpPr>
          <p:nvPr>
            <p:ph type="ftr" sz="quarter" idx="11"/>
          </p:nvPr>
        </p:nvSpPr>
        <p:spPr/>
        <p:txBody>
          <a:bodyPr/>
          <a:lstStyle/>
          <a:p>
            <a:r>
              <a:rPr lang="en-US"/>
              <a:t>Ang Lee                FEA Summary for APA Shipping frame </a:t>
            </a:r>
            <a:endParaRPr lang="en-US" dirty="0"/>
          </a:p>
        </p:txBody>
      </p:sp>
      <p:pic>
        <p:nvPicPr>
          <p:cNvPr id="6" name="Picture 5">
            <a:extLst>
              <a:ext uri="{FF2B5EF4-FFF2-40B4-BE49-F238E27FC236}">
                <a16:creationId xmlns:a16="http://schemas.microsoft.com/office/drawing/2014/main" id="{811150F2-C20D-4542-B330-5BBCFFF5C48C}"/>
              </a:ext>
            </a:extLst>
          </p:cNvPr>
          <p:cNvPicPr>
            <a:picLocks noChangeAspect="1"/>
          </p:cNvPicPr>
          <p:nvPr/>
        </p:nvPicPr>
        <p:blipFill>
          <a:blip r:embed="rId2"/>
          <a:stretch>
            <a:fillRect/>
          </a:stretch>
        </p:blipFill>
        <p:spPr>
          <a:xfrm>
            <a:off x="5012288" y="1008243"/>
            <a:ext cx="6079779" cy="2685180"/>
          </a:xfrm>
          <a:prstGeom prst="rect">
            <a:avLst/>
          </a:prstGeom>
        </p:spPr>
      </p:pic>
      <p:pic>
        <p:nvPicPr>
          <p:cNvPr id="7" name="Picture 6">
            <a:extLst>
              <a:ext uri="{FF2B5EF4-FFF2-40B4-BE49-F238E27FC236}">
                <a16:creationId xmlns:a16="http://schemas.microsoft.com/office/drawing/2014/main" id="{8E2A52F2-5811-4F66-84EC-BDA1461CD34D}"/>
              </a:ext>
            </a:extLst>
          </p:cNvPr>
          <p:cNvPicPr>
            <a:picLocks noChangeAspect="1"/>
          </p:cNvPicPr>
          <p:nvPr/>
        </p:nvPicPr>
        <p:blipFill>
          <a:blip r:embed="rId3"/>
          <a:stretch>
            <a:fillRect/>
          </a:stretch>
        </p:blipFill>
        <p:spPr>
          <a:xfrm>
            <a:off x="888830" y="1008243"/>
            <a:ext cx="4057859" cy="4934204"/>
          </a:xfrm>
          <a:prstGeom prst="rect">
            <a:avLst/>
          </a:prstGeom>
        </p:spPr>
      </p:pic>
      <p:sp>
        <p:nvSpPr>
          <p:cNvPr id="8" name="TextBox 7">
            <a:extLst>
              <a:ext uri="{FF2B5EF4-FFF2-40B4-BE49-F238E27FC236}">
                <a16:creationId xmlns:a16="http://schemas.microsoft.com/office/drawing/2014/main" id="{F12CFF90-50B0-4E53-A20A-86CEC87B0B2B}"/>
              </a:ext>
            </a:extLst>
          </p:cNvPr>
          <p:cNvSpPr txBox="1"/>
          <p:nvPr/>
        </p:nvSpPr>
        <p:spPr>
          <a:xfrm>
            <a:off x="4946689" y="4695338"/>
            <a:ext cx="6356481" cy="1200329"/>
          </a:xfrm>
          <a:prstGeom prst="rect">
            <a:avLst/>
          </a:prstGeom>
          <a:noFill/>
        </p:spPr>
        <p:txBody>
          <a:bodyPr wrap="square" rtlCol="0">
            <a:spAutoFit/>
          </a:bodyPr>
          <a:lstStyle/>
          <a:p>
            <a:r>
              <a:rPr lang="en-US" dirty="0"/>
              <a:t>APA Shipping Frame mainly Consists of :</a:t>
            </a:r>
          </a:p>
          <a:p>
            <a:r>
              <a:rPr lang="en-US" dirty="0"/>
              <a:t>-	S355 steel Tubing with S (yield)=355 MPa ; </a:t>
            </a:r>
            <a:r>
              <a:rPr lang="en-US" dirty="0" err="1"/>
              <a:t>Su</a:t>
            </a:r>
            <a:r>
              <a:rPr lang="en-US" dirty="0"/>
              <a:t>=470 MPa.</a:t>
            </a:r>
          </a:p>
          <a:p>
            <a:r>
              <a:rPr lang="en-US" dirty="0"/>
              <a:t>-	Carbon steel plate. </a:t>
            </a:r>
          </a:p>
          <a:p>
            <a:r>
              <a:rPr lang="en-US" dirty="0"/>
              <a:t>-	Shock Absorber _Wire Rope Isolator (WRI)</a:t>
            </a:r>
          </a:p>
        </p:txBody>
      </p:sp>
      <p:cxnSp>
        <p:nvCxnSpPr>
          <p:cNvPr id="9" name="Straight Arrow Connector 8">
            <a:extLst>
              <a:ext uri="{FF2B5EF4-FFF2-40B4-BE49-F238E27FC236}">
                <a16:creationId xmlns:a16="http://schemas.microsoft.com/office/drawing/2014/main" id="{12114A6F-3937-4EDE-BA89-EB9F8B8C4362}"/>
              </a:ext>
            </a:extLst>
          </p:cNvPr>
          <p:cNvCxnSpPr>
            <a:cxnSpLocks/>
          </p:cNvCxnSpPr>
          <p:nvPr/>
        </p:nvCxnSpPr>
        <p:spPr>
          <a:xfrm flipV="1">
            <a:off x="7573599" y="1211659"/>
            <a:ext cx="0" cy="560188"/>
          </a:xfrm>
          <a:prstGeom prst="straightConnector1">
            <a:avLst/>
          </a:prstGeom>
          <a:ln w="44450">
            <a:solidFill>
              <a:srgbClr val="E95125"/>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0E36F11-19A8-4F40-BCBF-862E645E8F3A}"/>
              </a:ext>
            </a:extLst>
          </p:cNvPr>
          <p:cNvCxnSpPr>
            <a:cxnSpLocks/>
          </p:cNvCxnSpPr>
          <p:nvPr/>
        </p:nvCxnSpPr>
        <p:spPr>
          <a:xfrm flipV="1">
            <a:off x="3139421" y="795682"/>
            <a:ext cx="0" cy="560188"/>
          </a:xfrm>
          <a:prstGeom prst="straightConnector1">
            <a:avLst/>
          </a:prstGeom>
          <a:ln w="44450">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DF27CC68-7709-4D0C-B494-539012F94007}"/>
              </a:ext>
            </a:extLst>
          </p:cNvPr>
          <p:cNvSpPr/>
          <p:nvPr/>
        </p:nvSpPr>
        <p:spPr>
          <a:xfrm>
            <a:off x="1264261" y="209465"/>
            <a:ext cx="9827806" cy="461665"/>
          </a:xfrm>
          <a:prstGeom prst="rect">
            <a:avLst/>
          </a:prstGeom>
        </p:spPr>
        <p:txBody>
          <a:bodyPr wrap="square">
            <a:spAutoFit/>
          </a:bodyPr>
          <a:lstStyle/>
          <a:p>
            <a:r>
              <a:rPr lang="en-GB" sz="2400" b="1" dirty="0">
                <a:solidFill>
                  <a:srgbClr val="E95125"/>
                </a:solidFill>
                <a:latin typeface="Helvetica"/>
              </a:rPr>
              <a:t>Summary of FEA Analysis for APA Shipping Frame</a:t>
            </a:r>
            <a:endParaRPr lang="en-US" sz="1400" dirty="0"/>
          </a:p>
        </p:txBody>
      </p:sp>
      <p:sp>
        <p:nvSpPr>
          <p:cNvPr id="5" name="Slide Number Placeholder 4">
            <a:extLst>
              <a:ext uri="{FF2B5EF4-FFF2-40B4-BE49-F238E27FC236}">
                <a16:creationId xmlns:a16="http://schemas.microsoft.com/office/drawing/2014/main" id="{741D2F9F-90F0-4A06-B5F1-499409E3253B}"/>
              </a:ext>
            </a:extLst>
          </p:cNvPr>
          <p:cNvSpPr>
            <a:spLocks noGrp="1"/>
          </p:cNvSpPr>
          <p:nvPr>
            <p:ph type="sldNum" sz="quarter" idx="12"/>
          </p:nvPr>
        </p:nvSpPr>
        <p:spPr/>
        <p:txBody>
          <a:bodyPr/>
          <a:lstStyle/>
          <a:p>
            <a:fld id="{6B7B1768-BF1B-4AF5-8E20-1233738B2665}" type="slidenum">
              <a:rPr lang="en-US" smtClean="0"/>
              <a:t>2</a:t>
            </a:fld>
            <a:endParaRPr lang="en-US" dirty="0"/>
          </a:p>
        </p:txBody>
      </p:sp>
    </p:spTree>
    <p:extLst>
      <p:ext uri="{BB962C8B-B14F-4D97-AF65-F5344CB8AC3E}">
        <p14:creationId xmlns:p14="http://schemas.microsoft.com/office/powerpoint/2010/main" val="122103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EBE19E-2CCE-4509-85CA-4467C4876D6B}"/>
              </a:ext>
            </a:extLst>
          </p:cNvPr>
          <p:cNvSpPr txBox="1"/>
          <p:nvPr/>
        </p:nvSpPr>
        <p:spPr>
          <a:xfrm>
            <a:off x="3007360" y="586007"/>
            <a:ext cx="5697914" cy="461665"/>
          </a:xfrm>
          <a:prstGeom prst="rect">
            <a:avLst/>
          </a:prstGeom>
          <a:noFill/>
        </p:spPr>
        <p:txBody>
          <a:bodyPr wrap="square" rtlCol="0">
            <a:spAutoFit/>
          </a:bodyPr>
          <a:lstStyle/>
          <a:p>
            <a:r>
              <a:rPr lang="en-US" sz="2400" dirty="0"/>
              <a:t>The buckling SF (min)=51.68 for case 5a</a:t>
            </a:r>
          </a:p>
        </p:txBody>
      </p:sp>
      <p:sp>
        <p:nvSpPr>
          <p:cNvPr id="3" name="Date Placeholder 2">
            <a:extLst>
              <a:ext uri="{FF2B5EF4-FFF2-40B4-BE49-F238E27FC236}">
                <a16:creationId xmlns:a16="http://schemas.microsoft.com/office/drawing/2014/main" id="{CDE30793-083B-49E7-906F-78A75DD3A10F}"/>
              </a:ext>
            </a:extLst>
          </p:cNvPr>
          <p:cNvSpPr>
            <a:spLocks noGrp="1"/>
          </p:cNvSpPr>
          <p:nvPr>
            <p:ph type="dt" sz="half" idx="10"/>
          </p:nvPr>
        </p:nvSpPr>
        <p:spPr/>
        <p:txBody>
          <a:bodyPr/>
          <a:lstStyle/>
          <a:p>
            <a:r>
              <a:rPr lang="en-US"/>
              <a:t>7/28/2020</a:t>
            </a:r>
            <a:endParaRPr lang="en-US" dirty="0"/>
          </a:p>
        </p:txBody>
      </p:sp>
      <p:sp>
        <p:nvSpPr>
          <p:cNvPr id="10" name="Footer Placeholder 9">
            <a:extLst>
              <a:ext uri="{FF2B5EF4-FFF2-40B4-BE49-F238E27FC236}">
                <a16:creationId xmlns:a16="http://schemas.microsoft.com/office/drawing/2014/main" id="{6303AF97-916F-4578-A832-0F59BB5EF1BE}"/>
              </a:ext>
            </a:extLst>
          </p:cNvPr>
          <p:cNvSpPr>
            <a:spLocks noGrp="1"/>
          </p:cNvSpPr>
          <p:nvPr>
            <p:ph type="ftr" sz="quarter" idx="11"/>
          </p:nvPr>
        </p:nvSpPr>
        <p:spPr/>
        <p:txBody>
          <a:bodyPr/>
          <a:lstStyle/>
          <a:p>
            <a:r>
              <a:rPr lang="en-US"/>
              <a:t>Ang Lee                FEA Summary for APA Shipping frame </a:t>
            </a:r>
            <a:endParaRPr lang="en-US" dirty="0"/>
          </a:p>
        </p:txBody>
      </p:sp>
      <p:pic>
        <p:nvPicPr>
          <p:cNvPr id="7" name="Picture 6">
            <a:extLst>
              <a:ext uri="{FF2B5EF4-FFF2-40B4-BE49-F238E27FC236}">
                <a16:creationId xmlns:a16="http://schemas.microsoft.com/office/drawing/2014/main" id="{C7CA3A0F-4624-4527-98F1-9EB2876418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360" y="1290320"/>
            <a:ext cx="5262880" cy="3674646"/>
          </a:xfrm>
          <a:prstGeom prst="rect">
            <a:avLst/>
          </a:prstGeom>
          <a:noFill/>
          <a:ln>
            <a:noFill/>
          </a:ln>
        </p:spPr>
      </p:pic>
      <p:sp>
        <p:nvSpPr>
          <p:cNvPr id="2" name="Slide Number Placeholder 1">
            <a:extLst>
              <a:ext uri="{FF2B5EF4-FFF2-40B4-BE49-F238E27FC236}">
                <a16:creationId xmlns:a16="http://schemas.microsoft.com/office/drawing/2014/main" id="{285F65B6-1880-4106-AF96-91922AE3EC2C}"/>
              </a:ext>
            </a:extLst>
          </p:cNvPr>
          <p:cNvSpPr>
            <a:spLocks noGrp="1"/>
          </p:cNvSpPr>
          <p:nvPr>
            <p:ph type="sldNum" sz="quarter" idx="12"/>
          </p:nvPr>
        </p:nvSpPr>
        <p:spPr/>
        <p:txBody>
          <a:bodyPr/>
          <a:lstStyle/>
          <a:p>
            <a:fld id="{6B7B1768-BF1B-4AF5-8E20-1233738B2665}" type="slidenum">
              <a:rPr lang="en-US" smtClean="0"/>
              <a:t>20</a:t>
            </a:fld>
            <a:endParaRPr lang="en-US" dirty="0"/>
          </a:p>
        </p:txBody>
      </p:sp>
    </p:spTree>
    <p:extLst>
      <p:ext uri="{BB962C8B-B14F-4D97-AF65-F5344CB8AC3E}">
        <p14:creationId xmlns:p14="http://schemas.microsoft.com/office/powerpoint/2010/main" val="282122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ame&#10;&#10;Description automatically generated">
            <a:extLst>
              <a:ext uri="{FF2B5EF4-FFF2-40B4-BE49-F238E27FC236}">
                <a16:creationId xmlns:a16="http://schemas.microsoft.com/office/drawing/2014/main" id="{284E6CE5-B2BE-4B35-B5F2-A17081D302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272" y="2085668"/>
            <a:ext cx="4835741" cy="2439719"/>
          </a:xfrm>
          <a:prstGeom prst="rect">
            <a:avLst/>
          </a:prstGeom>
          <a:noFill/>
          <a:ln>
            <a:noFill/>
          </a:ln>
        </p:spPr>
      </p:pic>
      <p:pic>
        <p:nvPicPr>
          <p:cNvPr id="3" name="Picture 2">
            <a:extLst>
              <a:ext uri="{FF2B5EF4-FFF2-40B4-BE49-F238E27FC236}">
                <a16:creationId xmlns:a16="http://schemas.microsoft.com/office/drawing/2014/main" id="{880799C1-3A85-4233-8D57-73FBE5767510}"/>
              </a:ext>
            </a:extLst>
          </p:cNvPr>
          <p:cNvPicPr>
            <a:picLocks noChangeAspect="1"/>
          </p:cNvPicPr>
          <p:nvPr/>
        </p:nvPicPr>
        <p:blipFill>
          <a:blip r:embed="rId3"/>
          <a:stretch>
            <a:fillRect/>
          </a:stretch>
        </p:blipFill>
        <p:spPr>
          <a:xfrm>
            <a:off x="6434298" y="2085668"/>
            <a:ext cx="4593150" cy="2439720"/>
          </a:xfrm>
          <a:prstGeom prst="rect">
            <a:avLst/>
          </a:prstGeom>
        </p:spPr>
      </p:pic>
      <p:sp>
        <p:nvSpPr>
          <p:cNvPr id="4" name="TextBox 3">
            <a:extLst>
              <a:ext uri="{FF2B5EF4-FFF2-40B4-BE49-F238E27FC236}">
                <a16:creationId xmlns:a16="http://schemas.microsoft.com/office/drawing/2014/main" id="{D944784A-6F30-43BB-88D9-9AC9FB000EE7}"/>
              </a:ext>
            </a:extLst>
          </p:cNvPr>
          <p:cNvSpPr txBox="1"/>
          <p:nvPr/>
        </p:nvSpPr>
        <p:spPr>
          <a:xfrm>
            <a:off x="1838004" y="485766"/>
            <a:ext cx="6983730" cy="830997"/>
          </a:xfrm>
          <a:prstGeom prst="rect">
            <a:avLst/>
          </a:prstGeom>
          <a:noFill/>
        </p:spPr>
        <p:txBody>
          <a:bodyPr wrap="square" rtlCol="0">
            <a:spAutoFit/>
          </a:bodyPr>
          <a:lstStyle/>
          <a:p>
            <a:r>
              <a:rPr lang="en-US" sz="2400" dirty="0"/>
              <a:t>Case 5b Stress (MPa); </a:t>
            </a:r>
            <a:r>
              <a:rPr lang="da-DK" sz="2400" dirty="0"/>
              <a:t>SF (min) = 355/161.32 = 2.20.</a:t>
            </a:r>
            <a:endParaRPr lang="en-US" sz="2400" dirty="0"/>
          </a:p>
          <a:p>
            <a:r>
              <a:rPr lang="en-US" sz="2400" dirty="0"/>
              <a:t>  (Just before the yellow sling to  picked up the frame ) </a:t>
            </a:r>
          </a:p>
        </p:txBody>
      </p:sp>
      <p:cxnSp>
        <p:nvCxnSpPr>
          <p:cNvPr id="10" name="Straight Arrow Connector 9">
            <a:extLst>
              <a:ext uri="{FF2B5EF4-FFF2-40B4-BE49-F238E27FC236}">
                <a16:creationId xmlns:a16="http://schemas.microsoft.com/office/drawing/2014/main" id="{B4585F7D-A436-423C-86BA-B9DC4202E8E1}"/>
              </a:ext>
            </a:extLst>
          </p:cNvPr>
          <p:cNvCxnSpPr>
            <a:cxnSpLocks/>
          </p:cNvCxnSpPr>
          <p:nvPr/>
        </p:nvCxnSpPr>
        <p:spPr>
          <a:xfrm flipV="1">
            <a:off x="2014583" y="2602066"/>
            <a:ext cx="0" cy="1197164"/>
          </a:xfrm>
          <a:prstGeom prst="straightConnector1">
            <a:avLst/>
          </a:prstGeom>
          <a:ln w="25400">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71D33A6-D8A7-4C97-8D0C-6D5648384B28}"/>
              </a:ext>
            </a:extLst>
          </p:cNvPr>
          <p:cNvCxnSpPr>
            <a:cxnSpLocks/>
          </p:cNvCxnSpPr>
          <p:nvPr/>
        </p:nvCxnSpPr>
        <p:spPr>
          <a:xfrm flipH="1" flipV="1">
            <a:off x="5026259" y="2708396"/>
            <a:ext cx="48668" cy="528156"/>
          </a:xfrm>
          <a:prstGeom prst="line">
            <a:avLst/>
          </a:prstGeom>
          <a:ln w="22225">
            <a:solidFill>
              <a:srgbClr val="E9512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E59C7B-9DB7-4E16-A6FB-1BE84DD94229}"/>
              </a:ext>
            </a:extLst>
          </p:cNvPr>
          <p:cNvCxnSpPr>
            <a:cxnSpLocks/>
          </p:cNvCxnSpPr>
          <p:nvPr/>
        </p:nvCxnSpPr>
        <p:spPr>
          <a:xfrm flipV="1">
            <a:off x="4944216" y="2708397"/>
            <a:ext cx="82043" cy="505152"/>
          </a:xfrm>
          <a:prstGeom prst="line">
            <a:avLst/>
          </a:prstGeom>
          <a:ln w="22225">
            <a:solidFill>
              <a:srgbClr val="E95125"/>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47B21D1-8B2F-4AB0-A10F-7C7EBC3B018A}"/>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E133DFDB-BCB7-4757-ABE0-618CED0A403F}"/>
              </a:ext>
            </a:extLst>
          </p:cNvPr>
          <p:cNvSpPr>
            <a:spLocks noGrp="1"/>
          </p:cNvSpPr>
          <p:nvPr>
            <p:ph type="ftr" sz="quarter" idx="11"/>
          </p:nvPr>
        </p:nvSpPr>
        <p:spPr/>
        <p:txBody>
          <a:bodyPr/>
          <a:lstStyle/>
          <a:p>
            <a:r>
              <a:rPr lang="en-US"/>
              <a:t>Ang Lee                FEA Summary for APA Shipping frame </a:t>
            </a:r>
            <a:endParaRPr lang="en-US" dirty="0"/>
          </a:p>
        </p:txBody>
      </p:sp>
      <p:sp>
        <p:nvSpPr>
          <p:cNvPr id="16" name="Rectangle 15">
            <a:extLst>
              <a:ext uri="{FF2B5EF4-FFF2-40B4-BE49-F238E27FC236}">
                <a16:creationId xmlns:a16="http://schemas.microsoft.com/office/drawing/2014/main" id="{82C0B960-4C26-402F-B245-64FF39567D5A}"/>
              </a:ext>
            </a:extLst>
          </p:cNvPr>
          <p:cNvSpPr/>
          <p:nvPr/>
        </p:nvSpPr>
        <p:spPr>
          <a:xfrm>
            <a:off x="7629770" y="3563823"/>
            <a:ext cx="922047" cy="369332"/>
          </a:xfrm>
          <a:prstGeom prst="rect">
            <a:avLst/>
          </a:prstGeom>
        </p:spPr>
        <p:txBody>
          <a:bodyPr wrap="none">
            <a:spAutoFit/>
          </a:bodyPr>
          <a:lstStyle/>
          <a:p>
            <a:r>
              <a:rPr lang="en-US" dirty="0">
                <a:latin typeface="Times New Roman" panose="02020603050405020304" pitchFamily="18" charset="0"/>
              </a:rPr>
              <a:t>Case 5b</a:t>
            </a:r>
          </a:p>
        </p:txBody>
      </p:sp>
      <p:sp>
        <p:nvSpPr>
          <p:cNvPr id="17" name="Slide Number Placeholder 16">
            <a:extLst>
              <a:ext uri="{FF2B5EF4-FFF2-40B4-BE49-F238E27FC236}">
                <a16:creationId xmlns:a16="http://schemas.microsoft.com/office/drawing/2014/main" id="{DA11A692-270F-483F-A1CE-BB9FCF44FA1A}"/>
              </a:ext>
            </a:extLst>
          </p:cNvPr>
          <p:cNvSpPr>
            <a:spLocks noGrp="1"/>
          </p:cNvSpPr>
          <p:nvPr>
            <p:ph type="sldNum" sz="quarter" idx="12"/>
          </p:nvPr>
        </p:nvSpPr>
        <p:spPr/>
        <p:txBody>
          <a:bodyPr/>
          <a:lstStyle/>
          <a:p>
            <a:fld id="{6B7B1768-BF1B-4AF5-8E20-1233738B2665}" type="slidenum">
              <a:rPr lang="en-US" smtClean="0"/>
              <a:t>21</a:t>
            </a:fld>
            <a:endParaRPr lang="en-US" dirty="0"/>
          </a:p>
        </p:txBody>
      </p:sp>
    </p:spTree>
    <p:extLst>
      <p:ext uri="{BB962C8B-B14F-4D97-AF65-F5344CB8AC3E}">
        <p14:creationId xmlns:p14="http://schemas.microsoft.com/office/powerpoint/2010/main" val="76820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75B077-07B5-48E5-8B02-4D1C5E19EE4C}"/>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4F5F8812-E3BC-458D-8868-036A1A81F374}"/>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a:extLst>
              <a:ext uri="{FF2B5EF4-FFF2-40B4-BE49-F238E27FC236}">
                <a16:creationId xmlns:a16="http://schemas.microsoft.com/office/drawing/2014/main" id="{5CEE4082-B101-48C6-8952-7D0A0804B18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385" y="1922462"/>
            <a:ext cx="4661440" cy="3013075"/>
          </a:xfrm>
          <a:prstGeom prst="rect">
            <a:avLst/>
          </a:prstGeom>
          <a:noFill/>
          <a:ln>
            <a:noFill/>
          </a:ln>
        </p:spPr>
      </p:pic>
      <p:sp>
        <p:nvSpPr>
          <p:cNvPr id="6" name="Rectangle 5">
            <a:extLst>
              <a:ext uri="{FF2B5EF4-FFF2-40B4-BE49-F238E27FC236}">
                <a16:creationId xmlns:a16="http://schemas.microsoft.com/office/drawing/2014/main" id="{D9063762-F29F-4836-AA47-25E6422B890D}"/>
              </a:ext>
            </a:extLst>
          </p:cNvPr>
          <p:cNvSpPr/>
          <p:nvPr/>
        </p:nvSpPr>
        <p:spPr>
          <a:xfrm>
            <a:off x="2782261" y="856734"/>
            <a:ext cx="5133136" cy="461665"/>
          </a:xfrm>
          <a:prstGeom prst="rect">
            <a:avLst/>
          </a:prstGeom>
        </p:spPr>
        <p:txBody>
          <a:bodyPr wrap="none">
            <a:spAutoFit/>
          </a:bodyPr>
          <a:lstStyle/>
          <a:p>
            <a:pPr algn="ctr"/>
            <a:r>
              <a:rPr lang="en-US" sz="2400" dirty="0">
                <a:latin typeface="Times New Roman" panose="02020603050405020304" pitchFamily="18" charset="0"/>
              </a:rPr>
              <a:t>The buckling SF (min)=46.7 for case 5b</a:t>
            </a:r>
          </a:p>
        </p:txBody>
      </p:sp>
      <p:sp>
        <p:nvSpPr>
          <p:cNvPr id="7" name="Slide Number Placeholder 6">
            <a:extLst>
              <a:ext uri="{FF2B5EF4-FFF2-40B4-BE49-F238E27FC236}">
                <a16:creationId xmlns:a16="http://schemas.microsoft.com/office/drawing/2014/main" id="{788532F7-27AC-451B-AB61-A460657ED843}"/>
              </a:ext>
            </a:extLst>
          </p:cNvPr>
          <p:cNvSpPr>
            <a:spLocks noGrp="1"/>
          </p:cNvSpPr>
          <p:nvPr>
            <p:ph type="sldNum" sz="quarter" idx="12"/>
          </p:nvPr>
        </p:nvSpPr>
        <p:spPr/>
        <p:txBody>
          <a:bodyPr/>
          <a:lstStyle/>
          <a:p>
            <a:fld id="{6B7B1768-BF1B-4AF5-8E20-1233738B2665}" type="slidenum">
              <a:rPr lang="en-US" smtClean="0"/>
              <a:t>22</a:t>
            </a:fld>
            <a:endParaRPr lang="en-US" dirty="0"/>
          </a:p>
        </p:txBody>
      </p:sp>
    </p:spTree>
    <p:extLst>
      <p:ext uri="{BB962C8B-B14F-4D97-AF65-F5344CB8AC3E}">
        <p14:creationId xmlns:p14="http://schemas.microsoft.com/office/powerpoint/2010/main" val="374486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0FF7DF6-F19F-4618-9212-8570675019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520" y="1473201"/>
            <a:ext cx="4900023" cy="2875280"/>
          </a:xfrm>
          <a:prstGeom prst="rect">
            <a:avLst/>
          </a:prstGeom>
          <a:noFill/>
          <a:ln>
            <a:noFill/>
          </a:ln>
        </p:spPr>
      </p:pic>
      <p:pic>
        <p:nvPicPr>
          <p:cNvPr id="2" name="Picture 1">
            <a:extLst>
              <a:ext uri="{FF2B5EF4-FFF2-40B4-BE49-F238E27FC236}">
                <a16:creationId xmlns:a16="http://schemas.microsoft.com/office/drawing/2014/main" id="{C7C5FD17-9748-4091-8854-491F5E50F78C}"/>
              </a:ext>
            </a:extLst>
          </p:cNvPr>
          <p:cNvPicPr>
            <a:picLocks noChangeAspect="1"/>
          </p:cNvPicPr>
          <p:nvPr/>
        </p:nvPicPr>
        <p:blipFill>
          <a:blip r:embed="rId3"/>
          <a:stretch>
            <a:fillRect/>
          </a:stretch>
        </p:blipFill>
        <p:spPr>
          <a:xfrm>
            <a:off x="6601601" y="1310641"/>
            <a:ext cx="4438437" cy="3272822"/>
          </a:xfrm>
          <a:prstGeom prst="rect">
            <a:avLst/>
          </a:prstGeom>
        </p:spPr>
      </p:pic>
      <p:cxnSp>
        <p:nvCxnSpPr>
          <p:cNvPr id="5" name="Straight Connector 4">
            <a:extLst>
              <a:ext uri="{FF2B5EF4-FFF2-40B4-BE49-F238E27FC236}">
                <a16:creationId xmlns:a16="http://schemas.microsoft.com/office/drawing/2014/main" id="{033CC2A8-C127-4BF5-BFEE-86D2A7B9501E}"/>
              </a:ext>
            </a:extLst>
          </p:cNvPr>
          <p:cNvCxnSpPr>
            <a:cxnSpLocks/>
          </p:cNvCxnSpPr>
          <p:nvPr/>
        </p:nvCxnSpPr>
        <p:spPr>
          <a:xfrm flipV="1">
            <a:off x="3501569" y="1522758"/>
            <a:ext cx="907143" cy="1153886"/>
          </a:xfrm>
          <a:prstGeom prst="line">
            <a:avLst/>
          </a:prstGeom>
          <a:ln w="19050">
            <a:solidFill>
              <a:srgbClr val="E95125"/>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C586ED9-C027-4CB1-8424-D73B3CBAE91F}"/>
              </a:ext>
            </a:extLst>
          </p:cNvPr>
          <p:cNvCxnSpPr>
            <a:cxnSpLocks/>
          </p:cNvCxnSpPr>
          <p:nvPr/>
        </p:nvCxnSpPr>
        <p:spPr>
          <a:xfrm flipH="1" flipV="1">
            <a:off x="4408712" y="1522757"/>
            <a:ext cx="636453" cy="969796"/>
          </a:xfrm>
          <a:prstGeom prst="line">
            <a:avLst/>
          </a:prstGeom>
          <a:ln w="19050">
            <a:solidFill>
              <a:srgbClr val="E95125"/>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71CA2CD-759A-461D-921E-AD1F6C9BA46D}"/>
              </a:ext>
            </a:extLst>
          </p:cNvPr>
          <p:cNvSpPr txBox="1"/>
          <p:nvPr/>
        </p:nvSpPr>
        <p:spPr>
          <a:xfrm>
            <a:off x="2718524" y="644434"/>
            <a:ext cx="5867907" cy="461665"/>
          </a:xfrm>
          <a:prstGeom prst="rect">
            <a:avLst/>
          </a:prstGeom>
          <a:noFill/>
        </p:spPr>
        <p:txBody>
          <a:bodyPr wrap="square" rtlCol="0">
            <a:spAutoFit/>
          </a:bodyPr>
          <a:lstStyle/>
          <a:p>
            <a:r>
              <a:rPr lang="en-US" sz="2400" dirty="0"/>
              <a:t>Case 5c Stress (MPa); SF=355/145.01=2.45</a:t>
            </a:r>
          </a:p>
        </p:txBody>
      </p:sp>
      <p:sp>
        <p:nvSpPr>
          <p:cNvPr id="4" name="Date Placeholder 3">
            <a:extLst>
              <a:ext uri="{FF2B5EF4-FFF2-40B4-BE49-F238E27FC236}">
                <a16:creationId xmlns:a16="http://schemas.microsoft.com/office/drawing/2014/main" id="{114217EE-A13B-4719-B091-38BBD67188DE}"/>
              </a:ext>
            </a:extLst>
          </p:cNvPr>
          <p:cNvSpPr>
            <a:spLocks noGrp="1"/>
          </p:cNvSpPr>
          <p:nvPr>
            <p:ph type="dt" sz="half" idx="10"/>
          </p:nvPr>
        </p:nvSpPr>
        <p:spPr/>
        <p:txBody>
          <a:bodyPr/>
          <a:lstStyle/>
          <a:p>
            <a:r>
              <a:rPr lang="en-US"/>
              <a:t>7/28/2020</a:t>
            </a:r>
            <a:endParaRPr lang="en-US" dirty="0"/>
          </a:p>
        </p:txBody>
      </p:sp>
      <p:sp>
        <p:nvSpPr>
          <p:cNvPr id="8" name="Footer Placeholder 7">
            <a:extLst>
              <a:ext uri="{FF2B5EF4-FFF2-40B4-BE49-F238E27FC236}">
                <a16:creationId xmlns:a16="http://schemas.microsoft.com/office/drawing/2014/main" id="{FE0FA0F3-086A-47D3-80B8-43CE293E5314}"/>
              </a:ext>
            </a:extLst>
          </p:cNvPr>
          <p:cNvSpPr>
            <a:spLocks noGrp="1"/>
          </p:cNvSpPr>
          <p:nvPr>
            <p:ph type="ftr" sz="quarter" idx="11"/>
          </p:nvPr>
        </p:nvSpPr>
        <p:spPr/>
        <p:txBody>
          <a:bodyPr/>
          <a:lstStyle/>
          <a:p>
            <a:r>
              <a:rPr lang="en-US"/>
              <a:t>Ang Lee                FEA Summary for APA Shipping frame </a:t>
            </a:r>
            <a:endParaRPr lang="en-US" dirty="0"/>
          </a:p>
        </p:txBody>
      </p:sp>
      <p:sp>
        <p:nvSpPr>
          <p:cNvPr id="7" name="Rectangle 6">
            <a:extLst>
              <a:ext uri="{FF2B5EF4-FFF2-40B4-BE49-F238E27FC236}">
                <a16:creationId xmlns:a16="http://schemas.microsoft.com/office/drawing/2014/main" id="{E2063A96-654C-4738-BFBE-C15CFF663C17}"/>
              </a:ext>
            </a:extLst>
          </p:cNvPr>
          <p:cNvSpPr/>
          <p:nvPr/>
        </p:nvSpPr>
        <p:spPr>
          <a:xfrm>
            <a:off x="7728505" y="3464267"/>
            <a:ext cx="857927" cy="369332"/>
          </a:xfrm>
          <a:prstGeom prst="rect">
            <a:avLst/>
          </a:prstGeom>
        </p:spPr>
        <p:txBody>
          <a:bodyPr wrap="none">
            <a:spAutoFit/>
          </a:bodyPr>
          <a:lstStyle/>
          <a:p>
            <a:pPr algn="ctr"/>
            <a:r>
              <a:rPr lang="en-US" dirty="0">
                <a:latin typeface="Times New Roman" panose="02020603050405020304" pitchFamily="18" charset="0"/>
              </a:rPr>
              <a:t>case 5c</a:t>
            </a:r>
          </a:p>
        </p:txBody>
      </p:sp>
      <p:sp>
        <p:nvSpPr>
          <p:cNvPr id="14" name="Slide Number Placeholder 13">
            <a:extLst>
              <a:ext uri="{FF2B5EF4-FFF2-40B4-BE49-F238E27FC236}">
                <a16:creationId xmlns:a16="http://schemas.microsoft.com/office/drawing/2014/main" id="{D907D42C-46AE-47C4-8EEF-5BCE74A5CBD4}"/>
              </a:ext>
            </a:extLst>
          </p:cNvPr>
          <p:cNvSpPr>
            <a:spLocks noGrp="1"/>
          </p:cNvSpPr>
          <p:nvPr>
            <p:ph type="sldNum" sz="quarter" idx="12"/>
          </p:nvPr>
        </p:nvSpPr>
        <p:spPr/>
        <p:txBody>
          <a:bodyPr/>
          <a:lstStyle/>
          <a:p>
            <a:fld id="{6B7B1768-BF1B-4AF5-8E20-1233738B2665}" type="slidenum">
              <a:rPr lang="en-US" smtClean="0"/>
              <a:t>23</a:t>
            </a:fld>
            <a:endParaRPr lang="en-US" dirty="0"/>
          </a:p>
        </p:txBody>
      </p:sp>
    </p:spTree>
    <p:extLst>
      <p:ext uri="{BB962C8B-B14F-4D97-AF65-F5344CB8AC3E}">
        <p14:creationId xmlns:p14="http://schemas.microsoft.com/office/powerpoint/2010/main" val="165753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F1139-A090-47C9-98B7-0DF364F7DBEE}"/>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C727C23D-6FE7-485F-A481-AC904EA5CDA8}"/>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a:extLst>
              <a:ext uri="{FF2B5EF4-FFF2-40B4-BE49-F238E27FC236}">
                <a16:creationId xmlns:a16="http://schemas.microsoft.com/office/drawing/2014/main" id="{63A567AB-BF98-46E8-827B-EFD490634A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3360" y="1209040"/>
            <a:ext cx="5333365" cy="3408680"/>
          </a:xfrm>
          <a:prstGeom prst="rect">
            <a:avLst/>
          </a:prstGeom>
          <a:noFill/>
          <a:ln>
            <a:noFill/>
          </a:ln>
        </p:spPr>
      </p:pic>
      <p:sp>
        <p:nvSpPr>
          <p:cNvPr id="6" name="Rectangle 5">
            <a:extLst>
              <a:ext uri="{FF2B5EF4-FFF2-40B4-BE49-F238E27FC236}">
                <a16:creationId xmlns:a16="http://schemas.microsoft.com/office/drawing/2014/main" id="{7F0DA5E5-CD5E-44E8-9D3D-B9D78E7B7455}"/>
              </a:ext>
            </a:extLst>
          </p:cNvPr>
          <p:cNvSpPr/>
          <p:nvPr/>
        </p:nvSpPr>
        <p:spPr>
          <a:xfrm>
            <a:off x="3619282" y="541774"/>
            <a:ext cx="5087838" cy="461665"/>
          </a:xfrm>
          <a:prstGeom prst="rect">
            <a:avLst/>
          </a:prstGeom>
        </p:spPr>
        <p:txBody>
          <a:bodyPr wrap="square">
            <a:spAutoFit/>
          </a:bodyPr>
          <a:lstStyle/>
          <a:p>
            <a:r>
              <a:rPr lang="en-US" sz="2400" dirty="0">
                <a:latin typeface="Times New Roman" panose="02020603050405020304" pitchFamily="18" charset="0"/>
              </a:rPr>
              <a:t>The buckling SF (min)=20.1 for case 5c</a:t>
            </a:r>
            <a:endParaRPr lang="en-US" sz="2400" dirty="0"/>
          </a:p>
        </p:txBody>
      </p:sp>
      <p:sp>
        <p:nvSpPr>
          <p:cNvPr id="7" name="Slide Number Placeholder 6">
            <a:extLst>
              <a:ext uri="{FF2B5EF4-FFF2-40B4-BE49-F238E27FC236}">
                <a16:creationId xmlns:a16="http://schemas.microsoft.com/office/drawing/2014/main" id="{CE50DCD0-3B57-48CA-847B-0DAE3C231F80}"/>
              </a:ext>
            </a:extLst>
          </p:cNvPr>
          <p:cNvSpPr>
            <a:spLocks noGrp="1"/>
          </p:cNvSpPr>
          <p:nvPr>
            <p:ph type="sldNum" sz="quarter" idx="12"/>
          </p:nvPr>
        </p:nvSpPr>
        <p:spPr/>
        <p:txBody>
          <a:bodyPr/>
          <a:lstStyle/>
          <a:p>
            <a:fld id="{6B7B1768-BF1B-4AF5-8E20-1233738B2665}" type="slidenum">
              <a:rPr lang="en-US" smtClean="0"/>
              <a:t>24</a:t>
            </a:fld>
            <a:endParaRPr lang="en-US" dirty="0"/>
          </a:p>
        </p:txBody>
      </p:sp>
    </p:spTree>
    <p:extLst>
      <p:ext uri="{BB962C8B-B14F-4D97-AF65-F5344CB8AC3E}">
        <p14:creationId xmlns:p14="http://schemas.microsoft.com/office/powerpoint/2010/main" val="352450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E70B5-7E31-4143-BAB1-4EFCC48AE8A6}"/>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C0AA1D7E-7CA5-434C-BF04-D12867AC13A5}"/>
              </a:ext>
            </a:extLst>
          </p:cNvPr>
          <p:cNvSpPr>
            <a:spLocks noGrp="1"/>
          </p:cNvSpPr>
          <p:nvPr>
            <p:ph type="ftr" sz="quarter" idx="11"/>
          </p:nvPr>
        </p:nvSpPr>
        <p:spPr/>
        <p:txBody>
          <a:bodyPr/>
          <a:lstStyle/>
          <a:p>
            <a:r>
              <a:rPr lang="en-US"/>
              <a:t>Ang Lee                FEA Summary for APA Shipping frame </a:t>
            </a:r>
            <a:endParaRPr lang="en-US" dirty="0"/>
          </a:p>
        </p:txBody>
      </p:sp>
      <p:graphicFrame>
        <p:nvGraphicFramePr>
          <p:cNvPr id="8" name="Object 7">
            <a:extLst>
              <a:ext uri="{FF2B5EF4-FFF2-40B4-BE49-F238E27FC236}">
                <a16:creationId xmlns:a16="http://schemas.microsoft.com/office/drawing/2014/main" id="{4372B169-26D7-4176-9A8A-7ED27AED9F6A}"/>
              </a:ext>
            </a:extLst>
          </p:cNvPr>
          <p:cNvGraphicFramePr>
            <a:graphicFrameLocks noChangeAspect="1"/>
          </p:cNvGraphicFramePr>
          <p:nvPr>
            <p:extLst>
              <p:ext uri="{D42A27DB-BD31-4B8C-83A1-F6EECF244321}">
                <p14:modId xmlns:p14="http://schemas.microsoft.com/office/powerpoint/2010/main" val="2170578021"/>
              </p:ext>
            </p:extLst>
          </p:nvPr>
        </p:nvGraphicFramePr>
        <p:xfrm>
          <a:off x="5483225" y="3240088"/>
          <a:ext cx="1225550" cy="374650"/>
        </p:xfrm>
        <a:graphic>
          <a:graphicData uri="http://schemas.openxmlformats.org/presentationml/2006/ole">
            <mc:AlternateContent xmlns:mc="http://schemas.openxmlformats.org/markup-compatibility/2006">
              <mc:Choice xmlns:v="urn:schemas-microsoft-com:vml" Requires="v">
                <p:oleObj spid="_x0000_s1070" name="Worksheet" r:id="rId3" imgW="1225457" imgH="374583" progId="Excel.Sheet.12">
                  <p:embed/>
                </p:oleObj>
              </mc:Choice>
              <mc:Fallback>
                <p:oleObj name="Worksheet" r:id="rId3" imgW="1225457" imgH="374583" progId="Excel.Sheet.12">
                  <p:embed/>
                  <p:pic>
                    <p:nvPicPr>
                      <p:cNvPr id="0" name=""/>
                      <p:cNvPicPr/>
                      <p:nvPr/>
                    </p:nvPicPr>
                    <p:blipFill>
                      <a:blip r:embed="rId4"/>
                      <a:stretch>
                        <a:fillRect/>
                      </a:stretch>
                    </p:blipFill>
                    <p:spPr>
                      <a:xfrm>
                        <a:off x="5483225" y="3240088"/>
                        <a:ext cx="1225550" cy="37465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BA2F709-F7C5-4BD5-BC31-A30CB359A6DE}"/>
              </a:ext>
            </a:extLst>
          </p:cNvPr>
          <p:cNvSpPr/>
          <p:nvPr/>
        </p:nvSpPr>
        <p:spPr>
          <a:xfrm>
            <a:off x="3048000" y="1582341"/>
            <a:ext cx="6096000" cy="369332"/>
          </a:xfrm>
          <a:prstGeom prst="rect">
            <a:avLst/>
          </a:prstGeom>
        </p:spPr>
        <p:txBody>
          <a:bodyPr>
            <a:spAutoFit/>
          </a:bodyPr>
          <a:lstStyle/>
          <a:p>
            <a:pPr algn="ctr"/>
            <a:endParaRPr lang="en-US" dirty="0">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69D8E447-A0FF-4AA5-A9EE-621BF72D77F4}"/>
              </a:ext>
            </a:extLst>
          </p:cNvPr>
          <p:cNvGraphicFramePr>
            <a:graphicFrameLocks noGrp="1"/>
          </p:cNvGraphicFramePr>
          <p:nvPr>
            <p:extLst>
              <p:ext uri="{D42A27DB-BD31-4B8C-83A1-F6EECF244321}">
                <p14:modId xmlns:p14="http://schemas.microsoft.com/office/powerpoint/2010/main" val="3608475787"/>
              </p:ext>
            </p:extLst>
          </p:nvPr>
        </p:nvGraphicFramePr>
        <p:xfrm>
          <a:off x="731520" y="782320"/>
          <a:ext cx="8333105" cy="4720750"/>
        </p:xfrm>
        <a:graphic>
          <a:graphicData uri="http://schemas.openxmlformats.org/drawingml/2006/table">
            <a:tbl>
              <a:tblPr firstRow="1" firstCol="1" bandRow="1">
                <a:tableStyleId>{5C22544A-7EE6-4342-B048-85BDC9FD1C3A}</a:tableStyleId>
              </a:tblPr>
              <a:tblGrid>
                <a:gridCol w="695168">
                  <a:extLst>
                    <a:ext uri="{9D8B030D-6E8A-4147-A177-3AD203B41FA5}">
                      <a16:colId xmlns:a16="http://schemas.microsoft.com/office/drawing/2014/main" val="3734168130"/>
                    </a:ext>
                  </a:extLst>
                </a:gridCol>
                <a:gridCol w="2268209">
                  <a:extLst>
                    <a:ext uri="{9D8B030D-6E8A-4147-A177-3AD203B41FA5}">
                      <a16:colId xmlns:a16="http://schemas.microsoft.com/office/drawing/2014/main" val="1447237520"/>
                    </a:ext>
                  </a:extLst>
                </a:gridCol>
                <a:gridCol w="1098900">
                  <a:extLst>
                    <a:ext uri="{9D8B030D-6E8A-4147-A177-3AD203B41FA5}">
                      <a16:colId xmlns:a16="http://schemas.microsoft.com/office/drawing/2014/main" val="1473850089"/>
                    </a:ext>
                  </a:extLst>
                </a:gridCol>
                <a:gridCol w="1112269">
                  <a:extLst>
                    <a:ext uri="{9D8B030D-6E8A-4147-A177-3AD203B41FA5}">
                      <a16:colId xmlns:a16="http://schemas.microsoft.com/office/drawing/2014/main" val="1246948115"/>
                    </a:ext>
                  </a:extLst>
                </a:gridCol>
                <a:gridCol w="1030275">
                  <a:extLst>
                    <a:ext uri="{9D8B030D-6E8A-4147-A177-3AD203B41FA5}">
                      <a16:colId xmlns:a16="http://schemas.microsoft.com/office/drawing/2014/main" val="1811283400"/>
                    </a:ext>
                  </a:extLst>
                </a:gridCol>
                <a:gridCol w="1167526">
                  <a:extLst>
                    <a:ext uri="{9D8B030D-6E8A-4147-A177-3AD203B41FA5}">
                      <a16:colId xmlns:a16="http://schemas.microsoft.com/office/drawing/2014/main" val="1673099150"/>
                    </a:ext>
                  </a:extLst>
                </a:gridCol>
                <a:gridCol w="960758">
                  <a:extLst>
                    <a:ext uri="{9D8B030D-6E8A-4147-A177-3AD203B41FA5}">
                      <a16:colId xmlns:a16="http://schemas.microsoft.com/office/drawing/2014/main" val="3748100878"/>
                    </a:ext>
                  </a:extLst>
                </a:gridCol>
              </a:tblGrid>
              <a:tr h="1291758">
                <a:tc>
                  <a:txBody>
                    <a:bodyPr/>
                    <a:lstStyle/>
                    <a:p>
                      <a:pPr marL="0" marR="0" algn="ctr">
                        <a:spcBef>
                          <a:spcPts val="0"/>
                        </a:spcBef>
                        <a:spcAft>
                          <a:spcPts val="0"/>
                        </a:spcAft>
                      </a:pPr>
                      <a:r>
                        <a:rPr lang="en-US" sz="1400" dirty="0">
                          <a:effectLst/>
                        </a:rPr>
                        <a:t>Case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7 Configurations</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(Critical conditions)</a:t>
                      </a:r>
                    </a:p>
                  </a:txBody>
                  <a:tcPr marL="68580" marR="68580" marT="0" marB="0" anchor="ctr"/>
                </a:tc>
                <a:tc>
                  <a:txBody>
                    <a:bodyPr/>
                    <a:lstStyle/>
                    <a:p>
                      <a:pPr marL="0" marR="0" algn="ctr">
                        <a:spcBef>
                          <a:spcPts val="0"/>
                        </a:spcBef>
                        <a:spcAft>
                          <a:spcPts val="0"/>
                        </a:spcAft>
                      </a:pPr>
                      <a:r>
                        <a:rPr lang="en-US" sz="1400" dirty="0">
                          <a:effectLst/>
                        </a:rPr>
                        <a:t>Pick up points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Peak Stress (MPa)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SF (min)</a:t>
                      </a:r>
                    </a:p>
                    <a:p>
                      <a:pPr marL="0" marR="0" algn="ctr">
                        <a:spcBef>
                          <a:spcPts val="0"/>
                        </a:spcBef>
                        <a:spcAft>
                          <a:spcPts val="0"/>
                        </a:spcAft>
                      </a:pPr>
                      <a:r>
                        <a:rPr lang="en-US" sz="1400" dirty="0">
                          <a:effectLst/>
                        </a:rPr>
                        <a:t>For the frame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BTH-1 req satisfaction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SF </a:t>
                      </a:r>
                    </a:p>
                    <a:p>
                      <a:pPr marL="0" marR="0" algn="ctr">
                        <a:spcBef>
                          <a:spcPts val="0"/>
                        </a:spcBef>
                        <a:spcAft>
                          <a:spcPts val="0"/>
                        </a:spcAft>
                      </a:pPr>
                      <a:r>
                        <a:rPr lang="en-US" sz="1400">
                          <a:effectLst/>
                        </a:rPr>
                        <a:t>Buckling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2112180"/>
                  </a:ext>
                </a:extLst>
              </a:tr>
              <a:tr h="645880">
                <a:tc>
                  <a:txBody>
                    <a:bodyPr/>
                    <a:lstStyle/>
                    <a:p>
                      <a:pPr marL="0" marR="0" algn="ctr">
                        <a:spcBef>
                          <a:spcPts val="0"/>
                        </a:spcBef>
                        <a:spcAft>
                          <a:spcPts val="0"/>
                        </a:spcAft>
                      </a:pPr>
                      <a:r>
                        <a:rPr lang="en-US" sz="1400" dirty="0">
                          <a:effectLst/>
                        </a:rPr>
                        <a:t>3a =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Landscape Mode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136.92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69.3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025992"/>
                  </a:ext>
                </a:extLst>
              </a:tr>
              <a:tr h="331910">
                <a:tc>
                  <a:txBody>
                    <a:bodyPr/>
                    <a:lstStyle/>
                    <a:p>
                      <a:pPr marL="0" marR="0" algn="ctr">
                        <a:spcBef>
                          <a:spcPts val="0"/>
                        </a:spcBef>
                        <a:spcAft>
                          <a:spcPts val="0"/>
                        </a:spcAft>
                      </a:pPr>
                      <a:r>
                        <a:rPr lang="en-US" sz="1400">
                          <a:effectLst/>
                        </a:rPr>
                        <a:t>3b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Landscape Mode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155.39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2.28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7510769"/>
                  </a:ext>
                </a:extLst>
              </a:tr>
              <a:tr h="331910">
                <a:tc>
                  <a:txBody>
                    <a:bodyPr/>
                    <a:lstStyle/>
                    <a:p>
                      <a:pPr marL="0" marR="0" algn="ctr">
                        <a:spcBef>
                          <a:spcPts val="0"/>
                        </a:spcBef>
                        <a:spcAft>
                          <a:spcPts val="0"/>
                        </a:spcAft>
                      </a:pPr>
                      <a:r>
                        <a:rPr lang="en-US" sz="1400">
                          <a:effectLst/>
                        </a:rPr>
                        <a:t>3c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45 degree _1st rotation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118.63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2935026"/>
                  </a:ext>
                </a:extLst>
              </a:tr>
              <a:tr h="343124">
                <a:tc>
                  <a:txBody>
                    <a:bodyPr/>
                    <a:lstStyle/>
                    <a:p>
                      <a:pPr marL="0" marR="0" algn="ctr">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Vertical position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108.80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22.05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6029816"/>
                  </a:ext>
                </a:extLst>
              </a:tr>
              <a:tr h="592056">
                <a:tc>
                  <a:txBody>
                    <a:bodyPr/>
                    <a:lstStyle/>
                    <a:p>
                      <a:pPr marL="0" marR="0" algn="ctr">
                        <a:spcBef>
                          <a:spcPts val="0"/>
                        </a:spcBef>
                        <a:spcAft>
                          <a:spcPts val="0"/>
                        </a:spcAft>
                      </a:pPr>
                      <a:r>
                        <a:rPr lang="en-US" sz="1400">
                          <a:effectLst/>
                        </a:rPr>
                        <a:t>5a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45 degree _2nd rotation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122.01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51.6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274781"/>
                  </a:ext>
                </a:extLst>
              </a:tr>
              <a:tr h="592056">
                <a:tc>
                  <a:txBody>
                    <a:bodyPr/>
                    <a:lstStyle/>
                    <a:p>
                      <a:pPr marL="0" marR="0" algn="ctr">
                        <a:spcBef>
                          <a:spcPts val="0"/>
                        </a:spcBef>
                        <a:spcAft>
                          <a:spcPts val="0"/>
                        </a:spcAft>
                      </a:pPr>
                      <a:r>
                        <a:rPr lang="en-US" sz="1400">
                          <a:effectLst/>
                        </a:rPr>
                        <a:t>5b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Landscape Mode </a:t>
                      </a:r>
                    </a:p>
                    <a:p>
                      <a:pPr marL="0" marR="0" algn="ctr">
                        <a:spcBef>
                          <a:spcPts val="0"/>
                        </a:spcBef>
                        <a:spcAft>
                          <a:spcPts val="0"/>
                        </a:spcAft>
                      </a:pPr>
                      <a:r>
                        <a:rPr lang="en-US" sz="1400">
                          <a:effectLst/>
                        </a:rPr>
                        <a:t>upside down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161.32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46.5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270457"/>
                  </a:ext>
                </a:extLst>
              </a:tr>
              <a:tr h="592056">
                <a:tc>
                  <a:txBody>
                    <a:bodyPr/>
                    <a:lstStyle/>
                    <a:p>
                      <a:pPr marL="0" marR="0" algn="ctr">
                        <a:spcBef>
                          <a:spcPts val="0"/>
                        </a:spcBef>
                        <a:spcAft>
                          <a:spcPts val="0"/>
                        </a:spcAft>
                      </a:pPr>
                      <a:r>
                        <a:rPr lang="en-US" sz="1400">
                          <a:effectLst/>
                        </a:rPr>
                        <a:t>5c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Landscape Mode </a:t>
                      </a:r>
                    </a:p>
                    <a:p>
                      <a:pPr marL="0" marR="0" algn="ctr">
                        <a:spcBef>
                          <a:spcPts val="0"/>
                        </a:spcBef>
                        <a:spcAft>
                          <a:spcPts val="0"/>
                        </a:spcAft>
                      </a:pPr>
                      <a:r>
                        <a:rPr lang="en-US" sz="1400">
                          <a:effectLst/>
                        </a:rPr>
                        <a:t>upside down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145.01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9623751"/>
                  </a:ext>
                </a:extLst>
              </a:tr>
            </a:tbl>
          </a:graphicData>
        </a:graphic>
      </p:graphicFrame>
      <p:sp>
        <p:nvSpPr>
          <p:cNvPr id="11" name="TextBox 10">
            <a:extLst>
              <a:ext uri="{FF2B5EF4-FFF2-40B4-BE49-F238E27FC236}">
                <a16:creationId xmlns:a16="http://schemas.microsoft.com/office/drawing/2014/main" id="{F7DAC2C0-F0EB-4BC0-83D9-1E8637FEEA45}"/>
              </a:ext>
            </a:extLst>
          </p:cNvPr>
          <p:cNvSpPr txBox="1"/>
          <p:nvPr/>
        </p:nvSpPr>
        <p:spPr>
          <a:xfrm>
            <a:off x="995680" y="254000"/>
            <a:ext cx="7691120" cy="369332"/>
          </a:xfrm>
          <a:prstGeom prst="rect">
            <a:avLst/>
          </a:prstGeom>
          <a:noFill/>
        </p:spPr>
        <p:txBody>
          <a:bodyPr wrap="square" rtlCol="0">
            <a:spAutoFit/>
          </a:bodyPr>
          <a:lstStyle/>
          <a:p>
            <a:r>
              <a:rPr lang="en-US" b="1" dirty="0"/>
              <a:t>Table 2 - Summary of the results of the lift case analysis</a:t>
            </a:r>
            <a:endParaRPr lang="en-US" dirty="0"/>
          </a:p>
        </p:txBody>
      </p:sp>
      <p:sp>
        <p:nvSpPr>
          <p:cNvPr id="12" name="Slide Number Placeholder 11">
            <a:extLst>
              <a:ext uri="{FF2B5EF4-FFF2-40B4-BE49-F238E27FC236}">
                <a16:creationId xmlns:a16="http://schemas.microsoft.com/office/drawing/2014/main" id="{5BABE1FA-9622-47CE-86A9-2A10051045A8}"/>
              </a:ext>
            </a:extLst>
          </p:cNvPr>
          <p:cNvSpPr>
            <a:spLocks noGrp="1"/>
          </p:cNvSpPr>
          <p:nvPr>
            <p:ph type="sldNum" sz="quarter" idx="12"/>
          </p:nvPr>
        </p:nvSpPr>
        <p:spPr/>
        <p:txBody>
          <a:bodyPr/>
          <a:lstStyle/>
          <a:p>
            <a:fld id="{6B7B1768-BF1B-4AF5-8E20-1233738B2665}" type="slidenum">
              <a:rPr lang="en-US" smtClean="0"/>
              <a:t>25</a:t>
            </a:fld>
            <a:endParaRPr lang="en-US" dirty="0"/>
          </a:p>
        </p:txBody>
      </p:sp>
    </p:spTree>
    <p:extLst>
      <p:ext uri="{BB962C8B-B14F-4D97-AF65-F5344CB8AC3E}">
        <p14:creationId xmlns:p14="http://schemas.microsoft.com/office/powerpoint/2010/main" val="208506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138F-C02E-4458-941B-DE1A4475F9C2}"/>
              </a:ext>
            </a:extLst>
          </p:cNvPr>
          <p:cNvSpPr>
            <a:spLocks noGrp="1"/>
          </p:cNvSpPr>
          <p:nvPr>
            <p:ph type="title"/>
          </p:nvPr>
        </p:nvSpPr>
        <p:spPr/>
        <p:txBody>
          <a:bodyPr/>
          <a:lstStyle/>
          <a:p>
            <a:r>
              <a:rPr lang="en-US" dirty="0"/>
              <a:t>Case study conclusions</a:t>
            </a:r>
          </a:p>
        </p:txBody>
      </p:sp>
      <p:sp>
        <p:nvSpPr>
          <p:cNvPr id="3" name="Content Placeholder 2">
            <a:extLst>
              <a:ext uri="{FF2B5EF4-FFF2-40B4-BE49-F238E27FC236}">
                <a16:creationId xmlns:a16="http://schemas.microsoft.com/office/drawing/2014/main" id="{A14F50A2-4481-47DD-8051-963EA50C01A4}"/>
              </a:ext>
            </a:extLst>
          </p:cNvPr>
          <p:cNvSpPr>
            <a:spLocks noGrp="1"/>
          </p:cNvSpPr>
          <p:nvPr>
            <p:ph idx="11"/>
          </p:nvPr>
        </p:nvSpPr>
        <p:spPr/>
        <p:txBody>
          <a:bodyPr>
            <a:normAutofit/>
          </a:bodyPr>
          <a:lstStyle/>
          <a:p>
            <a:r>
              <a:rPr lang="en-US" dirty="0"/>
              <a:t>Analysis of all 7 lifting configurations at SURF is summarized in Table 2. </a:t>
            </a:r>
          </a:p>
          <a:p>
            <a:r>
              <a:rPr lang="en-US" dirty="0"/>
              <a:t>The shipping frame structure is more than adequate to satisfy the ASME BTH-1 requirement of SF (min) ≥ 2 based on the yield strength.</a:t>
            </a:r>
          </a:p>
          <a:p>
            <a:r>
              <a:rPr lang="en-US" dirty="0"/>
              <a:t>For the case of the accident (2G load), the stress of the frame structure will remain below the yield stress of 355 MPa by (resultant stress x 2 &lt; 355 MPa).</a:t>
            </a:r>
          </a:p>
          <a:p>
            <a:r>
              <a:rPr lang="en-US" dirty="0"/>
              <a:t>SF of the buckling is more than adequate to resist the frame instability.</a:t>
            </a:r>
          </a:p>
          <a:p>
            <a:r>
              <a:rPr lang="en-US" dirty="0"/>
              <a:t>The analysis is done without considering the stiffness of the APA frame (stainless steel tubing 4”x4”x1/8”). The actual stress will be lower than analyzed. The buckling SF will be much higher than calculated above as well.</a:t>
            </a:r>
          </a:p>
          <a:p>
            <a:r>
              <a:rPr lang="en-US" dirty="0"/>
              <a:t>Weld stress needs to be checked. It is difficult task. So many welds and so many cases. The connection force and moment are extracted from FEA model. The weld stress is calculated according BTH code requirement for Nd=2.4 minimum.</a:t>
            </a:r>
          </a:p>
          <a:p>
            <a:endParaRPr lang="en-US" dirty="0"/>
          </a:p>
        </p:txBody>
      </p:sp>
    </p:spTree>
    <p:extLst>
      <p:ext uri="{BB962C8B-B14F-4D97-AF65-F5344CB8AC3E}">
        <p14:creationId xmlns:p14="http://schemas.microsoft.com/office/powerpoint/2010/main" val="24361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F4AC-24D8-432A-81A1-60A0C264257C}"/>
              </a:ext>
            </a:extLst>
          </p:cNvPr>
          <p:cNvSpPr>
            <a:spLocks noGrp="1"/>
          </p:cNvSpPr>
          <p:nvPr>
            <p:ph type="title"/>
          </p:nvPr>
        </p:nvSpPr>
        <p:spPr/>
        <p:txBody>
          <a:bodyPr/>
          <a:lstStyle/>
          <a:p>
            <a:r>
              <a:rPr lang="en-US" dirty="0"/>
              <a:t>Weld Stress Study</a:t>
            </a:r>
          </a:p>
        </p:txBody>
      </p:sp>
      <p:sp>
        <p:nvSpPr>
          <p:cNvPr id="3" name="Content Placeholder 2">
            <a:extLst>
              <a:ext uri="{FF2B5EF4-FFF2-40B4-BE49-F238E27FC236}">
                <a16:creationId xmlns:a16="http://schemas.microsoft.com/office/drawing/2014/main" id="{00E2C5E3-DC7F-45F8-ABAB-DFD03051A41B}"/>
              </a:ext>
            </a:extLst>
          </p:cNvPr>
          <p:cNvSpPr>
            <a:spLocks noGrp="1"/>
          </p:cNvSpPr>
          <p:nvPr>
            <p:ph idx="11"/>
          </p:nvPr>
        </p:nvSpPr>
        <p:spPr/>
        <p:txBody>
          <a:bodyPr/>
          <a:lstStyle/>
          <a:p>
            <a:pPr lvl="0"/>
            <a:r>
              <a:rPr lang="en-US" dirty="0"/>
              <a:t>Weld stress needs to be checked. It is a difficult task. So many welds and so many cases. The connection force and moment are extracted from FEA model. The weld stress is calculated according BTH code requirement for Nd=2.4 minimum.</a:t>
            </a:r>
          </a:p>
          <a:p>
            <a:endParaRPr lang="en-US" dirty="0"/>
          </a:p>
        </p:txBody>
      </p:sp>
      <p:pic>
        <p:nvPicPr>
          <p:cNvPr id="4" name="Picture 3" descr="A close up of a device&#10;&#10;Description automatically generated">
            <a:extLst>
              <a:ext uri="{FF2B5EF4-FFF2-40B4-BE49-F238E27FC236}">
                <a16:creationId xmlns:a16="http://schemas.microsoft.com/office/drawing/2014/main" id="{D690C2AD-115C-4F86-8092-BF01522F0C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3454" y="2682240"/>
            <a:ext cx="4313345" cy="3454400"/>
          </a:xfrm>
          <a:prstGeom prst="rect">
            <a:avLst/>
          </a:prstGeom>
          <a:noFill/>
          <a:ln>
            <a:noFill/>
          </a:ln>
        </p:spPr>
      </p:pic>
      <p:cxnSp>
        <p:nvCxnSpPr>
          <p:cNvPr id="5" name="Straight Arrow Connector 4">
            <a:extLst>
              <a:ext uri="{FF2B5EF4-FFF2-40B4-BE49-F238E27FC236}">
                <a16:creationId xmlns:a16="http://schemas.microsoft.com/office/drawing/2014/main" id="{D3CE2397-D0BD-47F4-8CEA-132A032BC27E}"/>
              </a:ext>
            </a:extLst>
          </p:cNvPr>
          <p:cNvCxnSpPr>
            <a:cxnSpLocks/>
          </p:cNvCxnSpPr>
          <p:nvPr/>
        </p:nvCxnSpPr>
        <p:spPr>
          <a:xfrm flipV="1">
            <a:off x="3211825" y="3178126"/>
            <a:ext cx="269874" cy="441483"/>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EFF31635-2D1C-4AAD-81BD-5C52C97A2DFD}"/>
              </a:ext>
            </a:extLst>
          </p:cNvPr>
          <p:cNvCxnSpPr>
            <a:cxnSpLocks/>
          </p:cNvCxnSpPr>
          <p:nvPr/>
        </p:nvCxnSpPr>
        <p:spPr>
          <a:xfrm>
            <a:off x="3212462" y="3627987"/>
            <a:ext cx="633414" cy="0"/>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2A808DDA-86EC-4CFA-B6D4-B03E85407D87}"/>
              </a:ext>
            </a:extLst>
          </p:cNvPr>
          <p:cNvCxnSpPr>
            <a:cxnSpLocks/>
          </p:cNvCxnSpPr>
          <p:nvPr/>
        </p:nvCxnSpPr>
        <p:spPr>
          <a:xfrm>
            <a:off x="3212462" y="3635888"/>
            <a:ext cx="564515" cy="576262"/>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1C87B8C5-9DE5-41C2-B4FF-89C3BA3C4A55}"/>
              </a:ext>
            </a:extLst>
          </p:cNvPr>
          <p:cNvSpPr/>
          <p:nvPr/>
        </p:nvSpPr>
        <p:spPr>
          <a:xfrm>
            <a:off x="970929" y="2808794"/>
            <a:ext cx="1749197" cy="369332"/>
          </a:xfrm>
          <a:prstGeom prst="rect">
            <a:avLst/>
          </a:prstGeom>
        </p:spPr>
        <p:txBody>
          <a:bodyPr wrap="none">
            <a:spAutoFit/>
          </a:bodyPr>
          <a:lstStyle/>
          <a:p>
            <a:r>
              <a:rPr lang="en-US" dirty="0">
                <a:latin typeface="Times New Roman" panose="02020603050405020304" pitchFamily="18" charset="0"/>
              </a:rPr>
              <a:t>Connection area </a:t>
            </a:r>
          </a:p>
        </p:txBody>
      </p:sp>
      <p:cxnSp>
        <p:nvCxnSpPr>
          <p:cNvPr id="14" name="Straight Arrow Connector 13">
            <a:extLst>
              <a:ext uri="{FF2B5EF4-FFF2-40B4-BE49-F238E27FC236}">
                <a16:creationId xmlns:a16="http://schemas.microsoft.com/office/drawing/2014/main" id="{06945133-E93D-4F65-A277-FD542B3F8E5E}"/>
              </a:ext>
            </a:extLst>
          </p:cNvPr>
          <p:cNvCxnSpPr>
            <a:cxnSpLocks/>
          </p:cNvCxnSpPr>
          <p:nvPr/>
        </p:nvCxnSpPr>
        <p:spPr>
          <a:xfrm>
            <a:off x="1953739" y="3240831"/>
            <a:ext cx="824751" cy="316072"/>
          </a:xfrm>
          <a:prstGeom prst="straightConnector1">
            <a:avLst/>
          </a:prstGeom>
          <a:ln w="6350">
            <a:solidFill>
              <a:srgbClr val="E95125"/>
            </a:solidFill>
            <a:tailEnd type="triangle"/>
          </a:ln>
        </p:spPr>
        <p:style>
          <a:lnRef idx="1">
            <a:schemeClr val="accent2"/>
          </a:lnRef>
          <a:fillRef idx="0">
            <a:schemeClr val="accent2"/>
          </a:fillRef>
          <a:effectRef idx="0">
            <a:schemeClr val="accent2"/>
          </a:effectRef>
          <a:fontRef idx="minor">
            <a:schemeClr val="tx1"/>
          </a:fontRef>
        </p:style>
      </p:cxnSp>
      <p:sp>
        <p:nvSpPr>
          <p:cNvPr id="17" name="Rectangle 16">
            <a:extLst>
              <a:ext uri="{FF2B5EF4-FFF2-40B4-BE49-F238E27FC236}">
                <a16:creationId xmlns:a16="http://schemas.microsoft.com/office/drawing/2014/main" id="{56D59318-337F-4CCE-92C1-95A2753D8A08}"/>
              </a:ext>
            </a:extLst>
          </p:cNvPr>
          <p:cNvSpPr/>
          <p:nvPr/>
        </p:nvSpPr>
        <p:spPr>
          <a:xfrm>
            <a:off x="2911160" y="4409440"/>
            <a:ext cx="2062480" cy="646331"/>
          </a:xfrm>
          <a:prstGeom prst="rect">
            <a:avLst/>
          </a:prstGeom>
        </p:spPr>
        <p:txBody>
          <a:bodyPr wrap="square">
            <a:spAutoFit/>
          </a:bodyPr>
          <a:lstStyle/>
          <a:p>
            <a:r>
              <a:rPr lang="en-US" dirty="0" err="1">
                <a:latin typeface="Times New Roman" panose="02020603050405020304" pitchFamily="18" charset="0"/>
              </a:rPr>
              <a:t>Fx</a:t>
            </a:r>
            <a:r>
              <a:rPr lang="en-US" dirty="0">
                <a:latin typeface="Times New Roman" panose="02020603050405020304" pitchFamily="18" charset="0"/>
              </a:rPr>
              <a:t>, </a:t>
            </a:r>
            <a:r>
              <a:rPr lang="en-US" dirty="0" err="1">
                <a:latin typeface="Times New Roman" panose="02020603050405020304" pitchFamily="18" charset="0"/>
              </a:rPr>
              <a:t>Fy</a:t>
            </a:r>
            <a:r>
              <a:rPr lang="en-US" dirty="0">
                <a:latin typeface="Times New Roman" panose="02020603050405020304" pitchFamily="18" charset="0"/>
              </a:rPr>
              <a:t>, </a:t>
            </a:r>
            <a:r>
              <a:rPr lang="en-US" dirty="0" err="1">
                <a:latin typeface="Times New Roman" panose="02020603050405020304" pitchFamily="18" charset="0"/>
              </a:rPr>
              <a:t>Fz</a:t>
            </a:r>
            <a:endParaRPr lang="en-US" dirty="0">
              <a:latin typeface="Times New Roman" panose="02020603050405020304" pitchFamily="18" charset="0"/>
            </a:endParaRPr>
          </a:p>
          <a:p>
            <a:r>
              <a:rPr lang="en-US" dirty="0">
                <a:latin typeface="Times New Roman" panose="02020603050405020304" pitchFamily="18" charset="0"/>
              </a:rPr>
              <a:t>Mx, My, </a:t>
            </a:r>
            <a:r>
              <a:rPr lang="en-US" dirty="0" err="1">
                <a:latin typeface="Times New Roman" panose="02020603050405020304" pitchFamily="18" charset="0"/>
              </a:rPr>
              <a:t>Mz</a:t>
            </a:r>
            <a:endParaRPr lang="en-US" dirty="0">
              <a:latin typeface="Times New Roman" panose="02020603050405020304" pitchFamily="18" charset="0"/>
            </a:endParaRPr>
          </a:p>
        </p:txBody>
      </p:sp>
      <p:pic>
        <p:nvPicPr>
          <p:cNvPr id="18" name="Picture 17">
            <a:extLst>
              <a:ext uri="{FF2B5EF4-FFF2-40B4-BE49-F238E27FC236}">
                <a16:creationId xmlns:a16="http://schemas.microsoft.com/office/drawing/2014/main" id="{43C6EDB1-C6E8-4AF4-8ADE-5DBA65E0C1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8498" y="2682240"/>
            <a:ext cx="4313344" cy="2052320"/>
          </a:xfrm>
          <a:prstGeom prst="rect">
            <a:avLst/>
          </a:prstGeom>
          <a:noFill/>
          <a:ln>
            <a:noFill/>
          </a:ln>
        </p:spPr>
      </p:pic>
      <p:sp>
        <p:nvSpPr>
          <p:cNvPr id="20" name="Rectangle 19">
            <a:extLst>
              <a:ext uri="{FF2B5EF4-FFF2-40B4-BE49-F238E27FC236}">
                <a16:creationId xmlns:a16="http://schemas.microsoft.com/office/drawing/2014/main" id="{2AD00648-5A18-4357-BB10-193A8A844694}"/>
              </a:ext>
            </a:extLst>
          </p:cNvPr>
          <p:cNvSpPr/>
          <p:nvPr/>
        </p:nvSpPr>
        <p:spPr>
          <a:xfrm>
            <a:off x="5230020" y="4726900"/>
            <a:ext cx="5356700" cy="923330"/>
          </a:xfrm>
          <a:prstGeom prst="rect">
            <a:avLst/>
          </a:prstGeom>
        </p:spPr>
        <p:txBody>
          <a:bodyPr wrap="square">
            <a:spAutoFit/>
          </a:bodyPr>
          <a:lstStyle/>
          <a:p>
            <a:pPr algn="ctr"/>
            <a:r>
              <a:rPr lang="en-US" dirty="0">
                <a:latin typeface="Times New Roman" panose="02020603050405020304" pitchFamily="18" charset="0"/>
              </a:rPr>
              <a:t>The resultant force is extracted at the connection,</a:t>
            </a:r>
          </a:p>
          <a:p>
            <a:r>
              <a:rPr lang="en-US" dirty="0">
                <a:latin typeface="Times New Roman" panose="02020603050405020304" pitchFamily="18" charset="0"/>
              </a:rPr>
              <a:t> where </a:t>
            </a:r>
            <a:r>
              <a:rPr lang="en-US" dirty="0" err="1">
                <a:latin typeface="Times New Roman" panose="02020603050405020304" pitchFamily="18" charset="0"/>
              </a:rPr>
              <a:t>Fy</a:t>
            </a:r>
            <a:r>
              <a:rPr lang="en-US" dirty="0">
                <a:latin typeface="Times New Roman" panose="02020603050405020304" pitchFamily="18" charset="0"/>
              </a:rPr>
              <a:t>=355 MPa (parent material yield strength) and Nd=2.4 in above equation 3-37</a:t>
            </a:r>
            <a:endParaRPr lang="en-US" dirty="0"/>
          </a:p>
        </p:txBody>
      </p:sp>
    </p:spTree>
    <p:extLst>
      <p:ext uri="{BB962C8B-B14F-4D97-AF65-F5344CB8AC3E}">
        <p14:creationId xmlns:p14="http://schemas.microsoft.com/office/powerpoint/2010/main" val="151704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E9A0B-2C3A-4130-B15E-85CC7D96B807}"/>
              </a:ext>
            </a:extLst>
          </p:cNvPr>
          <p:cNvSpPr>
            <a:spLocks noGrp="1"/>
          </p:cNvSpPr>
          <p:nvPr>
            <p:ph type="title"/>
          </p:nvPr>
        </p:nvSpPr>
        <p:spPr>
          <a:xfrm>
            <a:off x="609600" y="462518"/>
            <a:ext cx="4734560" cy="435099"/>
          </a:xfrm>
        </p:spPr>
        <p:txBody>
          <a:bodyPr/>
          <a:lstStyle/>
          <a:p>
            <a:r>
              <a:rPr lang="en-US" sz="2400" dirty="0"/>
              <a:t>Weld stress study</a:t>
            </a:r>
          </a:p>
        </p:txBody>
      </p:sp>
      <p:sp>
        <p:nvSpPr>
          <p:cNvPr id="3" name="Date Placeholder 2">
            <a:extLst>
              <a:ext uri="{FF2B5EF4-FFF2-40B4-BE49-F238E27FC236}">
                <a16:creationId xmlns:a16="http://schemas.microsoft.com/office/drawing/2014/main" id="{98831DF5-DBD4-452D-9EE1-EC1F4363001B}"/>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2A21F170-575D-46DE-81EC-8CC3971AAA9D}"/>
              </a:ext>
            </a:extLst>
          </p:cNvPr>
          <p:cNvSpPr>
            <a:spLocks noGrp="1"/>
          </p:cNvSpPr>
          <p:nvPr>
            <p:ph type="ftr" sz="quarter" idx="3"/>
          </p:nvPr>
        </p:nvSpPr>
        <p:spPr/>
        <p:txBody>
          <a:bodyPr/>
          <a:lstStyle/>
          <a:p>
            <a:pPr>
              <a:defRPr/>
            </a:pPr>
            <a:r>
              <a:rPr lang="en-US"/>
              <a:t>Ang Lee                FEA Summary for APA Shipping frame </a:t>
            </a:r>
            <a:endParaRPr lang="en-US" dirty="0"/>
          </a:p>
        </p:txBody>
      </p:sp>
      <p:sp>
        <p:nvSpPr>
          <p:cNvPr id="6" name="Content Placeholder 5">
            <a:extLst>
              <a:ext uri="{FF2B5EF4-FFF2-40B4-BE49-F238E27FC236}">
                <a16:creationId xmlns:a16="http://schemas.microsoft.com/office/drawing/2014/main" id="{35DDE858-8CCC-4370-8160-844B2779F4E7}"/>
              </a:ext>
            </a:extLst>
          </p:cNvPr>
          <p:cNvSpPr>
            <a:spLocks noGrp="1"/>
          </p:cNvSpPr>
          <p:nvPr>
            <p:ph idx="11"/>
          </p:nvPr>
        </p:nvSpPr>
        <p:spPr>
          <a:xfrm>
            <a:off x="518160" y="599441"/>
            <a:ext cx="5699760" cy="5339353"/>
          </a:xfrm>
        </p:spPr>
        <p:txBody>
          <a:bodyPr>
            <a:normAutofit fontScale="62500" lnSpcReduction="20000"/>
          </a:bodyPr>
          <a:lstStyle/>
          <a:p>
            <a:pPr marL="0" indent="0">
              <a:buNone/>
            </a:pPr>
            <a:endParaRPr lang="en-US" dirty="0"/>
          </a:p>
          <a:p>
            <a:r>
              <a:rPr lang="en-US" sz="2900" dirty="0"/>
              <a:t>Extracting the force (</a:t>
            </a:r>
            <a:r>
              <a:rPr lang="en-US" sz="2900" dirty="0" err="1"/>
              <a:t>Fx</a:t>
            </a:r>
            <a:r>
              <a:rPr lang="en-US" sz="2900" dirty="0"/>
              <a:t>, </a:t>
            </a:r>
            <a:r>
              <a:rPr lang="en-US" sz="2900" dirty="0" err="1"/>
              <a:t>Fy</a:t>
            </a:r>
            <a:r>
              <a:rPr lang="en-US" sz="2900" dirty="0"/>
              <a:t> and </a:t>
            </a:r>
            <a:r>
              <a:rPr lang="en-US" sz="2900" dirty="0" err="1"/>
              <a:t>Fz</a:t>
            </a:r>
            <a:r>
              <a:rPr lang="en-US" sz="2900" dirty="0"/>
              <a:t>) and moment (Mx, My and </a:t>
            </a:r>
            <a:r>
              <a:rPr lang="en-US" sz="2900" dirty="0" err="1"/>
              <a:t>Mz</a:t>
            </a:r>
            <a:r>
              <a:rPr lang="en-US" sz="2900" dirty="0"/>
              <a:t>) at each connection as illustrated. Both normal and shear stress are calculated based on the given weld size (3.2 mm).</a:t>
            </a:r>
          </a:p>
          <a:p>
            <a:r>
              <a:rPr lang="en-US" sz="2900" dirty="0"/>
              <a:t>The combined stress is obtained based on BTH-1 code Eq (3-37). A complete detailed list for all 7 load cases is included in Appendix. All weld connections exceed the code requirement of SF(Nd)&gt;2.4. </a:t>
            </a:r>
          </a:p>
          <a:p>
            <a:r>
              <a:rPr lang="en-US" sz="2900" dirty="0"/>
              <a:t>It is noteworthy to mention that the connection between the 30 mm/50 mm plates and 3.2 mm wall thickness tubing requires a transition weld to satisfy BTH-1 section of 3-3.4.3 and table 3-3.4.3-1 requirement. A cheek plate design has been proposed. This solution is being validated by a BTH-qualified vender. However, the current analysis uses a minimum weld thickness of 3.2 mm. There is no further calculation is needed at this moment.</a:t>
            </a:r>
          </a:p>
          <a:p>
            <a:endParaRPr lang="en-US" dirty="0"/>
          </a:p>
          <a:p>
            <a:endParaRPr lang="en-US" dirty="0"/>
          </a:p>
        </p:txBody>
      </p:sp>
      <p:pic>
        <p:nvPicPr>
          <p:cNvPr id="8" name="Content Placeholder 7" descr="A close up of a device&#10;&#10;Description automatically generated">
            <a:extLst>
              <a:ext uri="{FF2B5EF4-FFF2-40B4-BE49-F238E27FC236}">
                <a16:creationId xmlns:a16="http://schemas.microsoft.com/office/drawing/2014/main" id="{EF8DEC0B-656A-482A-BB41-BFE36D221588}"/>
              </a:ext>
            </a:extLst>
          </p:cNvPr>
          <p:cNvPicPr>
            <a:picLocks noGrp="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6916857" y="415916"/>
            <a:ext cx="3384957" cy="3353443"/>
          </a:xfrm>
          <a:prstGeom prst="rect">
            <a:avLst/>
          </a:prstGeom>
          <a:noFill/>
          <a:ln>
            <a:noFill/>
          </a:ln>
        </p:spPr>
      </p:pic>
      <p:pic>
        <p:nvPicPr>
          <p:cNvPr id="9" name="Picture 8">
            <a:extLst>
              <a:ext uri="{FF2B5EF4-FFF2-40B4-BE49-F238E27FC236}">
                <a16:creationId xmlns:a16="http://schemas.microsoft.com/office/drawing/2014/main" id="{499DC186-B429-4412-9740-BA8FD8DCD84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49124" y="3747433"/>
            <a:ext cx="4460238" cy="2052320"/>
          </a:xfrm>
          <a:prstGeom prst="rect">
            <a:avLst/>
          </a:prstGeom>
          <a:noFill/>
          <a:ln>
            <a:noFill/>
          </a:ln>
        </p:spPr>
      </p:pic>
      <p:cxnSp>
        <p:nvCxnSpPr>
          <p:cNvPr id="10" name="Straight Arrow Connector 9">
            <a:extLst>
              <a:ext uri="{FF2B5EF4-FFF2-40B4-BE49-F238E27FC236}">
                <a16:creationId xmlns:a16="http://schemas.microsoft.com/office/drawing/2014/main" id="{C424BC81-5E64-4EA7-B623-7BFBB2A19FD9}"/>
              </a:ext>
            </a:extLst>
          </p:cNvPr>
          <p:cNvCxnSpPr>
            <a:cxnSpLocks/>
          </p:cNvCxnSpPr>
          <p:nvPr/>
        </p:nvCxnSpPr>
        <p:spPr>
          <a:xfrm>
            <a:off x="9054462" y="1339728"/>
            <a:ext cx="462600" cy="438272"/>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C1474BBB-238E-44A7-AB00-0BFB39793170}"/>
              </a:ext>
            </a:extLst>
          </p:cNvPr>
          <p:cNvCxnSpPr>
            <a:cxnSpLocks/>
          </p:cNvCxnSpPr>
          <p:nvPr/>
        </p:nvCxnSpPr>
        <p:spPr>
          <a:xfrm flipV="1">
            <a:off x="9054462" y="697819"/>
            <a:ext cx="22863" cy="630357"/>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520EDACC-B0B5-4FF1-85CA-D74F5100F1CA}"/>
              </a:ext>
            </a:extLst>
          </p:cNvPr>
          <p:cNvCxnSpPr>
            <a:cxnSpLocks/>
          </p:cNvCxnSpPr>
          <p:nvPr/>
        </p:nvCxnSpPr>
        <p:spPr>
          <a:xfrm>
            <a:off x="9077325" y="1315232"/>
            <a:ext cx="879475" cy="0"/>
          </a:xfrm>
          <a:prstGeom prst="straightConnector1">
            <a:avLst/>
          </a:prstGeom>
          <a:ln w="22225">
            <a:solidFill>
              <a:srgbClr val="E95125"/>
            </a:solidFill>
            <a:tailEnd type="triangle"/>
          </a:ln>
        </p:spPr>
        <p:style>
          <a:lnRef idx="1">
            <a:schemeClr val="accent2"/>
          </a:lnRef>
          <a:fillRef idx="0">
            <a:schemeClr val="accent2"/>
          </a:fillRef>
          <a:effectRef idx="0">
            <a:schemeClr val="accent2"/>
          </a:effectRef>
          <a:fontRef idx="minor">
            <a:schemeClr val="tx1"/>
          </a:fontRef>
        </p:style>
      </p:cxnSp>
      <p:sp>
        <p:nvSpPr>
          <p:cNvPr id="17" name="Rectangle 16">
            <a:extLst>
              <a:ext uri="{FF2B5EF4-FFF2-40B4-BE49-F238E27FC236}">
                <a16:creationId xmlns:a16="http://schemas.microsoft.com/office/drawing/2014/main" id="{B4F6470F-57E4-4E06-B773-8D5EEB1DD5DF}"/>
              </a:ext>
            </a:extLst>
          </p:cNvPr>
          <p:cNvSpPr/>
          <p:nvPr/>
        </p:nvSpPr>
        <p:spPr>
          <a:xfrm>
            <a:off x="6916857" y="462518"/>
            <a:ext cx="1749197" cy="369332"/>
          </a:xfrm>
          <a:prstGeom prst="rect">
            <a:avLst/>
          </a:prstGeom>
        </p:spPr>
        <p:txBody>
          <a:bodyPr wrap="none">
            <a:spAutoFit/>
          </a:bodyPr>
          <a:lstStyle/>
          <a:p>
            <a:r>
              <a:rPr lang="en-US" dirty="0">
                <a:latin typeface="Times New Roman" panose="02020603050405020304" pitchFamily="18" charset="0"/>
              </a:rPr>
              <a:t>Connection area </a:t>
            </a:r>
          </a:p>
        </p:txBody>
      </p:sp>
      <p:cxnSp>
        <p:nvCxnSpPr>
          <p:cNvPr id="19" name="Straight Arrow Connector 18">
            <a:extLst>
              <a:ext uri="{FF2B5EF4-FFF2-40B4-BE49-F238E27FC236}">
                <a16:creationId xmlns:a16="http://schemas.microsoft.com/office/drawing/2014/main" id="{7163F56D-E141-4F4C-941B-C5B2F6E1C0C4}"/>
              </a:ext>
            </a:extLst>
          </p:cNvPr>
          <p:cNvCxnSpPr>
            <a:cxnSpLocks/>
          </p:cNvCxnSpPr>
          <p:nvPr/>
        </p:nvCxnSpPr>
        <p:spPr>
          <a:xfrm>
            <a:off x="7855738" y="919206"/>
            <a:ext cx="824751" cy="316072"/>
          </a:xfrm>
          <a:prstGeom prst="straightConnector1">
            <a:avLst/>
          </a:prstGeom>
          <a:ln w="6350">
            <a:solidFill>
              <a:srgbClr val="E95125"/>
            </a:solidFill>
            <a:tailEnd type="triangle"/>
          </a:ln>
        </p:spPr>
        <p:style>
          <a:lnRef idx="1">
            <a:schemeClr val="accent2"/>
          </a:lnRef>
          <a:fillRef idx="0">
            <a:schemeClr val="accent2"/>
          </a:fillRef>
          <a:effectRef idx="0">
            <a:schemeClr val="accent2"/>
          </a:effectRef>
          <a:fontRef idx="minor">
            <a:schemeClr val="tx1"/>
          </a:fontRef>
        </p:style>
      </p:cxnSp>
      <p:sp>
        <p:nvSpPr>
          <p:cNvPr id="21" name="Slide Number Placeholder 20">
            <a:extLst>
              <a:ext uri="{FF2B5EF4-FFF2-40B4-BE49-F238E27FC236}">
                <a16:creationId xmlns:a16="http://schemas.microsoft.com/office/drawing/2014/main" id="{D6DAFFED-498E-4970-80B0-8E83423A862D}"/>
              </a:ext>
            </a:extLst>
          </p:cNvPr>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
        <p:nvSpPr>
          <p:cNvPr id="22" name="TextBox 21">
            <a:extLst>
              <a:ext uri="{FF2B5EF4-FFF2-40B4-BE49-F238E27FC236}">
                <a16:creationId xmlns:a16="http://schemas.microsoft.com/office/drawing/2014/main" id="{9661F1AB-8682-443C-A031-F4E3F9CC545C}"/>
              </a:ext>
            </a:extLst>
          </p:cNvPr>
          <p:cNvSpPr txBox="1"/>
          <p:nvPr/>
        </p:nvSpPr>
        <p:spPr>
          <a:xfrm>
            <a:off x="8874765" y="2123440"/>
            <a:ext cx="1475731" cy="646331"/>
          </a:xfrm>
          <a:prstGeom prst="rect">
            <a:avLst/>
          </a:prstGeom>
          <a:noFill/>
        </p:spPr>
        <p:txBody>
          <a:bodyPr wrap="square" rtlCol="0">
            <a:spAutoFit/>
          </a:bodyPr>
          <a:lstStyle/>
          <a:p>
            <a:r>
              <a:rPr lang="en-US" dirty="0" err="1"/>
              <a:t>Fx</a:t>
            </a:r>
            <a:r>
              <a:rPr lang="en-US" dirty="0"/>
              <a:t>, </a:t>
            </a:r>
            <a:r>
              <a:rPr lang="en-US" dirty="0" err="1"/>
              <a:t>Fy</a:t>
            </a:r>
            <a:r>
              <a:rPr lang="en-US" dirty="0"/>
              <a:t>, </a:t>
            </a:r>
            <a:r>
              <a:rPr lang="en-US" dirty="0" err="1"/>
              <a:t>Fz</a:t>
            </a:r>
            <a:endParaRPr lang="en-US" dirty="0"/>
          </a:p>
          <a:p>
            <a:r>
              <a:rPr lang="en-US" dirty="0"/>
              <a:t>Mx. My, </a:t>
            </a:r>
            <a:r>
              <a:rPr lang="en-US" dirty="0" err="1"/>
              <a:t>Mz</a:t>
            </a:r>
            <a:endParaRPr lang="en-US" dirty="0"/>
          </a:p>
        </p:txBody>
      </p:sp>
    </p:spTree>
    <p:extLst>
      <p:ext uri="{BB962C8B-B14F-4D97-AF65-F5344CB8AC3E}">
        <p14:creationId xmlns:p14="http://schemas.microsoft.com/office/powerpoint/2010/main" val="198207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DA58B-7163-42AA-AD02-3180BB77B364}"/>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FBF11B59-C80F-4EE4-9239-09CDABCA3E30}"/>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descr="A picture containing crane, boat, large, ocean&#10;&#10;Description automatically generated">
            <a:extLst>
              <a:ext uri="{FF2B5EF4-FFF2-40B4-BE49-F238E27FC236}">
                <a16:creationId xmlns:a16="http://schemas.microsoft.com/office/drawing/2014/main" id="{F455B8FA-811A-410C-B1AD-C5361B37FE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1117600"/>
            <a:ext cx="8138160" cy="4551680"/>
          </a:xfrm>
          <a:prstGeom prst="rect">
            <a:avLst/>
          </a:prstGeom>
          <a:noFill/>
          <a:ln>
            <a:noFill/>
          </a:ln>
        </p:spPr>
      </p:pic>
      <p:sp>
        <p:nvSpPr>
          <p:cNvPr id="7" name="TextBox 6">
            <a:extLst>
              <a:ext uri="{FF2B5EF4-FFF2-40B4-BE49-F238E27FC236}">
                <a16:creationId xmlns:a16="http://schemas.microsoft.com/office/drawing/2014/main" id="{AF026FB3-7CF5-467E-A770-90C53F848FAA}"/>
              </a:ext>
            </a:extLst>
          </p:cNvPr>
          <p:cNvSpPr txBox="1"/>
          <p:nvPr/>
        </p:nvSpPr>
        <p:spPr>
          <a:xfrm>
            <a:off x="2113280" y="386080"/>
            <a:ext cx="7051040" cy="461665"/>
          </a:xfrm>
          <a:prstGeom prst="rect">
            <a:avLst/>
          </a:prstGeom>
          <a:noFill/>
        </p:spPr>
        <p:txBody>
          <a:bodyPr wrap="square" rtlCol="0">
            <a:spAutoFit/>
          </a:bodyPr>
          <a:lstStyle/>
          <a:p>
            <a:r>
              <a:rPr lang="en-US" sz="2400" dirty="0"/>
              <a:t>Examples of some critical weld along the load path</a:t>
            </a:r>
          </a:p>
        </p:txBody>
      </p:sp>
      <p:sp>
        <p:nvSpPr>
          <p:cNvPr id="8" name="Slide Number Placeholder 7">
            <a:extLst>
              <a:ext uri="{FF2B5EF4-FFF2-40B4-BE49-F238E27FC236}">
                <a16:creationId xmlns:a16="http://schemas.microsoft.com/office/drawing/2014/main" id="{CF42A3A3-C8E3-4C34-A7CF-9835995F8E55}"/>
              </a:ext>
            </a:extLst>
          </p:cNvPr>
          <p:cNvSpPr>
            <a:spLocks noGrp="1"/>
          </p:cNvSpPr>
          <p:nvPr>
            <p:ph type="sldNum" sz="quarter" idx="12"/>
          </p:nvPr>
        </p:nvSpPr>
        <p:spPr/>
        <p:txBody>
          <a:bodyPr/>
          <a:lstStyle/>
          <a:p>
            <a:fld id="{6B7B1768-BF1B-4AF5-8E20-1233738B2665}" type="slidenum">
              <a:rPr lang="en-US" smtClean="0"/>
              <a:t>29</a:t>
            </a:fld>
            <a:endParaRPr lang="en-US" dirty="0"/>
          </a:p>
        </p:txBody>
      </p:sp>
    </p:spTree>
    <p:extLst>
      <p:ext uri="{BB962C8B-B14F-4D97-AF65-F5344CB8AC3E}">
        <p14:creationId xmlns:p14="http://schemas.microsoft.com/office/powerpoint/2010/main" val="117026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A81BE5-2C91-498C-99EE-118891F2D4C1}"/>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193E3B67-01A7-42DE-9CA1-CBFAC7D4AD11}"/>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a:extLst>
              <a:ext uri="{FF2B5EF4-FFF2-40B4-BE49-F238E27FC236}">
                <a16:creationId xmlns:a16="http://schemas.microsoft.com/office/drawing/2014/main" id="{33678379-D09C-4944-8225-E632483BBECD}"/>
              </a:ext>
            </a:extLst>
          </p:cNvPr>
          <p:cNvPicPr>
            <a:picLocks noChangeAspect="1"/>
          </p:cNvPicPr>
          <p:nvPr/>
        </p:nvPicPr>
        <p:blipFill>
          <a:blip r:embed="rId2"/>
          <a:stretch>
            <a:fillRect/>
          </a:stretch>
        </p:blipFill>
        <p:spPr>
          <a:xfrm>
            <a:off x="625194" y="952373"/>
            <a:ext cx="8983164" cy="4066668"/>
          </a:xfrm>
          <a:prstGeom prst="rect">
            <a:avLst/>
          </a:prstGeom>
        </p:spPr>
      </p:pic>
      <p:sp>
        <p:nvSpPr>
          <p:cNvPr id="6" name="TextBox 5">
            <a:extLst>
              <a:ext uri="{FF2B5EF4-FFF2-40B4-BE49-F238E27FC236}">
                <a16:creationId xmlns:a16="http://schemas.microsoft.com/office/drawing/2014/main" id="{F81F8EF8-30AC-45C6-BA9D-DF0D43780F2F}"/>
              </a:ext>
            </a:extLst>
          </p:cNvPr>
          <p:cNvSpPr txBox="1"/>
          <p:nvPr/>
        </p:nvSpPr>
        <p:spPr>
          <a:xfrm>
            <a:off x="449249" y="5122421"/>
            <a:ext cx="10487769" cy="1600438"/>
          </a:xfrm>
          <a:prstGeom prst="rect">
            <a:avLst/>
          </a:prstGeom>
          <a:noFill/>
        </p:spPr>
        <p:txBody>
          <a:bodyPr wrap="square" rtlCol="0">
            <a:spAutoFit/>
          </a:bodyPr>
          <a:lstStyle/>
          <a:p>
            <a:r>
              <a:rPr lang="en-US" sz="1600" dirty="0"/>
              <a:t>The solid Model is provided by George Stavrakis  in STEP file format.</a:t>
            </a:r>
          </a:p>
          <a:p>
            <a:r>
              <a:rPr lang="en-US" sz="1600" dirty="0"/>
              <a:t> It is base on Version  1 of the drawing package https://edms.cern.ch/document/2368942/1 </a:t>
            </a:r>
          </a:p>
          <a:p>
            <a:endParaRPr lang="en-US" sz="1600" dirty="0"/>
          </a:p>
          <a:p>
            <a:r>
              <a:rPr lang="en-US" sz="1600" dirty="0"/>
              <a:t>The ANSYS WB 19.2 is used for FEA analysis as shown above.</a:t>
            </a:r>
          </a:p>
          <a:p>
            <a:endParaRPr lang="en-US" sz="1600" dirty="0"/>
          </a:p>
          <a:p>
            <a:endParaRPr lang="en-US" dirty="0"/>
          </a:p>
        </p:txBody>
      </p:sp>
      <p:sp>
        <p:nvSpPr>
          <p:cNvPr id="7" name="Oval 6">
            <a:extLst>
              <a:ext uri="{FF2B5EF4-FFF2-40B4-BE49-F238E27FC236}">
                <a16:creationId xmlns:a16="http://schemas.microsoft.com/office/drawing/2014/main" id="{1AED3BF5-9874-4817-A843-EBFC271A089E}"/>
              </a:ext>
            </a:extLst>
          </p:cNvPr>
          <p:cNvSpPr/>
          <p:nvPr/>
        </p:nvSpPr>
        <p:spPr>
          <a:xfrm>
            <a:off x="5693134" y="2266122"/>
            <a:ext cx="1200647" cy="914400"/>
          </a:xfrm>
          <a:prstGeom prst="ellipse">
            <a:avLst/>
          </a:prstGeom>
          <a:noFill/>
          <a:ln>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383B2F38-A692-4DC5-8146-3096B2E23AD3}"/>
              </a:ext>
            </a:extLst>
          </p:cNvPr>
          <p:cNvCxnSpPr>
            <a:endCxn id="7" idx="5"/>
          </p:cNvCxnSpPr>
          <p:nvPr/>
        </p:nvCxnSpPr>
        <p:spPr>
          <a:xfrm flipH="1" flipV="1">
            <a:off x="6717950" y="3046611"/>
            <a:ext cx="3025490" cy="925949"/>
          </a:xfrm>
          <a:prstGeom prst="straightConnector1">
            <a:avLst/>
          </a:prstGeom>
          <a:ln>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53251BF-BA0A-4EEB-9120-F371F059F7F1}"/>
              </a:ext>
            </a:extLst>
          </p:cNvPr>
          <p:cNvSpPr txBox="1"/>
          <p:nvPr/>
        </p:nvSpPr>
        <p:spPr>
          <a:xfrm>
            <a:off x="9885680" y="3596640"/>
            <a:ext cx="1920240" cy="646331"/>
          </a:xfrm>
          <a:prstGeom prst="rect">
            <a:avLst/>
          </a:prstGeom>
          <a:noFill/>
        </p:spPr>
        <p:txBody>
          <a:bodyPr wrap="square" rtlCol="0">
            <a:spAutoFit/>
          </a:bodyPr>
          <a:lstStyle/>
          <a:p>
            <a:r>
              <a:rPr lang="en-US" dirty="0"/>
              <a:t>AVM Wire Shock Absorber</a:t>
            </a:r>
          </a:p>
        </p:txBody>
      </p:sp>
      <p:cxnSp>
        <p:nvCxnSpPr>
          <p:cNvPr id="12" name="Straight Arrow Connector 11">
            <a:extLst>
              <a:ext uri="{FF2B5EF4-FFF2-40B4-BE49-F238E27FC236}">
                <a16:creationId xmlns:a16="http://schemas.microsoft.com/office/drawing/2014/main" id="{DABBA8D4-3193-4975-BC8C-F86FADB315B6}"/>
              </a:ext>
            </a:extLst>
          </p:cNvPr>
          <p:cNvCxnSpPr>
            <a:cxnSpLocks/>
          </p:cNvCxnSpPr>
          <p:nvPr/>
        </p:nvCxnSpPr>
        <p:spPr>
          <a:xfrm flipH="1">
            <a:off x="8030817" y="1463892"/>
            <a:ext cx="1577542" cy="1259430"/>
          </a:xfrm>
          <a:prstGeom prst="straightConnector1">
            <a:avLst/>
          </a:prstGeom>
          <a:ln>
            <a:solidFill>
              <a:srgbClr val="E95125"/>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B6B149A-83CB-48DD-A5D7-3A98E9ED8F0F}"/>
              </a:ext>
            </a:extLst>
          </p:cNvPr>
          <p:cNvCxnSpPr>
            <a:cxnSpLocks/>
          </p:cNvCxnSpPr>
          <p:nvPr/>
        </p:nvCxnSpPr>
        <p:spPr>
          <a:xfrm flipH="1">
            <a:off x="8984649" y="2640212"/>
            <a:ext cx="1144871" cy="194065"/>
          </a:xfrm>
          <a:prstGeom prst="straightConnector1">
            <a:avLst/>
          </a:prstGeom>
          <a:ln>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260B9AA-3176-4B04-9143-0F181BE44DE4}"/>
              </a:ext>
            </a:extLst>
          </p:cNvPr>
          <p:cNvSpPr txBox="1"/>
          <p:nvPr/>
        </p:nvSpPr>
        <p:spPr>
          <a:xfrm>
            <a:off x="9743440" y="1149563"/>
            <a:ext cx="1382658" cy="369332"/>
          </a:xfrm>
          <a:prstGeom prst="rect">
            <a:avLst/>
          </a:prstGeom>
          <a:noFill/>
        </p:spPr>
        <p:txBody>
          <a:bodyPr wrap="square" rtlCol="0">
            <a:spAutoFit/>
          </a:bodyPr>
          <a:lstStyle/>
          <a:p>
            <a:r>
              <a:rPr lang="en-US" dirty="0"/>
              <a:t>Steel Plate</a:t>
            </a:r>
          </a:p>
        </p:txBody>
      </p:sp>
      <p:sp>
        <p:nvSpPr>
          <p:cNvPr id="19" name="TextBox 18">
            <a:extLst>
              <a:ext uri="{FF2B5EF4-FFF2-40B4-BE49-F238E27FC236}">
                <a16:creationId xmlns:a16="http://schemas.microsoft.com/office/drawing/2014/main" id="{362BF47D-E17E-4000-9393-89F2650C143A}"/>
              </a:ext>
            </a:extLst>
          </p:cNvPr>
          <p:cNvSpPr txBox="1"/>
          <p:nvPr/>
        </p:nvSpPr>
        <p:spPr>
          <a:xfrm>
            <a:off x="10281920" y="2460735"/>
            <a:ext cx="1552388" cy="923330"/>
          </a:xfrm>
          <a:prstGeom prst="rect">
            <a:avLst/>
          </a:prstGeom>
          <a:noFill/>
        </p:spPr>
        <p:txBody>
          <a:bodyPr wrap="square" rtlCol="0">
            <a:spAutoFit/>
          </a:bodyPr>
          <a:lstStyle/>
          <a:p>
            <a:r>
              <a:rPr lang="en-US" dirty="0"/>
              <a:t>Steel Tubing</a:t>
            </a:r>
          </a:p>
          <a:p>
            <a:r>
              <a:rPr lang="en-US" dirty="0"/>
              <a:t>3”x2”x1/8”</a:t>
            </a:r>
          </a:p>
          <a:p>
            <a:r>
              <a:rPr lang="en-US" dirty="0"/>
              <a:t>2”x2”x1/8”</a:t>
            </a:r>
          </a:p>
        </p:txBody>
      </p:sp>
      <p:sp>
        <p:nvSpPr>
          <p:cNvPr id="4" name="Rectangle 3">
            <a:extLst>
              <a:ext uri="{FF2B5EF4-FFF2-40B4-BE49-F238E27FC236}">
                <a16:creationId xmlns:a16="http://schemas.microsoft.com/office/drawing/2014/main" id="{FD786812-A9FF-4A72-876B-FE924BE4D9A8}"/>
              </a:ext>
            </a:extLst>
          </p:cNvPr>
          <p:cNvSpPr/>
          <p:nvPr/>
        </p:nvSpPr>
        <p:spPr>
          <a:xfrm>
            <a:off x="1259767" y="239864"/>
            <a:ext cx="8625913" cy="461665"/>
          </a:xfrm>
          <a:prstGeom prst="rect">
            <a:avLst/>
          </a:prstGeom>
        </p:spPr>
        <p:txBody>
          <a:bodyPr wrap="square">
            <a:spAutoFit/>
          </a:bodyPr>
          <a:lstStyle/>
          <a:p>
            <a:pPr lvl="0"/>
            <a:r>
              <a:rPr lang="en-GB" sz="2400" b="1" dirty="0">
                <a:solidFill>
                  <a:srgbClr val="E95125"/>
                </a:solidFill>
                <a:latin typeface="Helvetica"/>
              </a:rPr>
              <a:t>Summery of FEA Analysis for APA Shipping Frame</a:t>
            </a:r>
            <a:endParaRPr lang="en-US" sz="1400" dirty="0">
              <a:solidFill>
                <a:prstClr val="black"/>
              </a:solidFill>
            </a:endParaRPr>
          </a:p>
        </p:txBody>
      </p:sp>
      <p:sp>
        <p:nvSpPr>
          <p:cNvPr id="8" name="Rectangle 7">
            <a:extLst>
              <a:ext uri="{FF2B5EF4-FFF2-40B4-BE49-F238E27FC236}">
                <a16:creationId xmlns:a16="http://schemas.microsoft.com/office/drawing/2014/main" id="{8BF340F6-4879-47D8-895C-2FC272849F61}"/>
              </a:ext>
            </a:extLst>
          </p:cNvPr>
          <p:cNvSpPr/>
          <p:nvPr/>
        </p:nvSpPr>
        <p:spPr>
          <a:xfrm>
            <a:off x="7299297" y="5432244"/>
            <a:ext cx="4535011" cy="369332"/>
          </a:xfrm>
          <a:prstGeom prst="rect">
            <a:avLst/>
          </a:prstGeom>
        </p:spPr>
        <p:txBody>
          <a:bodyPr wrap="square">
            <a:spAutoFit/>
          </a:bodyPr>
          <a:lstStyle/>
          <a:p>
            <a:r>
              <a:rPr lang="en-US" dirty="0"/>
              <a:t>. </a:t>
            </a:r>
          </a:p>
        </p:txBody>
      </p:sp>
      <p:sp>
        <p:nvSpPr>
          <p:cNvPr id="10" name="Slide Number Placeholder 9">
            <a:extLst>
              <a:ext uri="{FF2B5EF4-FFF2-40B4-BE49-F238E27FC236}">
                <a16:creationId xmlns:a16="http://schemas.microsoft.com/office/drawing/2014/main" id="{25EC507F-BEEB-46A6-A7BE-902C59564875}"/>
              </a:ext>
            </a:extLst>
          </p:cNvPr>
          <p:cNvSpPr>
            <a:spLocks noGrp="1"/>
          </p:cNvSpPr>
          <p:nvPr>
            <p:ph type="sldNum" sz="quarter" idx="12"/>
          </p:nvPr>
        </p:nvSpPr>
        <p:spPr/>
        <p:txBody>
          <a:bodyPr/>
          <a:lstStyle/>
          <a:p>
            <a:fld id="{6B7B1768-BF1B-4AF5-8E20-1233738B2665}" type="slidenum">
              <a:rPr lang="en-US" smtClean="0"/>
              <a:t>3</a:t>
            </a:fld>
            <a:endParaRPr lang="en-US" dirty="0"/>
          </a:p>
        </p:txBody>
      </p:sp>
    </p:spTree>
    <p:extLst>
      <p:ext uri="{BB962C8B-B14F-4D97-AF65-F5344CB8AC3E}">
        <p14:creationId xmlns:p14="http://schemas.microsoft.com/office/powerpoint/2010/main" val="79494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F75514C-ABCB-4DD4-A188-8420F00FB6DF}"/>
              </a:ext>
            </a:extLst>
          </p:cNvPr>
          <p:cNvPicPr>
            <a:picLocks noChangeAspect="1"/>
          </p:cNvPicPr>
          <p:nvPr/>
        </p:nvPicPr>
        <p:blipFill>
          <a:blip r:embed="rId2"/>
          <a:stretch>
            <a:fillRect/>
          </a:stretch>
        </p:blipFill>
        <p:spPr>
          <a:xfrm>
            <a:off x="0" y="2670604"/>
            <a:ext cx="10464800" cy="2509032"/>
          </a:xfrm>
          <a:prstGeom prst="rect">
            <a:avLst/>
          </a:prstGeom>
        </p:spPr>
      </p:pic>
      <p:pic>
        <p:nvPicPr>
          <p:cNvPr id="2" name="Picture 1">
            <a:extLst>
              <a:ext uri="{FF2B5EF4-FFF2-40B4-BE49-F238E27FC236}">
                <a16:creationId xmlns:a16="http://schemas.microsoft.com/office/drawing/2014/main" id="{14E28EC0-FC6A-469F-A6D5-5D674FFDEAA6}"/>
              </a:ext>
            </a:extLst>
          </p:cNvPr>
          <p:cNvPicPr>
            <a:picLocks noChangeAspect="1"/>
          </p:cNvPicPr>
          <p:nvPr/>
        </p:nvPicPr>
        <p:blipFill>
          <a:blip r:embed="rId3"/>
          <a:stretch>
            <a:fillRect/>
          </a:stretch>
        </p:blipFill>
        <p:spPr>
          <a:xfrm>
            <a:off x="1838004" y="137732"/>
            <a:ext cx="4100528" cy="2412075"/>
          </a:xfrm>
          <a:prstGeom prst="rect">
            <a:avLst/>
          </a:prstGeom>
        </p:spPr>
      </p:pic>
      <p:sp>
        <p:nvSpPr>
          <p:cNvPr id="4" name="Oval 3">
            <a:extLst>
              <a:ext uri="{FF2B5EF4-FFF2-40B4-BE49-F238E27FC236}">
                <a16:creationId xmlns:a16="http://schemas.microsoft.com/office/drawing/2014/main" id="{AEFBE7EB-19B5-41D5-8971-CB76FDCAF5EE}"/>
              </a:ext>
            </a:extLst>
          </p:cNvPr>
          <p:cNvSpPr/>
          <p:nvPr/>
        </p:nvSpPr>
        <p:spPr>
          <a:xfrm>
            <a:off x="4243693" y="972259"/>
            <a:ext cx="567690" cy="524361"/>
          </a:xfrm>
          <a:prstGeom prst="ellipse">
            <a:avLst/>
          </a:prstGeom>
          <a:noFill/>
          <a:ln>
            <a:solidFill>
              <a:srgbClr val="E95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FBB9D9F-CDC7-4738-B631-59B3EEF57529}"/>
              </a:ext>
            </a:extLst>
          </p:cNvPr>
          <p:cNvCxnSpPr>
            <a:cxnSpLocks/>
          </p:cNvCxnSpPr>
          <p:nvPr/>
        </p:nvCxnSpPr>
        <p:spPr>
          <a:xfrm flipH="1" flipV="1">
            <a:off x="4858309" y="1343769"/>
            <a:ext cx="567690" cy="524361"/>
          </a:xfrm>
          <a:prstGeom prst="straightConnector1">
            <a:avLst/>
          </a:prstGeom>
          <a:ln>
            <a:solidFill>
              <a:srgbClr val="E9512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B34D7-E0D0-43EC-8687-12C70BC7CEC1}"/>
              </a:ext>
            </a:extLst>
          </p:cNvPr>
          <p:cNvSpPr txBox="1"/>
          <p:nvPr/>
        </p:nvSpPr>
        <p:spPr>
          <a:xfrm>
            <a:off x="5592850" y="1685284"/>
            <a:ext cx="2160385" cy="646331"/>
          </a:xfrm>
          <a:prstGeom prst="rect">
            <a:avLst/>
          </a:prstGeom>
          <a:noFill/>
        </p:spPr>
        <p:txBody>
          <a:bodyPr wrap="square" rtlCol="0">
            <a:spAutoFit/>
          </a:bodyPr>
          <a:lstStyle/>
          <a:p>
            <a:r>
              <a:rPr lang="en-US" dirty="0"/>
              <a:t>Absorber has 12  weld connections</a:t>
            </a:r>
          </a:p>
        </p:txBody>
      </p:sp>
      <p:pic>
        <p:nvPicPr>
          <p:cNvPr id="9" name="Picture 8">
            <a:extLst>
              <a:ext uri="{FF2B5EF4-FFF2-40B4-BE49-F238E27FC236}">
                <a16:creationId xmlns:a16="http://schemas.microsoft.com/office/drawing/2014/main" id="{805BBD6B-D2B8-4A05-AB87-80494F3B6EBB}"/>
              </a:ext>
            </a:extLst>
          </p:cNvPr>
          <p:cNvPicPr>
            <a:picLocks noChangeAspect="1"/>
          </p:cNvPicPr>
          <p:nvPr/>
        </p:nvPicPr>
        <p:blipFill rotWithShape="1">
          <a:blip r:embed="rId4"/>
          <a:srcRect l="-1256" r="1256"/>
          <a:stretch/>
        </p:blipFill>
        <p:spPr>
          <a:xfrm>
            <a:off x="8028751" y="844034"/>
            <a:ext cx="3639807" cy="1661350"/>
          </a:xfrm>
          <a:prstGeom prst="rect">
            <a:avLst/>
          </a:prstGeom>
        </p:spPr>
      </p:pic>
      <p:sp>
        <p:nvSpPr>
          <p:cNvPr id="12" name="Rectangle 11">
            <a:extLst>
              <a:ext uri="{FF2B5EF4-FFF2-40B4-BE49-F238E27FC236}">
                <a16:creationId xmlns:a16="http://schemas.microsoft.com/office/drawing/2014/main" id="{5C95362F-2F07-437B-8F8D-E06B96E06DC9}"/>
              </a:ext>
            </a:extLst>
          </p:cNvPr>
          <p:cNvSpPr/>
          <p:nvPr/>
        </p:nvSpPr>
        <p:spPr>
          <a:xfrm>
            <a:off x="8250122" y="5949423"/>
            <a:ext cx="3418436" cy="369332"/>
          </a:xfrm>
          <a:prstGeom prst="rect">
            <a:avLst/>
          </a:prstGeom>
        </p:spPr>
        <p:txBody>
          <a:bodyPr wrap="none">
            <a:spAutoFit/>
          </a:bodyPr>
          <a:lstStyle/>
          <a:p>
            <a:r>
              <a:rPr lang="en-US" dirty="0"/>
              <a:t>Weld stress at the vertical position</a:t>
            </a:r>
          </a:p>
        </p:txBody>
      </p:sp>
      <p:sp>
        <p:nvSpPr>
          <p:cNvPr id="5" name="Date Placeholder 4">
            <a:extLst>
              <a:ext uri="{FF2B5EF4-FFF2-40B4-BE49-F238E27FC236}">
                <a16:creationId xmlns:a16="http://schemas.microsoft.com/office/drawing/2014/main" id="{A628E8AB-FAD6-4CD1-BEBA-ED730581182F}"/>
              </a:ext>
            </a:extLst>
          </p:cNvPr>
          <p:cNvSpPr>
            <a:spLocks noGrp="1"/>
          </p:cNvSpPr>
          <p:nvPr>
            <p:ph type="dt" sz="half" idx="10"/>
          </p:nvPr>
        </p:nvSpPr>
        <p:spPr/>
        <p:txBody>
          <a:bodyPr/>
          <a:lstStyle/>
          <a:p>
            <a:r>
              <a:rPr lang="en-US"/>
              <a:t>7/28/2020</a:t>
            </a:r>
            <a:endParaRPr lang="en-US" dirty="0"/>
          </a:p>
        </p:txBody>
      </p:sp>
      <p:sp>
        <p:nvSpPr>
          <p:cNvPr id="10" name="Footer Placeholder 9">
            <a:extLst>
              <a:ext uri="{FF2B5EF4-FFF2-40B4-BE49-F238E27FC236}">
                <a16:creationId xmlns:a16="http://schemas.microsoft.com/office/drawing/2014/main" id="{6C39BF9A-E937-487E-AAD8-51E9521545C3}"/>
              </a:ext>
            </a:extLst>
          </p:cNvPr>
          <p:cNvSpPr>
            <a:spLocks noGrp="1"/>
          </p:cNvSpPr>
          <p:nvPr>
            <p:ph type="ftr" sz="quarter" idx="11"/>
          </p:nvPr>
        </p:nvSpPr>
        <p:spPr/>
        <p:txBody>
          <a:bodyPr/>
          <a:lstStyle/>
          <a:p>
            <a:r>
              <a:rPr lang="en-US"/>
              <a:t>Ang Lee                FEA Summary for APA Shipping frame </a:t>
            </a:r>
            <a:endParaRPr lang="en-US" dirty="0"/>
          </a:p>
        </p:txBody>
      </p:sp>
      <p:sp>
        <p:nvSpPr>
          <p:cNvPr id="13" name="TextBox 12">
            <a:extLst>
              <a:ext uri="{FF2B5EF4-FFF2-40B4-BE49-F238E27FC236}">
                <a16:creationId xmlns:a16="http://schemas.microsoft.com/office/drawing/2014/main" id="{47D0A383-8FD0-453D-AB62-0044DD75051A}"/>
              </a:ext>
            </a:extLst>
          </p:cNvPr>
          <p:cNvSpPr txBox="1"/>
          <p:nvPr/>
        </p:nvSpPr>
        <p:spPr>
          <a:xfrm>
            <a:off x="8474636" y="354579"/>
            <a:ext cx="2376244" cy="369332"/>
          </a:xfrm>
          <a:prstGeom prst="rect">
            <a:avLst/>
          </a:prstGeom>
          <a:noFill/>
          <a:ln>
            <a:solidFill>
              <a:srgbClr val="E95125"/>
            </a:solidFill>
          </a:ln>
        </p:spPr>
        <p:txBody>
          <a:bodyPr wrap="square" rtlCol="0">
            <a:spAutoFit/>
          </a:bodyPr>
          <a:lstStyle/>
          <a:p>
            <a:r>
              <a:rPr lang="en-US" dirty="0"/>
              <a:t>BTH equation (3-37)</a:t>
            </a:r>
          </a:p>
        </p:txBody>
      </p:sp>
      <p:sp>
        <p:nvSpPr>
          <p:cNvPr id="14" name="Oval 13">
            <a:extLst>
              <a:ext uri="{FF2B5EF4-FFF2-40B4-BE49-F238E27FC236}">
                <a16:creationId xmlns:a16="http://schemas.microsoft.com/office/drawing/2014/main" id="{D24AB966-EF2F-40DD-9D79-77B72254B261}"/>
              </a:ext>
            </a:extLst>
          </p:cNvPr>
          <p:cNvSpPr/>
          <p:nvPr/>
        </p:nvSpPr>
        <p:spPr>
          <a:xfrm>
            <a:off x="9560560" y="2937962"/>
            <a:ext cx="904240" cy="2250747"/>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8B506D5-DE5D-4241-917D-A5EFDD9A029B}"/>
              </a:ext>
            </a:extLst>
          </p:cNvPr>
          <p:cNvSpPr txBox="1"/>
          <p:nvPr/>
        </p:nvSpPr>
        <p:spPr>
          <a:xfrm>
            <a:off x="8028751" y="5197783"/>
            <a:ext cx="3248849" cy="646331"/>
          </a:xfrm>
          <a:prstGeom prst="rect">
            <a:avLst/>
          </a:prstGeom>
          <a:noFill/>
        </p:spPr>
        <p:txBody>
          <a:bodyPr wrap="square" rtlCol="0">
            <a:spAutoFit/>
          </a:bodyPr>
          <a:lstStyle/>
          <a:p>
            <a:r>
              <a:rPr lang="en-US" dirty="0"/>
              <a:t>&gt; 2.4 (per ASME BTH -1 requirement)</a:t>
            </a:r>
          </a:p>
        </p:txBody>
      </p:sp>
      <p:sp>
        <p:nvSpPr>
          <p:cNvPr id="18" name="Slide Number Placeholder 17">
            <a:extLst>
              <a:ext uri="{FF2B5EF4-FFF2-40B4-BE49-F238E27FC236}">
                <a16:creationId xmlns:a16="http://schemas.microsoft.com/office/drawing/2014/main" id="{8A282D65-5C40-477B-9672-9AD27FD4AB4B}"/>
              </a:ext>
            </a:extLst>
          </p:cNvPr>
          <p:cNvSpPr>
            <a:spLocks noGrp="1"/>
          </p:cNvSpPr>
          <p:nvPr>
            <p:ph type="sldNum" sz="quarter" idx="12"/>
          </p:nvPr>
        </p:nvSpPr>
        <p:spPr/>
        <p:txBody>
          <a:bodyPr/>
          <a:lstStyle/>
          <a:p>
            <a:fld id="{6B7B1768-BF1B-4AF5-8E20-1233738B2665}" type="slidenum">
              <a:rPr lang="en-US" smtClean="0"/>
              <a:t>30</a:t>
            </a:fld>
            <a:endParaRPr lang="en-US" dirty="0"/>
          </a:p>
        </p:txBody>
      </p:sp>
    </p:spTree>
    <p:extLst>
      <p:ext uri="{BB962C8B-B14F-4D97-AF65-F5344CB8AC3E}">
        <p14:creationId xmlns:p14="http://schemas.microsoft.com/office/powerpoint/2010/main" val="3837181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E28EC0-FC6A-469F-A6D5-5D674FFDEAA6}"/>
              </a:ext>
            </a:extLst>
          </p:cNvPr>
          <p:cNvPicPr>
            <a:picLocks noChangeAspect="1"/>
          </p:cNvPicPr>
          <p:nvPr/>
        </p:nvPicPr>
        <p:blipFill>
          <a:blip r:embed="rId2"/>
          <a:stretch>
            <a:fillRect/>
          </a:stretch>
        </p:blipFill>
        <p:spPr>
          <a:xfrm>
            <a:off x="1652469" y="-16275"/>
            <a:ext cx="4609627" cy="2711545"/>
          </a:xfrm>
          <a:prstGeom prst="rect">
            <a:avLst/>
          </a:prstGeom>
        </p:spPr>
      </p:pic>
      <p:sp>
        <p:nvSpPr>
          <p:cNvPr id="4" name="Oval 3">
            <a:extLst>
              <a:ext uri="{FF2B5EF4-FFF2-40B4-BE49-F238E27FC236}">
                <a16:creationId xmlns:a16="http://schemas.microsoft.com/office/drawing/2014/main" id="{AEFBE7EB-19B5-41D5-8971-CB76FDCAF5EE}"/>
              </a:ext>
            </a:extLst>
          </p:cNvPr>
          <p:cNvSpPr/>
          <p:nvPr/>
        </p:nvSpPr>
        <p:spPr>
          <a:xfrm>
            <a:off x="2674620" y="1204933"/>
            <a:ext cx="1005840" cy="394287"/>
          </a:xfrm>
          <a:prstGeom prst="ellipse">
            <a:avLst/>
          </a:prstGeom>
          <a:noFill/>
          <a:ln>
            <a:solidFill>
              <a:srgbClr val="E95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FBB9D9F-CDC7-4738-B631-59B3EEF57529}"/>
              </a:ext>
            </a:extLst>
          </p:cNvPr>
          <p:cNvCxnSpPr>
            <a:cxnSpLocks/>
          </p:cNvCxnSpPr>
          <p:nvPr/>
        </p:nvCxnSpPr>
        <p:spPr>
          <a:xfrm flipH="1" flipV="1">
            <a:off x="3680460" y="1755574"/>
            <a:ext cx="2617470" cy="6095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B34D7-E0D0-43EC-8687-12C70BC7CEC1}"/>
              </a:ext>
            </a:extLst>
          </p:cNvPr>
          <p:cNvSpPr txBox="1"/>
          <p:nvPr/>
        </p:nvSpPr>
        <p:spPr>
          <a:xfrm>
            <a:off x="6385835" y="1995801"/>
            <a:ext cx="2980415" cy="369332"/>
          </a:xfrm>
          <a:prstGeom prst="rect">
            <a:avLst/>
          </a:prstGeom>
          <a:noFill/>
        </p:spPr>
        <p:txBody>
          <a:bodyPr wrap="square" rtlCol="0">
            <a:spAutoFit/>
          </a:bodyPr>
          <a:lstStyle/>
          <a:p>
            <a:r>
              <a:rPr lang="en-US" dirty="0"/>
              <a:t>Diagnal beam connection</a:t>
            </a:r>
          </a:p>
        </p:txBody>
      </p:sp>
      <p:pic>
        <p:nvPicPr>
          <p:cNvPr id="7" name="Picture 6">
            <a:extLst>
              <a:ext uri="{FF2B5EF4-FFF2-40B4-BE49-F238E27FC236}">
                <a16:creationId xmlns:a16="http://schemas.microsoft.com/office/drawing/2014/main" id="{DBC8C364-4A10-42B9-882B-BC782B00D52D}"/>
              </a:ext>
            </a:extLst>
          </p:cNvPr>
          <p:cNvPicPr>
            <a:picLocks noChangeAspect="1"/>
          </p:cNvPicPr>
          <p:nvPr/>
        </p:nvPicPr>
        <p:blipFill>
          <a:blip r:embed="rId3"/>
          <a:stretch>
            <a:fillRect/>
          </a:stretch>
        </p:blipFill>
        <p:spPr>
          <a:xfrm>
            <a:off x="240386" y="3116773"/>
            <a:ext cx="11711228" cy="2037088"/>
          </a:xfrm>
          <a:prstGeom prst="rect">
            <a:avLst/>
          </a:prstGeom>
        </p:spPr>
      </p:pic>
      <p:sp>
        <p:nvSpPr>
          <p:cNvPr id="12" name="Rectangle 11">
            <a:extLst>
              <a:ext uri="{FF2B5EF4-FFF2-40B4-BE49-F238E27FC236}">
                <a16:creationId xmlns:a16="http://schemas.microsoft.com/office/drawing/2014/main" id="{1DE73C66-3DE4-40CC-A249-4C96962D78A0}"/>
              </a:ext>
            </a:extLst>
          </p:cNvPr>
          <p:cNvSpPr/>
          <p:nvPr/>
        </p:nvSpPr>
        <p:spPr>
          <a:xfrm>
            <a:off x="7971992" y="5905501"/>
            <a:ext cx="3418436" cy="369332"/>
          </a:xfrm>
          <a:prstGeom prst="rect">
            <a:avLst/>
          </a:prstGeom>
        </p:spPr>
        <p:txBody>
          <a:bodyPr wrap="none">
            <a:spAutoFit/>
          </a:bodyPr>
          <a:lstStyle/>
          <a:p>
            <a:r>
              <a:rPr lang="en-US" dirty="0"/>
              <a:t>Weld stress at the vertical position</a:t>
            </a:r>
          </a:p>
        </p:txBody>
      </p:sp>
      <p:sp>
        <p:nvSpPr>
          <p:cNvPr id="3" name="Date Placeholder 2">
            <a:extLst>
              <a:ext uri="{FF2B5EF4-FFF2-40B4-BE49-F238E27FC236}">
                <a16:creationId xmlns:a16="http://schemas.microsoft.com/office/drawing/2014/main" id="{925D986D-D168-4C35-9219-5B7A192BFD31}"/>
              </a:ext>
            </a:extLst>
          </p:cNvPr>
          <p:cNvSpPr>
            <a:spLocks noGrp="1"/>
          </p:cNvSpPr>
          <p:nvPr>
            <p:ph type="dt" sz="half" idx="10"/>
          </p:nvPr>
        </p:nvSpPr>
        <p:spPr/>
        <p:txBody>
          <a:bodyPr/>
          <a:lstStyle/>
          <a:p>
            <a:r>
              <a:rPr lang="en-US"/>
              <a:t>7/28/2020</a:t>
            </a:r>
            <a:endParaRPr lang="en-US" dirty="0"/>
          </a:p>
        </p:txBody>
      </p:sp>
      <p:sp>
        <p:nvSpPr>
          <p:cNvPr id="9" name="Footer Placeholder 8">
            <a:extLst>
              <a:ext uri="{FF2B5EF4-FFF2-40B4-BE49-F238E27FC236}">
                <a16:creationId xmlns:a16="http://schemas.microsoft.com/office/drawing/2014/main" id="{B17A58AE-5481-4769-B7AA-423F0758374B}"/>
              </a:ext>
            </a:extLst>
          </p:cNvPr>
          <p:cNvSpPr>
            <a:spLocks noGrp="1"/>
          </p:cNvSpPr>
          <p:nvPr>
            <p:ph type="ftr" sz="quarter" idx="11"/>
          </p:nvPr>
        </p:nvSpPr>
        <p:spPr/>
        <p:txBody>
          <a:bodyPr/>
          <a:lstStyle/>
          <a:p>
            <a:r>
              <a:rPr lang="en-US"/>
              <a:t>Ang Lee                FEA Summary for APA Shipping frame </a:t>
            </a:r>
            <a:endParaRPr lang="en-US" dirty="0"/>
          </a:p>
        </p:txBody>
      </p:sp>
      <p:sp>
        <p:nvSpPr>
          <p:cNvPr id="11" name="Oval 10">
            <a:extLst>
              <a:ext uri="{FF2B5EF4-FFF2-40B4-BE49-F238E27FC236}">
                <a16:creationId xmlns:a16="http://schemas.microsoft.com/office/drawing/2014/main" id="{BC85493A-6B1B-4D00-99A6-0F71F2EE9FE9}"/>
              </a:ext>
            </a:extLst>
          </p:cNvPr>
          <p:cNvSpPr/>
          <p:nvPr/>
        </p:nvSpPr>
        <p:spPr>
          <a:xfrm>
            <a:off x="11287760" y="3190876"/>
            <a:ext cx="904240" cy="2250747"/>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C77398F-A6C9-4DE6-A2F6-4F6F282F1303}"/>
              </a:ext>
            </a:extLst>
          </p:cNvPr>
          <p:cNvSpPr/>
          <p:nvPr/>
        </p:nvSpPr>
        <p:spPr>
          <a:xfrm>
            <a:off x="9239417" y="5259170"/>
            <a:ext cx="2361536" cy="646331"/>
          </a:xfrm>
          <a:prstGeom prst="rect">
            <a:avLst/>
          </a:prstGeom>
        </p:spPr>
        <p:txBody>
          <a:bodyPr wrap="square">
            <a:spAutoFit/>
          </a:bodyPr>
          <a:lstStyle/>
          <a:p>
            <a:r>
              <a:rPr lang="en-US" dirty="0"/>
              <a:t>&gt; 2.4 (per ASME BTH -1 requirement)</a:t>
            </a:r>
          </a:p>
        </p:txBody>
      </p:sp>
      <p:sp>
        <p:nvSpPr>
          <p:cNvPr id="13" name="Slide Number Placeholder 12">
            <a:extLst>
              <a:ext uri="{FF2B5EF4-FFF2-40B4-BE49-F238E27FC236}">
                <a16:creationId xmlns:a16="http://schemas.microsoft.com/office/drawing/2014/main" id="{6647917C-3401-4C89-A0B8-0B6B39ED54C5}"/>
              </a:ext>
            </a:extLst>
          </p:cNvPr>
          <p:cNvSpPr>
            <a:spLocks noGrp="1"/>
          </p:cNvSpPr>
          <p:nvPr>
            <p:ph type="sldNum" sz="quarter" idx="12"/>
          </p:nvPr>
        </p:nvSpPr>
        <p:spPr/>
        <p:txBody>
          <a:bodyPr/>
          <a:lstStyle/>
          <a:p>
            <a:fld id="{6B7B1768-BF1B-4AF5-8E20-1233738B2665}" type="slidenum">
              <a:rPr lang="en-US" smtClean="0"/>
              <a:t>31</a:t>
            </a:fld>
            <a:endParaRPr lang="en-US" dirty="0"/>
          </a:p>
        </p:txBody>
      </p:sp>
    </p:spTree>
    <p:extLst>
      <p:ext uri="{BB962C8B-B14F-4D97-AF65-F5344CB8AC3E}">
        <p14:creationId xmlns:p14="http://schemas.microsoft.com/office/powerpoint/2010/main" val="368036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4C27F2BB-92F2-4793-8193-C42BDA91A67A}"/>
              </a:ext>
            </a:extLst>
          </p:cNvPr>
          <p:cNvGraphicFramePr>
            <a:graphicFrameLocks noGrp="1"/>
          </p:cNvGraphicFramePr>
          <p:nvPr>
            <p:extLst>
              <p:ext uri="{D42A27DB-BD31-4B8C-83A1-F6EECF244321}">
                <p14:modId xmlns:p14="http://schemas.microsoft.com/office/powerpoint/2010/main" val="2068193134"/>
              </p:ext>
            </p:extLst>
          </p:nvPr>
        </p:nvGraphicFramePr>
        <p:xfrm>
          <a:off x="605369" y="2939917"/>
          <a:ext cx="10748428" cy="1879314"/>
        </p:xfrm>
        <a:graphic>
          <a:graphicData uri="http://schemas.openxmlformats.org/drawingml/2006/table">
            <a:tbl>
              <a:tblPr>
                <a:tableStyleId>{5C22544A-7EE6-4342-B048-85BDC9FD1C3A}</a:tableStyleId>
              </a:tblPr>
              <a:tblGrid>
                <a:gridCol w="855983">
                  <a:extLst>
                    <a:ext uri="{9D8B030D-6E8A-4147-A177-3AD203B41FA5}">
                      <a16:colId xmlns:a16="http://schemas.microsoft.com/office/drawing/2014/main" val="1931754059"/>
                    </a:ext>
                  </a:extLst>
                </a:gridCol>
                <a:gridCol w="496081">
                  <a:extLst>
                    <a:ext uri="{9D8B030D-6E8A-4147-A177-3AD203B41FA5}">
                      <a16:colId xmlns:a16="http://schemas.microsoft.com/office/drawing/2014/main" val="919973991"/>
                    </a:ext>
                  </a:extLst>
                </a:gridCol>
                <a:gridCol w="496081">
                  <a:extLst>
                    <a:ext uri="{9D8B030D-6E8A-4147-A177-3AD203B41FA5}">
                      <a16:colId xmlns:a16="http://schemas.microsoft.com/office/drawing/2014/main" val="3230900053"/>
                    </a:ext>
                  </a:extLst>
                </a:gridCol>
                <a:gridCol w="496081">
                  <a:extLst>
                    <a:ext uri="{9D8B030D-6E8A-4147-A177-3AD203B41FA5}">
                      <a16:colId xmlns:a16="http://schemas.microsoft.com/office/drawing/2014/main" val="4158880216"/>
                    </a:ext>
                  </a:extLst>
                </a:gridCol>
                <a:gridCol w="651714">
                  <a:extLst>
                    <a:ext uri="{9D8B030D-6E8A-4147-A177-3AD203B41FA5}">
                      <a16:colId xmlns:a16="http://schemas.microsoft.com/office/drawing/2014/main" val="1460570561"/>
                    </a:ext>
                  </a:extLst>
                </a:gridCol>
                <a:gridCol w="612807">
                  <a:extLst>
                    <a:ext uri="{9D8B030D-6E8A-4147-A177-3AD203B41FA5}">
                      <a16:colId xmlns:a16="http://schemas.microsoft.com/office/drawing/2014/main" val="3457410263"/>
                    </a:ext>
                  </a:extLst>
                </a:gridCol>
                <a:gridCol w="564171">
                  <a:extLst>
                    <a:ext uri="{9D8B030D-6E8A-4147-A177-3AD203B41FA5}">
                      <a16:colId xmlns:a16="http://schemas.microsoft.com/office/drawing/2014/main" val="3191596801"/>
                    </a:ext>
                  </a:extLst>
                </a:gridCol>
                <a:gridCol w="486354">
                  <a:extLst>
                    <a:ext uri="{9D8B030D-6E8A-4147-A177-3AD203B41FA5}">
                      <a16:colId xmlns:a16="http://schemas.microsoft.com/office/drawing/2014/main" val="2930954456"/>
                    </a:ext>
                  </a:extLst>
                </a:gridCol>
                <a:gridCol w="496081">
                  <a:extLst>
                    <a:ext uri="{9D8B030D-6E8A-4147-A177-3AD203B41FA5}">
                      <a16:colId xmlns:a16="http://schemas.microsoft.com/office/drawing/2014/main" val="3442565467"/>
                    </a:ext>
                  </a:extLst>
                </a:gridCol>
                <a:gridCol w="496081">
                  <a:extLst>
                    <a:ext uri="{9D8B030D-6E8A-4147-A177-3AD203B41FA5}">
                      <a16:colId xmlns:a16="http://schemas.microsoft.com/office/drawing/2014/main" val="2671792221"/>
                    </a:ext>
                  </a:extLst>
                </a:gridCol>
                <a:gridCol w="719804">
                  <a:extLst>
                    <a:ext uri="{9D8B030D-6E8A-4147-A177-3AD203B41FA5}">
                      <a16:colId xmlns:a16="http://schemas.microsoft.com/office/drawing/2014/main" val="604530186"/>
                    </a:ext>
                  </a:extLst>
                </a:gridCol>
                <a:gridCol w="797621">
                  <a:extLst>
                    <a:ext uri="{9D8B030D-6E8A-4147-A177-3AD203B41FA5}">
                      <a16:colId xmlns:a16="http://schemas.microsoft.com/office/drawing/2014/main" val="857045405"/>
                    </a:ext>
                  </a:extLst>
                </a:gridCol>
                <a:gridCol w="807349">
                  <a:extLst>
                    <a:ext uri="{9D8B030D-6E8A-4147-A177-3AD203B41FA5}">
                      <a16:colId xmlns:a16="http://schemas.microsoft.com/office/drawing/2014/main" val="1172902757"/>
                    </a:ext>
                  </a:extLst>
                </a:gridCol>
                <a:gridCol w="486354">
                  <a:extLst>
                    <a:ext uri="{9D8B030D-6E8A-4147-A177-3AD203B41FA5}">
                      <a16:colId xmlns:a16="http://schemas.microsoft.com/office/drawing/2014/main" val="3428994079"/>
                    </a:ext>
                  </a:extLst>
                </a:gridCol>
                <a:gridCol w="651714">
                  <a:extLst>
                    <a:ext uri="{9D8B030D-6E8A-4147-A177-3AD203B41FA5}">
                      <a16:colId xmlns:a16="http://schemas.microsoft.com/office/drawing/2014/main" val="3504254538"/>
                    </a:ext>
                  </a:extLst>
                </a:gridCol>
                <a:gridCol w="817076">
                  <a:extLst>
                    <a:ext uri="{9D8B030D-6E8A-4147-A177-3AD203B41FA5}">
                      <a16:colId xmlns:a16="http://schemas.microsoft.com/office/drawing/2014/main" val="3631109691"/>
                    </a:ext>
                  </a:extLst>
                </a:gridCol>
                <a:gridCol w="817076">
                  <a:extLst>
                    <a:ext uri="{9D8B030D-6E8A-4147-A177-3AD203B41FA5}">
                      <a16:colId xmlns:a16="http://schemas.microsoft.com/office/drawing/2014/main" val="409152872"/>
                    </a:ext>
                  </a:extLst>
                </a:gridCol>
              </a:tblGrid>
              <a:tr h="317044">
                <a:tc>
                  <a:txBody>
                    <a:bodyPr/>
                    <a:lstStyle/>
                    <a:p>
                      <a:pPr algn="ctr" fontAlgn="ctr"/>
                      <a:r>
                        <a:rPr lang="en-US" sz="800" u="none" strike="noStrike">
                          <a:effectLst/>
                        </a:rPr>
                        <a:t>top section _diagnal beam</a:t>
                      </a:r>
                      <a:endParaRPr lang="en-US" sz="800" b="1"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558177770"/>
                  </a:ext>
                </a:extLst>
              </a:tr>
              <a:tr h="294086">
                <a:tc>
                  <a:txBody>
                    <a:bodyPr/>
                    <a:lstStyle/>
                    <a:p>
                      <a:pPr algn="ctr" fontAlgn="ctr"/>
                      <a:r>
                        <a:rPr lang="en-US" sz="800" u="none" strike="noStrike">
                          <a:effectLst/>
                        </a:rPr>
                        <a:t>Weld SIZE</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width</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effective width</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DY1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DZ1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DY2 </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DZ2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AREA</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IZZ</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IYY</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dirty="0">
                          <a:effectLst/>
                        </a:rPr>
                        <a:t>IXX</a:t>
                      </a:r>
                      <a:endParaRPr lang="en-US" sz="800" b="0" i="0" u="none" strike="noStrike" dirty="0">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Rmax</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559927588"/>
                  </a:ext>
                </a:extLst>
              </a:tr>
              <a:tr h="158523">
                <a:tc>
                  <a:txBody>
                    <a:bodyPr/>
                    <a:lstStyle/>
                    <a:p>
                      <a:pPr algn="ctr" fontAlgn="ctr"/>
                      <a:r>
                        <a:rPr lang="en-US" sz="800" u="none" strike="noStrike">
                          <a:effectLst/>
                        </a:rPr>
                        <a:t>diagnal tubing </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2.2624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62.285</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50.8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66.8098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55.3248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532.1608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351962.7618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262352.1121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614314.8739</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43.3716</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791530408"/>
                  </a:ext>
                </a:extLst>
              </a:tr>
              <a:tr h="158523">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3884619253"/>
                  </a:ext>
                </a:extLst>
              </a:tr>
              <a:tr h="158523">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Fx</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Fy</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Fz</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Mx</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My</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Mz</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(MPa)</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Sx_n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Sy+Sz_s</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Smz_n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Smy_n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Smx_s</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r>
                        <a:rPr lang="en-US" sz="800" u="none" strike="noStrike">
                          <a:effectLst/>
                        </a:rPr>
                        <a:t>Sn_sub</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S_shear</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Scombined</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r>
                        <a:rPr lang="en-US" sz="800" u="none" strike="noStrike">
                          <a:effectLst/>
                        </a:rPr>
                        <a:t>SF</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962739586"/>
                  </a:ext>
                </a:extLst>
              </a:tr>
              <a:tr h="158523">
                <a:tc>
                  <a:txBody>
                    <a:bodyPr/>
                    <a:lstStyle/>
                    <a:p>
                      <a:pPr algn="ctr" fontAlgn="ctr"/>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r" fontAlgn="b"/>
                      <a:r>
                        <a:rPr lang="en-US" sz="800" u="none" strike="noStrike">
                          <a:effectLst/>
                        </a:rPr>
                        <a:t>-15153.3</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10912.82</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25.82</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-1701.53</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7836.49</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2968.18</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28.48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20.51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0.28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0.83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0.12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29.58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20.63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46.38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7.65</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616946842"/>
                  </a:ext>
                </a:extLst>
              </a:tr>
              <a:tr h="158523">
                <a:tc>
                  <a:txBody>
                    <a:bodyPr/>
                    <a:lstStyle/>
                    <a:p>
                      <a:pPr algn="ctr" fontAlgn="ctr"/>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r" fontAlgn="b"/>
                      <a:r>
                        <a:rPr lang="en-US" sz="800" u="none" strike="noStrike">
                          <a:effectLst/>
                        </a:rPr>
                        <a:t>-15613.7</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-11258.2</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27.94</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-4008.88</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10840.6</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-105.62</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29.34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21.16</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0.01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1.14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0.28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30.49</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21.44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48.05</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7.39</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445707678"/>
                  </a:ext>
                </a:extLst>
              </a:tr>
              <a:tr h="158523">
                <a:tc>
                  <a:txBody>
                    <a:bodyPr/>
                    <a:lstStyle/>
                    <a:p>
                      <a:pPr algn="ctr" fontAlgn="ctr"/>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r" fontAlgn="b"/>
                      <a:r>
                        <a:rPr lang="en-US" sz="800" u="none" strike="noStrike">
                          <a:effectLst/>
                        </a:rPr>
                        <a:t>491.17</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369.36</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32.75</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dirty="0">
                          <a:effectLst/>
                        </a:rPr>
                        <a:t>1676.09</a:t>
                      </a:r>
                      <a:endParaRPr lang="en-US" sz="800" b="0" i="0" u="none" strike="noStrike" dirty="0">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-2153.1</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6663.57</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0.92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0.70</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0.63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0.23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0.12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1.78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0.82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2.27</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156.12</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205062467"/>
                  </a:ext>
                </a:extLst>
              </a:tr>
              <a:tr h="158523">
                <a:tc>
                  <a:txBody>
                    <a:bodyPr/>
                    <a:lstStyle/>
                    <a:p>
                      <a:pPr algn="ctr" fontAlgn="ctr"/>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r" fontAlgn="b"/>
                      <a:r>
                        <a:rPr lang="en-US" sz="800" u="none" strike="noStrike">
                          <a:effectLst/>
                        </a:rPr>
                        <a:t>-18.82</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31.96</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23.11</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-3299.53</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-1140.07</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10112.17</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0.04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0.07</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0.96</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0.12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0.23</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1.12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0.31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1.24</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287.30</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762298826"/>
                  </a:ext>
                </a:extLst>
              </a:tr>
              <a:tr h="158523">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r>
                        <a:rPr lang="en-US" sz="800" u="none" strike="noStrike">
                          <a:effectLst/>
                        </a:rPr>
                        <a:t>SF (min)</a:t>
                      </a:r>
                      <a:endParaRPr lang="en-US" sz="800" b="1"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dirty="0">
                          <a:effectLst/>
                        </a:rPr>
                        <a:t>7.39</a:t>
                      </a:r>
                      <a:endParaRPr lang="en-US" sz="800" b="1" i="0" u="none" strike="noStrike" dirty="0">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927747511"/>
                  </a:ext>
                </a:extLst>
              </a:tr>
            </a:tbl>
          </a:graphicData>
        </a:graphic>
      </p:graphicFrame>
      <p:pic>
        <p:nvPicPr>
          <p:cNvPr id="2" name="Picture 1">
            <a:extLst>
              <a:ext uri="{FF2B5EF4-FFF2-40B4-BE49-F238E27FC236}">
                <a16:creationId xmlns:a16="http://schemas.microsoft.com/office/drawing/2014/main" id="{14E28EC0-FC6A-469F-A6D5-5D674FFDEAA6}"/>
              </a:ext>
            </a:extLst>
          </p:cNvPr>
          <p:cNvPicPr>
            <a:picLocks noChangeAspect="1"/>
          </p:cNvPicPr>
          <p:nvPr/>
        </p:nvPicPr>
        <p:blipFill>
          <a:blip r:embed="rId2"/>
          <a:stretch>
            <a:fillRect/>
          </a:stretch>
        </p:blipFill>
        <p:spPr>
          <a:xfrm>
            <a:off x="2197402" y="177576"/>
            <a:ext cx="4100528" cy="2412075"/>
          </a:xfrm>
          <a:prstGeom prst="rect">
            <a:avLst/>
          </a:prstGeom>
        </p:spPr>
      </p:pic>
      <p:sp>
        <p:nvSpPr>
          <p:cNvPr id="4" name="Oval 3">
            <a:extLst>
              <a:ext uri="{FF2B5EF4-FFF2-40B4-BE49-F238E27FC236}">
                <a16:creationId xmlns:a16="http://schemas.microsoft.com/office/drawing/2014/main" id="{AEFBE7EB-19B5-41D5-8971-CB76FDCAF5EE}"/>
              </a:ext>
            </a:extLst>
          </p:cNvPr>
          <p:cNvSpPr/>
          <p:nvPr/>
        </p:nvSpPr>
        <p:spPr>
          <a:xfrm flipH="1" flipV="1">
            <a:off x="3429001" y="646888"/>
            <a:ext cx="1062989" cy="473252"/>
          </a:xfrm>
          <a:prstGeom prst="ellipse">
            <a:avLst/>
          </a:prstGeom>
          <a:noFill/>
          <a:ln>
            <a:solidFill>
              <a:srgbClr val="E95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AFBB9D9F-CDC7-4738-B631-59B3EEF57529}"/>
              </a:ext>
            </a:extLst>
          </p:cNvPr>
          <p:cNvCxnSpPr>
            <a:cxnSpLocks/>
          </p:cNvCxnSpPr>
          <p:nvPr/>
        </p:nvCxnSpPr>
        <p:spPr>
          <a:xfrm flipH="1" flipV="1">
            <a:off x="4491990" y="1120140"/>
            <a:ext cx="2057401" cy="1051561"/>
          </a:xfrm>
          <a:prstGeom prst="straightConnector1">
            <a:avLst/>
          </a:prstGeom>
          <a:ln w="22225">
            <a:solidFill>
              <a:srgbClr val="E95125"/>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B34D7-E0D0-43EC-8687-12C70BC7CEC1}"/>
              </a:ext>
            </a:extLst>
          </p:cNvPr>
          <p:cNvSpPr txBox="1"/>
          <p:nvPr/>
        </p:nvSpPr>
        <p:spPr>
          <a:xfrm>
            <a:off x="6700795" y="1718802"/>
            <a:ext cx="2980415" cy="369332"/>
          </a:xfrm>
          <a:prstGeom prst="rect">
            <a:avLst/>
          </a:prstGeom>
          <a:noFill/>
        </p:spPr>
        <p:txBody>
          <a:bodyPr wrap="square" rtlCol="0">
            <a:spAutoFit/>
          </a:bodyPr>
          <a:lstStyle/>
          <a:p>
            <a:r>
              <a:rPr lang="en-US" dirty="0"/>
              <a:t>Connection at the top</a:t>
            </a:r>
          </a:p>
        </p:txBody>
      </p:sp>
      <p:sp>
        <p:nvSpPr>
          <p:cNvPr id="11" name="Rectangle 10">
            <a:extLst>
              <a:ext uri="{FF2B5EF4-FFF2-40B4-BE49-F238E27FC236}">
                <a16:creationId xmlns:a16="http://schemas.microsoft.com/office/drawing/2014/main" id="{0549CBE7-3843-4C7A-A326-EF0B7692C2DC}"/>
              </a:ext>
            </a:extLst>
          </p:cNvPr>
          <p:cNvSpPr/>
          <p:nvPr/>
        </p:nvSpPr>
        <p:spPr>
          <a:xfrm>
            <a:off x="8548772" y="6026447"/>
            <a:ext cx="3418436" cy="369332"/>
          </a:xfrm>
          <a:prstGeom prst="rect">
            <a:avLst/>
          </a:prstGeom>
        </p:spPr>
        <p:txBody>
          <a:bodyPr wrap="none">
            <a:spAutoFit/>
          </a:bodyPr>
          <a:lstStyle/>
          <a:p>
            <a:r>
              <a:rPr lang="en-US" dirty="0"/>
              <a:t>Weld stress at the vertical position</a:t>
            </a:r>
          </a:p>
        </p:txBody>
      </p:sp>
      <p:sp>
        <p:nvSpPr>
          <p:cNvPr id="3" name="Date Placeholder 2">
            <a:extLst>
              <a:ext uri="{FF2B5EF4-FFF2-40B4-BE49-F238E27FC236}">
                <a16:creationId xmlns:a16="http://schemas.microsoft.com/office/drawing/2014/main" id="{4026E750-EF86-41D4-8B2A-60C9DEDDB89B}"/>
              </a:ext>
            </a:extLst>
          </p:cNvPr>
          <p:cNvSpPr>
            <a:spLocks noGrp="1"/>
          </p:cNvSpPr>
          <p:nvPr>
            <p:ph type="dt" sz="half" idx="10"/>
          </p:nvPr>
        </p:nvSpPr>
        <p:spPr/>
        <p:txBody>
          <a:bodyPr/>
          <a:lstStyle/>
          <a:p>
            <a:r>
              <a:rPr lang="en-US"/>
              <a:t>7/28/2020</a:t>
            </a:r>
            <a:endParaRPr lang="en-US" dirty="0"/>
          </a:p>
        </p:txBody>
      </p:sp>
      <p:sp>
        <p:nvSpPr>
          <p:cNvPr id="10" name="Footer Placeholder 9">
            <a:extLst>
              <a:ext uri="{FF2B5EF4-FFF2-40B4-BE49-F238E27FC236}">
                <a16:creationId xmlns:a16="http://schemas.microsoft.com/office/drawing/2014/main" id="{B0E82AFD-12BF-48BD-AFC5-2BA45EA97E1A}"/>
              </a:ext>
            </a:extLst>
          </p:cNvPr>
          <p:cNvSpPr>
            <a:spLocks noGrp="1"/>
          </p:cNvSpPr>
          <p:nvPr>
            <p:ph type="ftr" sz="quarter" idx="11"/>
          </p:nvPr>
        </p:nvSpPr>
        <p:spPr/>
        <p:txBody>
          <a:bodyPr/>
          <a:lstStyle/>
          <a:p>
            <a:r>
              <a:rPr lang="en-US"/>
              <a:t>Ang Lee                FEA Summary for APA Shipping frame </a:t>
            </a:r>
            <a:endParaRPr lang="en-US" dirty="0"/>
          </a:p>
        </p:txBody>
      </p:sp>
      <p:sp>
        <p:nvSpPr>
          <p:cNvPr id="13" name="TextBox 12">
            <a:extLst>
              <a:ext uri="{FF2B5EF4-FFF2-40B4-BE49-F238E27FC236}">
                <a16:creationId xmlns:a16="http://schemas.microsoft.com/office/drawing/2014/main" id="{210215DF-6A17-4155-88C6-E17CB797DC0E}"/>
              </a:ext>
            </a:extLst>
          </p:cNvPr>
          <p:cNvSpPr txBox="1"/>
          <p:nvPr/>
        </p:nvSpPr>
        <p:spPr>
          <a:xfrm>
            <a:off x="8249120" y="2232644"/>
            <a:ext cx="2296160" cy="646331"/>
          </a:xfrm>
          <a:prstGeom prst="rect">
            <a:avLst/>
          </a:prstGeom>
          <a:noFill/>
        </p:spPr>
        <p:txBody>
          <a:bodyPr wrap="square" rtlCol="0">
            <a:spAutoFit/>
          </a:bodyPr>
          <a:lstStyle/>
          <a:p>
            <a:r>
              <a:rPr lang="en-US" dirty="0"/>
              <a:t>SF&gt;&gt;2.4 required by ASME BTH-1</a:t>
            </a:r>
          </a:p>
        </p:txBody>
      </p:sp>
      <p:graphicFrame>
        <p:nvGraphicFramePr>
          <p:cNvPr id="21" name="Table 20">
            <a:extLst>
              <a:ext uri="{FF2B5EF4-FFF2-40B4-BE49-F238E27FC236}">
                <a16:creationId xmlns:a16="http://schemas.microsoft.com/office/drawing/2014/main" id="{3899D9BE-8799-4159-8D35-AEF42D3B96B5}"/>
              </a:ext>
            </a:extLst>
          </p:cNvPr>
          <p:cNvGraphicFramePr>
            <a:graphicFrameLocks noGrp="1"/>
          </p:cNvGraphicFramePr>
          <p:nvPr>
            <p:extLst>
              <p:ext uri="{D42A27DB-BD31-4B8C-83A1-F6EECF244321}">
                <p14:modId xmlns:p14="http://schemas.microsoft.com/office/powerpoint/2010/main" val="4178450041"/>
              </p:ext>
            </p:extLst>
          </p:nvPr>
        </p:nvGraphicFramePr>
        <p:xfrm>
          <a:off x="507590" y="4926747"/>
          <a:ext cx="10748426" cy="945931"/>
        </p:xfrm>
        <a:graphic>
          <a:graphicData uri="http://schemas.openxmlformats.org/drawingml/2006/table">
            <a:tbl>
              <a:tblPr>
                <a:tableStyleId>{5C22544A-7EE6-4342-B048-85BDC9FD1C3A}</a:tableStyleId>
              </a:tblPr>
              <a:tblGrid>
                <a:gridCol w="855983">
                  <a:extLst>
                    <a:ext uri="{9D8B030D-6E8A-4147-A177-3AD203B41FA5}">
                      <a16:colId xmlns:a16="http://schemas.microsoft.com/office/drawing/2014/main" val="1771972579"/>
                    </a:ext>
                  </a:extLst>
                </a:gridCol>
                <a:gridCol w="496081">
                  <a:extLst>
                    <a:ext uri="{9D8B030D-6E8A-4147-A177-3AD203B41FA5}">
                      <a16:colId xmlns:a16="http://schemas.microsoft.com/office/drawing/2014/main" val="3832382668"/>
                    </a:ext>
                  </a:extLst>
                </a:gridCol>
                <a:gridCol w="496081">
                  <a:extLst>
                    <a:ext uri="{9D8B030D-6E8A-4147-A177-3AD203B41FA5}">
                      <a16:colId xmlns:a16="http://schemas.microsoft.com/office/drawing/2014/main" val="1735686388"/>
                    </a:ext>
                  </a:extLst>
                </a:gridCol>
                <a:gridCol w="496081">
                  <a:extLst>
                    <a:ext uri="{9D8B030D-6E8A-4147-A177-3AD203B41FA5}">
                      <a16:colId xmlns:a16="http://schemas.microsoft.com/office/drawing/2014/main" val="2006159186"/>
                    </a:ext>
                  </a:extLst>
                </a:gridCol>
                <a:gridCol w="651714">
                  <a:extLst>
                    <a:ext uri="{9D8B030D-6E8A-4147-A177-3AD203B41FA5}">
                      <a16:colId xmlns:a16="http://schemas.microsoft.com/office/drawing/2014/main" val="2438117289"/>
                    </a:ext>
                  </a:extLst>
                </a:gridCol>
                <a:gridCol w="612807">
                  <a:extLst>
                    <a:ext uri="{9D8B030D-6E8A-4147-A177-3AD203B41FA5}">
                      <a16:colId xmlns:a16="http://schemas.microsoft.com/office/drawing/2014/main" val="1346165309"/>
                    </a:ext>
                  </a:extLst>
                </a:gridCol>
                <a:gridCol w="564171">
                  <a:extLst>
                    <a:ext uri="{9D8B030D-6E8A-4147-A177-3AD203B41FA5}">
                      <a16:colId xmlns:a16="http://schemas.microsoft.com/office/drawing/2014/main" val="998881010"/>
                    </a:ext>
                  </a:extLst>
                </a:gridCol>
                <a:gridCol w="486354">
                  <a:extLst>
                    <a:ext uri="{9D8B030D-6E8A-4147-A177-3AD203B41FA5}">
                      <a16:colId xmlns:a16="http://schemas.microsoft.com/office/drawing/2014/main" val="3319138546"/>
                    </a:ext>
                  </a:extLst>
                </a:gridCol>
                <a:gridCol w="496081">
                  <a:extLst>
                    <a:ext uri="{9D8B030D-6E8A-4147-A177-3AD203B41FA5}">
                      <a16:colId xmlns:a16="http://schemas.microsoft.com/office/drawing/2014/main" val="1095458001"/>
                    </a:ext>
                  </a:extLst>
                </a:gridCol>
                <a:gridCol w="496081">
                  <a:extLst>
                    <a:ext uri="{9D8B030D-6E8A-4147-A177-3AD203B41FA5}">
                      <a16:colId xmlns:a16="http://schemas.microsoft.com/office/drawing/2014/main" val="2792940073"/>
                    </a:ext>
                  </a:extLst>
                </a:gridCol>
                <a:gridCol w="719804">
                  <a:extLst>
                    <a:ext uri="{9D8B030D-6E8A-4147-A177-3AD203B41FA5}">
                      <a16:colId xmlns:a16="http://schemas.microsoft.com/office/drawing/2014/main" val="2901209328"/>
                    </a:ext>
                  </a:extLst>
                </a:gridCol>
                <a:gridCol w="797621">
                  <a:extLst>
                    <a:ext uri="{9D8B030D-6E8A-4147-A177-3AD203B41FA5}">
                      <a16:colId xmlns:a16="http://schemas.microsoft.com/office/drawing/2014/main" val="1537965799"/>
                    </a:ext>
                  </a:extLst>
                </a:gridCol>
                <a:gridCol w="807349">
                  <a:extLst>
                    <a:ext uri="{9D8B030D-6E8A-4147-A177-3AD203B41FA5}">
                      <a16:colId xmlns:a16="http://schemas.microsoft.com/office/drawing/2014/main" val="3507257075"/>
                    </a:ext>
                  </a:extLst>
                </a:gridCol>
                <a:gridCol w="486354">
                  <a:extLst>
                    <a:ext uri="{9D8B030D-6E8A-4147-A177-3AD203B41FA5}">
                      <a16:colId xmlns:a16="http://schemas.microsoft.com/office/drawing/2014/main" val="2113680252"/>
                    </a:ext>
                  </a:extLst>
                </a:gridCol>
                <a:gridCol w="651714">
                  <a:extLst>
                    <a:ext uri="{9D8B030D-6E8A-4147-A177-3AD203B41FA5}">
                      <a16:colId xmlns:a16="http://schemas.microsoft.com/office/drawing/2014/main" val="166518697"/>
                    </a:ext>
                  </a:extLst>
                </a:gridCol>
                <a:gridCol w="817075">
                  <a:extLst>
                    <a:ext uri="{9D8B030D-6E8A-4147-A177-3AD203B41FA5}">
                      <a16:colId xmlns:a16="http://schemas.microsoft.com/office/drawing/2014/main" val="955649470"/>
                    </a:ext>
                  </a:extLst>
                </a:gridCol>
                <a:gridCol w="817075">
                  <a:extLst>
                    <a:ext uri="{9D8B030D-6E8A-4147-A177-3AD203B41FA5}">
                      <a16:colId xmlns:a16="http://schemas.microsoft.com/office/drawing/2014/main" val="531524452"/>
                    </a:ext>
                  </a:extLst>
                </a:gridCol>
              </a:tblGrid>
              <a:tr h="137988">
                <a:tc>
                  <a:txBody>
                    <a:bodyPr/>
                    <a:lstStyle/>
                    <a:p>
                      <a:pPr algn="ctr" fontAlgn="ctr"/>
                      <a:r>
                        <a:rPr lang="en-US" sz="800" u="none" strike="noStrike">
                          <a:effectLst/>
                        </a:rPr>
                        <a:t>50 mm plate</a:t>
                      </a:r>
                      <a:endParaRPr lang="en-US" sz="800" b="1"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3463377382"/>
                  </a:ext>
                </a:extLst>
              </a:tr>
              <a:tr h="255991">
                <a:tc>
                  <a:txBody>
                    <a:bodyPr/>
                    <a:lstStyle/>
                    <a:p>
                      <a:pPr algn="ctr" fontAlgn="ctr"/>
                      <a:r>
                        <a:rPr lang="en-US" sz="800" u="none" strike="noStrike">
                          <a:effectLst/>
                        </a:rPr>
                        <a:t>Weld SIZE</a:t>
                      </a:r>
                      <a:endParaRPr lang="en-US" sz="800" b="1"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width</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effective width</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DZ1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DY1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DZ2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DY2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AREA</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IYY</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IZZ</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IXX</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Rmax</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2075906884"/>
                  </a:ext>
                </a:extLst>
              </a:tr>
              <a:tr h="137988">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r>
                        <a:rPr lang="en-US" sz="800" u="none" strike="noStrike">
                          <a:effectLst/>
                        </a:rPr>
                        <a:t>3.20</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2.26</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38.10</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190.00</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42.62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194.52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1052.58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379712.42</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4368722.19</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4748434.61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99.57</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224711422"/>
                  </a:ext>
                </a:extLst>
              </a:tr>
              <a:tr h="137988">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911777469"/>
                  </a:ext>
                </a:extLst>
              </a:tr>
              <a:tr h="137988">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l" fontAlgn="b"/>
                      <a:r>
                        <a:rPr lang="en-US" sz="800" u="none" strike="noStrike">
                          <a:effectLst/>
                        </a:rPr>
                        <a:t>Fx</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Fy</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Fz</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Mx</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My</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l" fontAlgn="b"/>
                      <a:r>
                        <a:rPr lang="en-US" sz="800" u="none" strike="noStrike">
                          <a:effectLst/>
                        </a:rPr>
                        <a:t>Mz</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r>
                        <a:rPr lang="en-US" sz="800" u="none" strike="noStrike">
                          <a:effectLst/>
                        </a:rPr>
                        <a:t>(MPa)</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Sx_n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Sz+Sy_s</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Smy_n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Smz_n</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Smx_s</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Sn_sub</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S_shear</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Scombined</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SF</a:t>
                      </a:r>
                      <a:endParaRPr lang="en-US" sz="800" b="1" i="0" u="none" strike="noStrike">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2703616602"/>
                  </a:ext>
                </a:extLst>
              </a:tr>
              <a:tr h="137988">
                <a:tc>
                  <a:txBody>
                    <a:bodyPr/>
                    <a:lstStyle/>
                    <a:p>
                      <a:pPr algn="ctr" fontAlgn="ctr"/>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r" fontAlgn="b"/>
                      <a:r>
                        <a:rPr lang="en-US" sz="800" u="none" strike="noStrike">
                          <a:effectLst/>
                        </a:rPr>
                        <a:t>30525.26</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377.41</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1.78</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-532.44</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42921.23</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r" fontAlgn="b"/>
                      <a:r>
                        <a:rPr lang="en-US" sz="800" u="none" strike="noStrike">
                          <a:effectLst/>
                        </a:rPr>
                        <a:t>30335.6</a:t>
                      </a:r>
                      <a:endParaRPr lang="en-US" sz="800" b="0" i="0" u="none" strike="noStrike">
                        <a:solidFill>
                          <a:srgbClr val="000000"/>
                        </a:solidFill>
                        <a:effectLst/>
                        <a:latin typeface="Calibri" panose="020F0502020204030204" pitchFamily="34" charset="0"/>
                      </a:endParaRPr>
                    </a:p>
                  </a:txBody>
                  <a:tcPr marL="4758" marR="4758" marT="4758" marB="0" anchor="b"/>
                </a:tc>
                <a:tc>
                  <a:txBody>
                    <a:bodyPr/>
                    <a:lstStyle/>
                    <a:p>
                      <a:pPr algn="ctr" fontAlgn="ct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29.00</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0.36</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2.41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0.68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0.01</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32.08</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0.37</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a:effectLst/>
                        </a:rPr>
                        <a:t>32.09</a:t>
                      </a:r>
                      <a:endParaRPr lang="en-US" sz="800" b="0" i="0" u="none" strike="noStrike">
                        <a:solidFill>
                          <a:srgbClr val="000000"/>
                        </a:solidFill>
                        <a:effectLst/>
                        <a:latin typeface="Calibri" panose="020F0502020204030204" pitchFamily="34" charset="0"/>
                      </a:endParaRPr>
                    </a:p>
                  </a:txBody>
                  <a:tcPr marL="4758" marR="4758" marT="4758" marB="0" anchor="ctr"/>
                </a:tc>
                <a:tc>
                  <a:txBody>
                    <a:bodyPr/>
                    <a:lstStyle/>
                    <a:p>
                      <a:pPr algn="ctr" fontAlgn="ctr"/>
                      <a:r>
                        <a:rPr lang="en-US" sz="800" u="none" strike="noStrike" dirty="0">
                          <a:effectLst/>
                        </a:rPr>
                        <a:t>11.06</a:t>
                      </a:r>
                      <a:endParaRPr lang="en-US" sz="800" b="1" i="0" u="none" strike="noStrike" dirty="0">
                        <a:solidFill>
                          <a:srgbClr val="000000"/>
                        </a:solidFill>
                        <a:effectLst/>
                        <a:latin typeface="Calibri" panose="020F0502020204030204" pitchFamily="34" charset="0"/>
                      </a:endParaRPr>
                    </a:p>
                  </a:txBody>
                  <a:tcPr marL="4758" marR="4758" marT="4758" marB="0" anchor="ctr"/>
                </a:tc>
                <a:extLst>
                  <a:ext uri="{0D108BD9-81ED-4DB2-BD59-A6C34878D82A}">
                    <a16:rowId xmlns:a16="http://schemas.microsoft.com/office/drawing/2014/main" val="1016724645"/>
                  </a:ext>
                </a:extLst>
              </a:tr>
            </a:tbl>
          </a:graphicData>
        </a:graphic>
      </p:graphicFrame>
      <p:sp>
        <p:nvSpPr>
          <p:cNvPr id="12" name="Oval 11">
            <a:extLst>
              <a:ext uri="{FF2B5EF4-FFF2-40B4-BE49-F238E27FC236}">
                <a16:creationId xmlns:a16="http://schemas.microsoft.com/office/drawing/2014/main" id="{4B6BD618-8B33-41DD-A4B2-C45F2A35827F}"/>
              </a:ext>
            </a:extLst>
          </p:cNvPr>
          <p:cNvSpPr/>
          <p:nvPr/>
        </p:nvSpPr>
        <p:spPr>
          <a:xfrm>
            <a:off x="10449557" y="3552029"/>
            <a:ext cx="904240" cy="2474418"/>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Slide Number Placeholder 21">
            <a:extLst>
              <a:ext uri="{FF2B5EF4-FFF2-40B4-BE49-F238E27FC236}">
                <a16:creationId xmlns:a16="http://schemas.microsoft.com/office/drawing/2014/main" id="{CD89C1C6-2DCB-4DCD-8357-DEE566FF5CA3}"/>
              </a:ext>
            </a:extLst>
          </p:cNvPr>
          <p:cNvSpPr>
            <a:spLocks noGrp="1"/>
          </p:cNvSpPr>
          <p:nvPr>
            <p:ph type="sldNum" sz="quarter" idx="12"/>
          </p:nvPr>
        </p:nvSpPr>
        <p:spPr/>
        <p:txBody>
          <a:bodyPr/>
          <a:lstStyle/>
          <a:p>
            <a:fld id="{6B7B1768-BF1B-4AF5-8E20-1233738B2665}" type="slidenum">
              <a:rPr lang="en-US" smtClean="0"/>
              <a:t>32</a:t>
            </a:fld>
            <a:endParaRPr lang="en-US" dirty="0"/>
          </a:p>
        </p:txBody>
      </p:sp>
    </p:spTree>
    <p:extLst>
      <p:ext uri="{BB962C8B-B14F-4D97-AF65-F5344CB8AC3E}">
        <p14:creationId xmlns:p14="http://schemas.microsoft.com/office/powerpoint/2010/main" val="3822906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CBAFD-962E-4E95-93FD-47E870D0D322}"/>
              </a:ext>
            </a:extLst>
          </p:cNvPr>
          <p:cNvSpPr txBox="1"/>
          <p:nvPr/>
        </p:nvSpPr>
        <p:spPr>
          <a:xfrm>
            <a:off x="9865360" y="1873250"/>
            <a:ext cx="1573530" cy="1200329"/>
          </a:xfrm>
          <a:prstGeom prst="rect">
            <a:avLst/>
          </a:prstGeom>
          <a:noFill/>
        </p:spPr>
        <p:txBody>
          <a:bodyPr wrap="square" rtlCol="0">
            <a:spAutoFit/>
          </a:bodyPr>
          <a:lstStyle/>
          <a:p>
            <a:r>
              <a:rPr lang="en-US" dirty="0"/>
              <a:t>Sample of Weld stress at the vertical position</a:t>
            </a:r>
          </a:p>
        </p:txBody>
      </p:sp>
      <p:sp>
        <p:nvSpPr>
          <p:cNvPr id="4" name="Date Placeholder 3">
            <a:extLst>
              <a:ext uri="{FF2B5EF4-FFF2-40B4-BE49-F238E27FC236}">
                <a16:creationId xmlns:a16="http://schemas.microsoft.com/office/drawing/2014/main" id="{550AFE56-308A-47D5-8A98-F96D08D0F657}"/>
              </a:ext>
            </a:extLst>
          </p:cNvPr>
          <p:cNvSpPr>
            <a:spLocks noGrp="1"/>
          </p:cNvSpPr>
          <p:nvPr>
            <p:ph type="dt" sz="half" idx="10"/>
          </p:nvPr>
        </p:nvSpPr>
        <p:spPr/>
        <p:txBody>
          <a:bodyPr/>
          <a:lstStyle/>
          <a:p>
            <a:r>
              <a:rPr lang="en-US"/>
              <a:t>7/28/2020</a:t>
            </a:r>
            <a:endParaRPr lang="en-US" dirty="0"/>
          </a:p>
        </p:txBody>
      </p:sp>
      <p:sp>
        <p:nvSpPr>
          <p:cNvPr id="6" name="Footer Placeholder 5">
            <a:extLst>
              <a:ext uri="{FF2B5EF4-FFF2-40B4-BE49-F238E27FC236}">
                <a16:creationId xmlns:a16="http://schemas.microsoft.com/office/drawing/2014/main" id="{C099F051-C122-4301-B657-95FF90F8CD9B}"/>
              </a:ext>
            </a:extLst>
          </p:cNvPr>
          <p:cNvSpPr>
            <a:spLocks noGrp="1"/>
          </p:cNvSpPr>
          <p:nvPr>
            <p:ph type="ftr" sz="quarter" idx="11"/>
          </p:nvPr>
        </p:nvSpPr>
        <p:spPr/>
        <p:txBody>
          <a:bodyPr/>
          <a:lstStyle/>
          <a:p>
            <a:r>
              <a:rPr lang="en-US"/>
              <a:t>Ang Lee                FEA Summary for APA Shipping frame </a:t>
            </a:r>
            <a:endParaRPr lang="en-US" dirty="0"/>
          </a:p>
        </p:txBody>
      </p:sp>
      <p:pic>
        <p:nvPicPr>
          <p:cNvPr id="5" name="Picture 4">
            <a:extLst>
              <a:ext uri="{FF2B5EF4-FFF2-40B4-BE49-F238E27FC236}">
                <a16:creationId xmlns:a16="http://schemas.microsoft.com/office/drawing/2014/main" id="{7B18A5AB-99EA-4756-A705-D34ED4172E00}"/>
              </a:ext>
            </a:extLst>
          </p:cNvPr>
          <p:cNvPicPr>
            <a:picLocks noChangeAspect="1"/>
          </p:cNvPicPr>
          <p:nvPr/>
        </p:nvPicPr>
        <p:blipFill>
          <a:blip r:embed="rId2"/>
          <a:stretch>
            <a:fillRect/>
          </a:stretch>
        </p:blipFill>
        <p:spPr>
          <a:xfrm>
            <a:off x="1721120" y="0"/>
            <a:ext cx="7961360" cy="6240058"/>
          </a:xfrm>
          <a:prstGeom prst="rect">
            <a:avLst/>
          </a:prstGeom>
        </p:spPr>
      </p:pic>
      <p:sp>
        <p:nvSpPr>
          <p:cNvPr id="9" name="Slide Number Placeholder 8">
            <a:extLst>
              <a:ext uri="{FF2B5EF4-FFF2-40B4-BE49-F238E27FC236}">
                <a16:creationId xmlns:a16="http://schemas.microsoft.com/office/drawing/2014/main" id="{86C31137-7C06-4A48-9222-47C183168EBC}"/>
              </a:ext>
            </a:extLst>
          </p:cNvPr>
          <p:cNvSpPr>
            <a:spLocks noGrp="1"/>
          </p:cNvSpPr>
          <p:nvPr>
            <p:ph type="sldNum" sz="quarter" idx="12"/>
          </p:nvPr>
        </p:nvSpPr>
        <p:spPr/>
        <p:txBody>
          <a:bodyPr/>
          <a:lstStyle/>
          <a:p>
            <a:fld id="{6B7B1768-BF1B-4AF5-8E20-1233738B2665}" type="slidenum">
              <a:rPr lang="en-US" smtClean="0"/>
              <a:t>33</a:t>
            </a:fld>
            <a:endParaRPr lang="en-US" dirty="0"/>
          </a:p>
        </p:txBody>
      </p:sp>
      <p:sp>
        <p:nvSpPr>
          <p:cNvPr id="10" name="TextBox 9">
            <a:extLst>
              <a:ext uri="{FF2B5EF4-FFF2-40B4-BE49-F238E27FC236}">
                <a16:creationId xmlns:a16="http://schemas.microsoft.com/office/drawing/2014/main" id="{100500D9-45C1-4AA3-B4A4-CC76CCAD1517}"/>
              </a:ext>
            </a:extLst>
          </p:cNvPr>
          <p:cNvSpPr txBox="1"/>
          <p:nvPr/>
        </p:nvSpPr>
        <p:spPr>
          <a:xfrm>
            <a:off x="9865360" y="3429000"/>
            <a:ext cx="1573530" cy="923330"/>
          </a:xfrm>
          <a:prstGeom prst="rect">
            <a:avLst/>
          </a:prstGeom>
          <a:noFill/>
        </p:spPr>
        <p:txBody>
          <a:bodyPr wrap="square" rtlCol="0">
            <a:spAutoFit/>
          </a:bodyPr>
          <a:lstStyle/>
          <a:p>
            <a:r>
              <a:rPr lang="en-US" dirty="0"/>
              <a:t>The full list is attached in Appendix B</a:t>
            </a:r>
          </a:p>
        </p:txBody>
      </p:sp>
    </p:spTree>
    <p:extLst>
      <p:ext uri="{BB962C8B-B14F-4D97-AF65-F5344CB8AC3E}">
        <p14:creationId xmlns:p14="http://schemas.microsoft.com/office/powerpoint/2010/main" val="170898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02BD5-FD33-4D0F-86EC-45D5559BAFB6}"/>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F30AE1FB-BB59-43A4-B57C-94870023EDC3}"/>
              </a:ext>
            </a:extLst>
          </p:cNvPr>
          <p:cNvSpPr>
            <a:spLocks noGrp="1"/>
          </p:cNvSpPr>
          <p:nvPr>
            <p:ph type="ftr" sz="quarter" idx="11"/>
          </p:nvPr>
        </p:nvSpPr>
        <p:spPr/>
        <p:txBody>
          <a:bodyPr/>
          <a:lstStyle/>
          <a:p>
            <a:r>
              <a:rPr lang="en-US"/>
              <a:t>Ang Lee                FEA Summary for APA Shipping frame </a:t>
            </a:r>
            <a:endParaRPr lang="en-US" dirty="0"/>
          </a:p>
        </p:txBody>
      </p:sp>
      <p:sp>
        <p:nvSpPr>
          <p:cNvPr id="6" name="Rectangle 5">
            <a:extLst>
              <a:ext uri="{FF2B5EF4-FFF2-40B4-BE49-F238E27FC236}">
                <a16:creationId xmlns:a16="http://schemas.microsoft.com/office/drawing/2014/main" id="{D3195383-21C6-4D39-B371-71010704AC0E}"/>
              </a:ext>
            </a:extLst>
          </p:cNvPr>
          <p:cNvSpPr/>
          <p:nvPr/>
        </p:nvSpPr>
        <p:spPr>
          <a:xfrm>
            <a:off x="2931064" y="484555"/>
            <a:ext cx="6893655" cy="400110"/>
          </a:xfrm>
          <a:prstGeom prst="rect">
            <a:avLst/>
          </a:prstGeom>
        </p:spPr>
        <p:txBody>
          <a:bodyPr wrap="square">
            <a:spAutoFit/>
          </a:bodyPr>
          <a:lstStyle/>
          <a:p>
            <a:r>
              <a:rPr lang="en-US" sz="2000" dirty="0">
                <a:latin typeface="Times New Roman" panose="02020603050405020304" pitchFamily="18" charset="0"/>
              </a:rPr>
              <a:t>Table 3 - Summary of SF for some of the critical connection</a:t>
            </a:r>
            <a:endParaRPr lang="en-US" sz="2000" dirty="0"/>
          </a:p>
        </p:txBody>
      </p:sp>
      <p:pic>
        <p:nvPicPr>
          <p:cNvPr id="7" name="Picture 6">
            <a:extLst>
              <a:ext uri="{FF2B5EF4-FFF2-40B4-BE49-F238E27FC236}">
                <a16:creationId xmlns:a16="http://schemas.microsoft.com/office/drawing/2014/main" id="{B4D09C68-DE60-4B32-9714-3567808B72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91586" y="4227575"/>
            <a:ext cx="4460238" cy="2052320"/>
          </a:xfrm>
          <a:prstGeom prst="rect">
            <a:avLst/>
          </a:prstGeom>
          <a:noFill/>
          <a:ln>
            <a:noFill/>
          </a:ln>
        </p:spPr>
      </p:pic>
      <p:sp>
        <p:nvSpPr>
          <p:cNvPr id="8" name="Rectangle 7">
            <a:extLst>
              <a:ext uri="{FF2B5EF4-FFF2-40B4-BE49-F238E27FC236}">
                <a16:creationId xmlns:a16="http://schemas.microsoft.com/office/drawing/2014/main" id="{58A2C99D-C57F-4C90-B50F-7D20318626D2}"/>
              </a:ext>
            </a:extLst>
          </p:cNvPr>
          <p:cNvSpPr/>
          <p:nvPr/>
        </p:nvSpPr>
        <p:spPr>
          <a:xfrm>
            <a:off x="1116874" y="4431095"/>
            <a:ext cx="5974712" cy="1477328"/>
          </a:xfrm>
          <a:prstGeom prst="rect">
            <a:avLst/>
          </a:prstGeom>
        </p:spPr>
        <p:txBody>
          <a:bodyPr wrap="square">
            <a:spAutoFit/>
          </a:bodyPr>
          <a:lstStyle/>
          <a:p>
            <a:pPr algn="just"/>
            <a:r>
              <a:rPr lang="en-US" dirty="0">
                <a:latin typeface="Times New Roman" panose="02020603050405020304" pitchFamily="18" charset="0"/>
              </a:rPr>
              <a:t>where </a:t>
            </a:r>
            <a:r>
              <a:rPr lang="en-US" dirty="0" err="1">
                <a:latin typeface="Times New Roman" panose="02020603050405020304" pitchFamily="18" charset="0"/>
              </a:rPr>
              <a:t>Fy</a:t>
            </a:r>
            <a:r>
              <a:rPr lang="en-US" dirty="0">
                <a:latin typeface="Times New Roman" panose="02020603050405020304" pitchFamily="18" charset="0"/>
              </a:rPr>
              <a:t>=355 MPa ( the yield strength of the parent material) and Nd=2.4 in equation 3-37</a:t>
            </a:r>
          </a:p>
          <a:p>
            <a:pPr algn="just"/>
            <a:endParaRPr lang="en-US" dirty="0">
              <a:latin typeface="Times New Roman" panose="02020603050405020304" pitchFamily="18" charset="0"/>
            </a:endParaRPr>
          </a:p>
          <a:p>
            <a:pPr algn="just"/>
            <a:endParaRPr lang="en-US" dirty="0">
              <a:latin typeface="Times New Roman" panose="02020603050405020304" pitchFamily="18" charset="0"/>
            </a:endParaRPr>
          </a:p>
          <a:p>
            <a:pPr algn="just"/>
            <a:endParaRPr lang="en-US" dirty="0"/>
          </a:p>
        </p:txBody>
      </p:sp>
      <p:sp>
        <p:nvSpPr>
          <p:cNvPr id="10" name="Slide Number Placeholder 9">
            <a:extLst>
              <a:ext uri="{FF2B5EF4-FFF2-40B4-BE49-F238E27FC236}">
                <a16:creationId xmlns:a16="http://schemas.microsoft.com/office/drawing/2014/main" id="{9A547B9A-9BC5-4FF2-808F-1E419FD29B16}"/>
              </a:ext>
            </a:extLst>
          </p:cNvPr>
          <p:cNvSpPr>
            <a:spLocks noGrp="1"/>
          </p:cNvSpPr>
          <p:nvPr>
            <p:ph type="sldNum" sz="quarter" idx="12"/>
          </p:nvPr>
        </p:nvSpPr>
        <p:spPr/>
        <p:txBody>
          <a:bodyPr/>
          <a:lstStyle/>
          <a:p>
            <a:fld id="{6B7B1768-BF1B-4AF5-8E20-1233738B2665}" type="slidenum">
              <a:rPr lang="en-US" smtClean="0"/>
              <a:t>34</a:t>
            </a:fld>
            <a:endParaRPr lang="en-US" dirty="0"/>
          </a:p>
        </p:txBody>
      </p:sp>
      <p:graphicFrame>
        <p:nvGraphicFramePr>
          <p:cNvPr id="11" name="Table 10">
            <a:extLst>
              <a:ext uri="{FF2B5EF4-FFF2-40B4-BE49-F238E27FC236}">
                <a16:creationId xmlns:a16="http://schemas.microsoft.com/office/drawing/2014/main" id="{5D114769-F61B-44DE-A160-DE7E4F7310A7}"/>
              </a:ext>
            </a:extLst>
          </p:cNvPr>
          <p:cNvGraphicFramePr>
            <a:graphicFrameLocks noGrp="1"/>
          </p:cNvGraphicFramePr>
          <p:nvPr>
            <p:extLst>
              <p:ext uri="{D42A27DB-BD31-4B8C-83A1-F6EECF244321}">
                <p14:modId xmlns:p14="http://schemas.microsoft.com/office/powerpoint/2010/main" val="3552492624"/>
              </p:ext>
            </p:extLst>
          </p:nvPr>
        </p:nvGraphicFramePr>
        <p:xfrm>
          <a:off x="1471930" y="949577"/>
          <a:ext cx="8891269" cy="3110044"/>
        </p:xfrm>
        <a:graphic>
          <a:graphicData uri="http://schemas.openxmlformats.org/drawingml/2006/table">
            <a:tbl>
              <a:tblPr>
                <a:tableStyleId>{5C22544A-7EE6-4342-B048-85BDC9FD1C3A}</a:tableStyleId>
              </a:tblPr>
              <a:tblGrid>
                <a:gridCol w="876405">
                  <a:extLst>
                    <a:ext uri="{9D8B030D-6E8A-4147-A177-3AD203B41FA5}">
                      <a16:colId xmlns:a16="http://schemas.microsoft.com/office/drawing/2014/main" val="575531880"/>
                    </a:ext>
                  </a:extLst>
                </a:gridCol>
                <a:gridCol w="1201523">
                  <a:extLst>
                    <a:ext uri="{9D8B030D-6E8A-4147-A177-3AD203B41FA5}">
                      <a16:colId xmlns:a16="http://schemas.microsoft.com/office/drawing/2014/main" val="3200599954"/>
                    </a:ext>
                  </a:extLst>
                </a:gridCol>
                <a:gridCol w="1088438">
                  <a:extLst>
                    <a:ext uri="{9D8B030D-6E8A-4147-A177-3AD203B41FA5}">
                      <a16:colId xmlns:a16="http://schemas.microsoft.com/office/drawing/2014/main" val="4071300560"/>
                    </a:ext>
                  </a:extLst>
                </a:gridCol>
                <a:gridCol w="1357014">
                  <a:extLst>
                    <a:ext uri="{9D8B030D-6E8A-4147-A177-3AD203B41FA5}">
                      <a16:colId xmlns:a16="http://schemas.microsoft.com/office/drawing/2014/main" val="3241526927"/>
                    </a:ext>
                  </a:extLst>
                </a:gridCol>
                <a:gridCol w="1512505">
                  <a:extLst>
                    <a:ext uri="{9D8B030D-6E8A-4147-A177-3AD203B41FA5}">
                      <a16:colId xmlns:a16="http://schemas.microsoft.com/office/drawing/2014/main" val="118978949"/>
                    </a:ext>
                  </a:extLst>
                </a:gridCol>
                <a:gridCol w="1215659">
                  <a:extLst>
                    <a:ext uri="{9D8B030D-6E8A-4147-A177-3AD203B41FA5}">
                      <a16:colId xmlns:a16="http://schemas.microsoft.com/office/drawing/2014/main" val="4206255306"/>
                    </a:ext>
                  </a:extLst>
                </a:gridCol>
                <a:gridCol w="678507">
                  <a:extLst>
                    <a:ext uri="{9D8B030D-6E8A-4147-A177-3AD203B41FA5}">
                      <a16:colId xmlns:a16="http://schemas.microsoft.com/office/drawing/2014/main" val="2606300044"/>
                    </a:ext>
                  </a:extLst>
                </a:gridCol>
                <a:gridCol w="961218">
                  <a:extLst>
                    <a:ext uri="{9D8B030D-6E8A-4147-A177-3AD203B41FA5}">
                      <a16:colId xmlns:a16="http://schemas.microsoft.com/office/drawing/2014/main" val="2083191199"/>
                    </a:ext>
                  </a:extLst>
                </a:gridCol>
              </a:tblGrid>
              <a:tr h="611042">
                <a:tc>
                  <a:txBody>
                    <a:bodyPr/>
                    <a:lstStyle/>
                    <a:p>
                      <a:pPr algn="ctr" fontAlgn="ctr"/>
                      <a:r>
                        <a:rPr lang="en-US" sz="1000" u="none" strike="noStrike">
                          <a:effectLst/>
                        </a:rPr>
                        <a:t>Case </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Lifting configuration</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Absorber plate connection (SF)</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Diagonal tubing  and absorber tubing connection (SF)</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Diagonal tubing and header/footer tubing connection (SF)</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Long tubing and absorber tubing connection (SF)</a:t>
                      </a:r>
                      <a:endParaRPr lang="en-US" sz="1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50 mm plate </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000" u="none" strike="noStrike">
                          <a:effectLst/>
                        </a:rPr>
                        <a:t>Tubing connected to attachment </a:t>
                      </a:r>
                      <a:endParaRPr lang="en-US"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94996914"/>
                  </a:ext>
                </a:extLst>
              </a:tr>
              <a:tr h="454364">
                <a:tc>
                  <a:txBody>
                    <a:bodyPr/>
                    <a:lstStyle/>
                    <a:p>
                      <a:pPr algn="ctr" fontAlgn="ctr"/>
                      <a:r>
                        <a:rPr lang="en-US" sz="1100" u="none" strike="noStrike">
                          <a:effectLst/>
                        </a:rPr>
                        <a:t>3a=2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1_landscape mode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13.42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10.71</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14.89</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9.42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9.97</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72483657"/>
                  </a:ext>
                </a:extLst>
              </a:tr>
              <a:tr h="454364">
                <a:tc>
                  <a:txBody>
                    <a:bodyPr/>
                    <a:lstStyle/>
                    <a:p>
                      <a:pPr algn="ctr" fontAlgn="ctr"/>
                      <a:r>
                        <a:rPr lang="en-US" sz="1100" u="none" strike="noStrike">
                          <a:effectLst/>
                        </a:rPr>
                        <a:t>3b</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2_ landscape mode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13.62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5.43</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7.68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6.77</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11.84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9.25</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3866041"/>
                  </a:ext>
                </a:extLst>
              </a:tr>
              <a:tr h="227182">
                <a:tc>
                  <a:txBody>
                    <a:bodyPr/>
                    <a:lstStyle/>
                    <a:p>
                      <a:pPr algn="ctr" fontAlgn="ctr"/>
                      <a:r>
                        <a:rPr lang="en-US" sz="1100" u="none" strike="noStrike">
                          <a:effectLst/>
                        </a:rPr>
                        <a:t>3c</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3_ 45 degree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18.25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5.99</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8.34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7.28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10.44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4.45</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63985864"/>
                  </a:ext>
                </a:extLst>
              </a:tr>
              <a:tr h="227182">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4_ Vertical</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19.44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7.12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7.39</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12.03</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11.06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5.12</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87089140"/>
                  </a:ext>
                </a:extLst>
              </a:tr>
              <a:tr h="227182">
                <a:tc>
                  <a:txBody>
                    <a:bodyPr/>
                    <a:lstStyle/>
                    <a:p>
                      <a:pPr algn="ctr" fontAlgn="ctr"/>
                      <a:r>
                        <a:rPr lang="en-US" sz="1100" u="none" strike="noStrike">
                          <a:effectLst/>
                        </a:rPr>
                        <a:t>5a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5_ 45 degree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15.17</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5.86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8.83</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6.56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10.88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5.12</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16296424"/>
                  </a:ext>
                </a:extLst>
              </a:tr>
              <a:tr h="454364">
                <a:tc>
                  <a:txBody>
                    <a:bodyPr/>
                    <a:lstStyle/>
                    <a:p>
                      <a:pPr algn="ctr" fontAlgn="ctr"/>
                      <a:r>
                        <a:rPr lang="en-US" sz="1100" u="none" strike="noStrike">
                          <a:effectLst/>
                        </a:rPr>
                        <a:t>5b</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6_ landscape mode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13.45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5.28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7.02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7.95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11.78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9.04</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6035941"/>
                  </a:ext>
                </a:extLst>
              </a:tr>
              <a:tr h="454364">
                <a:tc>
                  <a:txBody>
                    <a:bodyPr/>
                    <a:lstStyle/>
                    <a:p>
                      <a:pPr algn="ctr" fontAlgn="ctr"/>
                      <a:r>
                        <a:rPr lang="en-US" sz="1100" u="none" strike="noStrike">
                          <a:effectLst/>
                        </a:rPr>
                        <a:t>5c</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7_ landscape mode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13.10</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11.50</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15.16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9.62</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a:effectLst/>
                        </a:rPr>
                        <a:t>7.76</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39540095"/>
                  </a:ext>
                </a:extLst>
              </a:tr>
            </a:tbl>
          </a:graphicData>
        </a:graphic>
      </p:graphicFrame>
      <p:sp>
        <p:nvSpPr>
          <p:cNvPr id="12" name="TextBox 11">
            <a:extLst>
              <a:ext uri="{FF2B5EF4-FFF2-40B4-BE49-F238E27FC236}">
                <a16:creationId xmlns:a16="http://schemas.microsoft.com/office/drawing/2014/main" id="{7882232B-7939-4687-A02D-16B58F918E35}"/>
              </a:ext>
            </a:extLst>
          </p:cNvPr>
          <p:cNvSpPr txBox="1"/>
          <p:nvPr/>
        </p:nvSpPr>
        <p:spPr>
          <a:xfrm>
            <a:off x="1371600" y="5435600"/>
            <a:ext cx="3728815" cy="369332"/>
          </a:xfrm>
          <a:prstGeom prst="rect">
            <a:avLst/>
          </a:prstGeom>
          <a:noFill/>
        </p:spPr>
        <p:txBody>
          <a:bodyPr wrap="square" rtlCol="0">
            <a:spAutoFit/>
          </a:bodyPr>
          <a:lstStyle/>
          <a:p>
            <a:r>
              <a:rPr lang="en-US" dirty="0"/>
              <a:t>All the SF&gt;&gt;2.4 BTH-1 requirement</a:t>
            </a:r>
          </a:p>
        </p:txBody>
      </p:sp>
    </p:spTree>
    <p:extLst>
      <p:ext uri="{BB962C8B-B14F-4D97-AF65-F5344CB8AC3E}">
        <p14:creationId xmlns:p14="http://schemas.microsoft.com/office/powerpoint/2010/main" val="1269962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EB27-7F12-4CDF-A070-913B3A04D15D}"/>
              </a:ext>
            </a:extLst>
          </p:cNvPr>
          <p:cNvSpPr>
            <a:spLocks noGrp="1"/>
          </p:cNvSpPr>
          <p:nvPr>
            <p:ph type="ctrTitle"/>
          </p:nvPr>
        </p:nvSpPr>
        <p:spPr/>
        <p:txBody>
          <a:bodyPr/>
          <a:lstStyle/>
          <a:p>
            <a:r>
              <a:rPr lang="en-US" dirty="0"/>
              <a:t>Additional case study</a:t>
            </a:r>
            <a:br>
              <a:rPr lang="en-US" dirty="0"/>
            </a:br>
            <a:endParaRPr lang="en-US" dirty="0"/>
          </a:p>
        </p:txBody>
      </p:sp>
      <p:sp>
        <p:nvSpPr>
          <p:cNvPr id="3" name="Subtitle 2">
            <a:extLst>
              <a:ext uri="{FF2B5EF4-FFF2-40B4-BE49-F238E27FC236}">
                <a16:creationId xmlns:a16="http://schemas.microsoft.com/office/drawing/2014/main" id="{155F22C4-00DA-4499-A3F4-A6F2E63B9C0F}"/>
              </a:ext>
            </a:extLst>
          </p:cNvPr>
          <p:cNvSpPr>
            <a:spLocks noGrp="1"/>
          </p:cNvSpPr>
          <p:nvPr>
            <p:ph type="subTitle" idx="1"/>
          </p:nvPr>
        </p:nvSpPr>
        <p:spPr/>
        <p:txBody>
          <a:bodyPr/>
          <a:lstStyle/>
          <a:p>
            <a:r>
              <a:rPr lang="en-US" dirty="0"/>
              <a:t>Case 9 and 10</a:t>
            </a:r>
          </a:p>
        </p:txBody>
      </p:sp>
      <p:sp>
        <p:nvSpPr>
          <p:cNvPr id="4" name="Date Placeholder 3">
            <a:extLst>
              <a:ext uri="{FF2B5EF4-FFF2-40B4-BE49-F238E27FC236}">
                <a16:creationId xmlns:a16="http://schemas.microsoft.com/office/drawing/2014/main" id="{033BDF4D-4CD5-4D45-B73C-8ADEF8C0869F}"/>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150A853C-011C-4C74-A1BF-11DB10C172E2}"/>
              </a:ext>
            </a:extLst>
          </p:cNvPr>
          <p:cNvSpPr>
            <a:spLocks noGrp="1"/>
          </p:cNvSpPr>
          <p:nvPr>
            <p:ph type="ftr" sz="quarter" idx="11"/>
          </p:nvPr>
        </p:nvSpPr>
        <p:spPr/>
        <p:txBody>
          <a:bodyPr/>
          <a:lstStyle/>
          <a:p>
            <a:r>
              <a:rPr lang="en-US"/>
              <a:t>Ang Lee                FEA Summary for APA Shipping frame </a:t>
            </a:r>
            <a:endParaRPr lang="en-US" dirty="0"/>
          </a:p>
        </p:txBody>
      </p:sp>
      <p:sp>
        <p:nvSpPr>
          <p:cNvPr id="7" name="Slide Number Placeholder 6">
            <a:extLst>
              <a:ext uri="{FF2B5EF4-FFF2-40B4-BE49-F238E27FC236}">
                <a16:creationId xmlns:a16="http://schemas.microsoft.com/office/drawing/2014/main" id="{F2F37E6A-A421-49CE-8EE5-E34C11F8B5A7}"/>
              </a:ext>
            </a:extLst>
          </p:cNvPr>
          <p:cNvSpPr>
            <a:spLocks noGrp="1"/>
          </p:cNvSpPr>
          <p:nvPr>
            <p:ph type="sldNum" sz="quarter" idx="12"/>
          </p:nvPr>
        </p:nvSpPr>
        <p:spPr/>
        <p:txBody>
          <a:bodyPr/>
          <a:lstStyle/>
          <a:p>
            <a:fld id="{6B7B1768-BF1B-4AF5-8E20-1233738B2665}" type="slidenum">
              <a:rPr lang="en-US" smtClean="0"/>
              <a:t>35</a:t>
            </a:fld>
            <a:endParaRPr lang="en-US" dirty="0"/>
          </a:p>
        </p:txBody>
      </p:sp>
    </p:spTree>
    <p:extLst>
      <p:ext uri="{BB962C8B-B14F-4D97-AF65-F5344CB8AC3E}">
        <p14:creationId xmlns:p14="http://schemas.microsoft.com/office/powerpoint/2010/main" val="37636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8598F7-5DFC-4497-92A5-6575B4431644}"/>
              </a:ext>
            </a:extLst>
          </p:cNvPr>
          <p:cNvSpPr>
            <a:spLocks noGrp="1"/>
          </p:cNvSpPr>
          <p:nvPr>
            <p:ph type="title"/>
          </p:nvPr>
        </p:nvSpPr>
        <p:spPr/>
        <p:txBody>
          <a:bodyPr>
            <a:noAutofit/>
          </a:bodyPr>
          <a:lstStyle/>
          <a:p>
            <a:r>
              <a:rPr lang="en-US" sz="2400" dirty="0"/>
              <a:t>Attachment Plate and Connection Study (case 9 &amp; case 10) </a:t>
            </a:r>
          </a:p>
        </p:txBody>
      </p:sp>
      <p:sp>
        <p:nvSpPr>
          <p:cNvPr id="9" name="Content Placeholder 8">
            <a:extLst>
              <a:ext uri="{FF2B5EF4-FFF2-40B4-BE49-F238E27FC236}">
                <a16:creationId xmlns:a16="http://schemas.microsoft.com/office/drawing/2014/main" id="{D3C71762-9692-47F7-B9B4-28FAC623F2D5}"/>
              </a:ext>
            </a:extLst>
          </p:cNvPr>
          <p:cNvSpPr>
            <a:spLocks noGrp="1"/>
          </p:cNvSpPr>
          <p:nvPr>
            <p:ph idx="11"/>
          </p:nvPr>
        </p:nvSpPr>
        <p:spPr/>
        <p:txBody>
          <a:bodyPr/>
          <a:lstStyle/>
          <a:p>
            <a:r>
              <a:rPr lang="en-US" dirty="0"/>
              <a:t>In the previous case study, the APA detector weight was treated as force remotely applied to the attachment plate from its gravity center. it is a conservative approach without considering the stiffness of APA frame.</a:t>
            </a:r>
          </a:p>
          <a:p>
            <a:r>
              <a:rPr lang="en-US" dirty="0"/>
              <a:t>However, it does not address how the actual APA detector is connected to the transport frame in great detail, which requires a separate FEA model. </a:t>
            </a:r>
          </a:p>
          <a:p>
            <a:r>
              <a:rPr lang="en-US" dirty="0"/>
              <a:t>The APA frame is connected to shipping frame using 8 stainless steel M16 to M20 adaptors attached to a steel plate. During the installation, the APA detectors will be loaded into the shipping frame from the top. </a:t>
            </a:r>
          </a:p>
          <a:p>
            <a:r>
              <a:rPr lang="en-US" dirty="0"/>
              <a:t>Total weight of the APA will be sitting on the lower attachment plate. Instead of 8 stainless steel adaptors, only 4 of them will participate in the load bearing, as it is considered as the worst case. To understand the resulting stress, a separate FEA model is created as case 9/10.  </a:t>
            </a:r>
          </a:p>
        </p:txBody>
      </p:sp>
    </p:spTree>
    <p:extLst>
      <p:ext uri="{BB962C8B-B14F-4D97-AF65-F5344CB8AC3E}">
        <p14:creationId xmlns:p14="http://schemas.microsoft.com/office/powerpoint/2010/main" val="883131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0">
            <a:extLst>
              <a:ext uri="{FF2B5EF4-FFF2-40B4-BE49-F238E27FC236}">
                <a16:creationId xmlns:a16="http://schemas.microsoft.com/office/drawing/2014/main" id="{3BC9BFC1-8C3B-4E2C-82D4-FB4FC49847DA}"/>
              </a:ext>
            </a:extLst>
          </p:cNvPr>
          <p:cNvPicPr>
            <a:picLocks noChangeAspect="1"/>
          </p:cNvPicPr>
          <p:nvPr/>
        </p:nvPicPr>
        <p:blipFill>
          <a:blip r:embed="rId2"/>
          <a:stretch>
            <a:fillRect/>
          </a:stretch>
        </p:blipFill>
        <p:spPr>
          <a:xfrm>
            <a:off x="835512" y="878684"/>
            <a:ext cx="6619233" cy="2960740"/>
          </a:xfrm>
          <a:prstGeom prst="rect">
            <a:avLst/>
          </a:prstGeom>
        </p:spPr>
      </p:pic>
      <p:cxnSp>
        <p:nvCxnSpPr>
          <p:cNvPr id="5" name="Straight Arrow Connector 4">
            <a:extLst>
              <a:ext uri="{FF2B5EF4-FFF2-40B4-BE49-F238E27FC236}">
                <a16:creationId xmlns:a16="http://schemas.microsoft.com/office/drawing/2014/main" id="{DCE92160-D967-429F-9D00-52D24C6D8730}"/>
              </a:ext>
            </a:extLst>
          </p:cNvPr>
          <p:cNvCxnSpPr>
            <a:cxnSpLocks/>
          </p:cNvCxnSpPr>
          <p:nvPr/>
        </p:nvCxnSpPr>
        <p:spPr>
          <a:xfrm flipH="1" flipV="1">
            <a:off x="1563223" y="3458643"/>
            <a:ext cx="605790" cy="481417"/>
          </a:xfrm>
          <a:prstGeom prst="straightConnector1">
            <a:avLst/>
          </a:prstGeom>
          <a:ln>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B704FF1A-F905-4005-831E-EC385C31F74B}"/>
              </a:ext>
            </a:extLst>
          </p:cNvPr>
          <p:cNvCxnSpPr>
            <a:cxnSpLocks/>
          </p:cNvCxnSpPr>
          <p:nvPr/>
        </p:nvCxnSpPr>
        <p:spPr>
          <a:xfrm flipV="1">
            <a:off x="5726430" y="3458643"/>
            <a:ext cx="822960" cy="454356"/>
          </a:xfrm>
          <a:prstGeom prst="straightConnector1">
            <a:avLst/>
          </a:prstGeom>
          <a:ln>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FE64E06D-A041-4DD3-AA94-C0D0E3CA82EE}"/>
              </a:ext>
            </a:extLst>
          </p:cNvPr>
          <p:cNvSpPr txBox="1"/>
          <p:nvPr/>
        </p:nvSpPr>
        <p:spPr>
          <a:xfrm>
            <a:off x="2262872" y="3857774"/>
            <a:ext cx="40233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GRAVITY LOAD IS HOLD BY THESE TWO PLATE_ LOWER SECTION</a:t>
            </a:r>
          </a:p>
        </p:txBody>
      </p:sp>
      <p:cxnSp>
        <p:nvCxnSpPr>
          <p:cNvPr id="11" name="Straight Arrow Connector 10">
            <a:extLst>
              <a:ext uri="{FF2B5EF4-FFF2-40B4-BE49-F238E27FC236}">
                <a16:creationId xmlns:a16="http://schemas.microsoft.com/office/drawing/2014/main" id="{94426388-4FD5-484D-B037-ACFE43D97532}"/>
              </a:ext>
            </a:extLst>
          </p:cNvPr>
          <p:cNvCxnSpPr>
            <a:cxnSpLocks/>
          </p:cNvCxnSpPr>
          <p:nvPr/>
        </p:nvCxnSpPr>
        <p:spPr>
          <a:xfrm>
            <a:off x="4418330" y="2578546"/>
            <a:ext cx="0" cy="850454"/>
          </a:xfrm>
          <a:prstGeom prst="straightConnector1">
            <a:avLst/>
          </a:prstGeom>
          <a:ln w="19050">
            <a:solidFill>
              <a:srgbClr val="E95125"/>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FB23427-79DC-479D-A0A8-F2E0412DCCC0}"/>
              </a:ext>
            </a:extLst>
          </p:cNvPr>
          <p:cNvSpPr txBox="1"/>
          <p:nvPr/>
        </p:nvSpPr>
        <p:spPr>
          <a:xfrm>
            <a:off x="3383127" y="2399212"/>
            <a:ext cx="21430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G load =7659 N</a:t>
            </a:r>
          </a:p>
        </p:txBody>
      </p:sp>
      <p:sp>
        <p:nvSpPr>
          <p:cNvPr id="17" name="TextBox 16">
            <a:extLst>
              <a:ext uri="{FF2B5EF4-FFF2-40B4-BE49-F238E27FC236}">
                <a16:creationId xmlns:a16="http://schemas.microsoft.com/office/drawing/2014/main" id="{23533EC0-A53B-4CD9-A191-452B42F88704}"/>
              </a:ext>
            </a:extLst>
          </p:cNvPr>
          <p:cNvSpPr txBox="1"/>
          <p:nvPr/>
        </p:nvSpPr>
        <p:spPr>
          <a:xfrm>
            <a:off x="2539852" y="4522455"/>
            <a:ext cx="369330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absorber plates: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Each of them is connected by THREEE springs with Kx, Ky and Kz , provided by Jake and Dan (PSL). THANK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spring stiffness is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X = 726 kN/m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 = 726 kN/m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Z = 2.742 MN/m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8" name="Date Placeholder 17">
            <a:extLst>
              <a:ext uri="{FF2B5EF4-FFF2-40B4-BE49-F238E27FC236}">
                <a16:creationId xmlns:a16="http://schemas.microsoft.com/office/drawing/2014/main" id="{08F8A736-7277-4C8E-9F6B-CCB1C939A2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Calibri" panose="020F0502020204030204"/>
                <a:ea typeface="+mn-ea"/>
                <a:cs typeface="+mn-cs"/>
              </a:rPr>
              <a:t>7/28/2020</a:t>
            </a:r>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65C83F5-7884-4481-BACF-56BD19F5CEB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97D10ADF-EF3A-4774-8F22-29CBBC887476}"/>
              </a:ext>
            </a:extLst>
          </p:cNvPr>
          <p:cNvPicPr>
            <a:picLocks noChangeAspect="1"/>
          </p:cNvPicPr>
          <p:nvPr/>
        </p:nvPicPr>
        <p:blipFill>
          <a:blip r:embed="rId3"/>
          <a:stretch>
            <a:fillRect/>
          </a:stretch>
        </p:blipFill>
        <p:spPr>
          <a:xfrm>
            <a:off x="7722710" y="640557"/>
            <a:ext cx="2447234" cy="1805463"/>
          </a:xfrm>
          <a:prstGeom prst="rect">
            <a:avLst/>
          </a:prstGeom>
        </p:spPr>
      </p:pic>
      <p:sp>
        <p:nvSpPr>
          <p:cNvPr id="7" name="Oval 6">
            <a:extLst>
              <a:ext uri="{FF2B5EF4-FFF2-40B4-BE49-F238E27FC236}">
                <a16:creationId xmlns:a16="http://schemas.microsoft.com/office/drawing/2014/main" id="{F00B678A-2FC7-4C38-BFA4-D6C3A7407B6B}"/>
              </a:ext>
            </a:extLst>
          </p:cNvPr>
          <p:cNvSpPr/>
          <p:nvPr/>
        </p:nvSpPr>
        <p:spPr>
          <a:xfrm>
            <a:off x="645013" y="761820"/>
            <a:ext cx="1524000" cy="726668"/>
          </a:xfrm>
          <a:prstGeom prst="ellipse">
            <a:avLst/>
          </a:prstGeom>
          <a:noFill/>
          <a:ln w="12700">
            <a:solidFill>
              <a:srgbClr val="E95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0FA36CE-B296-416C-A633-2033CA100D52}"/>
              </a:ext>
            </a:extLst>
          </p:cNvPr>
          <p:cNvSpPr/>
          <p:nvPr/>
        </p:nvSpPr>
        <p:spPr>
          <a:xfrm>
            <a:off x="5982967" y="686521"/>
            <a:ext cx="1524000" cy="726668"/>
          </a:xfrm>
          <a:prstGeom prst="ellipse">
            <a:avLst/>
          </a:prstGeom>
          <a:noFill/>
          <a:ln w="12700">
            <a:solidFill>
              <a:srgbClr val="E951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560791C-B022-4346-9505-363117D37E7A}"/>
              </a:ext>
            </a:extLst>
          </p:cNvPr>
          <p:cNvSpPr txBox="1"/>
          <p:nvPr/>
        </p:nvSpPr>
        <p:spPr>
          <a:xfrm>
            <a:off x="2411544" y="90645"/>
            <a:ext cx="3221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Top bracket is a “SLIP JOINT_SLIDING</a:t>
            </a:r>
          </a:p>
        </p:txBody>
      </p:sp>
      <p:cxnSp>
        <p:nvCxnSpPr>
          <p:cNvPr id="12" name="Straight Arrow Connector 11">
            <a:extLst>
              <a:ext uri="{FF2B5EF4-FFF2-40B4-BE49-F238E27FC236}">
                <a16:creationId xmlns:a16="http://schemas.microsoft.com/office/drawing/2014/main" id="{F1E790B0-BA18-4322-8846-A0CE2C10A7C2}"/>
              </a:ext>
            </a:extLst>
          </p:cNvPr>
          <p:cNvCxnSpPr/>
          <p:nvPr/>
        </p:nvCxnSpPr>
        <p:spPr>
          <a:xfrm flipH="1">
            <a:off x="1967083" y="416837"/>
            <a:ext cx="403860" cy="403415"/>
          </a:xfrm>
          <a:prstGeom prst="straightConnector1">
            <a:avLst/>
          </a:prstGeom>
          <a:ln>
            <a:solidFill>
              <a:srgbClr val="E95125"/>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642A02A4-532B-4B51-A962-E9C58645D821}"/>
              </a:ext>
            </a:extLst>
          </p:cNvPr>
          <p:cNvCxnSpPr>
            <a:cxnSpLocks/>
          </p:cNvCxnSpPr>
          <p:nvPr/>
        </p:nvCxnSpPr>
        <p:spPr>
          <a:xfrm>
            <a:off x="5299886" y="490832"/>
            <a:ext cx="762000" cy="287216"/>
          </a:xfrm>
          <a:prstGeom prst="straightConnector1">
            <a:avLst/>
          </a:prstGeom>
          <a:ln>
            <a:solidFill>
              <a:srgbClr val="E95125"/>
            </a:solidFill>
            <a:tailEnd type="triangle"/>
          </a:ln>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3BFA5EBD-C69A-49AF-A048-94519E641122}"/>
              </a:ext>
            </a:extLst>
          </p:cNvPr>
          <p:cNvPicPr>
            <a:picLocks noChangeAspect="1"/>
          </p:cNvPicPr>
          <p:nvPr/>
        </p:nvPicPr>
        <p:blipFill>
          <a:blip r:embed="rId4"/>
          <a:stretch>
            <a:fillRect/>
          </a:stretch>
        </p:blipFill>
        <p:spPr>
          <a:xfrm>
            <a:off x="144095" y="4430997"/>
            <a:ext cx="2065706" cy="1509096"/>
          </a:xfrm>
          <a:prstGeom prst="rect">
            <a:avLst/>
          </a:prstGeom>
        </p:spPr>
      </p:pic>
      <p:sp>
        <p:nvSpPr>
          <p:cNvPr id="3" name="Slide Number Placeholder 2">
            <a:extLst>
              <a:ext uri="{FF2B5EF4-FFF2-40B4-BE49-F238E27FC236}">
                <a16:creationId xmlns:a16="http://schemas.microsoft.com/office/drawing/2014/main" id="{15B410E3-52CA-4CD9-B52D-9EEE0DE8277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20" name="Picture 19">
            <a:extLst>
              <a:ext uri="{FF2B5EF4-FFF2-40B4-BE49-F238E27FC236}">
                <a16:creationId xmlns:a16="http://schemas.microsoft.com/office/drawing/2014/main" id="{B871B4E3-7988-4844-B400-6B681A5E6B3E}"/>
              </a:ext>
            </a:extLst>
          </p:cNvPr>
          <p:cNvPicPr>
            <a:picLocks noChangeAspect="1"/>
          </p:cNvPicPr>
          <p:nvPr/>
        </p:nvPicPr>
        <p:blipFill>
          <a:blip r:embed="rId5"/>
          <a:stretch>
            <a:fillRect/>
          </a:stretch>
        </p:blipFill>
        <p:spPr>
          <a:xfrm>
            <a:off x="7785628" y="2508451"/>
            <a:ext cx="4128251" cy="2493715"/>
          </a:xfrm>
          <a:prstGeom prst="rect">
            <a:avLst/>
          </a:prstGeom>
        </p:spPr>
      </p:pic>
      <p:sp>
        <p:nvSpPr>
          <p:cNvPr id="10" name="Rectangle 9">
            <a:extLst>
              <a:ext uri="{FF2B5EF4-FFF2-40B4-BE49-F238E27FC236}">
                <a16:creationId xmlns:a16="http://schemas.microsoft.com/office/drawing/2014/main" id="{C27047AC-6E82-48D9-A30D-71F718720E08}"/>
              </a:ext>
            </a:extLst>
          </p:cNvPr>
          <p:cNvSpPr/>
          <p:nvPr/>
        </p:nvSpPr>
        <p:spPr>
          <a:xfrm>
            <a:off x="9709270" y="4713237"/>
            <a:ext cx="1710725" cy="369332"/>
          </a:xfrm>
          <a:prstGeom prst="rect">
            <a:avLst/>
          </a:prstGeom>
        </p:spPr>
        <p:txBody>
          <a:bodyPr wrap="none">
            <a:spAutoFit/>
          </a:bodyPr>
          <a:lstStyle/>
          <a:p>
            <a:pPr lvl="0">
              <a:defRPr/>
            </a:pPr>
            <a:r>
              <a:rPr lang="en-US" dirty="0">
                <a:solidFill>
                  <a:prstClr val="black"/>
                </a:solidFill>
              </a:rPr>
              <a:t>M16 bolt SS 304</a:t>
            </a:r>
          </a:p>
        </p:txBody>
      </p:sp>
      <p:cxnSp>
        <p:nvCxnSpPr>
          <p:cNvPr id="19" name="Straight Arrow Connector 18">
            <a:extLst>
              <a:ext uri="{FF2B5EF4-FFF2-40B4-BE49-F238E27FC236}">
                <a16:creationId xmlns:a16="http://schemas.microsoft.com/office/drawing/2014/main" id="{C213E907-657B-4B4F-97A9-034ABFDFF4E3}"/>
              </a:ext>
            </a:extLst>
          </p:cNvPr>
          <p:cNvCxnSpPr>
            <a:cxnSpLocks/>
          </p:cNvCxnSpPr>
          <p:nvPr/>
        </p:nvCxnSpPr>
        <p:spPr>
          <a:xfrm flipV="1">
            <a:off x="10637520" y="4570404"/>
            <a:ext cx="345440" cy="142833"/>
          </a:xfrm>
          <a:prstGeom prst="straightConnector1">
            <a:avLst/>
          </a:prstGeom>
          <a:ln w="12700">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5075F729-877F-4651-B8F9-B4458B0AD1F5}"/>
              </a:ext>
            </a:extLst>
          </p:cNvPr>
          <p:cNvSpPr/>
          <p:nvPr/>
        </p:nvSpPr>
        <p:spPr>
          <a:xfrm>
            <a:off x="7273513" y="5082569"/>
            <a:ext cx="2811282" cy="369332"/>
          </a:xfrm>
          <a:prstGeom prst="rect">
            <a:avLst/>
          </a:prstGeom>
        </p:spPr>
        <p:txBody>
          <a:bodyPr wrap="none">
            <a:spAutoFit/>
          </a:bodyPr>
          <a:lstStyle/>
          <a:p>
            <a:pPr lvl="0">
              <a:defRPr/>
            </a:pPr>
            <a:r>
              <a:rPr lang="en-US" dirty="0">
                <a:solidFill>
                  <a:prstClr val="black"/>
                </a:solidFill>
              </a:rPr>
              <a:t>M16 to M20 adaptor SS 304</a:t>
            </a:r>
          </a:p>
        </p:txBody>
      </p:sp>
      <p:cxnSp>
        <p:nvCxnSpPr>
          <p:cNvPr id="28" name="Straight Arrow Connector 27">
            <a:extLst>
              <a:ext uri="{FF2B5EF4-FFF2-40B4-BE49-F238E27FC236}">
                <a16:creationId xmlns:a16="http://schemas.microsoft.com/office/drawing/2014/main" id="{EE87C762-7252-4A8D-AE21-082CDC8BAC32}"/>
              </a:ext>
            </a:extLst>
          </p:cNvPr>
          <p:cNvCxnSpPr>
            <a:cxnSpLocks/>
          </p:cNvCxnSpPr>
          <p:nvPr/>
        </p:nvCxnSpPr>
        <p:spPr>
          <a:xfrm flipV="1">
            <a:off x="8140843" y="4029863"/>
            <a:ext cx="688197" cy="611957"/>
          </a:xfrm>
          <a:prstGeom prst="straightConnector1">
            <a:avLst/>
          </a:prstGeom>
          <a:ln w="12700">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CCB12E13-B517-4E7C-AF96-742269A435D4}"/>
              </a:ext>
            </a:extLst>
          </p:cNvPr>
          <p:cNvSpPr txBox="1"/>
          <p:nvPr/>
        </p:nvSpPr>
        <p:spPr>
          <a:xfrm>
            <a:off x="7955471" y="2680208"/>
            <a:ext cx="2336609"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charset="0"/>
              </a:rPr>
              <a:t>79.6x50.8x12.7 mm SS 304 plate welded to APA tubing</a:t>
            </a:r>
          </a:p>
        </p:txBody>
      </p:sp>
    </p:spTree>
    <p:extLst>
      <p:ext uri="{BB962C8B-B14F-4D97-AF65-F5344CB8AC3E}">
        <p14:creationId xmlns:p14="http://schemas.microsoft.com/office/powerpoint/2010/main" val="638370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4FF28-B63B-4F9E-ACF3-ED11402713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Calibri" panose="020F0502020204030204"/>
                <a:ea typeface="+mn-ea"/>
                <a:cs typeface="+mn-cs"/>
              </a:rPr>
              <a:t>7/28/2020</a:t>
            </a:r>
            <a:endParaRPr kumimoji="0" lang="en-US" sz="1200" b="0" i="0" u="none" strike="noStrike" kern="1200" cap="none" spc="0" normalizeH="0" baseline="0" noProof="0" dirty="0">
              <a:ln>
                <a:noFill/>
              </a:ln>
              <a:solidFill>
                <a:srgbClr val="E95125"/>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60399C-99ED-4EFD-BD38-6E2F4AFF61E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4" name="Picture 3">
            <a:extLst>
              <a:ext uri="{FF2B5EF4-FFF2-40B4-BE49-F238E27FC236}">
                <a16:creationId xmlns:a16="http://schemas.microsoft.com/office/drawing/2014/main" id="{853201C9-4B01-4278-BD48-A40FE712B7B5}"/>
              </a:ext>
            </a:extLst>
          </p:cNvPr>
          <p:cNvPicPr>
            <a:picLocks noChangeAspect="1"/>
          </p:cNvPicPr>
          <p:nvPr/>
        </p:nvPicPr>
        <p:blipFill>
          <a:blip r:embed="rId2"/>
          <a:stretch>
            <a:fillRect/>
          </a:stretch>
        </p:blipFill>
        <p:spPr>
          <a:xfrm>
            <a:off x="1985818" y="811847"/>
            <a:ext cx="7584902" cy="4067766"/>
          </a:xfrm>
          <a:prstGeom prst="rect">
            <a:avLst/>
          </a:prstGeom>
        </p:spPr>
      </p:pic>
      <p:sp>
        <p:nvSpPr>
          <p:cNvPr id="5" name="TextBox 4">
            <a:extLst>
              <a:ext uri="{FF2B5EF4-FFF2-40B4-BE49-F238E27FC236}">
                <a16:creationId xmlns:a16="http://schemas.microsoft.com/office/drawing/2014/main" id="{004E6A1A-A890-4F88-AADC-080CC1153557}"/>
              </a:ext>
            </a:extLst>
          </p:cNvPr>
          <p:cNvSpPr txBox="1"/>
          <p:nvPr/>
        </p:nvSpPr>
        <p:spPr>
          <a:xfrm>
            <a:off x="1505527" y="5218544"/>
            <a:ext cx="95042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deflection of APA frame is about 4.5-2.5=~2 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vertical tubing has moved downward 1.66~1.9 mm (more like translation due to the spring attachment).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consistent with X=7659 N/(726e3*6)=~1.75 mm (Good agreement !)</a:t>
            </a:r>
          </a:p>
        </p:txBody>
      </p:sp>
      <p:sp>
        <p:nvSpPr>
          <p:cNvPr id="7" name="Slide Number Placeholder 6">
            <a:extLst>
              <a:ext uri="{FF2B5EF4-FFF2-40B4-BE49-F238E27FC236}">
                <a16:creationId xmlns:a16="http://schemas.microsoft.com/office/drawing/2014/main" id="{F40CBCCF-9746-408E-BB75-78DCA88797A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spTree>
    <p:extLst>
      <p:ext uri="{BB962C8B-B14F-4D97-AF65-F5344CB8AC3E}">
        <p14:creationId xmlns:p14="http://schemas.microsoft.com/office/powerpoint/2010/main" val="3430641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4F93D-D29E-493D-ADAB-5C17A846C38D}"/>
              </a:ext>
            </a:extLst>
          </p:cNvPr>
          <p:cNvSpPr txBox="1"/>
          <p:nvPr/>
        </p:nvSpPr>
        <p:spPr>
          <a:xfrm>
            <a:off x="2158408" y="5064040"/>
            <a:ext cx="8208601"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charset="0"/>
              </a:rPr>
              <a:t>The FEA model indicates the stress is below ~125 Mpa &lt;&lt; 355 MPa; SF=355/125=2.84 </a:t>
            </a:r>
          </a:p>
        </p:txBody>
      </p:sp>
      <p:sp>
        <p:nvSpPr>
          <p:cNvPr id="4" name="Date Placeholder 3">
            <a:extLst>
              <a:ext uri="{FF2B5EF4-FFF2-40B4-BE49-F238E27FC236}">
                <a16:creationId xmlns:a16="http://schemas.microsoft.com/office/drawing/2014/main" id="{64E84913-EB26-443D-BE45-8683B74D0961}"/>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Arial"/>
                <a:ea typeface="+mn-ea"/>
                <a:cs typeface="+mn-cs"/>
              </a:rPr>
              <a:t>7/28/2020</a:t>
            </a:r>
            <a:endParaRPr kumimoji="0" lang="en-US" sz="1200" b="0" i="0" u="none" strike="noStrike" kern="1200" cap="none" spc="0" normalizeH="0" baseline="0" noProof="0" dirty="0">
              <a:ln>
                <a:noFill/>
              </a:ln>
              <a:solidFill>
                <a:srgbClr val="E95125"/>
              </a:solidFill>
              <a:effectLst/>
              <a:uLnTx/>
              <a:uFillTx/>
              <a:latin typeface="Arial"/>
              <a:ea typeface="+mn-ea"/>
              <a:cs typeface="+mn-cs"/>
            </a:endParaRPr>
          </a:p>
        </p:txBody>
      </p:sp>
      <p:sp>
        <p:nvSpPr>
          <p:cNvPr id="2" name="Footer Placeholder 1">
            <a:extLst>
              <a:ext uri="{FF2B5EF4-FFF2-40B4-BE49-F238E27FC236}">
                <a16:creationId xmlns:a16="http://schemas.microsoft.com/office/drawing/2014/main" id="{B4BF1275-0442-48AE-AC83-B5D10165AA5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8" name="Picture 7">
            <a:extLst>
              <a:ext uri="{FF2B5EF4-FFF2-40B4-BE49-F238E27FC236}">
                <a16:creationId xmlns:a16="http://schemas.microsoft.com/office/drawing/2014/main" id="{A8A394F6-3BF7-41B1-88A6-3B114286C0FE}"/>
              </a:ext>
            </a:extLst>
          </p:cNvPr>
          <p:cNvPicPr>
            <a:picLocks noChangeAspect="1"/>
          </p:cNvPicPr>
          <p:nvPr/>
        </p:nvPicPr>
        <p:blipFill>
          <a:blip r:embed="rId2"/>
          <a:stretch>
            <a:fillRect/>
          </a:stretch>
        </p:blipFill>
        <p:spPr>
          <a:xfrm>
            <a:off x="1945047" y="778296"/>
            <a:ext cx="7675232" cy="4113744"/>
          </a:xfrm>
          <a:prstGeom prst="rect">
            <a:avLst/>
          </a:prstGeom>
        </p:spPr>
      </p:pic>
      <p:sp>
        <p:nvSpPr>
          <p:cNvPr id="6" name="Slide Number Placeholder 5">
            <a:extLst>
              <a:ext uri="{FF2B5EF4-FFF2-40B4-BE49-F238E27FC236}">
                <a16:creationId xmlns:a16="http://schemas.microsoft.com/office/drawing/2014/main" id="{990615B9-0884-441D-A295-A7F5D34EDC5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spTree>
    <p:extLst>
      <p:ext uri="{BB962C8B-B14F-4D97-AF65-F5344CB8AC3E}">
        <p14:creationId xmlns:p14="http://schemas.microsoft.com/office/powerpoint/2010/main" val="253227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D8CAE-96D9-48B7-9B51-0A60FA114610}"/>
              </a:ext>
            </a:extLst>
          </p:cNvPr>
          <p:cNvSpPr>
            <a:spLocks noGrp="1"/>
          </p:cNvSpPr>
          <p:nvPr>
            <p:ph type="title"/>
          </p:nvPr>
        </p:nvSpPr>
        <p:spPr/>
        <p:txBody>
          <a:bodyPr/>
          <a:lstStyle/>
          <a:p>
            <a:r>
              <a:rPr lang="en-US" sz="2400" dirty="0"/>
              <a:t>FEA Model: Loading and boundary condition</a:t>
            </a:r>
          </a:p>
        </p:txBody>
      </p:sp>
      <p:sp>
        <p:nvSpPr>
          <p:cNvPr id="3" name="Date Placeholder 2">
            <a:extLst>
              <a:ext uri="{FF2B5EF4-FFF2-40B4-BE49-F238E27FC236}">
                <a16:creationId xmlns:a16="http://schemas.microsoft.com/office/drawing/2014/main" id="{4DDF89F7-D1C6-4DAD-8CA2-9DE6D516EA4D}"/>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476BE31B-3394-495F-BC3D-A7F17C6AF967}"/>
              </a:ext>
            </a:extLst>
          </p:cNvPr>
          <p:cNvSpPr>
            <a:spLocks noGrp="1"/>
          </p:cNvSpPr>
          <p:nvPr>
            <p:ph type="ftr" sz="quarter" idx="3"/>
          </p:nvPr>
        </p:nvSpPr>
        <p:spPr/>
        <p:txBody>
          <a:bodyPr/>
          <a:lstStyle/>
          <a:p>
            <a:pPr>
              <a:defRPr/>
            </a:pPr>
            <a:r>
              <a:rPr lang="en-US"/>
              <a:t>Ang Lee                FEA Summary for APA Shipping frame </a:t>
            </a:r>
            <a:endParaRPr lang="en-US" dirty="0"/>
          </a:p>
        </p:txBody>
      </p:sp>
      <p:sp>
        <p:nvSpPr>
          <p:cNvPr id="6" name="Content Placeholder 5">
            <a:extLst>
              <a:ext uri="{FF2B5EF4-FFF2-40B4-BE49-F238E27FC236}">
                <a16:creationId xmlns:a16="http://schemas.microsoft.com/office/drawing/2014/main" id="{07BD3C88-31F1-4770-A34E-77995C5ADDA6}"/>
              </a:ext>
            </a:extLst>
          </p:cNvPr>
          <p:cNvSpPr>
            <a:spLocks noGrp="1"/>
          </p:cNvSpPr>
          <p:nvPr>
            <p:ph idx="11"/>
          </p:nvPr>
        </p:nvSpPr>
        <p:spPr/>
        <p:txBody>
          <a:bodyPr>
            <a:normAutofit fontScale="62500" lnSpcReduction="20000"/>
          </a:bodyPr>
          <a:lstStyle/>
          <a:p>
            <a:r>
              <a:rPr lang="en-US" dirty="0">
                <a:solidFill>
                  <a:schemeClr val="tx1"/>
                </a:solidFill>
              </a:rPr>
              <a:t>STP file was imported into ANSYS WB 19.2. It is based on Version 1 of the drawing package </a:t>
            </a:r>
            <a:r>
              <a:rPr lang="en-US" u="sng" dirty="0">
                <a:solidFill>
                  <a:schemeClr val="tx1"/>
                </a:solidFill>
                <a:hlinkClick r:id="rId2">
                  <a:extLst>
                    <a:ext uri="{A12FA001-AC4F-418D-AE19-62706E023703}">
                      <ahyp:hlinkClr xmlns:ahyp="http://schemas.microsoft.com/office/drawing/2018/hyperlinkcolor" val="tx"/>
                    </a:ext>
                  </a:extLst>
                </a:hlinkClick>
              </a:rPr>
              <a:t>https://edms.cern.ch/document/2368942/1</a:t>
            </a:r>
            <a:r>
              <a:rPr lang="en-US" dirty="0">
                <a:solidFill>
                  <a:schemeClr val="tx1"/>
                </a:solidFill>
                <a:hlinkClick r:id="rId2">
                  <a:extLst>
                    <a:ext uri="{A12FA001-AC4F-418D-AE19-62706E023703}">
                      <ahyp:hlinkClr xmlns:ahyp="http://schemas.microsoft.com/office/drawing/2018/hyperlinkcolor" val="tx"/>
                    </a:ext>
                  </a:extLst>
                </a:hlinkClick>
              </a:rPr>
              <a:t>. This EDMS folder includes the model, the technical drawings, and the center of mass calculations. </a:t>
            </a:r>
          </a:p>
          <a:p>
            <a:r>
              <a:rPr lang="en-US" dirty="0">
                <a:solidFill>
                  <a:schemeClr val="tx1"/>
                </a:solidFill>
              </a:rPr>
              <a:t>The model is meshed with the solid element containing the middle node. The mesh size is ~10 mm which results a model of ~3.26 million nodes or ~10 million degree of freedom.</a:t>
            </a:r>
          </a:p>
          <a:p>
            <a:r>
              <a:rPr lang="en-US" dirty="0">
                <a:solidFill>
                  <a:schemeClr val="tx1"/>
                </a:solidFill>
              </a:rPr>
              <a:t>The connection is treated as “bonded” with an exception of the “pin” connection area which is modeled as “slip joint”. The gigantic model requires some iterations to solve.</a:t>
            </a:r>
          </a:p>
          <a:p>
            <a:r>
              <a:rPr lang="en-US" dirty="0">
                <a:solidFill>
                  <a:schemeClr val="tx1"/>
                </a:solidFill>
              </a:rPr>
              <a:t>The integrated APA mass is 562 kg (5.5 KN) for the upper one and 516 kg (5.1 KN) for the lower one respectively (EDMS #2281422). The FEA model uses 7497 (N) for the upper one and 7656 (N) for the lower one, as shown at right.  It is modeled as the remote force scoped to the attachment plate where the APA is attached. It is a very conservative approach as it is analyzed without considering the stiffness of APA detector frame itself. </a:t>
            </a:r>
          </a:p>
          <a:p>
            <a:r>
              <a:rPr lang="en-US" dirty="0">
                <a:solidFill>
                  <a:schemeClr val="tx1"/>
                </a:solidFill>
              </a:rPr>
              <a:t>The density of the steel frame has been modified to include the weight of frame itself and other components ( for example, the protection panel and </a:t>
            </a:r>
            <a:r>
              <a:rPr lang="en-US" dirty="0" err="1">
                <a:solidFill>
                  <a:schemeClr val="tx1"/>
                </a:solidFill>
              </a:rPr>
              <a:t>etc</a:t>
            </a:r>
            <a:r>
              <a:rPr lang="en-US" dirty="0">
                <a:solidFill>
                  <a:schemeClr val="tx1"/>
                </a:solidFill>
              </a:rPr>
              <a:t>). The total weight of the structure is 31,840 (N), 3249 kg including both APAs and the shipping frame. This number has a ~25% or more contingency for further design iterations. It is an upper limit for the load.</a:t>
            </a:r>
          </a:p>
          <a:p>
            <a:endParaRPr lang="en-US" dirty="0"/>
          </a:p>
        </p:txBody>
      </p:sp>
      <p:pic>
        <p:nvPicPr>
          <p:cNvPr id="8" name="Content Placeholder 7" descr="A picture containing man, boat, people&#10;&#10;Description automatically generated">
            <a:extLst>
              <a:ext uri="{FF2B5EF4-FFF2-40B4-BE49-F238E27FC236}">
                <a16:creationId xmlns:a16="http://schemas.microsoft.com/office/drawing/2014/main" id="{BB9D47B3-D525-4BC7-B77E-1A3E77107237}"/>
              </a:ext>
            </a:extLst>
          </p:cNvPr>
          <p:cNvPicPr>
            <a:picLocks noGrp="1"/>
          </p:cNvPicPr>
          <p:nvPr>
            <p:ph idx="12"/>
          </p:nvPr>
        </p:nvPicPr>
        <p:blipFill>
          <a:blip r:embed="rId3" cstate="print">
            <a:extLst>
              <a:ext uri="{28A0092B-C50C-407E-A947-70E740481C1C}">
                <a14:useLocalDpi xmlns:a14="http://schemas.microsoft.com/office/drawing/2010/main" val="0"/>
              </a:ext>
            </a:extLst>
          </a:blip>
          <a:srcRect/>
          <a:stretch>
            <a:fillRect/>
          </a:stretch>
        </p:blipFill>
        <p:spPr bwMode="auto">
          <a:xfrm>
            <a:off x="6261100" y="1469442"/>
            <a:ext cx="5321300" cy="4523953"/>
          </a:xfrm>
          <a:prstGeom prst="rect">
            <a:avLst/>
          </a:prstGeom>
          <a:noFill/>
          <a:ln>
            <a:noFill/>
          </a:ln>
        </p:spPr>
      </p:pic>
      <p:sp>
        <p:nvSpPr>
          <p:cNvPr id="9" name="Oval 8">
            <a:extLst>
              <a:ext uri="{FF2B5EF4-FFF2-40B4-BE49-F238E27FC236}">
                <a16:creationId xmlns:a16="http://schemas.microsoft.com/office/drawing/2014/main" id="{4F01E96F-E89E-49FA-9647-73D2A6A3B2FA}"/>
              </a:ext>
            </a:extLst>
          </p:cNvPr>
          <p:cNvSpPr/>
          <p:nvPr/>
        </p:nvSpPr>
        <p:spPr>
          <a:xfrm>
            <a:off x="6261100" y="2250219"/>
            <a:ext cx="2238844" cy="72356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2A3F087-1C54-4EFE-BD0D-DE25431E6287}"/>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1653314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DF8770-253E-4A64-B1DD-7805C7DA3FA3}"/>
              </a:ext>
            </a:extLst>
          </p:cNvPr>
          <p:cNvPicPr>
            <a:picLocks noChangeAspect="1"/>
          </p:cNvPicPr>
          <p:nvPr/>
        </p:nvPicPr>
        <p:blipFill>
          <a:blip r:embed="rId2"/>
          <a:stretch>
            <a:fillRect/>
          </a:stretch>
        </p:blipFill>
        <p:spPr>
          <a:xfrm>
            <a:off x="8911601" y="4619353"/>
            <a:ext cx="3280399" cy="1107033"/>
          </a:xfrm>
          <a:prstGeom prst="rect">
            <a:avLst/>
          </a:prstGeom>
        </p:spPr>
      </p:pic>
      <p:sp>
        <p:nvSpPr>
          <p:cNvPr id="3" name="Date Placeholder 2">
            <a:extLst>
              <a:ext uri="{FF2B5EF4-FFF2-40B4-BE49-F238E27FC236}">
                <a16:creationId xmlns:a16="http://schemas.microsoft.com/office/drawing/2014/main" id="{EAEE5E63-0065-40F5-800C-3FEE27611CD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Arial"/>
                <a:ea typeface="+mn-ea"/>
                <a:cs typeface="+mn-cs"/>
              </a:rPr>
              <a:t>7/28/2020</a:t>
            </a:r>
            <a:endParaRPr kumimoji="0" lang="en-US" sz="1200" b="0" i="0" u="none" strike="noStrike" kern="1200" cap="none" spc="0" normalizeH="0" baseline="0" noProof="0" dirty="0">
              <a:ln>
                <a:noFill/>
              </a:ln>
              <a:solidFill>
                <a:srgbClr val="E95125"/>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9A729C4E-1717-479B-9143-1318326B3E8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pic>
        <p:nvPicPr>
          <p:cNvPr id="6" name="Content Placeholder 3">
            <a:extLst>
              <a:ext uri="{FF2B5EF4-FFF2-40B4-BE49-F238E27FC236}">
                <a16:creationId xmlns:a16="http://schemas.microsoft.com/office/drawing/2014/main" id="{EF175AE5-6A10-477C-8FE9-8313955D73E6}"/>
              </a:ext>
            </a:extLst>
          </p:cNvPr>
          <p:cNvPicPr>
            <a:picLocks noChangeAspect="1"/>
          </p:cNvPicPr>
          <p:nvPr/>
        </p:nvPicPr>
        <p:blipFill>
          <a:blip r:embed="rId3"/>
          <a:stretch>
            <a:fillRect/>
          </a:stretch>
        </p:blipFill>
        <p:spPr>
          <a:xfrm>
            <a:off x="821807" y="3885623"/>
            <a:ext cx="4607443" cy="2271968"/>
          </a:xfrm>
          <a:prstGeom prst="rect">
            <a:avLst/>
          </a:prstGeom>
        </p:spPr>
      </p:pic>
      <p:sp>
        <p:nvSpPr>
          <p:cNvPr id="2" name="TextBox 1">
            <a:extLst>
              <a:ext uri="{FF2B5EF4-FFF2-40B4-BE49-F238E27FC236}">
                <a16:creationId xmlns:a16="http://schemas.microsoft.com/office/drawing/2014/main" id="{2A0C9E32-004E-4AB3-8DDE-5C375104FA79}"/>
              </a:ext>
            </a:extLst>
          </p:cNvPr>
          <p:cNvSpPr txBox="1"/>
          <p:nvPr/>
        </p:nvSpPr>
        <p:spPr>
          <a:xfrm>
            <a:off x="6320790" y="4251960"/>
            <a:ext cx="3954780"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Check the weld stress</a:t>
            </a:r>
          </a:p>
        </p:txBody>
      </p:sp>
      <p:sp>
        <p:nvSpPr>
          <p:cNvPr id="5" name="Oval 4">
            <a:extLst>
              <a:ext uri="{FF2B5EF4-FFF2-40B4-BE49-F238E27FC236}">
                <a16:creationId xmlns:a16="http://schemas.microsoft.com/office/drawing/2014/main" id="{59DBE05F-2FC8-44F0-8AA1-859F2F10B09B}"/>
              </a:ext>
            </a:extLst>
          </p:cNvPr>
          <p:cNvSpPr/>
          <p:nvPr/>
        </p:nvSpPr>
        <p:spPr>
          <a:xfrm>
            <a:off x="9738360" y="5177790"/>
            <a:ext cx="1223010" cy="3651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4C611CF0-7335-4FF4-AB1D-80D9F8C461EA}"/>
              </a:ext>
            </a:extLst>
          </p:cNvPr>
          <p:cNvCxnSpPr>
            <a:cxnSpLocks/>
          </p:cNvCxnSpPr>
          <p:nvPr/>
        </p:nvCxnSpPr>
        <p:spPr>
          <a:xfrm>
            <a:off x="7635240" y="4621292"/>
            <a:ext cx="2434590" cy="769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4" name="Table 13">
            <a:extLst>
              <a:ext uri="{FF2B5EF4-FFF2-40B4-BE49-F238E27FC236}">
                <a16:creationId xmlns:a16="http://schemas.microsoft.com/office/drawing/2014/main" id="{9E35B187-C1BB-4CDE-9149-E6F3B7542F2F}"/>
              </a:ext>
            </a:extLst>
          </p:cNvPr>
          <p:cNvGraphicFramePr>
            <a:graphicFrameLocks noGrp="1"/>
          </p:cNvGraphicFramePr>
          <p:nvPr>
            <p:extLst>
              <p:ext uri="{D42A27DB-BD31-4B8C-83A1-F6EECF244321}">
                <p14:modId xmlns:p14="http://schemas.microsoft.com/office/powerpoint/2010/main" val="1997070603"/>
              </p:ext>
            </p:extLst>
          </p:nvPr>
        </p:nvGraphicFramePr>
        <p:xfrm>
          <a:off x="763325" y="1415065"/>
          <a:ext cx="10634006" cy="2762394"/>
        </p:xfrm>
        <a:graphic>
          <a:graphicData uri="http://schemas.openxmlformats.org/drawingml/2006/table">
            <a:tbl>
              <a:tblPr>
                <a:tableStyleId>{5C22544A-7EE6-4342-B048-85BDC9FD1C3A}</a:tableStyleId>
              </a:tblPr>
              <a:tblGrid>
                <a:gridCol w="33467">
                  <a:extLst>
                    <a:ext uri="{9D8B030D-6E8A-4147-A177-3AD203B41FA5}">
                      <a16:colId xmlns:a16="http://schemas.microsoft.com/office/drawing/2014/main" val="2831545916"/>
                    </a:ext>
                  </a:extLst>
                </a:gridCol>
                <a:gridCol w="475723">
                  <a:extLst>
                    <a:ext uri="{9D8B030D-6E8A-4147-A177-3AD203B41FA5}">
                      <a16:colId xmlns:a16="http://schemas.microsoft.com/office/drawing/2014/main" val="3876083520"/>
                    </a:ext>
                  </a:extLst>
                </a:gridCol>
                <a:gridCol w="529578">
                  <a:extLst>
                    <a:ext uri="{9D8B030D-6E8A-4147-A177-3AD203B41FA5}">
                      <a16:colId xmlns:a16="http://schemas.microsoft.com/office/drawing/2014/main" val="3361197408"/>
                    </a:ext>
                  </a:extLst>
                </a:gridCol>
                <a:gridCol w="475723">
                  <a:extLst>
                    <a:ext uri="{9D8B030D-6E8A-4147-A177-3AD203B41FA5}">
                      <a16:colId xmlns:a16="http://schemas.microsoft.com/office/drawing/2014/main" val="3736369549"/>
                    </a:ext>
                  </a:extLst>
                </a:gridCol>
                <a:gridCol w="610361">
                  <a:extLst>
                    <a:ext uri="{9D8B030D-6E8A-4147-A177-3AD203B41FA5}">
                      <a16:colId xmlns:a16="http://schemas.microsoft.com/office/drawing/2014/main" val="3238571674"/>
                    </a:ext>
                  </a:extLst>
                </a:gridCol>
                <a:gridCol w="1175842">
                  <a:extLst>
                    <a:ext uri="{9D8B030D-6E8A-4147-A177-3AD203B41FA5}">
                      <a16:colId xmlns:a16="http://schemas.microsoft.com/office/drawing/2014/main" val="2214273683"/>
                    </a:ext>
                  </a:extLst>
                </a:gridCol>
                <a:gridCol w="1202771">
                  <a:extLst>
                    <a:ext uri="{9D8B030D-6E8A-4147-A177-3AD203B41FA5}">
                      <a16:colId xmlns:a16="http://schemas.microsoft.com/office/drawing/2014/main" val="2831393970"/>
                    </a:ext>
                  </a:extLst>
                </a:gridCol>
                <a:gridCol w="933494">
                  <a:extLst>
                    <a:ext uri="{9D8B030D-6E8A-4147-A177-3AD203B41FA5}">
                      <a16:colId xmlns:a16="http://schemas.microsoft.com/office/drawing/2014/main" val="688338426"/>
                    </a:ext>
                  </a:extLst>
                </a:gridCol>
                <a:gridCol w="556505">
                  <a:extLst>
                    <a:ext uri="{9D8B030D-6E8A-4147-A177-3AD203B41FA5}">
                      <a16:colId xmlns:a16="http://schemas.microsoft.com/office/drawing/2014/main" val="2699341903"/>
                    </a:ext>
                  </a:extLst>
                </a:gridCol>
                <a:gridCol w="475723">
                  <a:extLst>
                    <a:ext uri="{9D8B030D-6E8A-4147-A177-3AD203B41FA5}">
                      <a16:colId xmlns:a16="http://schemas.microsoft.com/office/drawing/2014/main" val="2898953291"/>
                    </a:ext>
                  </a:extLst>
                </a:gridCol>
                <a:gridCol w="745000">
                  <a:extLst>
                    <a:ext uri="{9D8B030D-6E8A-4147-A177-3AD203B41FA5}">
                      <a16:colId xmlns:a16="http://schemas.microsoft.com/office/drawing/2014/main" val="1587168774"/>
                    </a:ext>
                  </a:extLst>
                </a:gridCol>
                <a:gridCol w="745000">
                  <a:extLst>
                    <a:ext uri="{9D8B030D-6E8A-4147-A177-3AD203B41FA5}">
                      <a16:colId xmlns:a16="http://schemas.microsoft.com/office/drawing/2014/main" val="158577445"/>
                    </a:ext>
                  </a:extLst>
                </a:gridCol>
                <a:gridCol w="762952">
                  <a:extLst>
                    <a:ext uri="{9D8B030D-6E8A-4147-A177-3AD203B41FA5}">
                      <a16:colId xmlns:a16="http://schemas.microsoft.com/office/drawing/2014/main" val="1094822753"/>
                    </a:ext>
                  </a:extLst>
                </a:gridCol>
                <a:gridCol w="466747">
                  <a:extLst>
                    <a:ext uri="{9D8B030D-6E8A-4147-A177-3AD203B41FA5}">
                      <a16:colId xmlns:a16="http://schemas.microsoft.com/office/drawing/2014/main" val="441825253"/>
                    </a:ext>
                  </a:extLst>
                </a:gridCol>
                <a:gridCol w="466747">
                  <a:extLst>
                    <a:ext uri="{9D8B030D-6E8A-4147-A177-3AD203B41FA5}">
                      <a16:colId xmlns:a16="http://schemas.microsoft.com/office/drawing/2014/main" val="555473347"/>
                    </a:ext>
                  </a:extLst>
                </a:gridCol>
                <a:gridCol w="511626">
                  <a:extLst>
                    <a:ext uri="{9D8B030D-6E8A-4147-A177-3AD203B41FA5}">
                      <a16:colId xmlns:a16="http://schemas.microsoft.com/office/drawing/2014/main" val="1129265269"/>
                    </a:ext>
                  </a:extLst>
                </a:gridCol>
                <a:gridCol w="466747">
                  <a:extLst>
                    <a:ext uri="{9D8B030D-6E8A-4147-A177-3AD203B41FA5}">
                      <a16:colId xmlns:a16="http://schemas.microsoft.com/office/drawing/2014/main" val="1485247343"/>
                    </a:ext>
                  </a:extLst>
                </a:gridCol>
              </a:tblGrid>
              <a:tr h="598678">
                <a:tc>
                  <a:txBody>
                    <a:bodyPr/>
                    <a:lstStyle/>
                    <a:p>
                      <a:pPr algn="ctr" fontAlgn="ctr"/>
                      <a:r>
                        <a:rPr lang="en-US" sz="900" u="none" strike="noStrike" dirty="0">
                          <a:effectLst/>
                        </a:rPr>
                        <a:t>Weld SIZE</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width</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effective width</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DX1</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DZ1</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DX2 </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DZ2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AREA</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IZZ</a:t>
                      </a:r>
                      <a:endParaRPr lang="en-US" sz="900" b="1"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IXX</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IYY</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Rmax</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1727000416"/>
                  </a:ext>
                </a:extLst>
              </a:tr>
              <a:tr h="83513">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3.20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2.26</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62.29</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38.10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66.81</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42.62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474.70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292083.22</a:t>
                      </a:r>
                      <a:endParaRPr lang="en-US" sz="900" b="1"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144104.52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436187.74</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39.62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3984381671"/>
                  </a:ext>
                </a:extLst>
              </a:tr>
              <a:tr h="83513">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1557933952"/>
                  </a:ext>
                </a:extLst>
              </a:tr>
              <a:tr h="157631">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Fx</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Fy</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Fz</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Mx</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My</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Mz</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(MPa)</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SY_n</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Sx+Sz_s</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Smz_n</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Smy_S</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Smx_N</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Sn_sub</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S_shear</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Scombined</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b="1" u="none" strike="noStrike" dirty="0">
                          <a:effectLst/>
                        </a:rPr>
                        <a:t>SF</a:t>
                      </a:r>
                      <a:endParaRPr lang="en-US" sz="900" b="1"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1902892849"/>
                  </a:ext>
                </a:extLst>
              </a:tr>
              <a:tr h="300209">
                <a:tc>
                  <a:txBody>
                    <a:bodyPr/>
                    <a:lstStyle/>
                    <a:p>
                      <a:pPr algn="ctr" fontAlgn="ctr"/>
                      <a:r>
                        <a:rPr lang="en-US" sz="900" u="none" strike="noStrike" dirty="0">
                          <a:effectLst/>
                        </a:rPr>
                        <a:t>1.00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-2.53</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-4130.60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-77.65</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532030.00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-1347.90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53473.00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8.70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0.16</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6.12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0.12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78.68</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93.50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0.29</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93.50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b="1" u="none" strike="noStrike" dirty="0">
                          <a:effectLst/>
                        </a:rPr>
                        <a:t>3.80</a:t>
                      </a:r>
                      <a:endParaRPr lang="en-US" sz="900" b="1"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2148413051"/>
                  </a:ext>
                </a:extLst>
              </a:tr>
              <a:tr h="300209">
                <a:tc>
                  <a:txBody>
                    <a:bodyPr/>
                    <a:lstStyle/>
                    <a:p>
                      <a:pPr algn="ctr" fontAlgn="ctr"/>
                      <a:r>
                        <a:rPr lang="en-US" sz="900" u="none" strike="noStrike" dirty="0">
                          <a:effectLst/>
                        </a:rPr>
                        <a:t>2.00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-10.71</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-3554.30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-68.19</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468380.00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6140.90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-99012.00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7.49</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0.15</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11.32</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0.56</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69.27</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88.08</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0.70</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u="none" strike="noStrike" dirty="0">
                          <a:effectLst/>
                        </a:rPr>
                        <a:t>88.09</a:t>
                      </a:r>
                      <a:endParaRPr lang="en-US" sz="900" b="0" i="0" u="none" strike="noStrike" dirty="0">
                        <a:solidFill>
                          <a:srgbClr val="000000"/>
                        </a:solidFill>
                        <a:effectLst/>
                        <a:latin typeface="Calibri" panose="020F0502020204030204" pitchFamily="34" charset="0"/>
                      </a:endParaRPr>
                    </a:p>
                  </a:txBody>
                  <a:tcPr marL="3199" marR="3199" marT="3199" marB="0" anchor="ctr"/>
                </a:tc>
                <a:tc>
                  <a:txBody>
                    <a:bodyPr/>
                    <a:lstStyle/>
                    <a:p>
                      <a:pPr algn="ctr" fontAlgn="ctr"/>
                      <a:r>
                        <a:rPr lang="en-US" sz="900" b="1" u="none" strike="noStrike" dirty="0">
                          <a:effectLst/>
                        </a:rPr>
                        <a:t>4.03</a:t>
                      </a:r>
                      <a:endParaRPr lang="en-US" sz="900" b="1" i="0" u="none" strike="noStrike" dirty="0">
                        <a:solidFill>
                          <a:srgbClr val="000000"/>
                        </a:solidFill>
                        <a:effectLst/>
                        <a:latin typeface="Calibri" panose="020F0502020204030204" pitchFamily="34" charset="0"/>
                      </a:endParaRPr>
                    </a:p>
                  </a:txBody>
                  <a:tcPr marL="3199" marR="3199" marT="3199" marB="0" anchor="ctr"/>
                </a:tc>
                <a:extLst>
                  <a:ext uri="{0D108BD9-81ED-4DB2-BD59-A6C34878D82A}">
                    <a16:rowId xmlns:a16="http://schemas.microsoft.com/office/drawing/2014/main" val="3437884972"/>
                  </a:ext>
                </a:extLst>
              </a:tr>
            </a:tbl>
          </a:graphicData>
        </a:graphic>
      </p:graphicFrame>
      <p:sp>
        <p:nvSpPr>
          <p:cNvPr id="8" name="Slide Number Placeholder 7">
            <a:extLst>
              <a:ext uri="{FF2B5EF4-FFF2-40B4-BE49-F238E27FC236}">
                <a16:creationId xmlns:a16="http://schemas.microsoft.com/office/drawing/2014/main" id="{422CA9C4-7B26-496A-B559-03C96594933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sp>
        <p:nvSpPr>
          <p:cNvPr id="4" name="TextBox 3">
            <a:extLst>
              <a:ext uri="{FF2B5EF4-FFF2-40B4-BE49-F238E27FC236}">
                <a16:creationId xmlns:a16="http://schemas.microsoft.com/office/drawing/2014/main" id="{A3EDF5AD-DC78-4EA8-B838-684FC480F246}"/>
              </a:ext>
            </a:extLst>
          </p:cNvPr>
          <p:cNvSpPr txBox="1"/>
          <p:nvPr/>
        </p:nvSpPr>
        <p:spPr>
          <a:xfrm>
            <a:off x="2578008" y="670898"/>
            <a:ext cx="7771857" cy="523220"/>
          </a:xfrm>
          <a:prstGeom prst="rect">
            <a:avLst/>
          </a:prstGeom>
          <a:noFill/>
        </p:spPr>
        <p:txBody>
          <a:bodyPr wrap="square" rtlCol="0">
            <a:spAutoFit/>
          </a:bodyPr>
          <a:lstStyle/>
          <a:p>
            <a:r>
              <a:rPr lang="en-US" sz="2800" dirty="0"/>
              <a:t>Weld stress check</a:t>
            </a:r>
          </a:p>
        </p:txBody>
      </p:sp>
      <p:sp>
        <p:nvSpPr>
          <p:cNvPr id="11" name="Oval 10">
            <a:extLst>
              <a:ext uri="{FF2B5EF4-FFF2-40B4-BE49-F238E27FC236}">
                <a16:creationId xmlns:a16="http://schemas.microsoft.com/office/drawing/2014/main" id="{3FC3A413-DDFC-442C-BEAA-78D34054C39B}"/>
              </a:ext>
            </a:extLst>
          </p:cNvPr>
          <p:cNvSpPr/>
          <p:nvPr/>
        </p:nvSpPr>
        <p:spPr>
          <a:xfrm>
            <a:off x="10961370" y="2428240"/>
            <a:ext cx="621030" cy="1823720"/>
          </a:xfrm>
          <a:prstGeom prst="ellipse">
            <a:avLst/>
          </a:prstGeom>
          <a:noFill/>
          <a:ln>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174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F6C96-061C-4301-970E-0B8F2DA1D1B0}"/>
              </a:ext>
            </a:extLst>
          </p:cNvPr>
          <p:cNvPicPr>
            <a:picLocks noChangeAspect="1"/>
          </p:cNvPicPr>
          <p:nvPr/>
        </p:nvPicPr>
        <p:blipFill>
          <a:blip r:embed="rId2"/>
          <a:stretch>
            <a:fillRect/>
          </a:stretch>
        </p:blipFill>
        <p:spPr>
          <a:xfrm>
            <a:off x="748824" y="1296584"/>
            <a:ext cx="6141888" cy="3120548"/>
          </a:xfrm>
          <a:prstGeom prst="rect">
            <a:avLst/>
          </a:prstGeom>
        </p:spPr>
      </p:pic>
      <p:sp>
        <p:nvSpPr>
          <p:cNvPr id="2" name="Date Placeholder 1">
            <a:extLst>
              <a:ext uri="{FF2B5EF4-FFF2-40B4-BE49-F238E27FC236}">
                <a16:creationId xmlns:a16="http://schemas.microsoft.com/office/drawing/2014/main" id="{929CC0FD-6E3F-46A9-8D0C-297E808CA88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Arial"/>
                <a:ea typeface="+mn-ea"/>
                <a:cs typeface="+mn-cs"/>
              </a:rPr>
              <a:t>7/28/2020</a:t>
            </a:r>
            <a:endParaRPr kumimoji="0" lang="en-US" sz="1200" b="0" i="0" u="none" strike="noStrike" kern="1200" cap="none" spc="0" normalizeH="0" baseline="0" noProof="0" dirty="0">
              <a:ln>
                <a:noFill/>
              </a:ln>
              <a:solidFill>
                <a:srgbClr val="E95125"/>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82D8989-2B11-4495-BEDA-16A02267EAE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sp>
        <p:nvSpPr>
          <p:cNvPr id="5" name="Rectangle 4">
            <a:extLst>
              <a:ext uri="{FF2B5EF4-FFF2-40B4-BE49-F238E27FC236}">
                <a16:creationId xmlns:a16="http://schemas.microsoft.com/office/drawing/2014/main" id="{F6AE08CD-3B86-41F5-B40C-54ACD0CDE514}"/>
              </a:ext>
            </a:extLst>
          </p:cNvPr>
          <p:cNvSpPr/>
          <p:nvPr/>
        </p:nvSpPr>
        <p:spPr>
          <a:xfrm>
            <a:off x="8230020" y="1766694"/>
            <a:ext cx="4518660" cy="95315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SS 304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Syield=205 MPa min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Su=515 MPa min</a:t>
            </a:r>
          </a:p>
        </p:txBody>
      </p:sp>
      <p:sp>
        <p:nvSpPr>
          <p:cNvPr id="6" name="TextBox 5">
            <a:extLst>
              <a:ext uri="{FF2B5EF4-FFF2-40B4-BE49-F238E27FC236}">
                <a16:creationId xmlns:a16="http://schemas.microsoft.com/office/drawing/2014/main" id="{E2AD16C0-1A55-44BF-B74D-62C7532197C7}"/>
              </a:ext>
            </a:extLst>
          </p:cNvPr>
          <p:cNvSpPr txBox="1"/>
          <p:nvPr/>
        </p:nvSpPr>
        <p:spPr>
          <a:xfrm>
            <a:off x="1172293" y="4204575"/>
            <a:ext cx="4650187"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M16X2 </a:t>
            </a:r>
            <a:r>
              <a:rPr lang="en-US" dirty="0">
                <a:solidFill>
                  <a:prstClr val="black"/>
                </a:solidFill>
              </a:rPr>
              <a:t>SS  bolt (grade 304); </a:t>
            </a:r>
            <a:r>
              <a:rPr kumimoji="0" lang="en-US" sz="1800" b="0" i="0" u="none" strike="noStrike" kern="1200" cap="none" spc="0" normalizeH="0" baseline="0" noProof="0" dirty="0">
                <a:ln>
                  <a:noFill/>
                </a:ln>
                <a:solidFill>
                  <a:prstClr val="black"/>
                </a:solidFill>
                <a:effectLst/>
                <a:uLnTx/>
                <a:uFillTx/>
                <a:latin typeface="Calibri" charset="0"/>
              </a:rPr>
              <a:t>SF=205/73=2.82</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ndParaRPr>
          </a:p>
        </p:txBody>
      </p:sp>
      <p:pic>
        <p:nvPicPr>
          <p:cNvPr id="8" name="Picture 7">
            <a:extLst>
              <a:ext uri="{FF2B5EF4-FFF2-40B4-BE49-F238E27FC236}">
                <a16:creationId xmlns:a16="http://schemas.microsoft.com/office/drawing/2014/main" id="{5C17A4EB-0648-48E2-B756-CCABDF22AC13}"/>
              </a:ext>
            </a:extLst>
          </p:cNvPr>
          <p:cNvPicPr>
            <a:picLocks noChangeAspect="1"/>
          </p:cNvPicPr>
          <p:nvPr/>
        </p:nvPicPr>
        <p:blipFill>
          <a:blip r:embed="rId3"/>
          <a:stretch>
            <a:fillRect/>
          </a:stretch>
        </p:blipFill>
        <p:spPr>
          <a:xfrm>
            <a:off x="6750513" y="2810464"/>
            <a:ext cx="5441487" cy="3120548"/>
          </a:xfrm>
          <a:prstGeom prst="rect">
            <a:avLst/>
          </a:prstGeom>
        </p:spPr>
      </p:pic>
      <p:sp>
        <p:nvSpPr>
          <p:cNvPr id="9" name="Rectangle 8">
            <a:extLst>
              <a:ext uri="{FF2B5EF4-FFF2-40B4-BE49-F238E27FC236}">
                <a16:creationId xmlns:a16="http://schemas.microsoft.com/office/drawing/2014/main" id="{BA0B11F6-7699-4DCA-B67B-1DE87BFD5220}"/>
              </a:ext>
            </a:extLst>
          </p:cNvPr>
          <p:cNvSpPr/>
          <p:nvPr/>
        </p:nvSpPr>
        <p:spPr>
          <a:xfrm>
            <a:off x="8230020" y="3664187"/>
            <a:ext cx="3757567" cy="369332"/>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SS 304Adaptor (MPa) SF=205/72=2.85</a:t>
            </a:r>
          </a:p>
        </p:txBody>
      </p:sp>
      <p:sp>
        <p:nvSpPr>
          <p:cNvPr id="10" name="Slide Number Placeholder 9">
            <a:extLst>
              <a:ext uri="{FF2B5EF4-FFF2-40B4-BE49-F238E27FC236}">
                <a16:creationId xmlns:a16="http://schemas.microsoft.com/office/drawing/2014/main" id="{77D11ED2-A7D7-4D55-9878-42870F070EEA}"/>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spTree>
    <p:extLst>
      <p:ext uri="{BB962C8B-B14F-4D97-AF65-F5344CB8AC3E}">
        <p14:creationId xmlns:p14="http://schemas.microsoft.com/office/powerpoint/2010/main" val="2526305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22A2E6-2555-4B81-948B-31FE740C13DB}"/>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192623C7-80C4-4DDC-A5C7-210040B3A690}"/>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D4A5FBE9-16EE-4FC6-A4A7-6689A53C47C2}"/>
              </a:ext>
            </a:extLst>
          </p:cNvPr>
          <p:cNvSpPr>
            <a:spLocks noGrp="1"/>
          </p:cNvSpPr>
          <p:nvPr>
            <p:ph type="sldNum" sz="quarter" idx="12"/>
          </p:nvPr>
        </p:nvSpPr>
        <p:spPr/>
        <p:txBody>
          <a:bodyPr/>
          <a:lstStyle/>
          <a:p>
            <a:fld id="{6B7B1768-BF1B-4AF5-8E20-1233738B2665}" type="slidenum">
              <a:rPr lang="en-US" smtClean="0"/>
              <a:t>42</a:t>
            </a:fld>
            <a:endParaRPr lang="en-US" dirty="0"/>
          </a:p>
        </p:txBody>
      </p:sp>
      <p:pic>
        <p:nvPicPr>
          <p:cNvPr id="5" name="Picture 4" descr="A picture containing laptop, phone, computer&#10;&#10;Description automatically generated">
            <a:extLst>
              <a:ext uri="{FF2B5EF4-FFF2-40B4-BE49-F238E27FC236}">
                <a16:creationId xmlns:a16="http://schemas.microsoft.com/office/drawing/2014/main" id="{6F15D2AA-841E-4FFC-8665-AEBFA5134BC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292" y="1171257"/>
            <a:ext cx="6274988" cy="4091623"/>
          </a:xfrm>
          <a:prstGeom prst="rect">
            <a:avLst/>
          </a:prstGeom>
          <a:noFill/>
          <a:ln>
            <a:noFill/>
          </a:ln>
        </p:spPr>
      </p:pic>
      <p:sp>
        <p:nvSpPr>
          <p:cNvPr id="6" name="TextBox 5">
            <a:extLst>
              <a:ext uri="{FF2B5EF4-FFF2-40B4-BE49-F238E27FC236}">
                <a16:creationId xmlns:a16="http://schemas.microsoft.com/office/drawing/2014/main" id="{EA848FF9-3414-4295-A4BF-EBB41FF92BF6}"/>
              </a:ext>
            </a:extLst>
          </p:cNvPr>
          <p:cNvSpPr txBox="1"/>
          <p:nvPr/>
        </p:nvSpPr>
        <p:spPr>
          <a:xfrm>
            <a:off x="7660640" y="1320801"/>
            <a:ext cx="2926080" cy="369332"/>
          </a:xfrm>
          <a:prstGeom prst="rect">
            <a:avLst/>
          </a:prstGeom>
          <a:noFill/>
        </p:spPr>
        <p:txBody>
          <a:bodyPr wrap="square" rtlCol="0">
            <a:spAutoFit/>
          </a:bodyPr>
          <a:lstStyle/>
          <a:p>
            <a:r>
              <a:rPr lang="en-US" dirty="0"/>
              <a:t>M20 steel bolt –stress (MPa)</a:t>
            </a:r>
          </a:p>
        </p:txBody>
      </p:sp>
      <p:sp>
        <p:nvSpPr>
          <p:cNvPr id="7" name="TextBox 6">
            <a:extLst>
              <a:ext uri="{FF2B5EF4-FFF2-40B4-BE49-F238E27FC236}">
                <a16:creationId xmlns:a16="http://schemas.microsoft.com/office/drawing/2014/main" id="{7DCE248E-18CE-4E80-8BC9-99CBC3FE5749}"/>
              </a:ext>
            </a:extLst>
          </p:cNvPr>
          <p:cNvSpPr txBox="1"/>
          <p:nvPr/>
        </p:nvSpPr>
        <p:spPr>
          <a:xfrm>
            <a:off x="7660640" y="2275840"/>
            <a:ext cx="2560320" cy="3416320"/>
          </a:xfrm>
          <a:prstGeom prst="rect">
            <a:avLst/>
          </a:prstGeom>
          <a:noFill/>
        </p:spPr>
        <p:txBody>
          <a:bodyPr wrap="square" rtlCol="0">
            <a:spAutoFit/>
          </a:bodyPr>
          <a:lstStyle/>
          <a:p>
            <a:r>
              <a:rPr lang="en-US" dirty="0"/>
              <a:t>M20 steel bolt is class 8.8</a:t>
            </a:r>
          </a:p>
          <a:p>
            <a:r>
              <a:rPr lang="en-US" dirty="0"/>
              <a:t>With minimum yield of 660 MPa and 830 MPa ultimate strength.</a:t>
            </a:r>
          </a:p>
          <a:p>
            <a:endParaRPr lang="en-US" dirty="0"/>
          </a:p>
          <a:p>
            <a:r>
              <a:rPr lang="en-US" dirty="0"/>
              <a:t>SF=660/57.268=11.5</a:t>
            </a:r>
          </a:p>
          <a:p>
            <a:endParaRPr lang="en-US" dirty="0"/>
          </a:p>
          <a:p>
            <a:endParaRPr lang="en-US" dirty="0"/>
          </a:p>
          <a:p>
            <a:r>
              <a:rPr lang="en-US" dirty="0"/>
              <a:t>This bolt connection has been changed to the bolt/nut (instead of tap hole)</a:t>
            </a:r>
          </a:p>
        </p:txBody>
      </p:sp>
    </p:spTree>
    <p:extLst>
      <p:ext uri="{BB962C8B-B14F-4D97-AF65-F5344CB8AC3E}">
        <p14:creationId xmlns:p14="http://schemas.microsoft.com/office/powerpoint/2010/main" val="1610162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9CC0FD-6E3F-46A9-8D0C-297E808CA88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Arial"/>
                <a:ea typeface="+mn-ea"/>
                <a:cs typeface="+mn-cs"/>
              </a:rPr>
              <a:t>7/28/2020</a:t>
            </a:r>
            <a:endParaRPr kumimoji="0" lang="en-US" sz="1200" b="0" i="0" u="none" strike="noStrike" kern="1200" cap="none" spc="0" normalizeH="0" baseline="0" noProof="0" dirty="0">
              <a:ln>
                <a:noFill/>
              </a:ln>
              <a:solidFill>
                <a:srgbClr val="E95125"/>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B1DC6F60-6457-47DF-A89E-0992691789E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95125"/>
                </a:solidFill>
                <a:effectLst/>
                <a:uLnTx/>
                <a:uFillTx/>
                <a:latin typeface="Helvetica"/>
                <a:ea typeface="+mn-ea"/>
                <a:cs typeface="Helvetica"/>
              </a:rPr>
              <a:t>Ang Lee                FEA Summary for APA Shipping frame </a:t>
            </a:r>
            <a:endParaRPr kumimoji="0" lang="en-US" sz="1200" b="0" i="0" u="none" strike="noStrike" kern="1200" cap="none" spc="0" normalizeH="0" baseline="0" noProof="0" dirty="0">
              <a:ln>
                <a:noFill/>
              </a:ln>
              <a:solidFill>
                <a:srgbClr val="E95125"/>
              </a:solidFill>
              <a:effectLst/>
              <a:uLnTx/>
              <a:uFillTx/>
              <a:latin typeface="Helvetica"/>
              <a:ea typeface="+mn-ea"/>
              <a:cs typeface="Helvetica"/>
            </a:endParaRPr>
          </a:p>
        </p:txBody>
      </p:sp>
      <p:sp>
        <p:nvSpPr>
          <p:cNvPr id="5" name="Rectangle 4">
            <a:extLst>
              <a:ext uri="{FF2B5EF4-FFF2-40B4-BE49-F238E27FC236}">
                <a16:creationId xmlns:a16="http://schemas.microsoft.com/office/drawing/2014/main" id="{F6AE08CD-3B86-41F5-B40C-54ACD0CDE514}"/>
              </a:ext>
            </a:extLst>
          </p:cNvPr>
          <p:cNvSpPr/>
          <p:nvPr/>
        </p:nvSpPr>
        <p:spPr>
          <a:xfrm>
            <a:off x="9288780" y="2041504"/>
            <a:ext cx="4518660" cy="646331"/>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S355 carbon steel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Syield=355 MPa min</a:t>
            </a:r>
          </a:p>
        </p:txBody>
      </p:sp>
      <p:sp>
        <p:nvSpPr>
          <p:cNvPr id="6" name="TextBox 5">
            <a:extLst>
              <a:ext uri="{FF2B5EF4-FFF2-40B4-BE49-F238E27FC236}">
                <a16:creationId xmlns:a16="http://schemas.microsoft.com/office/drawing/2014/main" id="{E2AD16C0-1A55-44BF-B74D-62C7532197C7}"/>
              </a:ext>
            </a:extLst>
          </p:cNvPr>
          <p:cNvSpPr txBox="1"/>
          <p:nvPr/>
        </p:nvSpPr>
        <p:spPr>
          <a:xfrm>
            <a:off x="3120389" y="5242780"/>
            <a:ext cx="5381731"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rPr>
              <a:t>Attachment plate S355; SF=355/88.68=4</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charset="0"/>
            </a:endParaRPr>
          </a:p>
        </p:txBody>
      </p:sp>
      <p:pic>
        <p:nvPicPr>
          <p:cNvPr id="4" name="Picture 3">
            <a:extLst>
              <a:ext uri="{FF2B5EF4-FFF2-40B4-BE49-F238E27FC236}">
                <a16:creationId xmlns:a16="http://schemas.microsoft.com/office/drawing/2014/main" id="{F1345889-95ED-449D-A5B5-E935A18AF331}"/>
              </a:ext>
            </a:extLst>
          </p:cNvPr>
          <p:cNvPicPr>
            <a:picLocks noChangeAspect="1"/>
          </p:cNvPicPr>
          <p:nvPr/>
        </p:nvPicPr>
        <p:blipFill>
          <a:blip r:embed="rId2"/>
          <a:stretch>
            <a:fillRect/>
          </a:stretch>
        </p:blipFill>
        <p:spPr>
          <a:xfrm>
            <a:off x="1487055" y="1038788"/>
            <a:ext cx="7745074" cy="4016618"/>
          </a:xfrm>
          <a:prstGeom prst="rect">
            <a:avLst/>
          </a:prstGeom>
        </p:spPr>
      </p:pic>
      <p:sp>
        <p:nvSpPr>
          <p:cNvPr id="8" name="Slide Number Placeholder 7">
            <a:extLst>
              <a:ext uri="{FF2B5EF4-FFF2-40B4-BE49-F238E27FC236}">
                <a16:creationId xmlns:a16="http://schemas.microsoft.com/office/drawing/2014/main" id="{FF16F8DE-D853-4DC4-9271-7D85CC81BBC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1768-BF1B-4AF5-8E20-1233738B2665}" type="slidenum">
              <a:rPr kumimoji="0" lang="en-US" sz="1200" b="1" i="0" u="none" strike="noStrike" kern="1200" cap="none" spc="0" normalizeH="0" baseline="0" noProof="0" smtClean="0">
                <a:ln>
                  <a:noFill/>
                </a:ln>
                <a:solidFill>
                  <a:srgbClr val="E95125"/>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srgbClr val="E95125"/>
              </a:solidFill>
              <a:effectLst/>
              <a:uLnTx/>
              <a:uFillTx/>
              <a:latin typeface="Helvetica"/>
              <a:ea typeface="+mn-ea"/>
              <a:cs typeface="Helvetica"/>
            </a:endParaRPr>
          </a:p>
        </p:txBody>
      </p:sp>
    </p:spTree>
    <p:extLst>
      <p:ext uri="{BB962C8B-B14F-4D97-AF65-F5344CB8AC3E}">
        <p14:creationId xmlns:p14="http://schemas.microsoft.com/office/powerpoint/2010/main" val="1102968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AAD9-07AD-448E-A3C2-C02E7772D7AD}"/>
              </a:ext>
            </a:extLst>
          </p:cNvPr>
          <p:cNvSpPr>
            <a:spLocks noGrp="1"/>
          </p:cNvSpPr>
          <p:nvPr>
            <p:ph type="dt" sz="half" idx="10"/>
          </p:nvPr>
        </p:nvSpPr>
        <p:spPr/>
        <p:txBody>
          <a:bodyPr/>
          <a:lstStyle/>
          <a:p>
            <a:r>
              <a:rPr lang="en-US"/>
              <a:t>7/28/2020</a:t>
            </a:r>
            <a:endParaRPr lang="en-US" dirty="0"/>
          </a:p>
        </p:txBody>
      </p:sp>
      <p:sp>
        <p:nvSpPr>
          <p:cNvPr id="3" name="Footer Placeholder 2">
            <a:extLst>
              <a:ext uri="{FF2B5EF4-FFF2-40B4-BE49-F238E27FC236}">
                <a16:creationId xmlns:a16="http://schemas.microsoft.com/office/drawing/2014/main" id="{987A1B76-4DB2-46F7-B2ED-70B1F5262B3F}"/>
              </a:ext>
            </a:extLst>
          </p:cNvPr>
          <p:cNvSpPr>
            <a:spLocks noGrp="1"/>
          </p:cNvSpPr>
          <p:nvPr>
            <p:ph type="ftr" sz="quarter" idx="11"/>
          </p:nvPr>
        </p:nvSpPr>
        <p:spPr/>
        <p:txBody>
          <a:bodyPr/>
          <a:lstStyle/>
          <a:p>
            <a:r>
              <a:rPr lang="en-US"/>
              <a:t>Ang Lee                FEA Summary for APA Shipping frame </a:t>
            </a:r>
            <a:endParaRPr lang="en-US" dirty="0"/>
          </a:p>
        </p:txBody>
      </p:sp>
      <p:sp>
        <p:nvSpPr>
          <p:cNvPr id="4" name="Slide Number Placeholder 3">
            <a:extLst>
              <a:ext uri="{FF2B5EF4-FFF2-40B4-BE49-F238E27FC236}">
                <a16:creationId xmlns:a16="http://schemas.microsoft.com/office/drawing/2014/main" id="{49BFE502-B454-4159-947E-2D67CE797C90}"/>
              </a:ext>
            </a:extLst>
          </p:cNvPr>
          <p:cNvSpPr>
            <a:spLocks noGrp="1"/>
          </p:cNvSpPr>
          <p:nvPr>
            <p:ph type="sldNum" sz="quarter" idx="12"/>
          </p:nvPr>
        </p:nvSpPr>
        <p:spPr/>
        <p:txBody>
          <a:bodyPr/>
          <a:lstStyle/>
          <a:p>
            <a:fld id="{6B7B1768-BF1B-4AF5-8E20-1233738B2665}" type="slidenum">
              <a:rPr lang="en-US" smtClean="0"/>
              <a:t>44</a:t>
            </a:fld>
            <a:endParaRPr lang="en-US" dirty="0"/>
          </a:p>
        </p:txBody>
      </p:sp>
      <p:graphicFrame>
        <p:nvGraphicFramePr>
          <p:cNvPr id="5" name="Table 4">
            <a:extLst>
              <a:ext uri="{FF2B5EF4-FFF2-40B4-BE49-F238E27FC236}">
                <a16:creationId xmlns:a16="http://schemas.microsoft.com/office/drawing/2014/main" id="{936C1B18-8508-452B-B52E-C42089AB8B17}"/>
              </a:ext>
            </a:extLst>
          </p:cNvPr>
          <p:cNvGraphicFramePr>
            <a:graphicFrameLocks noGrp="1"/>
          </p:cNvGraphicFramePr>
          <p:nvPr>
            <p:extLst>
              <p:ext uri="{D42A27DB-BD31-4B8C-83A1-F6EECF244321}">
                <p14:modId xmlns:p14="http://schemas.microsoft.com/office/powerpoint/2010/main" val="1055185861"/>
              </p:ext>
            </p:extLst>
          </p:nvPr>
        </p:nvGraphicFramePr>
        <p:xfrm>
          <a:off x="1765934" y="1674654"/>
          <a:ext cx="6250304" cy="1210787"/>
        </p:xfrm>
        <a:graphic>
          <a:graphicData uri="http://schemas.openxmlformats.org/drawingml/2006/table">
            <a:tbl>
              <a:tblPr firstRow="1" firstCol="1" bandRow="1"/>
              <a:tblGrid>
                <a:gridCol w="780787">
                  <a:extLst>
                    <a:ext uri="{9D8B030D-6E8A-4147-A177-3AD203B41FA5}">
                      <a16:colId xmlns:a16="http://schemas.microsoft.com/office/drawing/2014/main" val="1489280780"/>
                    </a:ext>
                  </a:extLst>
                </a:gridCol>
                <a:gridCol w="780787">
                  <a:extLst>
                    <a:ext uri="{9D8B030D-6E8A-4147-A177-3AD203B41FA5}">
                      <a16:colId xmlns:a16="http://schemas.microsoft.com/office/drawing/2014/main" val="2544899233"/>
                    </a:ext>
                  </a:extLst>
                </a:gridCol>
                <a:gridCol w="781455">
                  <a:extLst>
                    <a:ext uri="{9D8B030D-6E8A-4147-A177-3AD203B41FA5}">
                      <a16:colId xmlns:a16="http://schemas.microsoft.com/office/drawing/2014/main" val="1691138853"/>
                    </a:ext>
                  </a:extLst>
                </a:gridCol>
                <a:gridCol w="781455">
                  <a:extLst>
                    <a:ext uri="{9D8B030D-6E8A-4147-A177-3AD203B41FA5}">
                      <a16:colId xmlns:a16="http://schemas.microsoft.com/office/drawing/2014/main" val="3939281638"/>
                    </a:ext>
                  </a:extLst>
                </a:gridCol>
                <a:gridCol w="781455">
                  <a:extLst>
                    <a:ext uri="{9D8B030D-6E8A-4147-A177-3AD203B41FA5}">
                      <a16:colId xmlns:a16="http://schemas.microsoft.com/office/drawing/2014/main" val="990591809"/>
                    </a:ext>
                  </a:extLst>
                </a:gridCol>
                <a:gridCol w="781455">
                  <a:extLst>
                    <a:ext uri="{9D8B030D-6E8A-4147-A177-3AD203B41FA5}">
                      <a16:colId xmlns:a16="http://schemas.microsoft.com/office/drawing/2014/main" val="490862036"/>
                    </a:ext>
                  </a:extLst>
                </a:gridCol>
                <a:gridCol w="781455">
                  <a:extLst>
                    <a:ext uri="{9D8B030D-6E8A-4147-A177-3AD203B41FA5}">
                      <a16:colId xmlns:a16="http://schemas.microsoft.com/office/drawing/2014/main" val="3630558647"/>
                    </a:ext>
                  </a:extLst>
                </a:gridCol>
                <a:gridCol w="781455">
                  <a:extLst>
                    <a:ext uri="{9D8B030D-6E8A-4147-A177-3AD203B41FA5}">
                      <a16:colId xmlns:a16="http://schemas.microsoft.com/office/drawing/2014/main" val="3302795867"/>
                    </a:ext>
                  </a:extLst>
                </a:gridCol>
              </a:tblGrid>
              <a:tr h="605393">
                <a:tc>
                  <a:txBody>
                    <a:bodyPr/>
                    <a:lstStyle/>
                    <a:p>
                      <a:pPr marL="0" marR="0" algn="ctr">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min (mm)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 (design) (mm)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58944711"/>
                  </a:ext>
                </a:extLst>
              </a:tr>
              <a:tr h="302697">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M16X2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156.67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36150291"/>
                  </a:ext>
                </a:extLst>
              </a:tr>
              <a:tr h="302697">
                <a:tc>
                  <a:txBody>
                    <a:bodyPr/>
                    <a:lstStyle/>
                    <a:p>
                      <a:pPr marL="0" marR="0" algn="ctr">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M20X2.5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244.79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126795482"/>
                  </a:ext>
                </a:extLst>
              </a:tr>
            </a:tbl>
          </a:graphicData>
        </a:graphic>
      </p:graphicFrame>
      <p:pic>
        <p:nvPicPr>
          <p:cNvPr id="6" name="Picture 5">
            <a:extLst>
              <a:ext uri="{FF2B5EF4-FFF2-40B4-BE49-F238E27FC236}">
                <a16:creationId xmlns:a16="http://schemas.microsoft.com/office/drawing/2014/main" id="{1CAD80BA-CA94-4B49-A2A6-5562449D3D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95202" y="3260407"/>
            <a:ext cx="2601595" cy="337185"/>
          </a:xfrm>
          <a:prstGeom prst="rect">
            <a:avLst/>
          </a:prstGeom>
          <a:noFill/>
          <a:ln>
            <a:noFill/>
          </a:ln>
        </p:spPr>
      </p:pic>
      <p:pic>
        <p:nvPicPr>
          <p:cNvPr id="9" name="Picture 8">
            <a:extLst>
              <a:ext uri="{FF2B5EF4-FFF2-40B4-BE49-F238E27FC236}">
                <a16:creationId xmlns:a16="http://schemas.microsoft.com/office/drawing/2014/main" id="{DAA58A5B-547F-409F-9DF5-032F2374BB31}"/>
              </a:ext>
            </a:extLst>
          </p:cNvPr>
          <p:cNvPicPr>
            <a:picLocks noChangeAspect="1"/>
          </p:cNvPicPr>
          <p:nvPr/>
        </p:nvPicPr>
        <p:blipFill>
          <a:blip r:embed="rId3"/>
          <a:stretch>
            <a:fillRect/>
          </a:stretch>
        </p:blipFill>
        <p:spPr>
          <a:xfrm>
            <a:off x="1592607" y="3014917"/>
            <a:ext cx="7066667" cy="2752381"/>
          </a:xfrm>
          <a:prstGeom prst="rect">
            <a:avLst/>
          </a:prstGeom>
        </p:spPr>
      </p:pic>
      <p:sp>
        <p:nvSpPr>
          <p:cNvPr id="10" name="TextBox 9">
            <a:extLst>
              <a:ext uri="{FF2B5EF4-FFF2-40B4-BE49-F238E27FC236}">
                <a16:creationId xmlns:a16="http://schemas.microsoft.com/office/drawing/2014/main" id="{A85CACA3-C2F3-431D-9C20-2DAB8F2738E6}"/>
              </a:ext>
            </a:extLst>
          </p:cNvPr>
          <p:cNvSpPr txBox="1"/>
          <p:nvPr/>
        </p:nvSpPr>
        <p:spPr>
          <a:xfrm>
            <a:off x="2393342" y="1098534"/>
            <a:ext cx="7066667" cy="523220"/>
          </a:xfrm>
          <a:prstGeom prst="rect">
            <a:avLst/>
          </a:prstGeom>
          <a:noFill/>
        </p:spPr>
        <p:txBody>
          <a:bodyPr wrap="square" rtlCol="0">
            <a:spAutoFit/>
          </a:bodyPr>
          <a:lstStyle/>
          <a:p>
            <a:r>
              <a:rPr lang="en-US" sz="2800" dirty="0"/>
              <a:t>Thread Engagement Check</a:t>
            </a:r>
          </a:p>
        </p:txBody>
      </p:sp>
    </p:spTree>
    <p:extLst>
      <p:ext uri="{BB962C8B-B14F-4D97-AF65-F5344CB8AC3E}">
        <p14:creationId xmlns:p14="http://schemas.microsoft.com/office/powerpoint/2010/main" val="3618151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8598F7-5DFC-4497-92A5-6575B4431644}"/>
              </a:ext>
            </a:extLst>
          </p:cNvPr>
          <p:cNvSpPr>
            <a:spLocks noGrp="1"/>
          </p:cNvSpPr>
          <p:nvPr>
            <p:ph type="title"/>
          </p:nvPr>
        </p:nvSpPr>
        <p:spPr>
          <a:xfrm>
            <a:off x="605368" y="149754"/>
            <a:ext cx="10972800" cy="647102"/>
          </a:xfrm>
        </p:spPr>
        <p:txBody>
          <a:bodyPr>
            <a:noAutofit/>
          </a:bodyPr>
          <a:lstStyle/>
          <a:p>
            <a:r>
              <a:rPr lang="en-US" sz="2400" dirty="0"/>
              <a:t>Summary of the attachment plate analysis (Case 9)</a:t>
            </a:r>
          </a:p>
        </p:txBody>
      </p:sp>
      <p:graphicFrame>
        <p:nvGraphicFramePr>
          <p:cNvPr id="6" name="Content Placeholder 5">
            <a:extLst>
              <a:ext uri="{FF2B5EF4-FFF2-40B4-BE49-F238E27FC236}">
                <a16:creationId xmlns:a16="http://schemas.microsoft.com/office/drawing/2014/main" id="{D1601733-6F97-44FB-A6C4-FBE28E972EA6}"/>
              </a:ext>
            </a:extLst>
          </p:cNvPr>
          <p:cNvGraphicFramePr>
            <a:graphicFrameLocks noGrp="1"/>
          </p:cNvGraphicFramePr>
          <p:nvPr>
            <p:ph idx="11"/>
            <p:extLst>
              <p:ext uri="{D42A27DB-BD31-4B8C-83A1-F6EECF244321}">
                <p14:modId xmlns:p14="http://schemas.microsoft.com/office/powerpoint/2010/main" val="3576179974"/>
              </p:ext>
            </p:extLst>
          </p:nvPr>
        </p:nvGraphicFramePr>
        <p:xfrm>
          <a:off x="2013262" y="794068"/>
          <a:ext cx="6836541" cy="2887384"/>
        </p:xfrm>
        <a:graphic>
          <a:graphicData uri="http://schemas.openxmlformats.org/drawingml/2006/table">
            <a:tbl>
              <a:tblPr firstRow="1" firstCol="1" bandRow="1">
                <a:tableStyleId>{5C22544A-7EE6-4342-B048-85BDC9FD1C3A}</a:tableStyleId>
              </a:tblPr>
              <a:tblGrid>
                <a:gridCol w="2138351">
                  <a:extLst>
                    <a:ext uri="{9D8B030D-6E8A-4147-A177-3AD203B41FA5}">
                      <a16:colId xmlns:a16="http://schemas.microsoft.com/office/drawing/2014/main" val="1561959338"/>
                    </a:ext>
                  </a:extLst>
                </a:gridCol>
                <a:gridCol w="1193587">
                  <a:extLst>
                    <a:ext uri="{9D8B030D-6E8A-4147-A177-3AD203B41FA5}">
                      <a16:colId xmlns:a16="http://schemas.microsoft.com/office/drawing/2014/main" val="2186421854"/>
                    </a:ext>
                  </a:extLst>
                </a:gridCol>
                <a:gridCol w="1401690">
                  <a:extLst>
                    <a:ext uri="{9D8B030D-6E8A-4147-A177-3AD203B41FA5}">
                      <a16:colId xmlns:a16="http://schemas.microsoft.com/office/drawing/2014/main" val="1596813961"/>
                    </a:ext>
                  </a:extLst>
                </a:gridCol>
                <a:gridCol w="2102913">
                  <a:extLst>
                    <a:ext uri="{9D8B030D-6E8A-4147-A177-3AD203B41FA5}">
                      <a16:colId xmlns:a16="http://schemas.microsoft.com/office/drawing/2014/main" val="3071880429"/>
                    </a:ext>
                  </a:extLst>
                </a:gridCol>
              </a:tblGrid>
              <a:tr h="577477">
                <a:tc>
                  <a:txBody>
                    <a:bodyPr/>
                    <a:lstStyle/>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Stress (MPa)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SF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Meet BTH-1 requirement?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9496585"/>
                  </a:ext>
                </a:extLst>
              </a:tr>
              <a:tr h="288738">
                <a:tc>
                  <a:txBody>
                    <a:bodyPr/>
                    <a:lstStyle/>
                    <a:p>
                      <a:pPr marL="0" marR="0" algn="ctr">
                        <a:spcBef>
                          <a:spcPts val="0"/>
                        </a:spcBef>
                        <a:spcAft>
                          <a:spcPts val="0"/>
                        </a:spcAft>
                      </a:pPr>
                      <a:r>
                        <a:rPr lang="en-US" sz="1200" dirty="0">
                          <a:effectLst/>
                        </a:rPr>
                        <a:t>Steel plate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87.2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355/87.2 = 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4987545"/>
                  </a:ext>
                </a:extLst>
              </a:tr>
              <a:tr h="577477">
                <a:tc>
                  <a:txBody>
                    <a:bodyPr/>
                    <a:lstStyle/>
                    <a:p>
                      <a:pPr marL="0" marR="0" algn="ctr">
                        <a:spcBef>
                          <a:spcPts val="0"/>
                        </a:spcBef>
                        <a:spcAft>
                          <a:spcPts val="0"/>
                        </a:spcAft>
                      </a:pPr>
                      <a:r>
                        <a:rPr lang="en-US" sz="1200">
                          <a:effectLst/>
                        </a:rPr>
                        <a:t>M20 Steel bolt (class 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57.3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660/57.3 = 11.5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7521331"/>
                  </a:ext>
                </a:extLst>
              </a:tr>
              <a:tr h="577477">
                <a:tc>
                  <a:txBody>
                    <a:bodyPr/>
                    <a:lstStyle/>
                    <a:p>
                      <a:pPr marL="0" marR="0" algn="ctr">
                        <a:spcBef>
                          <a:spcPts val="0"/>
                        </a:spcBef>
                        <a:spcAft>
                          <a:spcPts val="0"/>
                        </a:spcAft>
                      </a:pPr>
                      <a:r>
                        <a:rPr lang="en-US" sz="1200" dirty="0">
                          <a:effectLst/>
                        </a:rPr>
                        <a:t>M16-M20 SS 304 adapter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205/76 = 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4992772"/>
                  </a:ext>
                </a:extLst>
              </a:tr>
              <a:tr h="288738">
                <a:tc>
                  <a:txBody>
                    <a:bodyPr/>
                    <a:lstStyle/>
                    <a:p>
                      <a:pPr marL="0" marR="0" algn="ctr">
                        <a:spcBef>
                          <a:spcPts val="0"/>
                        </a:spcBef>
                        <a:spcAft>
                          <a:spcPts val="0"/>
                        </a:spcAft>
                      </a:pPr>
                      <a:r>
                        <a:rPr lang="en-US" sz="1200">
                          <a:effectLst/>
                        </a:rPr>
                        <a:t>M16 SS 304 bolt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205/78 = 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0530523"/>
                  </a:ext>
                </a:extLst>
              </a:tr>
              <a:tr h="577477">
                <a:tc>
                  <a:txBody>
                    <a:bodyPr/>
                    <a:lstStyle/>
                    <a:p>
                      <a:pPr marL="0" marR="0" algn="ctr">
                        <a:spcBef>
                          <a:spcPts val="0"/>
                        </a:spcBef>
                        <a:spcAft>
                          <a:spcPts val="0"/>
                        </a:spcAft>
                      </a:pPr>
                      <a:r>
                        <a:rPr lang="en-US" sz="1200">
                          <a:effectLst/>
                        </a:rPr>
                        <a:t>Weld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92.41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355/92.41 = 3.84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7309808"/>
                  </a:ext>
                </a:extLst>
              </a:tr>
            </a:tbl>
          </a:graphicData>
        </a:graphic>
      </p:graphicFrame>
      <p:sp>
        <p:nvSpPr>
          <p:cNvPr id="7" name="Rectangle 6">
            <a:extLst>
              <a:ext uri="{FF2B5EF4-FFF2-40B4-BE49-F238E27FC236}">
                <a16:creationId xmlns:a16="http://schemas.microsoft.com/office/drawing/2014/main" id="{6883BC27-28CA-48DE-A36E-D5A332DC03E8}"/>
              </a:ext>
            </a:extLst>
          </p:cNvPr>
          <p:cNvSpPr/>
          <p:nvPr/>
        </p:nvSpPr>
        <p:spPr>
          <a:xfrm>
            <a:off x="1394384" y="3865096"/>
            <a:ext cx="9530708" cy="2308324"/>
          </a:xfrm>
          <a:prstGeom prst="rect">
            <a:avLst/>
          </a:prstGeom>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rPr>
              <a:t>The result shows that the attachment plate assembly satisfies ASME BTH-1 SF (min) ≥ 2.4 for the connections and SF (min) ≥ 2 for the rest of the structure.</a:t>
            </a:r>
          </a:p>
          <a:p>
            <a:pPr algn="just"/>
            <a:endParaRPr lang="en-US" dirty="0">
              <a:latin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rPr>
              <a:t>This case 10 should be applicable to case 9 since which is just a flip of the gravity vector. The case 10 is the worst case which places the M20 bolt in the tension. The other rotation positions will be analyzed for completeness in the future (we do not anticipate any problems since the other side of the joints will start to pick up the load when it is rotated from the landscape to the vertical position).</a:t>
            </a:r>
          </a:p>
        </p:txBody>
      </p:sp>
    </p:spTree>
    <p:extLst>
      <p:ext uri="{BB962C8B-B14F-4D97-AF65-F5344CB8AC3E}">
        <p14:creationId xmlns:p14="http://schemas.microsoft.com/office/powerpoint/2010/main" val="22626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8598F7-5DFC-4497-92A5-6575B4431644}"/>
              </a:ext>
            </a:extLst>
          </p:cNvPr>
          <p:cNvSpPr>
            <a:spLocks noGrp="1"/>
          </p:cNvSpPr>
          <p:nvPr>
            <p:ph type="title"/>
          </p:nvPr>
        </p:nvSpPr>
        <p:spPr/>
        <p:txBody>
          <a:bodyPr>
            <a:noAutofit/>
          </a:bodyPr>
          <a:lstStyle/>
          <a:p>
            <a:r>
              <a:rPr lang="en-US" sz="2400" dirty="0"/>
              <a:t>Conclusions</a:t>
            </a:r>
          </a:p>
        </p:txBody>
      </p:sp>
      <p:sp>
        <p:nvSpPr>
          <p:cNvPr id="9" name="Content Placeholder 8">
            <a:extLst>
              <a:ext uri="{FF2B5EF4-FFF2-40B4-BE49-F238E27FC236}">
                <a16:creationId xmlns:a16="http://schemas.microsoft.com/office/drawing/2014/main" id="{D3C71762-9692-47F7-B9B4-28FAC623F2D5}"/>
              </a:ext>
            </a:extLst>
          </p:cNvPr>
          <p:cNvSpPr>
            <a:spLocks noGrp="1"/>
          </p:cNvSpPr>
          <p:nvPr>
            <p:ph idx="11"/>
          </p:nvPr>
        </p:nvSpPr>
        <p:spPr>
          <a:xfrm>
            <a:off x="605373" y="826936"/>
            <a:ext cx="10977028" cy="5451136"/>
          </a:xfrm>
        </p:spPr>
        <p:txBody>
          <a:bodyPr>
            <a:normAutofit/>
          </a:bodyPr>
          <a:lstStyle/>
          <a:p>
            <a:pPr marL="342900" indent="-342900"/>
            <a:r>
              <a:rPr lang="en-US" dirty="0"/>
              <a:t>Based on the preliminary static structural analysis result, the current design of the shipping frame is adequate to satisfy the requirements of ASME BTH-1 2017.  </a:t>
            </a:r>
          </a:p>
          <a:p>
            <a:pPr marL="342900" indent="-342900"/>
            <a:r>
              <a:rPr lang="en-US" dirty="0"/>
              <a:t>The dynamic analysis will be continued to understand the dynamic response during the shipping environment with a proper shock absorber. We will present the result tomorrow.</a:t>
            </a:r>
          </a:p>
          <a:p>
            <a:pPr marL="342900" indent="-342900"/>
            <a:r>
              <a:rPr lang="en-US" dirty="0"/>
              <a:t>As the design progressed, the FEA analysis will be updated accordingly.</a:t>
            </a:r>
          </a:p>
          <a:p>
            <a:pPr marL="342900" indent="-342900"/>
            <a:r>
              <a:rPr lang="en-US" dirty="0"/>
              <a:t>Lastly, in a design improvement the two APAs within the shipping frame will be translated by 15 mm along their long direction to improve clearances (on the bottom ends) with no net change in the center of gravity. This is called Version 2 of the technical drawing package. Compared with the ~6,700 mm overall dimension, this shift has a negligible impact on these results. However, the analysis will be updated to reflect this and all updates to the final shipping frame design.</a:t>
            </a:r>
          </a:p>
          <a:p>
            <a:pPr marL="0" indent="0">
              <a:buNone/>
            </a:pPr>
            <a:endParaRPr lang="en-US" dirty="0"/>
          </a:p>
        </p:txBody>
      </p:sp>
    </p:spTree>
    <p:extLst>
      <p:ext uri="{BB962C8B-B14F-4D97-AF65-F5344CB8AC3E}">
        <p14:creationId xmlns:p14="http://schemas.microsoft.com/office/powerpoint/2010/main" val="3785371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8598F7-5DFC-4497-92A5-6575B4431644}"/>
              </a:ext>
            </a:extLst>
          </p:cNvPr>
          <p:cNvSpPr>
            <a:spLocks noGrp="1"/>
          </p:cNvSpPr>
          <p:nvPr>
            <p:ph type="title"/>
          </p:nvPr>
        </p:nvSpPr>
        <p:spPr/>
        <p:txBody>
          <a:bodyPr>
            <a:noAutofit/>
          </a:bodyPr>
          <a:lstStyle/>
          <a:p>
            <a:r>
              <a:rPr lang="en-US" sz="2400" dirty="0"/>
              <a:t>Reference</a:t>
            </a:r>
          </a:p>
        </p:txBody>
      </p:sp>
      <p:sp>
        <p:nvSpPr>
          <p:cNvPr id="9" name="Content Placeholder 8">
            <a:extLst>
              <a:ext uri="{FF2B5EF4-FFF2-40B4-BE49-F238E27FC236}">
                <a16:creationId xmlns:a16="http://schemas.microsoft.com/office/drawing/2014/main" id="{D3C71762-9692-47F7-B9B4-28FAC623F2D5}"/>
              </a:ext>
            </a:extLst>
          </p:cNvPr>
          <p:cNvSpPr>
            <a:spLocks noGrp="1"/>
          </p:cNvSpPr>
          <p:nvPr>
            <p:ph idx="11"/>
          </p:nvPr>
        </p:nvSpPr>
        <p:spPr>
          <a:xfrm>
            <a:off x="605373" y="826936"/>
            <a:ext cx="10977028" cy="5451136"/>
          </a:xfrm>
        </p:spPr>
        <p:txBody>
          <a:bodyPr>
            <a:normAutofit/>
          </a:bodyPr>
          <a:lstStyle/>
          <a:p>
            <a:pPr marL="0" indent="0">
              <a:buNone/>
            </a:pPr>
            <a:r>
              <a:rPr lang="en-US" dirty="0"/>
              <a:t>1) “Design of Below-the Hook Lifting Devices”, ASME BTH-1-2017, March 15, 2017.</a:t>
            </a:r>
          </a:p>
          <a:p>
            <a:pPr marL="0" indent="0">
              <a:buNone/>
            </a:pPr>
            <a:r>
              <a:rPr lang="en-US" dirty="0"/>
              <a:t>2) “Compliance Office Preliminary Requirements Memorandum”, dated 2/11/2020 EDMS No.:2093094.</a:t>
            </a:r>
          </a:p>
          <a:p>
            <a:pPr marL="0" indent="0">
              <a:buNone/>
            </a:pPr>
            <a:r>
              <a:rPr lang="en-US" dirty="0"/>
              <a:t>3) “Design recommendations for APA transport frame and detector” by M. Zimbru, J-L. Grenard, O. Beltramello (CERN).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771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25BE-0C90-4A5C-826B-7F4BC57D7763}"/>
              </a:ext>
            </a:extLst>
          </p:cNvPr>
          <p:cNvSpPr>
            <a:spLocks noGrp="1"/>
          </p:cNvSpPr>
          <p:nvPr>
            <p:ph type="title"/>
          </p:nvPr>
        </p:nvSpPr>
        <p:spPr>
          <a:xfrm>
            <a:off x="1100666" y="365125"/>
            <a:ext cx="10253133" cy="727075"/>
          </a:xfrm>
        </p:spPr>
        <p:txBody>
          <a:bodyPr/>
          <a:lstStyle/>
          <a:p>
            <a:r>
              <a:rPr lang="en-GB" sz="3200" b="1" dirty="0">
                <a:solidFill>
                  <a:srgbClr val="E95125"/>
                </a:solidFill>
                <a:latin typeface="Helvetica"/>
              </a:rPr>
              <a:t>Applicable Code used for FEA Analysis</a:t>
            </a:r>
            <a:endParaRPr lang="en-US" dirty="0"/>
          </a:p>
        </p:txBody>
      </p:sp>
      <p:sp>
        <p:nvSpPr>
          <p:cNvPr id="3" name="Content Placeholder 2">
            <a:extLst>
              <a:ext uri="{FF2B5EF4-FFF2-40B4-BE49-F238E27FC236}">
                <a16:creationId xmlns:a16="http://schemas.microsoft.com/office/drawing/2014/main" id="{2534E053-9A83-4F3F-9B18-804B3A491CD2}"/>
              </a:ext>
            </a:extLst>
          </p:cNvPr>
          <p:cNvSpPr>
            <a:spLocks noGrp="1"/>
          </p:cNvSpPr>
          <p:nvPr>
            <p:ph idx="1"/>
          </p:nvPr>
        </p:nvSpPr>
        <p:spPr>
          <a:xfrm>
            <a:off x="762000" y="1092200"/>
            <a:ext cx="10591800" cy="5084763"/>
          </a:xfrm>
        </p:spPr>
        <p:txBody>
          <a:bodyPr/>
          <a:lstStyle/>
          <a:p>
            <a:pPr marL="256032" lvl="0" indent="-265176">
              <a:spcBef>
                <a:spcPts val="1200"/>
              </a:spcBef>
              <a:spcAft>
                <a:spcPts val="0"/>
              </a:spcAft>
              <a:buFont typeface="Arial"/>
              <a:buChar char="•"/>
            </a:pPr>
            <a:r>
              <a:rPr lang="en-GB" sz="2200" dirty="0">
                <a:solidFill>
                  <a:srgbClr val="3C5A77"/>
                </a:solidFill>
                <a:latin typeface="Helvetica"/>
              </a:rPr>
              <a:t>ASME BTH-1 Codes is used for the lifting device.  It agrees with the </a:t>
            </a:r>
            <a:r>
              <a:rPr lang="en-US" sz="1800" i="1" dirty="0">
                <a:solidFill>
                  <a:srgbClr val="3C5A77"/>
                </a:solidFill>
                <a:latin typeface="Helvetica"/>
              </a:rPr>
              <a:t>Compliance Office preliminary requirements_ Memorandum dated 2/11/2020 EDMS No.:2093094 for service class A.</a:t>
            </a:r>
            <a:endParaRPr lang="en-US" sz="2200" i="1" dirty="0">
              <a:solidFill>
                <a:srgbClr val="3C5A77"/>
              </a:solidFill>
              <a:latin typeface="Helvetica"/>
            </a:endParaRPr>
          </a:p>
          <a:p>
            <a:endParaRPr lang="en-US" dirty="0"/>
          </a:p>
        </p:txBody>
      </p:sp>
      <p:sp>
        <p:nvSpPr>
          <p:cNvPr id="4" name="Date Placeholder 3">
            <a:extLst>
              <a:ext uri="{FF2B5EF4-FFF2-40B4-BE49-F238E27FC236}">
                <a16:creationId xmlns:a16="http://schemas.microsoft.com/office/drawing/2014/main" id="{238810F7-EAA3-40AD-93AB-FEABBB24B34E}"/>
              </a:ext>
            </a:extLst>
          </p:cNvPr>
          <p:cNvSpPr>
            <a:spLocks noGrp="1"/>
          </p:cNvSpPr>
          <p:nvPr>
            <p:ph type="dt" sz="half" idx="10"/>
          </p:nvPr>
        </p:nvSpPr>
        <p:spPr/>
        <p:txBody>
          <a:bodyPr/>
          <a:lstStyle/>
          <a:p>
            <a:r>
              <a:rPr lang="en-US"/>
              <a:t>7/28/2020</a:t>
            </a:r>
            <a:endParaRPr lang="en-US" dirty="0"/>
          </a:p>
        </p:txBody>
      </p:sp>
      <p:sp>
        <p:nvSpPr>
          <p:cNvPr id="5" name="Footer Placeholder 4">
            <a:extLst>
              <a:ext uri="{FF2B5EF4-FFF2-40B4-BE49-F238E27FC236}">
                <a16:creationId xmlns:a16="http://schemas.microsoft.com/office/drawing/2014/main" id="{546CE1D5-E0FA-4BCB-8B1E-74DC7A6E5952}"/>
              </a:ext>
            </a:extLst>
          </p:cNvPr>
          <p:cNvSpPr>
            <a:spLocks noGrp="1"/>
          </p:cNvSpPr>
          <p:nvPr>
            <p:ph type="ftr" sz="quarter" idx="11"/>
          </p:nvPr>
        </p:nvSpPr>
        <p:spPr/>
        <p:txBody>
          <a:bodyPr/>
          <a:lstStyle/>
          <a:p>
            <a:r>
              <a:rPr lang="en-US"/>
              <a:t>Ang Lee                FEA Summary for APA Shipping frame </a:t>
            </a:r>
            <a:endParaRPr lang="en-US" dirty="0"/>
          </a:p>
        </p:txBody>
      </p:sp>
      <p:pic>
        <p:nvPicPr>
          <p:cNvPr id="7" name="Picture 6">
            <a:extLst>
              <a:ext uri="{FF2B5EF4-FFF2-40B4-BE49-F238E27FC236}">
                <a16:creationId xmlns:a16="http://schemas.microsoft.com/office/drawing/2014/main" id="{E30FAD46-9158-4A5E-B752-E659B4EA9810}"/>
              </a:ext>
            </a:extLst>
          </p:cNvPr>
          <p:cNvPicPr>
            <a:picLocks noChangeAspect="1"/>
          </p:cNvPicPr>
          <p:nvPr/>
        </p:nvPicPr>
        <p:blipFill>
          <a:blip r:embed="rId2"/>
          <a:stretch>
            <a:fillRect/>
          </a:stretch>
        </p:blipFill>
        <p:spPr>
          <a:xfrm>
            <a:off x="1100666" y="2054514"/>
            <a:ext cx="4293787" cy="3552327"/>
          </a:xfrm>
          <a:prstGeom prst="rect">
            <a:avLst/>
          </a:prstGeom>
        </p:spPr>
      </p:pic>
      <p:pic>
        <p:nvPicPr>
          <p:cNvPr id="8" name="Picture 7">
            <a:extLst>
              <a:ext uri="{FF2B5EF4-FFF2-40B4-BE49-F238E27FC236}">
                <a16:creationId xmlns:a16="http://schemas.microsoft.com/office/drawing/2014/main" id="{308D693B-1FA9-4884-B4E5-D48C39F4DF7E}"/>
              </a:ext>
            </a:extLst>
          </p:cNvPr>
          <p:cNvPicPr>
            <a:picLocks noChangeAspect="1"/>
          </p:cNvPicPr>
          <p:nvPr/>
        </p:nvPicPr>
        <p:blipFill>
          <a:blip r:embed="rId3"/>
          <a:stretch>
            <a:fillRect/>
          </a:stretch>
        </p:blipFill>
        <p:spPr>
          <a:xfrm>
            <a:off x="6057900" y="1865208"/>
            <a:ext cx="5273820" cy="3930938"/>
          </a:xfrm>
          <a:prstGeom prst="rect">
            <a:avLst/>
          </a:prstGeom>
        </p:spPr>
      </p:pic>
      <p:sp>
        <p:nvSpPr>
          <p:cNvPr id="9" name="Oval 8">
            <a:extLst>
              <a:ext uri="{FF2B5EF4-FFF2-40B4-BE49-F238E27FC236}">
                <a16:creationId xmlns:a16="http://schemas.microsoft.com/office/drawing/2014/main" id="{FC455289-682F-46AC-94B2-7816DE9B31DD}"/>
              </a:ext>
            </a:extLst>
          </p:cNvPr>
          <p:cNvSpPr/>
          <p:nvPr/>
        </p:nvSpPr>
        <p:spPr>
          <a:xfrm>
            <a:off x="1211277" y="3804083"/>
            <a:ext cx="2584872" cy="431800"/>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4703217-E0CD-477E-BB75-346ECDF79472}"/>
              </a:ext>
            </a:extLst>
          </p:cNvPr>
          <p:cNvSpPr/>
          <p:nvPr/>
        </p:nvSpPr>
        <p:spPr>
          <a:xfrm>
            <a:off x="6325415" y="3202781"/>
            <a:ext cx="1226851" cy="431800"/>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8DDE62D-5CC2-4F97-91C7-D22B46BF68E6}"/>
              </a:ext>
            </a:extLst>
          </p:cNvPr>
          <p:cNvSpPr/>
          <p:nvPr/>
        </p:nvSpPr>
        <p:spPr>
          <a:xfrm>
            <a:off x="8356821" y="5267968"/>
            <a:ext cx="2734513" cy="352119"/>
          </a:xfrm>
          <a:prstGeom prst="ellipse">
            <a:avLst/>
          </a:prstGeom>
          <a:noFill/>
          <a:ln w="254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23686705-92DE-458A-8237-037515A4FB0B}"/>
              </a:ext>
            </a:extLst>
          </p:cNvPr>
          <p:cNvSpPr>
            <a:spLocks noGrp="1"/>
          </p:cNvSpPr>
          <p:nvPr>
            <p:ph type="sldNum" sz="quarter" idx="12"/>
          </p:nvPr>
        </p:nvSpPr>
        <p:spPr/>
        <p:txBody>
          <a:bodyPr/>
          <a:lstStyle/>
          <a:p>
            <a:fld id="{E9D09B32-3F65-4ABB-840C-0B41D714C5EE}" type="slidenum">
              <a:rPr lang="en-US" smtClean="0"/>
              <a:t>5</a:t>
            </a:fld>
            <a:endParaRPr lang="en-US" dirty="0"/>
          </a:p>
        </p:txBody>
      </p:sp>
    </p:spTree>
    <p:extLst>
      <p:ext uri="{BB962C8B-B14F-4D97-AF65-F5344CB8AC3E}">
        <p14:creationId xmlns:p14="http://schemas.microsoft.com/office/powerpoint/2010/main" val="8695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23D1-A4DD-4785-9970-32775FE8CD7D}"/>
              </a:ext>
            </a:extLst>
          </p:cNvPr>
          <p:cNvSpPr>
            <a:spLocks noGrp="1"/>
          </p:cNvSpPr>
          <p:nvPr>
            <p:ph type="title"/>
          </p:nvPr>
        </p:nvSpPr>
        <p:spPr/>
        <p:txBody>
          <a:bodyPr/>
          <a:lstStyle/>
          <a:p>
            <a:r>
              <a:rPr lang="en-GB" sz="4000" dirty="0"/>
              <a:t>Required (Safety factor) SF</a:t>
            </a:r>
            <a:endParaRPr lang="en-US" dirty="0"/>
          </a:p>
        </p:txBody>
      </p:sp>
      <p:sp>
        <p:nvSpPr>
          <p:cNvPr id="3" name="Date Placeholder 2">
            <a:extLst>
              <a:ext uri="{FF2B5EF4-FFF2-40B4-BE49-F238E27FC236}">
                <a16:creationId xmlns:a16="http://schemas.microsoft.com/office/drawing/2014/main" id="{A0737934-CBE5-4A4F-BA80-449DA3571642}"/>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6DF9680D-65A4-484C-98AF-DA4FF35F4F58}"/>
              </a:ext>
            </a:extLst>
          </p:cNvPr>
          <p:cNvSpPr>
            <a:spLocks noGrp="1"/>
          </p:cNvSpPr>
          <p:nvPr>
            <p:ph type="ftr" sz="quarter" idx="3"/>
          </p:nvPr>
        </p:nvSpPr>
        <p:spPr/>
        <p:txBody>
          <a:bodyPr/>
          <a:lstStyle/>
          <a:p>
            <a:pPr>
              <a:defRPr/>
            </a:pPr>
            <a:r>
              <a:rPr lang="en-US"/>
              <a:t>Ang Lee                FEA Summary for APA Shipping frame </a:t>
            </a:r>
            <a:endParaRPr lang="en-US" dirty="0"/>
          </a:p>
        </p:txBody>
      </p:sp>
      <p:sp>
        <p:nvSpPr>
          <p:cNvPr id="6" name="Content Placeholder 5">
            <a:extLst>
              <a:ext uri="{FF2B5EF4-FFF2-40B4-BE49-F238E27FC236}">
                <a16:creationId xmlns:a16="http://schemas.microsoft.com/office/drawing/2014/main" id="{189AF48A-94AF-4C93-934C-870153A260ED}"/>
              </a:ext>
            </a:extLst>
          </p:cNvPr>
          <p:cNvSpPr>
            <a:spLocks noGrp="1"/>
          </p:cNvSpPr>
          <p:nvPr>
            <p:ph idx="11"/>
          </p:nvPr>
        </p:nvSpPr>
        <p:spPr/>
        <p:txBody>
          <a:bodyPr/>
          <a:lstStyle/>
          <a:p>
            <a:pPr marL="274638" lvl="1" indent="0">
              <a:buNone/>
            </a:pPr>
            <a:r>
              <a:rPr lang="en-GB" dirty="0"/>
              <a:t>ASME BTH-1 required </a:t>
            </a:r>
          </a:p>
          <a:p>
            <a:pPr marL="731838" lvl="1" indent="-457200">
              <a:buFont typeface="Lucida Grande"/>
              <a:buAutoNum type="arabicParenR"/>
            </a:pPr>
            <a:r>
              <a:rPr lang="en-GB" dirty="0"/>
              <a:t>SF ≥ 2 for the structure member.</a:t>
            </a:r>
          </a:p>
          <a:p>
            <a:pPr marL="731838" lvl="1" indent="-457200">
              <a:buFont typeface="Lucida Grande"/>
              <a:buAutoNum type="arabicParenR"/>
            </a:pPr>
            <a:r>
              <a:rPr lang="en-GB" dirty="0"/>
              <a:t>SF≥ 2.4 for the connections.</a:t>
            </a:r>
          </a:p>
          <a:p>
            <a:pPr marL="731838" lvl="1" indent="-457200">
              <a:buFont typeface="Lucida Grande"/>
              <a:buAutoNum type="arabicParenR" startAt="3"/>
            </a:pPr>
            <a:r>
              <a:rPr lang="en-GB" dirty="0"/>
              <a:t>Above SF is respected </a:t>
            </a:r>
            <a:r>
              <a:rPr lang="en-GB" u="sng" dirty="0"/>
              <a:t>to the yield stress</a:t>
            </a:r>
            <a:r>
              <a:rPr lang="en-GB" dirty="0"/>
              <a:t> of the material in use.</a:t>
            </a:r>
          </a:p>
          <a:p>
            <a:pPr marL="731838" lvl="1" indent="-457200">
              <a:buFont typeface="Lucida Grande"/>
              <a:buAutoNum type="arabicParenR" startAt="3"/>
            </a:pPr>
            <a:r>
              <a:rPr lang="en-GB" dirty="0"/>
              <a:t>The shipping frame is made of  S355 carbon steel, which has a yield stress of 355 MPa (~51.5 </a:t>
            </a:r>
            <a:r>
              <a:rPr lang="en-GB" dirty="0" err="1"/>
              <a:t>Ksi</a:t>
            </a:r>
            <a:r>
              <a:rPr lang="en-GB" dirty="0"/>
              <a:t>) and 470 MPa for its ultimate stress.</a:t>
            </a:r>
          </a:p>
          <a:p>
            <a:pPr marL="731838" lvl="1" indent="-457200">
              <a:buFont typeface="Lucida Grande"/>
              <a:buAutoNum type="arabicParenR" startAt="3"/>
            </a:pPr>
            <a:r>
              <a:rPr lang="en-GB" dirty="0"/>
              <a:t>7 (or more) possible configurations have been analysed.</a:t>
            </a:r>
          </a:p>
          <a:p>
            <a:pPr marL="731838" lvl="1" indent="-457200">
              <a:buFont typeface="Lucida Grande"/>
              <a:buAutoNum type="arabicParenR" startAt="3"/>
            </a:pPr>
            <a:endParaRPr lang="en-US" dirty="0"/>
          </a:p>
        </p:txBody>
      </p:sp>
      <p:pic>
        <p:nvPicPr>
          <p:cNvPr id="8" name="Content Placeholder 7">
            <a:extLst>
              <a:ext uri="{FF2B5EF4-FFF2-40B4-BE49-F238E27FC236}">
                <a16:creationId xmlns:a16="http://schemas.microsoft.com/office/drawing/2014/main" id="{4ACEFB7D-7676-4114-B2F8-C66D62E23D4F}"/>
              </a:ext>
            </a:extLst>
          </p:cNvPr>
          <p:cNvPicPr>
            <a:picLocks noGrp="1" noChangeAspect="1"/>
          </p:cNvPicPr>
          <p:nvPr>
            <p:ph idx="12"/>
          </p:nvPr>
        </p:nvPicPr>
        <p:blipFill>
          <a:blip r:embed="rId2"/>
          <a:stretch>
            <a:fillRect/>
          </a:stretch>
        </p:blipFill>
        <p:spPr>
          <a:xfrm>
            <a:off x="6892820" y="1264317"/>
            <a:ext cx="4057859" cy="4934204"/>
          </a:xfrm>
          <a:prstGeom prst="rect">
            <a:avLst/>
          </a:prstGeom>
        </p:spPr>
      </p:pic>
      <p:cxnSp>
        <p:nvCxnSpPr>
          <p:cNvPr id="9" name="Straight Arrow Connector 8">
            <a:extLst>
              <a:ext uri="{FF2B5EF4-FFF2-40B4-BE49-F238E27FC236}">
                <a16:creationId xmlns:a16="http://schemas.microsoft.com/office/drawing/2014/main" id="{4118CD93-34BF-4775-A786-CE55FF917154}"/>
              </a:ext>
            </a:extLst>
          </p:cNvPr>
          <p:cNvCxnSpPr>
            <a:cxnSpLocks/>
          </p:cNvCxnSpPr>
          <p:nvPr/>
        </p:nvCxnSpPr>
        <p:spPr>
          <a:xfrm flipV="1">
            <a:off x="9159737" y="1029689"/>
            <a:ext cx="0" cy="560188"/>
          </a:xfrm>
          <a:prstGeom prst="straightConnector1">
            <a:avLst/>
          </a:prstGeom>
          <a:ln w="50800">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75134407-D963-4E33-A805-56F620751B6B}"/>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Tree>
    <p:extLst>
      <p:ext uri="{BB962C8B-B14F-4D97-AF65-F5344CB8AC3E}">
        <p14:creationId xmlns:p14="http://schemas.microsoft.com/office/powerpoint/2010/main" val="143602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C098-6D46-4D9C-8C42-FB103A824E6C}"/>
              </a:ext>
            </a:extLst>
          </p:cNvPr>
          <p:cNvSpPr>
            <a:spLocks noGrp="1"/>
          </p:cNvSpPr>
          <p:nvPr>
            <p:ph type="title"/>
          </p:nvPr>
        </p:nvSpPr>
        <p:spPr>
          <a:xfrm>
            <a:off x="771276" y="462518"/>
            <a:ext cx="10811123" cy="650984"/>
          </a:xfrm>
        </p:spPr>
        <p:txBody>
          <a:bodyPr/>
          <a:lstStyle/>
          <a:p>
            <a:r>
              <a:rPr lang="en-US" sz="3600" dirty="0"/>
              <a:t>Load case study</a:t>
            </a:r>
          </a:p>
        </p:txBody>
      </p:sp>
      <p:sp>
        <p:nvSpPr>
          <p:cNvPr id="3" name="Date Placeholder 2">
            <a:extLst>
              <a:ext uri="{FF2B5EF4-FFF2-40B4-BE49-F238E27FC236}">
                <a16:creationId xmlns:a16="http://schemas.microsoft.com/office/drawing/2014/main" id="{CA6A384D-FAB7-4494-B6AE-C7F0B20291AC}"/>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69D458D6-D59D-4878-BC63-AACA02FCF503}"/>
              </a:ext>
            </a:extLst>
          </p:cNvPr>
          <p:cNvSpPr>
            <a:spLocks noGrp="1"/>
          </p:cNvSpPr>
          <p:nvPr>
            <p:ph type="ftr" sz="quarter" idx="3"/>
          </p:nvPr>
        </p:nvSpPr>
        <p:spPr/>
        <p:txBody>
          <a:bodyPr/>
          <a:lstStyle/>
          <a:p>
            <a:pPr>
              <a:defRPr/>
            </a:pPr>
            <a:r>
              <a:rPr lang="en-US"/>
              <a:t>Ang Lee                FEA Summary for APA Shipping frame </a:t>
            </a:r>
            <a:endParaRPr lang="en-US" dirty="0"/>
          </a:p>
        </p:txBody>
      </p:sp>
      <p:sp>
        <p:nvSpPr>
          <p:cNvPr id="6" name="Content Placeholder 5">
            <a:extLst>
              <a:ext uri="{FF2B5EF4-FFF2-40B4-BE49-F238E27FC236}">
                <a16:creationId xmlns:a16="http://schemas.microsoft.com/office/drawing/2014/main" id="{220DBE87-C3FE-4031-A320-A17971952F8B}"/>
              </a:ext>
            </a:extLst>
          </p:cNvPr>
          <p:cNvSpPr>
            <a:spLocks noGrp="1"/>
          </p:cNvSpPr>
          <p:nvPr>
            <p:ph idx="11"/>
          </p:nvPr>
        </p:nvSpPr>
        <p:spPr>
          <a:xfrm>
            <a:off x="605368" y="1207770"/>
            <a:ext cx="3276415" cy="5031626"/>
          </a:xfrm>
        </p:spPr>
        <p:txBody>
          <a:bodyPr/>
          <a:lstStyle/>
          <a:p>
            <a:r>
              <a:rPr lang="en-US" dirty="0"/>
              <a:t>The load case 3,4 and 5 (total 7 configurations ) are considered as the critical case to drive the design.</a:t>
            </a:r>
          </a:p>
          <a:p>
            <a:r>
              <a:rPr lang="en-US" dirty="0"/>
              <a:t>We will go case by case in following pages</a:t>
            </a:r>
          </a:p>
        </p:txBody>
      </p:sp>
      <p:graphicFrame>
        <p:nvGraphicFramePr>
          <p:cNvPr id="11" name="Table 11">
            <a:extLst>
              <a:ext uri="{FF2B5EF4-FFF2-40B4-BE49-F238E27FC236}">
                <a16:creationId xmlns:a16="http://schemas.microsoft.com/office/drawing/2014/main" id="{8F2B0649-D8A4-423C-B231-9FB6D4E90AB0}"/>
              </a:ext>
            </a:extLst>
          </p:cNvPr>
          <p:cNvGraphicFramePr>
            <a:graphicFrameLocks noGrp="1"/>
          </p:cNvGraphicFramePr>
          <p:nvPr>
            <p:ph idx="12"/>
            <p:extLst>
              <p:ext uri="{D42A27DB-BD31-4B8C-83A1-F6EECF244321}">
                <p14:modId xmlns:p14="http://schemas.microsoft.com/office/powerpoint/2010/main" val="1879138899"/>
              </p:ext>
            </p:extLst>
          </p:nvPr>
        </p:nvGraphicFramePr>
        <p:xfrm>
          <a:off x="4540195" y="1041622"/>
          <a:ext cx="6416701" cy="5340634"/>
        </p:xfrm>
        <a:graphic>
          <a:graphicData uri="http://schemas.openxmlformats.org/drawingml/2006/table">
            <a:tbl>
              <a:tblPr firstRow="1" bandRow="1">
                <a:tableStyleId>{5C22544A-7EE6-4342-B048-85BDC9FD1C3A}</a:tableStyleId>
              </a:tblPr>
              <a:tblGrid>
                <a:gridCol w="2957695">
                  <a:extLst>
                    <a:ext uri="{9D8B030D-6E8A-4147-A177-3AD203B41FA5}">
                      <a16:colId xmlns:a16="http://schemas.microsoft.com/office/drawing/2014/main" val="434664547"/>
                    </a:ext>
                  </a:extLst>
                </a:gridCol>
                <a:gridCol w="2296350">
                  <a:extLst>
                    <a:ext uri="{9D8B030D-6E8A-4147-A177-3AD203B41FA5}">
                      <a16:colId xmlns:a16="http://schemas.microsoft.com/office/drawing/2014/main" val="4104452617"/>
                    </a:ext>
                  </a:extLst>
                </a:gridCol>
                <a:gridCol w="1162656">
                  <a:extLst>
                    <a:ext uri="{9D8B030D-6E8A-4147-A177-3AD203B41FA5}">
                      <a16:colId xmlns:a16="http://schemas.microsoft.com/office/drawing/2014/main" val="2616583748"/>
                    </a:ext>
                  </a:extLst>
                </a:gridCol>
              </a:tblGrid>
              <a:tr h="425512">
                <a:tc>
                  <a:txBody>
                    <a:bodyPr/>
                    <a:lstStyle/>
                    <a:p>
                      <a:r>
                        <a:rPr lang="en-US" sz="1200" b="1" i="0" u="none" strike="noStrike" kern="1200" baseline="0" dirty="0">
                          <a:solidFill>
                            <a:schemeClr val="lt1"/>
                          </a:solidFill>
                          <a:latin typeface="+mn-lt"/>
                          <a:ea typeface="+mn-ea"/>
                          <a:cs typeface="+mn-cs"/>
                        </a:rPr>
                        <a:t>Transport frame Load Case</a:t>
                      </a:r>
                      <a:endParaRPr lang="en-US" sz="1200" dirty="0"/>
                    </a:p>
                  </a:txBody>
                  <a:tcPr/>
                </a:tc>
                <a:tc>
                  <a:txBody>
                    <a:bodyPr/>
                    <a:lstStyle/>
                    <a:p>
                      <a:r>
                        <a:rPr lang="en-US" sz="1200" dirty="0"/>
                        <a:t>FEA Configuration</a:t>
                      </a:r>
                    </a:p>
                  </a:txBody>
                  <a:tcPr/>
                </a:tc>
                <a:tc>
                  <a:txBody>
                    <a:bodyPr/>
                    <a:lstStyle/>
                    <a:p>
                      <a:r>
                        <a:rPr lang="en-US" dirty="0"/>
                        <a:t>Status</a:t>
                      </a:r>
                    </a:p>
                  </a:txBody>
                  <a:tcPr/>
                </a:tc>
                <a:extLst>
                  <a:ext uri="{0D108BD9-81ED-4DB2-BD59-A6C34878D82A}">
                    <a16:rowId xmlns:a16="http://schemas.microsoft.com/office/drawing/2014/main" val="1772433701"/>
                  </a:ext>
                </a:extLst>
              </a:tr>
              <a:tr h="425512">
                <a:tc>
                  <a:txBody>
                    <a:bodyPr/>
                    <a:lstStyle/>
                    <a:p>
                      <a:r>
                        <a:rPr lang="en-US" sz="1200" dirty="0"/>
                        <a:t>1 _ Sitting on the factory floor</a:t>
                      </a:r>
                    </a:p>
                  </a:txBody>
                  <a:tcPr/>
                </a:tc>
                <a:tc>
                  <a:txBody>
                    <a:bodyPr/>
                    <a:lstStyle/>
                    <a:p>
                      <a:r>
                        <a:rPr lang="en-US" sz="1200" dirty="0"/>
                        <a:t>See case 3</a:t>
                      </a:r>
                    </a:p>
                  </a:txBody>
                  <a:tcPr/>
                </a:tc>
                <a:tc>
                  <a:txBody>
                    <a:bodyPr/>
                    <a:lstStyle/>
                    <a:p>
                      <a:r>
                        <a:rPr lang="en-US" sz="1200" dirty="0"/>
                        <a:t>Done</a:t>
                      </a:r>
                    </a:p>
                  </a:txBody>
                  <a:tcPr/>
                </a:tc>
                <a:extLst>
                  <a:ext uri="{0D108BD9-81ED-4DB2-BD59-A6C34878D82A}">
                    <a16:rowId xmlns:a16="http://schemas.microsoft.com/office/drawing/2014/main" val="4220677676"/>
                  </a:ext>
                </a:extLst>
              </a:tr>
              <a:tr h="319199">
                <a:tc>
                  <a:txBody>
                    <a:bodyPr/>
                    <a:lstStyle/>
                    <a:p>
                      <a:r>
                        <a:rPr lang="en-US" sz="1200" dirty="0"/>
                        <a:t>2 _ Lifting  at the factory</a:t>
                      </a:r>
                    </a:p>
                  </a:txBody>
                  <a:tcPr/>
                </a:tc>
                <a:tc>
                  <a:txBody>
                    <a:bodyPr/>
                    <a:lstStyle/>
                    <a:p>
                      <a:r>
                        <a:rPr lang="en-US" sz="1200" dirty="0"/>
                        <a:t>See case 3 </a:t>
                      </a:r>
                    </a:p>
                  </a:txBody>
                  <a:tcPr/>
                </a:tc>
                <a:tc>
                  <a:txBody>
                    <a:bodyPr/>
                    <a:lstStyle/>
                    <a:p>
                      <a:r>
                        <a:rPr lang="en-US" sz="1200" dirty="0"/>
                        <a:t>Done</a:t>
                      </a:r>
                    </a:p>
                  </a:txBody>
                  <a:tcPr/>
                </a:tc>
                <a:extLst>
                  <a:ext uri="{0D108BD9-81ED-4DB2-BD59-A6C34878D82A}">
                    <a16:rowId xmlns:a16="http://schemas.microsoft.com/office/drawing/2014/main" val="4144086185"/>
                  </a:ext>
                </a:extLst>
              </a:tr>
              <a:tr h="425512">
                <a:tc>
                  <a:txBody>
                    <a:bodyPr/>
                    <a:lstStyle/>
                    <a:p>
                      <a:r>
                        <a:rPr lang="en-US" sz="1200" dirty="0"/>
                        <a:t>3 _ Lifting in front of the Ross Shaft</a:t>
                      </a:r>
                    </a:p>
                  </a:txBody>
                  <a:tcPr/>
                </a:tc>
                <a:tc>
                  <a:txBody>
                    <a:bodyPr/>
                    <a:lstStyle/>
                    <a:p>
                      <a:r>
                        <a:rPr lang="en-US" sz="1200" dirty="0"/>
                        <a:t>Case 3a ,3b and 3c</a:t>
                      </a:r>
                    </a:p>
                  </a:txBody>
                  <a:tcPr/>
                </a:tc>
                <a:tc>
                  <a:txBody>
                    <a:bodyPr/>
                    <a:lstStyle/>
                    <a:p>
                      <a:r>
                        <a:rPr lang="en-US" sz="1200" dirty="0"/>
                        <a:t>Done</a:t>
                      </a:r>
                    </a:p>
                  </a:txBody>
                  <a:tcPr/>
                </a:tc>
                <a:extLst>
                  <a:ext uri="{0D108BD9-81ED-4DB2-BD59-A6C34878D82A}">
                    <a16:rowId xmlns:a16="http://schemas.microsoft.com/office/drawing/2014/main" val="171447331"/>
                  </a:ext>
                </a:extLst>
              </a:tr>
              <a:tr h="425512">
                <a:tc>
                  <a:txBody>
                    <a:bodyPr/>
                    <a:lstStyle/>
                    <a:p>
                      <a:r>
                        <a:rPr lang="en-US" sz="1200" dirty="0"/>
                        <a:t>4 _ Lifting down the Ross Shaft</a:t>
                      </a:r>
                    </a:p>
                  </a:txBody>
                  <a:tcPr/>
                </a:tc>
                <a:tc>
                  <a:txBody>
                    <a:bodyPr/>
                    <a:lstStyle/>
                    <a:p>
                      <a:r>
                        <a:rPr lang="en-US" sz="1200" dirty="0"/>
                        <a:t>Case 4 (1 G and 2 G)</a:t>
                      </a:r>
                    </a:p>
                  </a:txBody>
                  <a:tcPr/>
                </a:tc>
                <a:tc>
                  <a:txBody>
                    <a:bodyPr/>
                    <a:lstStyle/>
                    <a:p>
                      <a:r>
                        <a:rPr lang="en-US" sz="1200" dirty="0"/>
                        <a:t>Done</a:t>
                      </a:r>
                    </a:p>
                  </a:txBody>
                  <a:tcPr/>
                </a:tc>
                <a:extLst>
                  <a:ext uri="{0D108BD9-81ED-4DB2-BD59-A6C34878D82A}">
                    <a16:rowId xmlns:a16="http://schemas.microsoft.com/office/drawing/2014/main" val="513338596"/>
                  </a:ext>
                </a:extLst>
              </a:tr>
              <a:tr h="425512">
                <a:tc>
                  <a:txBody>
                    <a:bodyPr/>
                    <a:lstStyle/>
                    <a:p>
                      <a:r>
                        <a:rPr lang="en-US" sz="1200" dirty="0"/>
                        <a:t>5 _Lifting at the bottom of Ross shaft</a:t>
                      </a:r>
                    </a:p>
                  </a:txBody>
                  <a:tcPr/>
                </a:tc>
                <a:tc>
                  <a:txBody>
                    <a:bodyPr/>
                    <a:lstStyle/>
                    <a:p>
                      <a:r>
                        <a:rPr lang="en-US" sz="1200" dirty="0"/>
                        <a:t>Case 5a,5b,and 5c </a:t>
                      </a:r>
                    </a:p>
                  </a:txBody>
                  <a:tcPr/>
                </a:tc>
                <a:tc>
                  <a:txBody>
                    <a:bodyPr/>
                    <a:lstStyle/>
                    <a:p>
                      <a:r>
                        <a:rPr lang="en-US" sz="1200" dirty="0"/>
                        <a:t>Done</a:t>
                      </a:r>
                    </a:p>
                  </a:txBody>
                  <a:tcPr/>
                </a:tc>
                <a:extLst>
                  <a:ext uri="{0D108BD9-81ED-4DB2-BD59-A6C34878D82A}">
                    <a16:rowId xmlns:a16="http://schemas.microsoft.com/office/drawing/2014/main" val="3560902395"/>
                  </a:ext>
                </a:extLst>
              </a:tr>
              <a:tr h="425512">
                <a:tc>
                  <a:txBody>
                    <a:bodyPr/>
                    <a:lstStyle/>
                    <a:p>
                      <a:r>
                        <a:rPr lang="en-US" sz="1200" dirty="0"/>
                        <a:t>6_ On the underground trolley</a:t>
                      </a:r>
                    </a:p>
                  </a:txBody>
                  <a:tcPr/>
                </a:tc>
                <a:tc>
                  <a:txBody>
                    <a:bodyPr/>
                    <a:lstStyle/>
                    <a:p>
                      <a:r>
                        <a:rPr lang="en-US" sz="1200" dirty="0"/>
                        <a:t>The floor requirement from CF shows very smooth.</a:t>
                      </a:r>
                    </a:p>
                  </a:txBody>
                  <a:tcPr/>
                </a:tc>
                <a:tc>
                  <a:txBody>
                    <a:bodyPr/>
                    <a:lstStyle/>
                    <a:p>
                      <a:r>
                        <a:rPr lang="en-US" sz="1200" dirty="0"/>
                        <a:t>Done</a:t>
                      </a:r>
                    </a:p>
                  </a:txBody>
                  <a:tcPr/>
                </a:tc>
                <a:extLst>
                  <a:ext uri="{0D108BD9-81ED-4DB2-BD59-A6C34878D82A}">
                    <a16:rowId xmlns:a16="http://schemas.microsoft.com/office/drawing/2014/main" val="970024260"/>
                  </a:ext>
                </a:extLst>
              </a:tr>
              <a:tr h="425512">
                <a:tc>
                  <a:txBody>
                    <a:bodyPr/>
                    <a:lstStyle/>
                    <a:p>
                      <a:r>
                        <a:rPr lang="en-US" sz="1200" dirty="0"/>
                        <a:t>7_ Lifting the frame vertical on a trolley</a:t>
                      </a:r>
                    </a:p>
                  </a:txBody>
                  <a:tcPr/>
                </a:tc>
                <a:tc>
                  <a:txBody>
                    <a:bodyPr/>
                    <a:lstStyle/>
                    <a:p>
                      <a:r>
                        <a:rPr lang="en-US" sz="1200" dirty="0"/>
                        <a:t> Similar to case 4 ( Trolley weight is ~750 kg, it is still within 25% contingency).</a:t>
                      </a:r>
                    </a:p>
                  </a:txBody>
                  <a:tcPr/>
                </a:tc>
                <a:tc>
                  <a:txBody>
                    <a:bodyPr/>
                    <a:lstStyle/>
                    <a:p>
                      <a:r>
                        <a:rPr lang="en-US" sz="1200" dirty="0"/>
                        <a:t>Done</a:t>
                      </a:r>
                    </a:p>
                  </a:txBody>
                  <a:tcPr/>
                </a:tc>
                <a:extLst>
                  <a:ext uri="{0D108BD9-81ED-4DB2-BD59-A6C34878D82A}">
                    <a16:rowId xmlns:a16="http://schemas.microsoft.com/office/drawing/2014/main" val="3022106091"/>
                  </a:ext>
                </a:extLst>
              </a:tr>
              <a:tr h="425512">
                <a:tc>
                  <a:txBody>
                    <a:bodyPr/>
                    <a:lstStyle/>
                    <a:p>
                      <a:r>
                        <a:rPr lang="en-US" sz="1200" dirty="0"/>
                        <a:t>8_ Transport frame sitting in the vertical position</a:t>
                      </a:r>
                    </a:p>
                  </a:txBody>
                  <a:tcPr/>
                </a:tc>
                <a:tc>
                  <a:txBody>
                    <a:bodyPr/>
                    <a:lstStyle/>
                    <a:p>
                      <a:r>
                        <a:rPr lang="en-US" sz="1200" dirty="0"/>
                        <a:t>No worse than case  4</a:t>
                      </a:r>
                    </a:p>
                  </a:txBody>
                  <a:tcPr/>
                </a:tc>
                <a:tc>
                  <a:txBody>
                    <a:bodyPr/>
                    <a:lstStyle/>
                    <a:p>
                      <a:r>
                        <a:rPr lang="en-US" sz="1200" dirty="0"/>
                        <a:t>Done</a:t>
                      </a:r>
                    </a:p>
                  </a:txBody>
                  <a:tcPr/>
                </a:tc>
                <a:extLst>
                  <a:ext uri="{0D108BD9-81ED-4DB2-BD59-A6C34878D82A}">
                    <a16:rowId xmlns:a16="http://schemas.microsoft.com/office/drawing/2014/main" val="1007040291"/>
                  </a:ext>
                </a:extLst>
              </a:tr>
              <a:tr h="607875">
                <a:tc>
                  <a:txBody>
                    <a:bodyPr/>
                    <a:lstStyle/>
                    <a:p>
                      <a:r>
                        <a:rPr lang="en-US" sz="1200" dirty="0"/>
                        <a:t>9_ Additional case study for the attachment plate</a:t>
                      </a:r>
                    </a:p>
                  </a:txBody>
                  <a:tcPr/>
                </a:tc>
                <a:tc>
                  <a:txBody>
                    <a:bodyPr/>
                    <a:lstStyle/>
                    <a:p>
                      <a:r>
                        <a:rPr lang="en-US" sz="1200" dirty="0"/>
                        <a:t>Done</a:t>
                      </a:r>
                    </a:p>
                  </a:txBody>
                  <a:tcPr/>
                </a:tc>
                <a:tc>
                  <a:txBody>
                    <a:bodyPr/>
                    <a:lstStyle/>
                    <a:p>
                      <a:r>
                        <a:rPr lang="en-US" sz="1200" dirty="0"/>
                        <a:t>Done</a:t>
                      </a:r>
                    </a:p>
                  </a:txBody>
                  <a:tcPr/>
                </a:tc>
                <a:extLst>
                  <a:ext uri="{0D108BD9-81ED-4DB2-BD59-A6C34878D82A}">
                    <a16:rowId xmlns:a16="http://schemas.microsoft.com/office/drawing/2014/main" val="59475070"/>
                  </a:ext>
                </a:extLst>
              </a:tr>
              <a:tr h="638398">
                <a:tc>
                  <a:txBody>
                    <a:bodyPr/>
                    <a:lstStyle/>
                    <a:p>
                      <a:r>
                        <a:rPr lang="en-US" sz="1200" dirty="0"/>
                        <a:t>10_ Additional case study for the attachment plate</a:t>
                      </a:r>
                    </a:p>
                    <a:p>
                      <a:endParaRPr lang="en-US" dirty="0"/>
                    </a:p>
                  </a:txBody>
                  <a:tcPr/>
                </a:tc>
                <a:tc>
                  <a:txBody>
                    <a:bodyPr/>
                    <a:lstStyle/>
                    <a:p>
                      <a:r>
                        <a:rPr lang="en-US" sz="1200" dirty="0"/>
                        <a:t>Done</a:t>
                      </a:r>
                    </a:p>
                  </a:txBody>
                  <a:tcPr/>
                </a:tc>
                <a:tc>
                  <a:txBody>
                    <a:bodyPr/>
                    <a:lstStyle/>
                    <a:p>
                      <a:r>
                        <a:rPr lang="en-US" sz="1200" dirty="0"/>
                        <a:t>Done</a:t>
                      </a:r>
                    </a:p>
                  </a:txBody>
                  <a:tcPr/>
                </a:tc>
                <a:extLst>
                  <a:ext uri="{0D108BD9-81ED-4DB2-BD59-A6C34878D82A}">
                    <a16:rowId xmlns:a16="http://schemas.microsoft.com/office/drawing/2014/main" val="3809793860"/>
                  </a:ext>
                </a:extLst>
              </a:tr>
            </a:tbl>
          </a:graphicData>
        </a:graphic>
      </p:graphicFrame>
      <p:sp>
        <p:nvSpPr>
          <p:cNvPr id="14" name="Arrow: Right 13">
            <a:extLst>
              <a:ext uri="{FF2B5EF4-FFF2-40B4-BE49-F238E27FC236}">
                <a16:creationId xmlns:a16="http://schemas.microsoft.com/office/drawing/2014/main" id="{2E84F49F-88BE-401F-A51C-8AE074599E15}"/>
              </a:ext>
            </a:extLst>
          </p:cNvPr>
          <p:cNvSpPr/>
          <p:nvPr/>
        </p:nvSpPr>
        <p:spPr>
          <a:xfrm>
            <a:off x="3667760" y="2905760"/>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94D19B14-563B-49C7-93D2-ECE027A482E5}"/>
              </a:ext>
            </a:extLst>
          </p:cNvPr>
          <p:cNvSpPr/>
          <p:nvPr/>
        </p:nvSpPr>
        <p:spPr>
          <a:xfrm>
            <a:off x="4012869" y="2338567"/>
            <a:ext cx="39624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C49D7D9-5908-420F-ADA6-FBA73C5F6774}"/>
              </a:ext>
            </a:extLst>
          </p:cNvPr>
          <p:cNvSpPr/>
          <p:nvPr/>
        </p:nvSpPr>
        <p:spPr>
          <a:xfrm>
            <a:off x="4036281" y="2737635"/>
            <a:ext cx="39624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7901873-8585-411A-8AB8-7598D8BF2B21}"/>
              </a:ext>
            </a:extLst>
          </p:cNvPr>
          <p:cNvSpPr/>
          <p:nvPr/>
        </p:nvSpPr>
        <p:spPr>
          <a:xfrm>
            <a:off x="4078412" y="3158790"/>
            <a:ext cx="39624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9AFE724-1647-4A83-8EA8-62864F583B6B}"/>
              </a:ext>
            </a:extLst>
          </p:cNvPr>
          <p:cNvSpPr/>
          <p:nvPr/>
        </p:nvSpPr>
        <p:spPr>
          <a:xfrm>
            <a:off x="4025459" y="5132567"/>
            <a:ext cx="39624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57A407F-C6FB-46E1-974D-335EDFD64B9E}"/>
              </a:ext>
            </a:extLst>
          </p:cNvPr>
          <p:cNvSpPr/>
          <p:nvPr/>
        </p:nvSpPr>
        <p:spPr>
          <a:xfrm>
            <a:off x="4040948" y="5685981"/>
            <a:ext cx="39624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21">
            <a:extLst>
              <a:ext uri="{FF2B5EF4-FFF2-40B4-BE49-F238E27FC236}">
                <a16:creationId xmlns:a16="http://schemas.microsoft.com/office/drawing/2014/main" id="{AE8AB578-395A-4BE8-AC58-345A7699C627}"/>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147733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7CA034-2FB0-45C0-A808-8D0DE38F8ED4}"/>
              </a:ext>
            </a:extLst>
          </p:cNvPr>
          <p:cNvPicPr>
            <a:picLocks noChangeAspect="1"/>
          </p:cNvPicPr>
          <p:nvPr/>
        </p:nvPicPr>
        <p:blipFill>
          <a:blip r:embed="rId2"/>
          <a:stretch>
            <a:fillRect/>
          </a:stretch>
        </p:blipFill>
        <p:spPr>
          <a:xfrm>
            <a:off x="5528953" y="971001"/>
            <a:ext cx="6436664" cy="3747718"/>
          </a:xfrm>
          <a:prstGeom prst="rect">
            <a:avLst/>
          </a:prstGeom>
        </p:spPr>
      </p:pic>
      <p:pic>
        <p:nvPicPr>
          <p:cNvPr id="3" name="Content Placeholder 3">
            <a:extLst>
              <a:ext uri="{FF2B5EF4-FFF2-40B4-BE49-F238E27FC236}">
                <a16:creationId xmlns:a16="http://schemas.microsoft.com/office/drawing/2014/main" id="{0FC2A2B6-1A46-4FAD-A9FF-8D5E7F1579F1}"/>
              </a:ext>
            </a:extLst>
          </p:cNvPr>
          <p:cNvPicPr>
            <a:picLocks noChangeAspect="1"/>
          </p:cNvPicPr>
          <p:nvPr/>
        </p:nvPicPr>
        <p:blipFill>
          <a:blip r:embed="rId3"/>
          <a:stretch>
            <a:fillRect/>
          </a:stretch>
        </p:blipFill>
        <p:spPr>
          <a:xfrm>
            <a:off x="1094425" y="1223501"/>
            <a:ext cx="3821184" cy="2836785"/>
          </a:xfrm>
          <a:prstGeom prst="rect">
            <a:avLst/>
          </a:prstGeom>
        </p:spPr>
      </p:pic>
      <p:cxnSp>
        <p:nvCxnSpPr>
          <p:cNvPr id="5" name="Straight Connector 4">
            <a:extLst>
              <a:ext uri="{FF2B5EF4-FFF2-40B4-BE49-F238E27FC236}">
                <a16:creationId xmlns:a16="http://schemas.microsoft.com/office/drawing/2014/main" id="{26C136CD-5564-451F-B504-5ADFBBD5626F}"/>
              </a:ext>
            </a:extLst>
          </p:cNvPr>
          <p:cNvCxnSpPr>
            <a:cxnSpLocks/>
          </p:cNvCxnSpPr>
          <p:nvPr/>
        </p:nvCxnSpPr>
        <p:spPr>
          <a:xfrm flipV="1">
            <a:off x="8151398" y="1091510"/>
            <a:ext cx="1061055" cy="1367496"/>
          </a:xfrm>
          <a:prstGeom prst="line">
            <a:avLst/>
          </a:prstGeom>
          <a:ln w="25400">
            <a:solidFill>
              <a:srgbClr val="E95125"/>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220DF6CB-945D-4F10-8C46-10BE3E4DB43A}"/>
              </a:ext>
            </a:extLst>
          </p:cNvPr>
          <p:cNvCxnSpPr>
            <a:cxnSpLocks/>
          </p:cNvCxnSpPr>
          <p:nvPr/>
        </p:nvCxnSpPr>
        <p:spPr>
          <a:xfrm flipH="1" flipV="1">
            <a:off x="9212453" y="1110167"/>
            <a:ext cx="1086759" cy="1330183"/>
          </a:xfrm>
          <a:prstGeom prst="line">
            <a:avLst/>
          </a:prstGeom>
          <a:ln w="25400">
            <a:solidFill>
              <a:srgbClr val="E95125"/>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3C73840-8A7E-465B-91C6-EB80CF386705}"/>
              </a:ext>
            </a:extLst>
          </p:cNvPr>
          <p:cNvSpPr txBox="1"/>
          <p:nvPr/>
        </p:nvSpPr>
        <p:spPr>
          <a:xfrm>
            <a:off x="6766085" y="4755059"/>
            <a:ext cx="4389120" cy="954107"/>
          </a:xfrm>
          <a:prstGeom prst="rect">
            <a:avLst/>
          </a:prstGeom>
          <a:noFill/>
        </p:spPr>
        <p:txBody>
          <a:bodyPr wrap="square" rtlCol="0">
            <a:spAutoFit/>
          </a:bodyPr>
          <a:lstStyle/>
          <a:p>
            <a:r>
              <a:rPr lang="en-US" sz="2800" dirty="0"/>
              <a:t>Case 3a_ Stress (MPa)</a:t>
            </a:r>
          </a:p>
          <a:p>
            <a:r>
              <a:rPr lang="en-US" sz="2800" dirty="0"/>
              <a:t>SF=355/136.6=2.59&gt;2</a:t>
            </a:r>
          </a:p>
        </p:txBody>
      </p:sp>
      <p:sp>
        <p:nvSpPr>
          <p:cNvPr id="14" name="TextBox 13">
            <a:extLst>
              <a:ext uri="{FF2B5EF4-FFF2-40B4-BE49-F238E27FC236}">
                <a16:creationId xmlns:a16="http://schemas.microsoft.com/office/drawing/2014/main" id="{14740DB9-7E16-4E53-990E-828954AC1667}"/>
              </a:ext>
            </a:extLst>
          </p:cNvPr>
          <p:cNvSpPr txBox="1"/>
          <p:nvPr/>
        </p:nvSpPr>
        <p:spPr>
          <a:xfrm>
            <a:off x="1094425" y="4765219"/>
            <a:ext cx="3642237" cy="646331"/>
          </a:xfrm>
          <a:prstGeom prst="rect">
            <a:avLst/>
          </a:prstGeom>
          <a:noFill/>
        </p:spPr>
        <p:txBody>
          <a:bodyPr wrap="square" rtlCol="0">
            <a:spAutoFit/>
          </a:bodyPr>
          <a:lstStyle/>
          <a:p>
            <a:r>
              <a:rPr lang="en-US" dirty="0"/>
              <a:t>Above illustration is from Justin Freitag, January 24, 2020 report</a:t>
            </a:r>
          </a:p>
        </p:txBody>
      </p:sp>
      <p:sp>
        <p:nvSpPr>
          <p:cNvPr id="4" name="Date Placeholder 3">
            <a:extLst>
              <a:ext uri="{FF2B5EF4-FFF2-40B4-BE49-F238E27FC236}">
                <a16:creationId xmlns:a16="http://schemas.microsoft.com/office/drawing/2014/main" id="{0519458E-BB98-4C47-B67B-A9447864F6B7}"/>
              </a:ext>
            </a:extLst>
          </p:cNvPr>
          <p:cNvSpPr>
            <a:spLocks noGrp="1"/>
          </p:cNvSpPr>
          <p:nvPr>
            <p:ph type="dt" sz="half" idx="10"/>
          </p:nvPr>
        </p:nvSpPr>
        <p:spPr/>
        <p:txBody>
          <a:bodyPr/>
          <a:lstStyle/>
          <a:p>
            <a:r>
              <a:rPr lang="en-US"/>
              <a:t>7/28/2020</a:t>
            </a:r>
            <a:endParaRPr lang="en-US" dirty="0"/>
          </a:p>
        </p:txBody>
      </p:sp>
      <p:sp>
        <p:nvSpPr>
          <p:cNvPr id="8" name="Footer Placeholder 7">
            <a:extLst>
              <a:ext uri="{FF2B5EF4-FFF2-40B4-BE49-F238E27FC236}">
                <a16:creationId xmlns:a16="http://schemas.microsoft.com/office/drawing/2014/main" id="{3946A4CE-53D7-4858-9060-A57F9D350D7F}"/>
              </a:ext>
            </a:extLst>
          </p:cNvPr>
          <p:cNvSpPr>
            <a:spLocks noGrp="1"/>
          </p:cNvSpPr>
          <p:nvPr>
            <p:ph type="ftr" sz="quarter" idx="11"/>
          </p:nvPr>
        </p:nvSpPr>
        <p:spPr/>
        <p:txBody>
          <a:bodyPr/>
          <a:lstStyle/>
          <a:p>
            <a:r>
              <a:rPr lang="en-US"/>
              <a:t>Ang Lee                FEA Summary for APA Shipping frame </a:t>
            </a:r>
            <a:endParaRPr lang="en-US" dirty="0"/>
          </a:p>
        </p:txBody>
      </p:sp>
      <p:sp>
        <p:nvSpPr>
          <p:cNvPr id="10" name="Arrow: Up 9">
            <a:extLst>
              <a:ext uri="{FF2B5EF4-FFF2-40B4-BE49-F238E27FC236}">
                <a16:creationId xmlns:a16="http://schemas.microsoft.com/office/drawing/2014/main" id="{CAD131EF-B861-4B6C-9661-6B963D22E9B0}"/>
              </a:ext>
            </a:extLst>
          </p:cNvPr>
          <p:cNvSpPr/>
          <p:nvPr/>
        </p:nvSpPr>
        <p:spPr>
          <a:xfrm>
            <a:off x="9169506" y="645176"/>
            <a:ext cx="52041" cy="386080"/>
          </a:xfrm>
          <a:prstGeom prst="upArrow">
            <a:avLst/>
          </a:prstGeom>
          <a:solidFill>
            <a:schemeClr val="bg1"/>
          </a:solidFill>
          <a:ln w="63500">
            <a:solidFill>
              <a:srgbClr val="E951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4EA3C40-2839-4916-9A9B-C124EA692117}"/>
              </a:ext>
            </a:extLst>
          </p:cNvPr>
          <p:cNvSpPr txBox="1"/>
          <p:nvPr/>
        </p:nvSpPr>
        <p:spPr>
          <a:xfrm>
            <a:off x="3094489" y="335432"/>
            <a:ext cx="6858000" cy="461665"/>
          </a:xfrm>
          <a:prstGeom prst="rect">
            <a:avLst/>
          </a:prstGeom>
          <a:noFill/>
        </p:spPr>
        <p:txBody>
          <a:bodyPr wrap="square" rtlCol="0">
            <a:spAutoFit/>
          </a:bodyPr>
          <a:lstStyle/>
          <a:p>
            <a:pPr algn="ctr"/>
            <a:r>
              <a:rPr lang="en-US" sz="2400" b="1" dirty="0">
                <a:solidFill>
                  <a:srgbClr val="E95125"/>
                </a:solidFill>
              </a:rPr>
              <a:t>FEA RESULT (Case 3a and case 2)</a:t>
            </a:r>
          </a:p>
        </p:txBody>
      </p:sp>
      <p:sp>
        <p:nvSpPr>
          <p:cNvPr id="9" name="TextBox 8">
            <a:extLst>
              <a:ext uri="{FF2B5EF4-FFF2-40B4-BE49-F238E27FC236}">
                <a16:creationId xmlns:a16="http://schemas.microsoft.com/office/drawing/2014/main" id="{1CDB3C13-4002-4157-9374-EC2F6C273B35}"/>
              </a:ext>
            </a:extLst>
          </p:cNvPr>
          <p:cNvSpPr txBox="1"/>
          <p:nvPr/>
        </p:nvSpPr>
        <p:spPr>
          <a:xfrm>
            <a:off x="1838960" y="3169921"/>
            <a:ext cx="2489200" cy="369332"/>
          </a:xfrm>
          <a:prstGeom prst="rect">
            <a:avLst/>
          </a:prstGeom>
          <a:noFill/>
        </p:spPr>
        <p:txBody>
          <a:bodyPr wrap="square" rtlCol="0">
            <a:spAutoFit/>
          </a:bodyPr>
          <a:lstStyle/>
          <a:p>
            <a:r>
              <a:rPr lang="en-US" dirty="0"/>
              <a:t>Case 3a (covers case 2)</a:t>
            </a:r>
          </a:p>
        </p:txBody>
      </p:sp>
      <p:sp>
        <p:nvSpPr>
          <p:cNvPr id="11" name="Slide Number Placeholder 10">
            <a:extLst>
              <a:ext uri="{FF2B5EF4-FFF2-40B4-BE49-F238E27FC236}">
                <a16:creationId xmlns:a16="http://schemas.microsoft.com/office/drawing/2014/main" id="{F0DE38B6-6826-4397-BF6C-E51E470A6AA6}"/>
              </a:ext>
            </a:extLst>
          </p:cNvPr>
          <p:cNvSpPr>
            <a:spLocks noGrp="1"/>
          </p:cNvSpPr>
          <p:nvPr>
            <p:ph type="sldNum" sz="quarter" idx="12"/>
          </p:nvPr>
        </p:nvSpPr>
        <p:spPr/>
        <p:txBody>
          <a:bodyPr/>
          <a:lstStyle/>
          <a:p>
            <a:fld id="{6B7B1768-BF1B-4AF5-8E20-1233738B2665}" type="slidenum">
              <a:rPr lang="en-US" smtClean="0"/>
              <a:t>8</a:t>
            </a:fld>
            <a:endParaRPr lang="en-US" dirty="0"/>
          </a:p>
        </p:txBody>
      </p:sp>
    </p:spTree>
    <p:extLst>
      <p:ext uri="{BB962C8B-B14F-4D97-AF65-F5344CB8AC3E}">
        <p14:creationId xmlns:p14="http://schemas.microsoft.com/office/powerpoint/2010/main" val="315569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A25F-E72C-4EE6-A388-8F7E7B5F2CF7}"/>
              </a:ext>
            </a:extLst>
          </p:cNvPr>
          <p:cNvSpPr>
            <a:spLocks noGrp="1"/>
          </p:cNvSpPr>
          <p:nvPr>
            <p:ph type="title"/>
          </p:nvPr>
        </p:nvSpPr>
        <p:spPr>
          <a:xfrm>
            <a:off x="609600" y="462518"/>
            <a:ext cx="9235440" cy="533162"/>
          </a:xfrm>
        </p:spPr>
        <p:txBody>
          <a:bodyPr/>
          <a:lstStyle/>
          <a:p>
            <a:pPr lvl="0"/>
            <a:r>
              <a:rPr lang="en-US" sz="2400" dirty="0">
                <a:latin typeface="Calibri" charset="0"/>
              </a:rPr>
              <a:t>FEA RESULT (Case 3a and case 2)</a:t>
            </a:r>
            <a:br>
              <a:rPr lang="en-US" sz="2400" dirty="0">
                <a:latin typeface="Calibri" charset="0"/>
              </a:rPr>
            </a:br>
            <a:endParaRPr lang="en-US" dirty="0"/>
          </a:p>
        </p:txBody>
      </p:sp>
      <p:sp>
        <p:nvSpPr>
          <p:cNvPr id="3" name="Date Placeholder 2">
            <a:extLst>
              <a:ext uri="{FF2B5EF4-FFF2-40B4-BE49-F238E27FC236}">
                <a16:creationId xmlns:a16="http://schemas.microsoft.com/office/drawing/2014/main" id="{5217678E-8A87-4F34-9DAD-80E1A89C9D33}"/>
              </a:ext>
            </a:extLst>
          </p:cNvPr>
          <p:cNvSpPr>
            <a:spLocks noGrp="1"/>
          </p:cNvSpPr>
          <p:nvPr>
            <p:ph type="dt" sz="half" idx="2"/>
          </p:nvPr>
        </p:nvSpPr>
        <p:spPr/>
        <p:txBody>
          <a:bodyPr/>
          <a:lstStyle/>
          <a:p>
            <a:pPr>
              <a:defRPr/>
            </a:pPr>
            <a:r>
              <a:rPr lang="en-US">
                <a:latin typeface="Helvetica"/>
                <a:cs typeface="Helvetica"/>
              </a:rPr>
              <a:t>7/28/2020</a:t>
            </a:r>
            <a:endParaRPr lang="en-US" dirty="0">
              <a:latin typeface="Helvetica"/>
              <a:cs typeface="Helvetica"/>
            </a:endParaRPr>
          </a:p>
        </p:txBody>
      </p:sp>
      <p:sp>
        <p:nvSpPr>
          <p:cNvPr id="4" name="Footer Placeholder 3">
            <a:extLst>
              <a:ext uri="{FF2B5EF4-FFF2-40B4-BE49-F238E27FC236}">
                <a16:creationId xmlns:a16="http://schemas.microsoft.com/office/drawing/2014/main" id="{61682474-FBE7-4972-919D-CFE0BF75DA4A}"/>
              </a:ext>
            </a:extLst>
          </p:cNvPr>
          <p:cNvSpPr>
            <a:spLocks noGrp="1"/>
          </p:cNvSpPr>
          <p:nvPr>
            <p:ph type="ftr" sz="quarter" idx="3"/>
          </p:nvPr>
        </p:nvSpPr>
        <p:spPr/>
        <p:txBody>
          <a:bodyPr/>
          <a:lstStyle/>
          <a:p>
            <a:pPr>
              <a:defRPr/>
            </a:pPr>
            <a:r>
              <a:rPr lang="en-US"/>
              <a:t>Ang Lee                FEA Summary for APA Shipping frame </a:t>
            </a:r>
            <a:endParaRPr lang="en-US" dirty="0"/>
          </a:p>
        </p:txBody>
      </p:sp>
      <p:pic>
        <p:nvPicPr>
          <p:cNvPr id="8" name="Content Placeholder 7" descr="A close up of text on a white background&#10;&#10;Description automatically generated">
            <a:extLst>
              <a:ext uri="{FF2B5EF4-FFF2-40B4-BE49-F238E27FC236}">
                <a16:creationId xmlns:a16="http://schemas.microsoft.com/office/drawing/2014/main" id="{32F09BD2-FD61-4ADA-A005-F42923644679}"/>
              </a:ext>
            </a:extLst>
          </p:cNvPr>
          <p:cNvPicPr>
            <a:picLocks noGrp="1"/>
          </p:cNvPicPr>
          <p:nvPr>
            <p:ph idx="11"/>
          </p:nvPr>
        </p:nvPicPr>
        <p:blipFill>
          <a:blip r:embed="rId2" cstate="print">
            <a:extLst>
              <a:ext uri="{28A0092B-C50C-407E-A947-70E740481C1C}">
                <a14:useLocalDpi xmlns:a14="http://schemas.microsoft.com/office/drawing/2010/main" val="0"/>
              </a:ext>
            </a:extLst>
          </a:blip>
          <a:srcRect/>
          <a:stretch>
            <a:fillRect/>
          </a:stretch>
        </p:blipFill>
        <p:spPr bwMode="auto">
          <a:xfrm>
            <a:off x="605368" y="1656080"/>
            <a:ext cx="5320770" cy="3664353"/>
          </a:xfrm>
          <a:prstGeom prst="rect">
            <a:avLst/>
          </a:prstGeom>
          <a:noFill/>
          <a:ln>
            <a:noFill/>
          </a:ln>
        </p:spPr>
      </p:pic>
      <p:pic>
        <p:nvPicPr>
          <p:cNvPr id="9" name="Content Placeholder 8">
            <a:extLst>
              <a:ext uri="{FF2B5EF4-FFF2-40B4-BE49-F238E27FC236}">
                <a16:creationId xmlns:a16="http://schemas.microsoft.com/office/drawing/2014/main" id="{AE7719C3-947D-46A8-8B9F-2DB5C3C73866}"/>
              </a:ext>
            </a:extLst>
          </p:cNvPr>
          <p:cNvPicPr>
            <a:picLocks noGrp="1"/>
          </p:cNvPicPr>
          <p:nvPr>
            <p:ph idx="12"/>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748309"/>
            <a:ext cx="4998720" cy="3572123"/>
          </a:xfrm>
          <a:prstGeom prst="rect">
            <a:avLst/>
          </a:prstGeom>
          <a:noFill/>
          <a:ln>
            <a:noFill/>
          </a:ln>
        </p:spPr>
      </p:pic>
      <p:sp>
        <p:nvSpPr>
          <p:cNvPr id="10" name="Rectangle 9">
            <a:extLst>
              <a:ext uri="{FF2B5EF4-FFF2-40B4-BE49-F238E27FC236}">
                <a16:creationId xmlns:a16="http://schemas.microsoft.com/office/drawing/2014/main" id="{784BF2BC-999E-4655-9D03-5764A030892B}"/>
              </a:ext>
            </a:extLst>
          </p:cNvPr>
          <p:cNvSpPr/>
          <p:nvPr/>
        </p:nvSpPr>
        <p:spPr>
          <a:xfrm>
            <a:off x="2499360" y="5422315"/>
            <a:ext cx="7569200" cy="647102"/>
          </a:xfrm>
          <a:prstGeom prst="rect">
            <a:avLst/>
          </a:prstGeom>
        </p:spPr>
        <p:txBody>
          <a:bodyPr wrap="square">
            <a:spAutoFit/>
          </a:bodyPr>
          <a:lstStyle/>
          <a:p>
            <a:pPr algn="ctr"/>
            <a:r>
              <a:rPr lang="en-US" dirty="0">
                <a:latin typeface="Times New Roman" panose="02020603050405020304" pitchFamily="18" charset="0"/>
              </a:rPr>
              <a:t>The stress around the lifting point is around 70 MPa </a:t>
            </a:r>
          </a:p>
          <a:p>
            <a:pPr algn="ctr"/>
            <a:r>
              <a:rPr lang="en-US" dirty="0">
                <a:latin typeface="Times New Roman" panose="02020603050405020304" pitchFamily="18" charset="0"/>
              </a:rPr>
              <a:t>without considering stress concentration.</a:t>
            </a:r>
          </a:p>
        </p:txBody>
      </p:sp>
      <p:cxnSp>
        <p:nvCxnSpPr>
          <p:cNvPr id="12" name="Straight Arrow Connector 11">
            <a:extLst>
              <a:ext uri="{FF2B5EF4-FFF2-40B4-BE49-F238E27FC236}">
                <a16:creationId xmlns:a16="http://schemas.microsoft.com/office/drawing/2014/main" id="{8D893302-89D9-4CB2-A675-C33C0F34E687}"/>
              </a:ext>
            </a:extLst>
          </p:cNvPr>
          <p:cNvCxnSpPr/>
          <p:nvPr/>
        </p:nvCxnSpPr>
        <p:spPr>
          <a:xfrm flipV="1">
            <a:off x="4175760" y="1899920"/>
            <a:ext cx="1097280" cy="1127760"/>
          </a:xfrm>
          <a:prstGeom prst="straightConnector1">
            <a:avLst/>
          </a:prstGeom>
          <a:ln>
            <a:solidFill>
              <a:srgbClr val="E95125"/>
            </a:solidFill>
            <a:tailEnd type="triangle"/>
          </a:ln>
        </p:spPr>
        <p:style>
          <a:lnRef idx="2">
            <a:schemeClr val="accent1"/>
          </a:lnRef>
          <a:fillRef idx="0">
            <a:schemeClr val="accent1"/>
          </a:fillRef>
          <a:effectRef idx="1">
            <a:schemeClr val="accent1"/>
          </a:effectRef>
          <a:fontRef idx="minor">
            <a:schemeClr val="tx1"/>
          </a:fontRef>
        </p:style>
      </p:cxnSp>
      <p:sp>
        <p:nvSpPr>
          <p:cNvPr id="13" name="Slide Number Placeholder 12">
            <a:extLst>
              <a:ext uri="{FF2B5EF4-FFF2-40B4-BE49-F238E27FC236}">
                <a16:creationId xmlns:a16="http://schemas.microsoft.com/office/drawing/2014/main" id="{463A2F2E-3515-4ED6-BED6-7A7C2B351FC5}"/>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2371387805"/>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Dune template_1</Template>
  <TotalTime>3602</TotalTime>
  <Words>3505</Words>
  <Application>Microsoft Office PowerPoint</Application>
  <PresentationFormat>Widescreen</PresentationFormat>
  <Paragraphs>748</Paragraphs>
  <Slides>47</Slides>
  <Notes>0</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47</vt:i4>
      </vt:variant>
    </vt:vector>
  </HeadingPairs>
  <TitlesOfParts>
    <vt:vector size="60" baseType="lpstr">
      <vt:lpstr>Arial</vt:lpstr>
      <vt:lpstr>Calibri</vt:lpstr>
      <vt:lpstr>Calibri Light</vt:lpstr>
      <vt:lpstr>Helvetica</vt:lpstr>
      <vt:lpstr>Lucida Grande</vt:lpstr>
      <vt:lpstr>Times New Roman</vt:lpstr>
      <vt:lpstr>Dune Template_051215</vt:lpstr>
      <vt:lpstr>2_Custom Design</vt:lpstr>
      <vt:lpstr>LBNF Content-Footer Theme</vt:lpstr>
      <vt:lpstr>1_Custom Design</vt:lpstr>
      <vt:lpstr>Custom Design</vt:lpstr>
      <vt:lpstr>1_LBNF Content-Footer Theme</vt:lpstr>
      <vt:lpstr>Worksheet</vt:lpstr>
      <vt:lpstr>FEA Summary Report_1 For APA Shipping Frame </vt:lpstr>
      <vt:lpstr>PowerPoint Presentation</vt:lpstr>
      <vt:lpstr>PowerPoint Presentation</vt:lpstr>
      <vt:lpstr>FEA Model: Loading and boundary condition</vt:lpstr>
      <vt:lpstr>Applicable Code used for FEA Analysis</vt:lpstr>
      <vt:lpstr>Required (Safety factor) SF</vt:lpstr>
      <vt:lpstr>Load case study</vt:lpstr>
      <vt:lpstr>PowerPoint Presentation</vt:lpstr>
      <vt:lpstr>FEA RESULT (Case 3a and case 2) </vt:lpstr>
      <vt:lpstr>FEA RESULT (Case 3a and case 2) </vt:lpstr>
      <vt:lpstr>FEA RESULT (Case 3a )_ Buckling result  SF min=69.  It is done without considering the stiffness contribution from the APA tubing</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conclusions</vt:lpstr>
      <vt:lpstr>Weld Stress Study</vt:lpstr>
      <vt:lpstr>Weld stress study</vt:lpstr>
      <vt:lpstr>PowerPoint Presentation</vt:lpstr>
      <vt:lpstr>PowerPoint Presentation</vt:lpstr>
      <vt:lpstr>PowerPoint Presentation</vt:lpstr>
      <vt:lpstr>PowerPoint Presentation</vt:lpstr>
      <vt:lpstr>PowerPoint Presentation</vt:lpstr>
      <vt:lpstr>PowerPoint Presentation</vt:lpstr>
      <vt:lpstr>Additional case study </vt:lpstr>
      <vt:lpstr>Attachment Plate and Connection Study (case 9 &amp; case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attachment plate analysis (Case 9)</vt:lpstr>
      <vt:lpstr>Conclusions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 Lee</dc:creator>
  <cp:lastModifiedBy>Ang Lee</cp:lastModifiedBy>
  <cp:revision>168</cp:revision>
  <dcterms:created xsi:type="dcterms:W3CDTF">2020-03-08T22:11:39Z</dcterms:created>
  <dcterms:modified xsi:type="dcterms:W3CDTF">2020-07-26T17:29:39Z</dcterms:modified>
</cp:coreProperties>
</file>