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26"/>
  </p:notesMasterIdLst>
  <p:handoutMasterIdLst>
    <p:handoutMasterId r:id="rId27"/>
  </p:handoutMasterIdLst>
  <p:sldIdLst>
    <p:sldId id="568" r:id="rId2"/>
    <p:sldId id="572" r:id="rId3"/>
    <p:sldId id="573" r:id="rId4"/>
    <p:sldId id="570" r:id="rId5"/>
    <p:sldId id="574" r:id="rId6"/>
    <p:sldId id="575" r:id="rId7"/>
    <p:sldId id="576" r:id="rId8"/>
    <p:sldId id="577" r:id="rId9"/>
    <p:sldId id="593" r:id="rId10"/>
    <p:sldId id="581" r:id="rId11"/>
    <p:sldId id="596" r:id="rId12"/>
    <p:sldId id="597" r:id="rId13"/>
    <p:sldId id="594" r:id="rId14"/>
    <p:sldId id="595" r:id="rId15"/>
    <p:sldId id="578" r:id="rId16"/>
    <p:sldId id="579" r:id="rId17"/>
    <p:sldId id="589" r:id="rId18"/>
    <p:sldId id="590" r:id="rId19"/>
    <p:sldId id="591" r:id="rId20"/>
    <p:sldId id="592" r:id="rId21"/>
    <p:sldId id="585" r:id="rId22"/>
    <p:sldId id="586" r:id="rId23"/>
    <p:sldId id="588" r:id="rId24"/>
    <p:sldId id="587" r:id="rId25"/>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4664C6"/>
    <a:srgbClr val="E95125"/>
    <a:srgbClr val="808000"/>
    <a:srgbClr val="CCFF33"/>
    <a:srgbClr val="CCCC00"/>
    <a:srgbClr val="FFCC00"/>
    <a:srgbClr val="32547A"/>
    <a:srgbClr val="BC5F2B"/>
    <a:srgbClr val="F37C2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napToObjects="1">
      <p:cViewPr varScale="1">
        <p:scale>
          <a:sx n="131" d="100"/>
          <a:sy n="131" d="100"/>
        </p:scale>
        <p:origin x="792" y="126"/>
      </p:cViewPr>
      <p:guideLst>
        <p:guide orient="horz" pos="4204"/>
        <p:guide orient="horz" pos="476"/>
        <p:guide orient="horz" pos="1443"/>
        <p:guide orient="horz" pos="966"/>
        <p:guide orient="horz" pos="1876"/>
        <p:guide orient="horz" pos="3616"/>
        <p:guide pos="2190"/>
        <p:guide pos="2188"/>
        <p:guide pos="5026"/>
        <p:guide pos="2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51" tIns="48326" rIns="96651" bIns="4832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51" tIns="48326" rIns="96651" bIns="48326"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7/29/2020</a:t>
            </a:fld>
            <a:endParaRPr lang="en-US"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6651" tIns="48326" rIns="96651" bIns="4832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1" tIns="48326" rIns="96651" bIns="48326"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dirty="0"/>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51" tIns="48326" rIns="96651" bIns="4832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51" tIns="48326" rIns="96651" bIns="48326"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7/29/2020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6" rIns="96651" bIns="48326" rtlCol="0" anchor="ctr"/>
          <a:lstStyle/>
          <a:p>
            <a:pPr lvl="0"/>
            <a:endParaRPr lang="en-US" noProof="0" dirty="0" smtClean="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1" tIns="48326" rIns="96651" bIns="4832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51" tIns="48326" rIns="96651" bIns="4832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1" tIns="48326" rIns="96651" bIns="48326"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dirty="0"/>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3" name="Footer Placeholder 2"/>
          <p:cNvSpPr>
            <a:spLocks noGrp="1"/>
          </p:cNvSpPr>
          <p:nvPr>
            <p:ph type="ftr" sz="quarter" idx="13"/>
          </p:nvPr>
        </p:nvSpPr>
        <p:spPr>
          <a:xfrm>
            <a:off x="2085044" y="6549548"/>
            <a:ext cx="4892514" cy="170720"/>
          </a:xfrm>
        </p:spPr>
        <p:txBody>
          <a:bodyPr/>
          <a:lstStyle/>
          <a:p>
            <a:pPr>
              <a:defRPr/>
            </a:pPr>
            <a:r>
              <a:rPr lang="en-US" dirty="0" smtClean="0"/>
              <a:t>D. Wenman | DUNE PDR: APA Shipping Box</a:t>
            </a:r>
            <a:endParaRPr lang="en-GB" dirty="0"/>
          </a:p>
        </p:txBody>
      </p:sp>
      <p:sp>
        <p:nvSpPr>
          <p:cNvPr id="5" name="Slide Number Placeholder 4"/>
          <p:cNvSpPr>
            <a:spLocks noGrp="1"/>
          </p:cNvSpPr>
          <p:nvPr>
            <p:ph type="sldNum" sz="quarter" idx="14"/>
          </p:nvPr>
        </p:nvSpPr>
        <p:spPr/>
        <p:txBody>
          <a:body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dirty="0" smtClean="0">
                <a:latin typeface="Helvetica"/>
                <a:cs typeface="Helvetica"/>
              </a:rPr>
              <a:t>7/29/2020</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smtClean="0"/>
              <a:t>D. Wenman | DUNE PDR: APA Shipping Box</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dirty="0" smtClean="0">
                <a:latin typeface="Helvetica"/>
                <a:cs typeface="Helvetica"/>
              </a:rPr>
              <a:t>7/29/2020</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smtClean="0"/>
              <a:t>D. Wenman | DUNE PDR: APA Shipping Box</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dirty="0" smtClean="0">
                <a:latin typeface="Helvetica"/>
                <a:cs typeface="Helvetica"/>
              </a:rPr>
              <a:t>7/29/2020</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smtClean="0"/>
              <a:t>D. Wenman | DUNE PDR: APA Shipping Box</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dirty="0" smtClean="0">
                <a:latin typeface="Helvetica"/>
                <a:cs typeface="Helvetica"/>
              </a:rPr>
              <a:t>7/29/2020</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smtClean="0"/>
              <a:t>D. Wenman | DUNE PDR: APA Shipping Box</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dirty="0" smtClean="0">
                <a:latin typeface="Helvetica"/>
                <a:cs typeface="Helvetica"/>
              </a:rPr>
              <a:t>7/29/2020</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smtClean="0"/>
              <a:t>D. Wenman | DUNE PDR: APA Shipping Box</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dirty="0" smtClean="0">
                <a:latin typeface="Helvetica"/>
                <a:cs typeface="Helvetica"/>
              </a:rPr>
              <a:t>7/29/2020</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smtClean="0"/>
              <a:t>D. Wenman | DUNE PDR: APA Shipping Box</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smtClean="0"/>
              <a:t>D. Wenman | DUNE PDR: APA Shipping Box</a:t>
            </a:r>
            <a:endParaRPr lang="en-GB"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31175" y="6489520"/>
            <a:ext cx="561974" cy="237098"/>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Lst>
  <p:timing>
    <p:tnLst>
      <p:par>
        <p:cTn id="1" dur="indefinite" restart="never" nodeType="tmRoot"/>
      </p:par>
    </p:tnLst>
  </p:timing>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Considerations on the APA frame</a:t>
            </a:r>
            <a:endParaRPr lang="en-US" sz="2800" dirty="0">
              <a:solidFill>
                <a:schemeClr val="tx1"/>
              </a:solidFill>
            </a:endParaRPr>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a:t>
            </a:fld>
            <a:endParaRPr lang="en-US" dirty="0"/>
          </a:p>
        </p:txBody>
      </p:sp>
      <p:sp>
        <p:nvSpPr>
          <p:cNvPr id="3" name="TextBox 2"/>
          <p:cNvSpPr txBox="1"/>
          <p:nvPr/>
        </p:nvSpPr>
        <p:spPr>
          <a:xfrm>
            <a:off x="666623" y="1467650"/>
            <a:ext cx="6385887"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effect </a:t>
            </a:r>
            <a:r>
              <a:rPr lang="en-US" dirty="0"/>
              <a:t>on wire tension due to APA frame distortions during transport and handling</a:t>
            </a:r>
            <a:r>
              <a:rPr lang="en-US" dirty="0" smtClean="0"/>
              <a:t>.</a:t>
            </a:r>
          </a:p>
          <a:p>
            <a:pPr marL="285750" indent="-285750">
              <a:buFont typeface="Arial" panose="020B0604020202020204" pitchFamily="34" charset="0"/>
              <a:buChar char="•"/>
            </a:pPr>
            <a:r>
              <a:rPr lang="en-US" dirty="0" smtClean="0"/>
              <a:t>Strength of M20 </a:t>
            </a:r>
            <a:r>
              <a:rPr lang="en-US" dirty="0" smtClean="0"/>
              <a:t>adaptor connection</a:t>
            </a:r>
            <a:endParaRPr lang="en-US" dirty="0" smtClean="0"/>
          </a:p>
          <a:p>
            <a:pPr marL="285750" indent="-285750">
              <a:buFont typeface="Arial" panose="020B0604020202020204" pitchFamily="34" charset="0"/>
              <a:buChar char="•"/>
            </a:pPr>
            <a:r>
              <a:rPr lang="en-US" dirty="0" smtClean="0"/>
              <a:t>Stress in the APA frame due to higher g-loads</a:t>
            </a:r>
          </a:p>
          <a:p>
            <a:pPr marL="285750" indent="-285750">
              <a:buFont typeface="Arial" panose="020B0604020202020204" pitchFamily="34" charset="0"/>
              <a:buChar char="•"/>
            </a:pPr>
            <a:r>
              <a:rPr lang="en-US" dirty="0" smtClean="0"/>
              <a:t>Installing the conduits</a:t>
            </a:r>
          </a:p>
          <a:p>
            <a:pPr marL="285750" indent="-285750">
              <a:buFont typeface="Arial" panose="020B0604020202020204" pitchFamily="34" charset="0"/>
              <a:buChar char="•"/>
            </a:pPr>
            <a:r>
              <a:rPr lang="en-US" dirty="0" smtClean="0"/>
              <a:t>Lessons learned from protoDUNE transport box</a:t>
            </a:r>
          </a:p>
        </p:txBody>
      </p:sp>
    </p:spTree>
    <p:extLst>
      <p:ext uri="{BB962C8B-B14F-4D97-AF65-F5344CB8AC3E}">
        <p14:creationId xmlns:p14="http://schemas.microsoft.com/office/powerpoint/2010/main" val="3623859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Strength of M20 bolt and threads - inputs</a:t>
            </a:r>
            <a:r>
              <a:rPr lang="en-US" dirty="0" smtClean="0"/>
              <a:t/>
            </a:r>
            <a:br>
              <a:rPr lang="en-US" dirty="0" smtClean="0"/>
            </a:b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10</a:t>
            </a:fld>
            <a:endParaRPr lang="en-US" dirty="0"/>
          </a:p>
        </p:txBody>
      </p:sp>
      <p:sp>
        <p:nvSpPr>
          <p:cNvPr id="3" name="TextBox 2"/>
          <p:cNvSpPr txBox="1"/>
          <p:nvPr/>
        </p:nvSpPr>
        <p:spPr>
          <a:xfrm>
            <a:off x="454025" y="740288"/>
            <a:ext cx="7522572" cy="369332"/>
          </a:xfrm>
          <a:prstGeom prst="rect">
            <a:avLst/>
          </a:prstGeom>
          <a:noFill/>
        </p:spPr>
        <p:txBody>
          <a:bodyPr wrap="none" rtlCol="0">
            <a:spAutoFit/>
          </a:bodyPr>
          <a:lstStyle/>
          <a:p>
            <a:r>
              <a:rPr lang="en-US" dirty="0" smtClean="0"/>
              <a:t>Inputs Mass of APA with protection, contingency and a 1.4 load factor is 868kg</a:t>
            </a:r>
            <a:endParaRPr lang="en-US" dirty="0"/>
          </a:p>
        </p:txBody>
      </p:sp>
      <p:sp>
        <p:nvSpPr>
          <p:cNvPr id="10" name="TextBox 9"/>
          <p:cNvSpPr txBox="1"/>
          <p:nvPr/>
        </p:nvSpPr>
        <p:spPr>
          <a:xfrm>
            <a:off x="653143" y="997527"/>
            <a:ext cx="5284519" cy="369332"/>
          </a:xfrm>
          <a:prstGeom prst="rect">
            <a:avLst/>
          </a:prstGeom>
          <a:noFill/>
        </p:spPr>
        <p:txBody>
          <a:bodyPr wrap="square" rtlCol="0">
            <a:spAutoFit/>
          </a:bodyPr>
          <a:lstStyle/>
          <a:p>
            <a:r>
              <a:rPr lang="en-US" dirty="0" smtClean="0"/>
              <a:t>loads –determined by FEA</a:t>
            </a:r>
            <a:endParaRPr lang="en-US" dirty="0"/>
          </a:p>
        </p:txBody>
      </p:sp>
      <p:sp>
        <p:nvSpPr>
          <p:cNvPr id="11" name="TextBox 10"/>
          <p:cNvSpPr txBox="1"/>
          <p:nvPr/>
        </p:nvSpPr>
        <p:spPr>
          <a:xfrm>
            <a:off x="666623" y="5498916"/>
            <a:ext cx="6771522" cy="923330"/>
          </a:xfrm>
          <a:prstGeom prst="rect">
            <a:avLst/>
          </a:prstGeom>
          <a:noFill/>
        </p:spPr>
        <p:txBody>
          <a:bodyPr wrap="square" rtlCol="0">
            <a:spAutoFit/>
          </a:bodyPr>
          <a:lstStyle/>
          <a:p>
            <a:r>
              <a:rPr lang="en-US" dirty="0" smtClean="0"/>
              <a:t>Slide courtesy of Jake Nesbit</a:t>
            </a:r>
          </a:p>
          <a:p>
            <a:r>
              <a:rPr lang="en-US" dirty="0" smtClean="0"/>
              <a:t>Note: Polarity shown represents forces acting on the pins.  The forces of the pin acting on the nut plate are equal and opposite.</a:t>
            </a:r>
          </a:p>
        </p:txBody>
      </p:sp>
      <p:pic>
        <p:nvPicPr>
          <p:cNvPr id="12" name="Picture 11"/>
          <p:cNvPicPr>
            <a:picLocks noChangeAspect="1"/>
          </p:cNvPicPr>
          <p:nvPr/>
        </p:nvPicPr>
        <p:blipFill>
          <a:blip r:embed="rId2"/>
          <a:stretch>
            <a:fillRect/>
          </a:stretch>
        </p:blipFill>
        <p:spPr>
          <a:xfrm>
            <a:off x="1158974" y="1399497"/>
            <a:ext cx="6059643" cy="3967624"/>
          </a:xfrm>
          <a:prstGeom prst="rect">
            <a:avLst/>
          </a:prstGeom>
        </p:spPr>
      </p:pic>
      <p:sp>
        <p:nvSpPr>
          <p:cNvPr id="13" name="Oval 12"/>
          <p:cNvSpPr/>
          <p:nvPr/>
        </p:nvSpPr>
        <p:spPr>
          <a:xfrm>
            <a:off x="5271247" y="4126326"/>
            <a:ext cx="666415" cy="59935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4702629" y="5109882"/>
            <a:ext cx="1944060" cy="646331"/>
          </a:xfrm>
          <a:prstGeom prst="rect">
            <a:avLst/>
          </a:prstGeom>
          <a:noFill/>
        </p:spPr>
        <p:txBody>
          <a:bodyPr wrap="square" rtlCol="0">
            <a:spAutoFit/>
          </a:bodyPr>
          <a:lstStyle/>
          <a:p>
            <a:r>
              <a:rPr lang="en-US" dirty="0" smtClean="0"/>
              <a:t>Maximum FY on pins.  See note.</a:t>
            </a:r>
            <a:endParaRPr lang="en-US" dirty="0"/>
          </a:p>
        </p:txBody>
      </p:sp>
      <p:cxnSp>
        <p:nvCxnSpPr>
          <p:cNvPr id="15" name="Straight Arrow Connector 14"/>
          <p:cNvCxnSpPr/>
          <p:nvPr/>
        </p:nvCxnSpPr>
        <p:spPr>
          <a:xfrm>
            <a:off x="1775012" y="3432887"/>
            <a:ext cx="7146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775012" y="2796988"/>
            <a:ext cx="0" cy="6358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156475" y="3130305"/>
            <a:ext cx="411096" cy="369332"/>
          </a:xfrm>
          <a:prstGeom prst="rect">
            <a:avLst/>
          </a:prstGeom>
          <a:noFill/>
        </p:spPr>
        <p:txBody>
          <a:bodyPr wrap="square" rtlCol="0">
            <a:spAutoFit/>
          </a:bodyPr>
          <a:lstStyle/>
          <a:p>
            <a:r>
              <a:rPr lang="en-US" dirty="0" smtClean="0"/>
              <a:t>x</a:t>
            </a:r>
            <a:endParaRPr lang="en-US" dirty="0"/>
          </a:p>
        </p:txBody>
      </p:sp>
      <p:sp>
        <p:nvSpPr>
          <p:cNvPr id="18" name="TextBox 17"/>
          <p:cNvSpPr txBox="1"/>
          <p:nvPr/>
        </p:nvSpPr>
        <p:spPr>
          <a:xfrm>
            <a:off x="1475334" y="2612571"/>
            <a:ext cx="238205" cy="369332"/>
          </a:xfrm>
          <a:prstGeom prst="rect">
            <a:avLst/>
          </a:prstGeom>
          <a:noFill/>
        </p:spPr>
        <p:txBody>
          <a:bodyPr wrap="square" rtlCol="0">
            <a:spAutoFit/>
          </a:bodyPr>
          <a:lstStyle/>
          <a:p>
            <a:r>
              <a:rPr lang="en-US" dirty="0" smtClean="0"/>
              <a:t>y</a:t>
            </a:r>
            <a:endParaRPr lang="en-US" dirty="0"/>
          </a:p>
        </p:txBody>
      </p:sp>
    </p:spTree>
    <p:extLst>
      <p:ext uri="{BB962C8B-B14F-4D97-AF65-F5344CB8AC3E}">
        <p14:creationId xmlns:p14="http://schemas.microsoft.com/office/powerpoint/2010/main" val="289079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Tube wall stress</a:t>
            </a: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11</a:t>
            </a:fld>
            <a:endParaRPr lang="en-US" dirty="0"/>
          </a:p>
        </p:txBody>
      </p:sp>
      <p:pic>
        <p:nvPicPr>
          <p:cNvPr id="8" name="Picture 7"/>
          <p:cNvPicPr>
            <a:picLocks noChangeAspect="1"/>
          </p:cNvPicPr>
          <p:nvPr/>
        </p:nvPicPr>
        <p:blipFill>
          <a:blip r:embed="rId2"/>
          <a:stretch>
            <a:fillRect/>
          </a:stretch>
        </p:blipFill>
        <p:spPr>
          <a:xfrm>
            <a:off x="673676" y="2085212"/>
            <a:ext cx="7715250" cy="3581400"/>
          </a:xfrm>
          <a:prstGeom prst="rect">
            <a:avLst/>
          </a:prstGeom>
        </p:spPr>
      </p:pic>
      <p:sp>
        <p:nvSpPr>
          <p:cNvPr id="9" name="TextBox 8"/>
          <p:cNvSpPr txBox="1"/>
          <p:nvPr/>
        </p:nvSpPr>
        <p:spPr>
          <a:xfrm>
            <a:off x="769035" y="1120138"/>
            <a:ext cx="5826385" cy="646331"/>
          </a:xfrm>
          <a:prstGeom prst="rect">
            <a:avLst/>
          </a:prstGeom>
          <a:noFill/>
        </p:spPr>
        <p:txBody>
          <a:bodyPr wrap="square" rtlCol="0">
            <a:spAutoFit/>
          </a:bodyPr>
          <a:lstStyle/>
          <a:p>
            <a:r>
              <a:rPr lang="en-US" dirty="0" smtClean="0"/>
              <a:t>Stress by nut plate with vertical load of 2710N is 72 MPA.  Available stress is 186MPa</a:t>
            </a:r>
            <a:endParaRPr lang="en-US" dirty="0"/>
          </a:p>
        </p:txBody>
      </p:sp>
    </p:spTree>
    <p:extLst>
      <p:ext uri="{BB962C8B-B14F-4D97-AF65-F5344CB8AC3E}">
        <p14:creationId xmlns:p14="http://schemas.microsoft.com/office/powerpoint/2010/main" val="2764048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Inputs continued</a:t>
            </a: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12</a:t>
            </a:fld>
            <a:endParaRPr lang="en-US" dirty="0"/>
          </a:p>
        </p:txBody>
      </p:sp>
      <p:pic>
        <p:nvPicPr>
          <p:cNvPr id="7" name="Picture 6"/>
          <p:cNvPicPr>
            <a:picLocks noChangeAspect="1"/>
          </p:cNvPicPr>
          <p:nvPr/>
        </p:nvPicPr>
        <p:blipFill>
          <a:blip r:embed="rId2"/>
          <a:stretch>
            <a:fillRect/>
          </a:stretch>
        </p:blipFill>
        <p:spPr>
          <a:xfrm>
            <a:off x="785812" y="1247775"/>
            <a:ext cx="7572375" cy="4362450"/>
          </a:xfrm>
          <a:prstGeom prst="rect">
            <a:avLst/>
          </a:prstGeom>
        </p:spPr>
      </p:pic>
    </p:spTree>
    <p:extLst>
      <p:ext uri="{BB962C8B-B14F-4D97-AF65-F5344CB8AC3E}">
        <p14:creationId xmlns:p14="http://schemas.microsoft.com/office/powerpoint/2010/main" val="132556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Strength of M20 bolts and threads per code</a:t>
            </a: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13</a:t>
            </a:fld>
            <a:endParaRPr lang="en-US" dirty="0"/>
          </a:p>
        </p:txBody>
      </p:sp>
      <p:pic>
        <p:nvPicPr>
          <p:cNvPr id="3" name="Picture 2"/>
          <p:cNvPicPr>
            <a:picLocks noChangeAspect="1"/>
          </p:cNvPicPr>
          <p:nvPr/>
        </p:nvPicPr>
        <p:blipFill>
          <a:blip r:embed="rId2"/>
          <a:stretch>
            <a:fillRect/>
          </a:stretch>
        </p:blipFill>
        <p:spPr>
          <a:xfrm>
            <a:off x="1397203" y="1109116"/>
            <a:ext cx="6818109" cy="4982121"/>
          </a:xfrm>
          <a:prstGeom prst="rect">
            <a:avLst/>
          </a:prstGeom>
        </p:spPr>
      </p:pic>
    </p:spTree>
    <p:extLst>
      <p:ext uri="{BB962C8B-B14F-4D97-AF65-F5344CB8AC3E}">
        <p14:creationId xmlns:p14="http://schemas.microsoft.com/office/powerpoint/2010/main" val="203992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Results</a:t>
            </a: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14</a:t>
            </a:fld>
            <a:endParaRPr lang="en-US" dirty="0"/>
          </a:p>
        </p:txBody>
      </p:sp>
      <p:pic>
        <p:nvPicPr>
          <p:cNvPr id="7" name="Picture 6"/>
          <p:cNvPicPr>
            <a:picLocks noChangeAspect="1"/>
          </p:cNvPicPr>
          <p:nvPr/>
        </p:nvPicPr>
        <p:blipFill>
          <a:blip r:embed="rId2"/>
          <a:stretch>
            <a:fillRect/>
          </a:stretch>
        </p:blipFill>
        <p:spPr>
          <a:xfrm>
            <a:off x="804862" y="1666875"/>
            <a:ext cx="7534275" cy="3524250"/>
          </a:xfrm>
          <a:prstGeom prst="rect">
            <a:avLst/>
          </a:prstGeom>
        </p:spPr>
      </p:pic>
    </p:spTree>
    <p:extLst>
      <p:ext uri="{BB962C8B-B14F-4D97-AF65-F5344CB8AC3E}">
        <p14:creationId xmlns:p14="http://schemas.microsoft.com/office/powerpoint/2010/main" val="114223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High G load analysis on APA frame - inputs</a:t>
            </a:r>
            <a:r>
              <a:rPr lang="en-US" dirty="0" smtClean="0"/>
              <a:t/>
            </a:r>
            <a:br>
              <a:rPr lang="en-US" dirty="0" smtClean="0"/>
            </a:b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15</a:t>
            </a:fld>
            <a:endParaRPr lang="en-US" dirty="0"/>
          </a:p>
        </p:txBody>
      </p:sp>
      <p:sp>
        <p:nvSpPr>
          <p:cNvPr id="9" name="TextBox 8"/>
          <p:cNvSpPr txBox="1"/>
          <p:nvPr/>
        </p:nvSpPr>
        <p:spPr>
          <a:xfrm>
            <a:off x="775427" y="1521439"/>
            <a:ext cx="7511747" cy="3970318"/>
          </a:xfrm>
          <a:prstGeom prst="rect">
            <a:avLst/>
          </a:prstGeom>
          <a:noFill/>
        </p:spPr>
        <p:txBody>
          <a:bodyPr wrap="square" rtlCol="0">
            <a:spAutoFit/>
          </a:bodyPr>
          <a:lstStyle/>
          <a:p>
            <a:r>
              <a:rPr lang="en-US" dirty="0" smtClean="0"/>
              <a:t>Three load cases were analyzed with extra g-load on the APA frame</a:t>
            </a:r>
          </a:p>
          <a:p>
            <a:endParaRPr lang="en-US" dirty="0"/>
          </a:p>
          <a:p>
            <a:pPr marL="285750" indent="-285750">
              <a:buFont typeface="Arial" panose="020B0604020202020204" pitchFamily="34" charset="0"/>
              <a:buChar char="•"/>
            </a:pPr>
            <a:r>
              <a:rPr lang="en-US" dirty="0"/>
              <a:t> </a:t>
            </a:r>
            <a:r>
              <a:rPr lang="en-US" dirty="0" smtClean="0"/>
              <a:t>Case </a:t>
            </a:r>
            <a:r>
              <a:rPr lang="en-US" dirty="0"/>
              <a:t>8 - The APA and transport box lying flat.  This case represented possible orientation in the South Dakota warehouse and this orientation is no longer foreseen.  (g-load applied perpendicular to the plane of the APA)</a:t>
            </a:r>
          </a:p>
          <a:p>
            <a:pPr marL="285750" indent="-285750">
              <a:buFont typeface="Arial" panose="020B0604020202020204" pitchFamily="34" charset="0"/>
              <a:buChar char="•"/>
            </a:pPr>
            <a:r>
              <a:rPr lang="en-US" dirty="0" smtClean="0"/>
              <a:t>Case </a:t>
            </a:r>
            <a:r>
              <a:rPr lang="en-US" dirty="0"/>
              <a:t>9 - The APA and transport box in landscape mode.  This is the typical orientation during transportation.  (g-load aligned to minor axis of the APA)</a:t>
            </a:r>
          </a:p>
          <a:p>
            <a:pPr marL="285750" indent="-285750">
              <a:buFont typeface="Arial" panose="020B0604020202020204" pitchFamily="34" charset="0"/>
              <a:buChar char="•"/>
            </a:pPr>
            <a:r>
              <a:rPr lang="en-US" dirty="0" smtClean="0"/>
              <a:t>Case </a:t>
            </a:r>
            <a:r>
              <a:rPr lang="en-US" dirty="0"/>
              <a:t>13 - The APA vertical with the head end down.  This is orientation the upside down APA will see when transported down the shaft. (g-load aligned to major axis of the APA</a:t>
            </a:r>
            <a:r>
              <a:rPr lang="en-US" dirty="0" smtClean="0"/>
              <a:t>)</a:t>
            </a:r>
          </a:p>
          <a:p>
            <a:pPr marL="285750" indent="-285750">
              <a:buFont typeface="Arial" panose="020B0604020202020204" pitchFamily="34" charset="0"/>
              <a:buChar char="•"/>
            </a:pPr>
            <a:r>
              <a:rPr lang="en-US" dirty="0" smtClean="0"/>
              <a:t>Load </a:t>
            </a:r>
            <a:r>
              <a:rPr lang="en-US" dirty="0"/>
              <a:t>factor of 1.4 applied to loads on the APA frame</a:t>
            </a:r>
          </a:p>
          <a:p>
            <a:pPr marL="285750" indent="-285750">
              <a:buFont typeface="Arial" panose="020B0604020202020204" pitchFamily="34" charset="0"/>
              <a:buChar char="•"/>
            </a:pPr>
            <a:r>
              <a:rPr lang="en-US" dirty="0"/>
              <a:t>Proper resistance factors applied to material and connections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5110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High G load analysis on APA frame - results</a:t>
            </a:r>
            <a:r>
              <a:rPr lang="en-US" dirty="0" smtClean="0"/>
              <a:t/>
            </a:r>
            <a:br>
              <a:rPr lang="en-US" dirty="0" smtClean="0"/>
            </a:b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16</a:t>
            </a:fld>
            <a:endParaRPr lang="en-US" dirty="0"/>
          </a:p>
        </p:txBody>
      </p:sp>
      <p:sp>
        <p:nvSpPr>
          <p:cNvPr id="9" name="TextBox 8"/>
          <p:cNvSpPr txBox="1"/>
          <p:nvPr/>
        </p:nvSpPr>
        <p:spPr>
          <a:xfrm>
            <a:off x="775427" y="1521439"/>
            <a:ext cx="7511747"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G-load increased until a limiting factor was reached</a:t>
            </a:r>
          </a:p>
          <a:p>
            <a:pPr marL="742950" lvl="1" indent="-285750">
              <a:buFont typeface="Courier New" panose="02070309020205020404" pitchFamily="49" charset="0"/>
              <a:buChar char="o"/>
            </a:pPr>
            <a:r>
              <a:rPr lang="en-US" dirty="0" smtClean="0"/>
              <a:t>Limiting factor &gt; Weld strength by AISC code</a:t>
            </a:r>
          </a:p>
          <a:p>
            <a:pPr marL="742950" lvl="1" indent="-285750">
              <a:buFont typeface="Courier New" panose="02070309020205020404" pitchFamily="49" charset="0"/>
              <a:buChar char="o"/>
            </a:pPr>
            <a:r>
              <a:rPr lang="en-US" dirty="0" smtClean="0"/>
              <a:t>Case 8 &gt; 4g</a:t>
            </a:r>
          </a:p>
          <a:p>
            <a:pPr marL="742950" lvl="1" indent="-285750">
              <a:buFont typeface="Courier New" panose="02070309020205020404" pitchFamily="49" charset="0"/>
              <a:buChar char="o"/>
            </a:pPr>
            <a:r>
              <a:rPr lang="en-US" dirty="0" smtClean="0"/>
              <a:t>Case 9 &gt; 4g</a:t>
            </a:r>
          </a:p>
          <a:p>
            <a:pPr marL="742950" lvl="1" indent="-285750">
              <a:buFont typeface="Courier New" panose="02070309020205020404" pitchFamily="49" charset="0"/>
              <a:buChar char="o"/>
            </a:pPr>
            <a:r>
              <a:rPr lang="en-US" dirty="0" smtClean="0"/>
              <a:t>Case 13 &gt; 6g</a:t>
            </a:r>
          </a:p>
          <a:p>
            <a:pPr marL="285750" indent="-285750">
              <a:buFont typeface="Arial" panose="020B0604020202020204" pitchFamily="34" charset="0"/>
              <a:buChar char="•"/>
            </a:pPr>
            <a:r>
              <a:rPr lang="en-US" dirty="0" smtClean="0"/>
              <a:t>Max g-load from vibration or shock that can transferred to the APA.  (Analysis was done in the vertical direction for the various orientations.  The vertical direction is typically the direction  of maximum g-loads.)</a:t>
            </a:r>
          </a:p>
          <a:p>
            <a:pPr marL="285750" indent="-285750">
              <a:buFont typeface="Arial" panose="020B0604020202020204" pitchFamily="34" charset="0"/>
              <a:buChar char="•"/>
            </a:pPr>
            <a:r>
              <a:rPr lang="en-US" dirty="0" smtClean="0"/>
              <a:t>Ang Lee’s analysis dynamic analysis estimates g-loads much lower than 4 g’s.</a:t>
            </a:r>
          </a:p>
          <a:p>
            <a:endParaRPr lang="en-US" dirty="0" smtClean="0"/>
          </a:p>
          <a:p>
            <a:pPr marL="285750" indent="-285750">
              <a:buFont typeface="Arial" panose="020B0604020202020204" pitchFamily="34" charset="0"/>
              <a:buChar char="•"/>
            </a:pPr>
            <a:endParaRPr lang="en-US" dirty="0" smtClean="0"/>
          </a:p>
          <a:p>
            <a:pPr marL="285750" indent="-285750">
              <a:buFont typeface="Courier New" panose="02070309020205020404" pitchFamily="49" charset="0"/>
              <a:buChar char="o"/>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06424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stretch>
            <a:fillRect/>
          </a:stretch>
        </p:blipFill>
        <p:spPr>
          <a:xfrm>
            <a:off x="4395941" y="1240560"/>
            <a:ext cx="4085262" cy="4972148"/>
          </a:xfrm>
          <a:prstGeom prst="rect">
            <a:avLst/>
          </a:prstGeom>
        </p:spPr>
      </p:pic>
      <p:sp>
        <p:nvSpPr>
          <p:cNvPr id="2" name="Title 1"/>
          <p:cNvSpPr>
            <a:spLocks noGrp="1"/>
          </p:cNvSpPr>
          <p:nvPr>
            <p:ph type="title"/>
          </p:nvPr>
        </p:nvSpPr>
        <p:spPr>
          <a:xfrm>
            <a:off x="162033" y="117271"/>
            <a:ext cx="6304558" cy="647102"/>
          </a:xfrm>
        </p:spPr>
        <p:txBody>
          <a:bodyPr>
            <a:normAutofit fontScale="90000"/>
          </a:bodyPr>
          <a:lstStyle/>
          <a:p>
            <a:r>
              <a:rPr lang="en-US" sz="3100" dirty="0" smtClean="0"/>
              <a:t>Conduit installation – Steps 1 to 4</a:t>
            </a: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17</a:t>
            </a:fld>
            <a:endParaRPr lang="en-US" dirty="0"/>
          </a:p>
        </p:txBody>
      </p:sp>
      <p:cxnSp>
        <p:nvCxnSpPr>
          <p:cNvPr id="17" name="Straight Arrow Connector 16"/>
          <p:cNvCxnSpPr/>
          <p:nvPr/>
        </p:nvCxnSpPr>
        <p:spPr>
          <a:xfrm>
            <a:off x="5632952" y="1045275"/>
            <a:ext cx="1667278" cy="4174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763559" y="3305641"/>
            <a:ext cx="1582911" cy="369332"/>
          </a:xfrm>
          <a:prstGeom prst="rect">
            <a:avLst/>
          </a:prstGeom>
          <a:noFill/>
        </p:spPr>
        <p:txBody>
          <a:bodyPr wrap="square" rtlCol="0">
            <a:spAutoFit/>
          </a:bodyPr>
          <a:lstStyle/>
          <a:p>
            <a:r>
              <a:rPr lang="en-US" dirty="0" smtClean="0"/>
              <a:t>Conduit</a:t>
            </a:r>
            <a:endParaRPr lang="en-US" dirty="0"/>
          </a:p>
        </p:txBody>
      </p:sp>
      <p:cxnSp>
        <p:nvCxnSpPr>
          <p:cNvPr id="10" name="Straight Arrow Connector 9"/>
          <p:cNvCxnSpPr/>
          <p:nvPr/>
        </p:nvCxnSpPr>
        <p:spPr>
          <a:xfrm flipV="1">
            <a:off x="4714088" y="3198245"/>
            <a:ext cx="918864" cy="229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41726" y="865802"/>
            <a:ext cx="3296707"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APA is transferred using the edge lift kit to the transport box. Adaptor pins are preinstalled in the bottom side tube.</a:t>
            </a:r>
          </a:p>
          <a:p>
            <a:pPr marL="285750" indent="-285750">
              <a:buFont typeface="Arial" panose="020B0604020202020204" pitchFamily="34" charset="0"/>
              <a:buChar char="•"/>
            </a:pPr>
            <a:r>
              <a:rPr lang="en-US" dirty="0" smtClean="0"/>
              <a:t>Bottom plates are mounted to the adaptor pins.</a:t>
            </a:r>
            <a:endParaRPr lang="en-US" dirty="0"/>
          </a:p>
          <a:p>
            <a:pPr marL="285750" indent="-285750">
              <a:buFont typeface="Arial" panose="020B0604020202020204" pitchFamily="34" charset="0"/>
              <a:buChar char="•"/>
            </a:pPr>
            <a:r>
              <a:rPr lang="en-US" dirty="0" smtClean="0"/>
              <a:t>Stabilizing straps are mounted on each end to keep APA from tipping</a:t>
            </a:r>
          </a:p>
          <a:p>
            <a:pPr marL="285750" indent="-285750">
              <a:buFont typeface="Arial" panose="020B0604020202020204" pitchFamily="34" charset="0"/>
              <a:buChar char="•"/>
            </a:pPr>
            <a:r>
              <a:rPr lang="en-US" dirty="0" smtClean="0"/>
              <a:t>Top conduit is installed (Tapered nose cone added to help guide conduit.)</a:t>
            </a:r>
          </a:p>
        </p:txBody>
      </p:sp>
      <p:sp>
        <p:nvSpPr>
          <p:cNvPr id="28" name="TextBox 27"/>
          <p:cNvSpPr txBox="1"/>
          <p:nvPr/>
        </p:nvSpPr>
        <p:spPr>
          <a:xfrm>
            <a:off x="4480018" y="727473"/>
            <a:ext cx="1582911" cy="646331"/>
          </a:xfrm>
          <a:prstGeom prst="rect">
            <a:avLst/>
          </a:prstGeom>
          <a:noFill/>
        </p:spPr>
        <p:txBody>
          <a:bodyPr wrap="square" rtlCol="0">
            <a:spAutoFit/>
          </a:bodyPr>
          <a:lstStyle/>
          <a:p>
            <a:r>
              <a:rPr lang="en-US" dirty="0" smtClean="0"/>
              <a:t>Stabilizing strap</a:t>
            </a:r>
            <a:endParaRPr lang="en-US" dirty="0"/>
          </a:p>
        </p:txBody>
      </p:sp>
      <p:sp>
        <p:nvSpPr>
          <p:cNvPr id="30" name="TextBox 29"/>
          <p:cNvSpPr txBox="1"/>
          <p:nvPr/>
        </p:nvSpPr>
        <p:spPr>
          <a:xfrm>
            <a:off x="2880926" y="5623062"/>
            <a:ext cx="1765266" cy="381000"/>
          </a:xfrm>
          <a:prstGeom prst="rect">
            <a:avLst/>
          </a:prstGeom>
          <a:noFill/>
        </p:spPr>
        <p:txBody>
          <a:bodyPr wrap="square" rtlCol="0">
            <a:spAutoFit/>
          </a:bodyPr>
          <a:lstStyle/>
          <a:p>
            <a:r>
              <a:rPr lang="en-US" dirty="0" smtClean="0"/>
              <a:t>Bottom Plate</a:t>
            </a:r>
            <a:endParaRPr lang="en-US" dirty="0"/>
          </a:p>
        </p:txBody>
      </p:sp>
      <p:cxnSp>
        <p:nvCxnSpPr>
          <p:cNvPr id="32" name="Straight Arrow Connector 31"/>
          <p:cNvCxnSpPr/>
          <p:nvPr/>
        </p:nvCxnSpPr>
        <p:spPr>
          <a:xfrm flipV="1">
            <a:off x="4348118" y="5751599"/>
            <a:ext cx="2569667" cy="211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56705" y="4928416"/>
            <a:ext cx="2385753" cy="646331"/>
          </a:xfrm>
          <a:prstGeom prst="rect">
            <a:avLst/>
          </a:prstGeom>
          <a:noFill/>
        </p:spPr>
        <p:txBody>
          <a:bodyPr wrap="square" rtlCol="0">
            <a:spAutoFit/>
          </a:bodyPr>
          <a:lstStyle/>
          <a:p>
            <a:r>
              <a:rPr lang="en-US" dirty="0" smtClean="0"/>
              <a:t>Note: Protection is not shown for clarity</a:t>
            </a:r>
            <a:endParaRPr lang="en-US" dirty="0"/>
          </a:p>
        </p:txBody>
      </p:sp>
    </p:spTree>
    <p:extLst>
      <p:ext uri="{BB962C8B-B14F-4D97-AF65-F5344CB8AC3E}">
        <p14:creationId xmlns:p14="http://schemas.microsoft.com/office/powerpoint/2010/main" val="3126359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015611" y="764373"/>
            <a:ext cx="3444710" cy="5508566"/>
          </a:xfrm>
          <a:prstGeom prst="rect">
            <a:avLst/>
          </a:prstGeom>
        </p:spPr>
      </p:pic>
      <p:sp>
        <p:nvSpPr>
          <p:cNvPr id="2" name="Title 1"/>
          <p:cNvSpPr>
            <a:spLocks noGrp="1"/>
          </p:cNvSpPr>
          <p:nvPr>
            <p:ph type="title"/>
          </p:nvPr>
        </p:nvSpPr>
        <p:spPr>
          <a:xfrm>
            <a:off x="162033" y="117271"/>
            <a:ext cx="6304558" cy="647102"/>
          </a:xfrm>
        </p:spPr>
        <p:txBody>
          <a:bodyPr>
            <a:normAutofit/>
          </a:bodyPr>
          <a:lstStyle/>
          <a:p>
            <a:r>
              <a:rPr lang="en-US" sz="3100" dirty="0" smtClean="0"/>
              <a:t>Conduit installation – Step 5-8</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18</a:t>
            </a:fld>
            <a:endParaRPr lang="en-US" dirty="0"/>
          </a:p>
        </p:txBody>
      </p:sp>
      <p:cxnSp>
        <p:nvCxnSpPr>
          <p:cNvPr id="17" name="Straight Arrow Connector 16"/>
          <p:cNvCxnSpPr/>
          <p:nvPr/>
        </p:nvCxnSpPr>
        <p:spPr>
          <a:xfrm flipH="1" flipV="1">
            <a:off x="6658495" y="4699268"/>
            <a:ext cx="651837" cy="8388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16759" y="921608"/>
            <a:ext cx="3296707"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Install adaptor pins in the top side tube</a:t>
            </a:r>
          </a:p>
          <a:p>
            <a:pPr marL="285750" indent="-285750">
              <a:buFont typeface="Arial" panose="020B0604020202020204" pitchFamily="34" charset="0"/>
              <a:buChar char="•"/>
            </a:pPr>
            <a:r>
              <a:rPr lang="en-US" dirty="0" smtClean="0"/>
              <a:t>Mount the top support plates</a:t>
            </a:r>
          </a:p>
          <a:p>
            <a:pPr marL="285750" indent="-285750">
              <a:buFont typeface="Arial" panose="020B0604020202020204" pitchFamily="34" charset="0"/>
              <a:buChar char="•"/>
            </a:pPr>
            <a:r>
              <a:rPr lang="en-US" dirty="0" smtClean="0"/>
              <a:t>Remove the top stabilizing strap</a:t>
            </a:r>
          </a:p>
          <a:p>
            <a:pPr marL="285750" indent="-285750">
              <a:buFont typeface="Arial" panose="020B0604020202020204" pitchFamily="34" charset="0"/>
              <a:buChar char="•"/>
            </a:pPr>
            <a:r>
              <a:rPr lang="en-US" dirty="0" smtClean="0"/>
              <a:t>Add the bottom stabilizing strap</a:t>
            </a:r>
          </a:p>
          <a:p>
            <a:pPr marL="285750" indent="-285750">
              <a:buFont typeface="Arial" panose="020B0604020202020204" pitchFamily="34" charset="0"/>
              <a:buChar char="•"/>
            </a:pPr>
            <a:endParaRPr lang="en-US" dirty="0" smtClean="0"/>
          </a:p>
        </p:txBody>
      </p:sp>
      <p:sp>
        <p:nvSpPr>
          <p:cNvPr id="28" name="TextBox 27"/>
          <p:cNvSpPr txBox="1"/>
          <p:nvPr/>
        </p:nvSpPr>
        <p:spPr>
          <a:xfrm>
            <a:off x="7310332" y="5341034"/>
            <a:ext cx="1582911" cy="646331"/>
          </a:xfrm>
          <a:prstGeom prst="rect">
            <a:avLst/>
          </a:prstGeom>
          <a:noFill/>
        </p:spPr>
        <p:txBody>
          <a:bodyPr wrap="square" rtlCol="0">
            <a:spAutoFit/>
          </a:bodyPr>
          <a:lstStyle/>
          <a:p>
            <a:r>
              <a:rPr lang="en-US" dirty="0" smtClean="0"/>
              <a:t>Stabilizing strap</a:t>
            </a:r>
            <a:endParaRPr lang="en-US" dirty="0"/>
          </a:p>
        </p:txBody>
      </p:sp>
      <p:sp>
        <p:nvSpPr>
          <p:cNvPr id="30" name="TextBox 29"/>
          <p:cNvSpPr txBox="1"/>
          <p:nvPr/>
        </p:nvSpPr>
        <p:spPr>
          <a:xfrm>
            <a:off x="2192867" y="5494867"/>
            <a:ext cx="1765266" cy="381000"/>
          </a:xfrm>
          <a:prstGeom prst="rect">
            <a:avLst/>
          </a:prstGeom>
          <a:noFill/>
        </p:spPr>
        <p:txBody>
          <a:bodyPr wrap="square" rtlCol="0">
            <a:spAutoFit/>
          </a:bodyPr>
          <a:lstStyle/>
          <a:p>
            <a:r>
              <a:rPr lang="en-US" dirty="0" smtClean="0"/>
              <a:t>Bottom Plate</a:t>
            </a:r>
            <a:endParaRPr lang="en-US" dirty="0"/>
          </a:p>
        </p:txBody>
      </p:sp>
      <p:cxnSp>
        <p:nvCxnSpPr>
          <p:cNvPr id="32" name="Straight Arrow Connector 31"/>
          <p:cNvCxnSpPr>
            <a:stCxn id="30" idx="3"/>
          </p:cNvCxnSpPr>
          <p:nvPr/>
        </p:nvCxnSpPr>
        <p:spPr>
          <a:xfrm flipV="1">
            <a:off x="3958133" y="5494867"/>
            <a:ext cx="2434354" cy="190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40327" y="4243408"/>
            <a:ext cx="2385753" cy="646331"/>
          </a:xfrm>
          <a:prstGeom prst="rect">
            <a:avLst/>
          </a:prstGeom>
          <a:noFill/>
        </p:spPr>
        <p:txBody>
          <a:bodyPr wrap="square" rtlCol="0">
            <a:spAutoFit/>
          </a:bodyPr>
          <a:lstStyle/>
          <a:p>
            <a:r>
              <a:rPr lang="en-US" dirty="0" smtClean="0"/>
              <a:t>Note: Protection is not shown for clarity</a:t>
            </a:r>
            <a:endParaRPr lang="en-US" dirty="0"/>
          </a:p>
        </p:txBody>
      </p:sp>
    </p:spTree>
    <p:extLst>
      <p:ext uri="{BB962C8B-B14F-4D97-AF65-F5344CB8AC3E}">
        <p14:creationId xmlns:p14="http://schemas.microsoft.com/office/powerpoint/2010/main" val="320018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165599" y="838133"/>
            <a:ext cx="3571942" cy="5361738"/>
          </a:xfrm>
          <a:prstGeom prst="rect">
            <a:avLst/>
          </a:prstGeom>
        </p:spPr>
      </p:pic>
      <p:sp>
        <p:nvSpPr>
          <p:cNvPr id="2" name="Title 1"/>
          <p:cNvSpPr>
            <a:spLocks noGrp="1"/>
          </p:cNvSpPr>
          <p:nvPr>
            <p:ph type="title"/>
          </p:nvPr>
        </p:nvSpPr>
        <p:spPr>
          <a:xfrm>
            <a:off x="162033" y="117271"/>
            <a:ext cx="6304558" cy="647102"/>
          </a:xfrm>
        </p:spPr>
        <p:txBody>
          <a:bodyPr>
            <a:normAutofit/>
          </a:bodyPr>
          <a:lstStyle/>
          <a:p>
            <a:r>
              <a:rPr lang="en-US" sz="3100" dirty="0" smtClean="0"/>
              <a:t>Conduit installation – Step 9-10</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19</a:t>
            </a:fld>
            <a:endParaRPr lang="en-US" dirty="0"/>
          </a:p>
        </p:txBody>
      </p:sp>
      <p:cxnSp>
        <p:nvCxnSpPr>
          <p:cNvPr id="17" name="Straight Arrow Connector 16"/>
          <p:cNvCxnSpPr/>
          <p:nvPr/>
        </p:nvCxnSpPr>
        <p:spPr>
          <a:xfrm flipH="1" flipV="1">
            <a:off x="6796087" y="4563687"/>
            <a:ext cx="435009" cy="7773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739845" y="5764961"/>
            <a:ext cx="1582911" cy="369332"/>
          </a:xfrm>
          <a:prstGeom prst="rect">
            <a:avLst/>
          </a:prstGeom>
          <a:noFill/>
        </p:spPr>
        <p:txBody>
          <a:bodyPr wrap="square" rtlCol="0">
            <a:spAutoFit/>
          </a:bodyPr>
          <a:lstStyle/>
          <a:p>
            <a:r>
              <a:rPr lang="en-US" dirty="0" smtClean="0"/>
              <a:t>Conduit</a:t>
            </a:r>
            <a:endParaRPr lang="en-US" dirty="0"/>
          </a:p>
        </p:txBody>
      </p:sp>
      <p:cxnSp>
        <p:nvCxnSpPr>
          <p:cNvPr id="10" name="Straight Arrow Connector 9"/>
          <p:cNvCxnSpPr/>
          <p:nvPr/>
        </p:nvCxnSpPr>
        <p:spPr>
          <a:xfrm flipV="1">
            <a:off x="5877223" y="3567930"/>
            <a:ext cx="918864" cy="229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16759" y="921608"/>
            <a:ext cx="3296707"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Remove the bottom plate and adaptor pins.</a:t>
            </a:r>
          </a:p>
          <a:p>
            <a:pPr marL="285750" indent="-285750">
              <a:buFont typeface="Arial" panose="020B0604020202020204" pitchFamily="34" charset="0"/>
              <a:buChar char="•"/>
            </a:pPr>
            <a:r>
              <a:rPr lang="en-US" dirty="0" smtClean="0"/>
              <a:t>Insert the bottom conduit</a:t>
            </a:r>
          </a:p>
          <a:p>
            <a:pPr marL="285750" indent="-285750">
              <a:buFont typeface="Arial" panose="020B0604020202020204" pitchFamily="34" charset="0"/>
              <a:buChar char="•"/>
            </a:pPr>
            <a:endParaRPr lang="en-US" dirty="0"/>
          </a:p>
        </p:txBody>
      </p:sp>
      <p:sp>
        <p:nvSpPr>
          <p:cNvPr id="28" name="TextBox 27"/>
          <p:cNvSpPr txBox="1"/>
          <p:nvPr/>
        </p:nvSpPr>
        <p:spPr>
          <a:xfrm>
            <a:off x="7319255" y="5341034"/>
            <a:ext cx="1582911" cy="646331"/>
          </a:xfrm>
          <a:prstGeom prst="rect">
            <a:avLst/>
          </a:prstGeom>
          <a:noFill/>
        </p:spPr>
        <p:txBody>
          <a:bodyPr wrap="square" rtlCol="0">
            <a:spAutoFit/>
          </a:bodyPr>
          <a:lstStyle/>
          <a:p>
            <a:r>
              <a:rPr lang="en-US" dirty="0" smtClean="0"/>
              <a:t>Stabilizing strap</a:t>
            </a:r>
            <a:endParaRPr lang="en-US" dirty="0"/>
          </a:p>
        </p:txBody>
      </p:sp>
      <p:sp>
        <p:nvSpPr>
          <p:cNvPr id="30" name="TextBox 29"/>
          <p:cNvSpPr txBox="1"/>
          <p:nvPr/>
        </p:nvSpPr>
        <p:spPr>
          <a:xfrm>
            <a:off x="3000974" y="2546399"/>
            <a:ext cx="1765266" cy="381000"/>
          </a:xfrm>
          <a:prstGeom prst="rect">
            <a:avLst/>
          </a:prstGeom>
          <a:noFill/>
        </p:spPr>
        <p:txBody>
          <a:bodyPr wrap="square" rtlCol="0">
            <a:spAutoFit/>
          </a:bodyPr>
          <a:lstStyle/>
          <a:p>
            <a:r>
              <a:rPr lang="en-US" dirty="0" smtClean="0"/>
              <a:t>Top Plate</a:t>
            </a:r>
            <a:endParaRPr lang="en-US" dirty="0"/>
          </a:p>
        </p:txBody>
      </p:sp>
      <p:cxnSp>
        <p:nvCxnSpPr>
          <p:cNvPr id="32" name="Straight Arrow Connector 31"/>
          <p:cNvCxnSpPr/>
          <p:nvPr/>
        </p:nvCxnSpPr>
        <p:spPr>
          <a:xfrm flipV="1">
            <a:off x="4347556" y="2109978"/>
            <a:ext cx="1894332" cy="6269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646815" y="5949627"/>
            <a:ext cx="333227" cy="105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56705" y="4605251"/>
            <a:ext cx="2385753" cy="646331"/>
          </a:xfrm>
          <a:prstGeom prst="rect">
            <a:avLst/>
          </a:prstGeom>
          <a:noFill/>
        </p:spPr>
        <p:txBody>
          <a:bodyPr wrap="square" rtlCol="0">
            <a:spAutoFit/>
          </a:bodyPr>
          <a:lstStyle/>
          <a:p>
            <a:r>
              <a:rPr lang="en-US" dirty="0" smtClean="0"/>
              <a:t>Note: Protection is not shown for clarity</a:t>
            </a:r>
            <a:endParaRPr lang="en-US" dirty="0"/>
          </a:p>
        </p:txBody>
      </p:sp>
    </p:spTree>
    <p:extLst>
      <p:ext uri="{BB962C8B-B14F-4D97-AF65-F5344CB8AC3E}">
        <p14:creationId xmlns:p14="http://schemas.microsoft.com/office/powerpoint/2010/main" val="152732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2700" dirty="0" smtClean="0"/>
              <a:t>Effect on wire tension during transport and handling</a:t>
            </a:r>
            <a:br>
              <a:rPr lang="en-US" sz="2700" dirty="0" smtClean="0"/>
            </a:b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a:t>
            </a:fld>
            <a:endParaRPr lang="en-US" dirty="0"/>
          </a:p>
        </p:txBody>
      </p:sp>
      <p:sp>
        <p:nvSpPr>
          <p:cNvPr id="3" name="TextBox 2"/>
          <p:cNvSpPr txBox="1"/>
          <p:nvPr/>
        </p:nvSpPr>
        <p:spPr>
          <a:xfrm>
            <a:off x="666623" y="1391435"/>
            <a:ext cx="7000155"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Each APA is wrapped with 23.4km of 152 micron wire.</a:t>
            </a:r>
          </a:p>
          <a:p>
            <a:pPr marL="285750" indent="-285750">
              <a:buFont typeface="Arial" panose="020B0604020202020204" pitchFamily="34" charset="0"/>
              <a:buChar char="•"/>
            </a:pPr>
            <a:r>
              <a:rPr lang="en-US" dirty="0" smtClean="0"/>
              <a:t>It is important to not to break wires during transportation and handling.</a:t>
            </a:r>
          </a:p>
          <a:p>
            <a:pPr marL="285750" indent="-285750">
              <a:buFont typeface="Arial" panose="020B0604020202020204" pitchFamily="34" charset="0"/>
              <a:buChar char="•"/>
            </a:pPr>
            <a:r>
              <a:rPr lang="en-US" dirty="0" smtClean="0"/>
              <a:t>Note: Some wires are sloped down at 35.71, some up and some are horizontal.</a:t>
            </a:r>
          </a:p>
        </p:txBody>
      </p:sp>
      <p:pic>
        <p:nvPicPr>
          <p:cNvPr id="7" name="Picture 6"/>
          <p:cNvPicPr>
            <a:picLocks noChangeAspect="1"/>
          </p:cNvPicPr>
          <p:nvPr/>
        </p:nvPicPr>
        <p:blipFill>
          <a:blip r:embed="rId2"/>
          <a:stretch>
            <a:fillRect/>
          </a:stretch>
        </p:blipFill>
        <p:spPr>
          <a:xfrm>
            <a:off x="1310940" y="3092653"/>
            <a:ext cx="6102625" cy="2444708"/>
          </a:xfrm>
          <a:prstGeom prst="rect">
            <a:avLst/>
          </a:prstGeom>
        </p:spPr>
      </p:pic>
    </p:spTree>
    <p:extLst>
      <p:ext uri="{BB962C8B-B14F-4D97-AF65-F5344CB8AC3E}">
        <p14:creationId xmlns:p14="http://schemas.microsoft.com/office/powerpoint/2010/main" val="4011595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823227" y="1708269"/>
            <a:ext cx="3286728" cy="4317958"/>
          </a:xfrm>
          <a:prstGeom prst="rect">
            <a:avLst/>
          </a:prstGeom>
        </p:spPr>
      </p:pic>
      <p:sp>
        <p:nvSpPr>
          <p:cNvPr id="2" name="Title 1"/>
          <p:cNvSpPr>
            <a:spLocks noGrp="1"/>
          </p:cNvSpPr>
          <p:nvPr>
            <p:ph type="title"/>
          </p:nvPr>
        </p:nvSpPr>
        <p:spPr>
          <a:xfrm>
            <a:off x="162033" y="117271"/>
            <a:ext cx="6304558" cy="647102"/>
          </a:xfrm>
        </p:spPr>
        <p:txBody>
          <a:bodyPr>
            <a:normAutofit/>
          </a:bodyPr>
          <a:lstStyle/>
          <a:p>
            <a:r>
              <a:rPr lang="en-US" sz="3100" dirty="0" smtClean="0"/>
              <a:t>Conduit installation – Step 10-12</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20</a:t>
            </a:fld>
            <a:endParaRPr lang="en-US" dirty="0"/>
          </a:p>
        </p:txBody>
      </p:sp>
      <p:cxnSp>
        <p:nvCxnSpPr>
          <p:cNvPr id="17" name="Straight Arrow Connector 16"/>
          <p:cNvCxnSpPr/>
          <p:nvPr/>
        </p:nvCxnSpPr>
        <p:spPr>
          <a:xfrm>
            <a:off x="5586153" y="1537344"/>
            <a:ext cx="1852313" cy="3306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958133" y="2318082"/>
            <a:ext cx="1582911" cy="369332"/>
          </a:xfrm>
          <a:prstGeom prst="rect">
            <a:avLst/>
          </a:prstGeom>
          <a:noFill/>
        </p:spPr>
        <p:txBody>
          <a:bodyPr wrap="square" rtlCol="0">
            <a:spAutoFit/>
          </a:bodyPr>
          <a:lstStyle/>
          <a:p>
            <a:r>
              <a:rPr lang="en-US" dirty="0" smtClean="0"/>
              <a:t>Conduit</a:t>
            </a:r>
            <a:endParaRPr lang="en-US" dirty="0"/>
          </a:p>
        </p:txBody>
      </p:sp>
      <p:cxnSp>
        <p:nvCxnSpPr>
          <p:cNvPr id="10" name="Straight Arrow Connector 9"/>
          <p:cNvCxnSpPr/>
          <p:nvPr/>
        </p:nvCxnSpPr>
        <p:spPr>
          <a:xfrm flipV="1">
            <a:off x="4823227" y="2345055"/>
            <a:ext cx="1541397" cy="1146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16759" y="921608"/>
            <a:ext cx="3296707"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Reinstall the adaptor pins and remount the bottom plates</a:t>
            </a:r>
          </a:p>
          <a:p>
            <a:pPr marL="285750" indent="-285750">
              <a:buFont typeface="Arial" panose="020B0604020202020204" pitchFamily="34" charset="0"/>
              <a:buChar char="•"/>
            </a:pPr>
            <a:r>
              <a:rPr lang="en-US" dirty="0" smtClean="0"/>
              <a:t>Remove the bottom stabilizing straps.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Note: An alternative is to set up a special single APA station that simulates the Transport frame support brackets, but without the springs.  The APA could then be moved to the transport frame with the edge lift kit.  Additional holes would be </a:t>
            </a:r>
            <a:r>
              <a:rPr lang="en-US" dirty="0" smtClean="0"/>
              <a:t>required </a:t>
            </a:r>
            <a:r>
              <a:rPr lang="en-US" dirty="0" smtClean="0"/>
              <a:t>in the conduit for the edge lift kit.</a:t>
            </a:r>
          </a:p>
          <a:p>
            <a:pPr marL="285750" indent="-285750">
              <a:buFont typeface="Arial" panose="020B0604020202020204" pitchFamily="34" charset="0"/>
              <a:buChar char="•"/>
            </a:pPr>
            <a:endParaRPr lang="en-US" dirty="0" smtClean="0"/>
          </a:p>
        </p:txBody>
      </p:sp>
      <p:sp>
        <p:nvSpPr>
          <p:cNvPr id="28" name="TextBox 27"/>
          <p:cNvSpPr txBox="1"/>
          <p:nvPr/>
        </p:nvSpPr>
        <p:spPr>
          <a:xfrm>
            <a:off x="4480018" y="727473"/>
            <a:ext cx="1582911" cy="923330"/>
          </a:xfrm>
          <a:prstGeom prst="rect">
            <a:avLst/>
          </a:prstGeom>
          <a:noFill/>
        </p:spPr>
        <p:txBody>
          <a:bodyPr wrap="square" rtlCol="0">
            <a:spAutoFit/>
          </a:bodyPr>
          <a:lstStyle/>
          <a:p>
            <a:r>
              <a:rPr lang="en-US" dirty="0" smtClean="0"/>
              <a:t>Protection with ends uncovered</a:t>
            </a:r>
            <a:endParaRPr lang="en-US" dirty="0"/>
          </a:p>
        </p:txBody>
      </p:sp>
      <p:sp>
        <p:nvSpPr>
          <p:cNvPr id="30" name="TextBox 29"/>
          <p:cNvSpPr txBox="1"/>
          <p:nvPr/>
        </p:nvSpPr>
        <p:spPr>
          <a:xfrm>
            <a:off x="3613466" y="5091896"/>
            <a:ext cx="1765266" cy="381000"/>
          </a:xfrm>
          <a:prstGeom prst="rect">
            <a:avLst/>
          </a:prstGeom>
          <a:noFill/>
        </p:spPr>
        <p:txBody>
          <a:bodyPr wrap="square" rtlCol="0">
            <a:spAutoFit/>
          </a:bodyPr>
          <a:lstStyle/>
          <a:p>
            <a:r>
              <a:rPr lang="en-US" dirty="0" smtClean="0"/>
              <a:t>Conduit</a:t>
            </a:r>
            <a:endParaRPr lang="en-US" dirty="0"/>
          </a:p>
        </p:txBody>
      </p:sp>
      <p:cxnSp>
        <p:nvCxnSpPr>
          <p:cNvPr id="32" name="Straight Arrow Connector 31"/>
          <p:cNvCxnSpPr/>
          <p:nvPr/>
        </p:nvCxnSpPr>
        <p:spPr>
          <a:xfrm>
            <a:off x="4480018" y="5282396"/>
            <a:ext cx="1884606" cy="4600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5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Lessons learned from protoDUNE transport box</a:t>
            </a:r>
            <a:r>
              <a:rPr lang="en-US" dirty="0" smtClean="0"/>
              <a:t/>
            </a:r>
            <a:br>
              <a:rPr lang="en-US" dirty="0" smtClean="0"/>
            </a:b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21</a:t>
            </a:fld>
            <a:endParaRPr lang="en-US" dirty="0"/>
          </a:p>
        </p:txBody>
      </p:sp>
      <p:sp>
        <p:nvSpPr>
          <p:cNvPr id="9" name="TextBox 8"/>
          <p:cNvSpPr txBox="1"/>
          <p:nvPr/>
        </p:nvSpPr>
        <p:spPr>
          <a:xfrm>
            <a:off x="775427" y="1521439"/>
            <a:ext cx="7511747"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protoDUNE transport box was used for </a:t>
            </a:r>
            <a:r>
              <a:rPr lang="en-US" dirty="0" smtClean="0"/>
              <a:t>truck</a:t>
            </a:r>
            <a:r>
              <a:rPr lang="en-US" dirty="0" smtClean="0"/>
              <a:t>, air, and sea transport, but did not have nearly as many requirements imposed upon it.</a:t>
            </a:r>
          </a:p>
          <a:p>
            <a:pPr marL="285750" indent="-285750">
              <a:buFont typeface="Arial" panose="020B0604020202020204" pitchFamily="34" charset="0"/>
              <a:buChar char="•"/>
            </a:pPr>
            <a:r>
              <a:rPr lang="en-US" dirty="0" smtClean="0"/>
              <a:t>For DUNE, the transport box must handle being lowered down the shaft and rotated to “ upside down” landscape.  This drove significant design changes.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24322" y="2878899"/>
            <a:ext cx="3829396" cy="2872047"/>
          </a:xfrm>
          <a:prstGeom prst="rect">
            <a:avLst/>
          </a:prstGeom>
        </p:spPr>
      </p:pic>
      <p:sp>
        <p:nvSpPr>
          <p:cNvPr id="7" name="TextBox 6"/>
          <p:cNvSpPr txBox="1"/>
          <p:nvPr/>
        </p:nvSpPr>
        <p:spPr>
          <a:xfrm>
            <a:off x="1605686" y="5917698"/>
            <a:ext cx="4912822" cy="369332"/>
          </a:xfrm>
          <a:prstGeom prst="rect">
            <a:avLst/>
          </a:prstGeom>
          <a:noFill/>
        </p:spPr>
        <p:txBody>
          <a:bodyPr wrap="square" rtlCol="0">
            <a:spAutoFit/>
          </a:bodyPr>
          <a:lstStyle/>
          <a:p>
            <a:r>
              <a:rPr lang="en-US" dirty="0" smtClean="0"/>
              <a:t>ProtoDUNE APA being loaded into transport box</a:t>
            </a:r>
            <a:endParaRPr lang="en-US" dirty="0"/>
          </a:p>
        </p:txBody>
      </p:sp>
      <p:sp>
        <p:nvSpPr>
          <p:cNvPr id="8" name="TextBox 7"/>
          <p:cNvSpPr txBox="1"/>
          <p:nvPr/>
        </p:nvSpPr>
        <p:spPr>
          <a:xfrm>
            <a:off x="689956" y="3391593"/>
            <a:ext cx="1395088" cy="923330"/>
          </a:xfrm>
          <a:prstGeom prst="rect">
            <a:avLst/>
          </a:prstGeom>
          <a:noFill/>
        </p:spPr>
        <p:txBody>
          <a:bodyPr wrap="square" rtlCol="0">
            <a:spAutoFit/>
          </a:bodyPr>
          <a:lstStyle/>
          <a:p>
            <a:r>
              <a:rPr lang="en-US" dirty="0" smtClean="0"/>
              <a:t>APA is suspended from above</a:t>
            </a:r>
            <a:endParaRPr lang="en-US" dirty="0"/>
          </a:p>
        </p:txBody>
      </p:sp>
      <p:cxnSp>
        <p:nvCxnSpPr>
          <p:cNvPr id="11" name="Straight Arrow Connector 10"/>
          <p:cNvCxnSpPr>
            <a:stCxn id="8" idx="3"/>
          </p:cNvCxnSpPr>
          <p:nvPr/>
        </p:nvCxnSpPr>
        <p:spPr>
          <a:xfrm flipV="1">
            <a:off x="2085044" y="3649287"/>
            <a:ext cx="1431240" cy="20397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444392" y="2878899"/>
            <a:ext cx="2154036" cy="2872047"/>
          </a:xfrm>
          <a:prstGeom prst="rect">
            <a:avLst/>
          </a:prstGeom>
        </p:spPr>
      </p:pic>
      <p:sp>
        <p:nvSpPr>
          <p:cNvPr id="10" name="TextBox 9"/>
          <p:cNvSpPr txBox="1"/>
          <p:nvPr/>
        </p:nvSpPr>
        <p:spPr>
          <a:xfrm>
            <a:off x="6627571" y="5917698"/>
            <a:ext cx="2136039" cy="369332"/>
          </a:xfrm>
          <a:prstGeom prst="rect">
            <a:avLst/>
          </a:prstGeom>
          <a:noFill/>
        </p:spPr>
        <p:txBody>
          <a:bodyPr wrap="square" rtlCol="0">
            <a:spAutoFit/>
          </a:bodyPr>
          <a:lstStyle/>
          <a:p>
            <a:r>
              <a:rPr lang="en-US" dirty="0" smtClean="0"/>
              <a:t>Suspension system</a:t>
            </a:r>
            <a:endParaRPr lang="en-US" dirty="0"/>
          </a:p>
        </p:txBody>
      </p:sp>
    </p:spTree>
    <p:extLst>
      <p:ext uri="{BB962C8B-B14F-4D97-AF65-F5344CB8AC3E}">
        <p14:creationId xmlns:p14="http://schemas.microsoft.com/office/powerpoint/2010/main" val="3661289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Lessons learned from protoDUNE transport box</a:t>
            </a:r>
            <a:r>
              <a:rPr lang="en-US" dirty="0" smtClean="0"/>
              <a:t/>
            </a:r>
            <a:br>
              <a:rPr lang="en-US" dirty="0" smtClean="0"/>
            </a:b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22</a:t>
            </a:fld>
            <a:endParaRPr lang="en-US" dirty="0"/>
          </a:p>
        </p:txBody>
      </p:sp>
      <p:sp>
        <p:nvSpPr>
          <p:cNvPr id="9" name="TextBox 8"/>
          <p:cNvSpPr txBox="1"/>
          <p:nvPr/>
        </p:nvSpPr>
        <p:spPr>
          <a:xfrm>
            <a:off x="775427" y="1109620"/>
            <a:ext cx="7511747" cy="2616101"/>
          </a:xfrm>
          <a:prstGeom prst="rect">
            <a:avLst/>
          </a:prstGeom>
          <a:noFill/>
        </p:spPr>
        <p:txBody>
          <a:bodyPr wrap="square" rtlCol="0">
            <a:spAutoFit/>
          </a:bodyPr>
          <a:lstStyle/>
          <a:p>
            <a:pPr marL="285750" indent="-285750">
              <a:buFont typeface="Arial" panose="020B0604020202020204" pitchFamily="34" charset="0"/>
              <a:buChar char="•"/>
            </a:pPr>
            <a:r>
              <a:rPr lang="en-US" dirty="0"/>
              <a:t>L</a:t>
            </a:r>
            <a:r>
              <a:rPr lang="en-US" dirty="0" smtClean="0"/>
              <a:t>essons </a:t>
            </a:r>
            <a:r>
              <a:rPr lang="en-US" dirty="0"/>
              <a:t>learned </a:t>
            </a:r>
            <a:r>
              <a:rPr lang="en-US" dirty="0" smtClean="0"/>
              <a:t>still </a:t>
            </a:r>
            <a:r>
              <a:rPr lang="en-US" dirty="0"/>
              <a:t>be applicable to the transport frame from “LessonsLearned by Systems.xlsx” (docDB 8255):</a:t>
            </a:r>
            <a:endParaRPr lang="en-US" sz="2000" dirty="0"/>
          </a:p>
          <a:p>
            <a:pPr marL="742950" lvl="1" indent="-285750">
              <a:buFont typeface="Courier New" panose="02070309020205020404" pitchFamily="49" charset="0"/>
              <a:buChar char="o"/>
            </a:pPr>
            <a:r>
              <a:rPr lang="en-US" dirty="0" smtClean="0"/>
              <a:t>Took a long time to connect the lifting fixture, yoke and trolleys.  &gt; </a:t>
            </a:r>
            <a:r>
              <a:rPr lang="en-US" dirty="0" smtClean="0">
                <a:solidFill>
                  <a:schemeClr val="accent1"/>
                </a:solidFill>
              </a:rPr>
              <a:t>protoDUNE lifting fixture was mounted with the APA in landscape mode. It was difficult to install the connecting bars because they cantilevered into the side tubes and because they bound on the pins (Equivalent to the M16 to M20 adaptors).  The new design will be connected with the Transport box vertical and connections will be more compliant.  See APA removal talk.</a:t>
            </a:r>
            <a:endParaRPr lang="en-US" dirty="0">
              <a:solidFill>
                <a:schemeClr val="accent1"/>
              </a:solidFill>
            </a:endParaRPr>
          </a:p>
        </p:txBody>
      </p:sp>
      <p:pic>
        <p:nvPicPr>
          <p:cNvPr id="7" name="Picture 6"/>
          <p:cNvPicPr>
            <a:picLocks noChangeAspect="1"/>
          </p:cNvPicPr>
          <p:nvPr/>
        </p:nvPicPr>
        <p:blipFill rotWithShape="1">
          <a:blip r:embed="rId2"/>
          <a:srcRect l="6000" t="4971" b="15812"/>
          <a:stretch/>
        </p:blipFill>
        <p:spPr>
          <a:xfrm>
            <a:off x="1378502" y="3866607"/>
            <a:ext cx="6381399" cy="2175933"/>
          </a:xfrm>
          <a:prstGeom prst="rect">
            <a:avLst/>
          </a:prstGeom>
        </p:spPr>
      </p:pic>
    </p:spTree>
    <p:extLst>
      <p:ext uri="{BB962C8B-B14F-4D97-AF65-F5344CB8AC3E}">
        <p14:creationId xmlns:p14="http://schemas.microsoft.com/office/powerpoint/2010/main" val="2775086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Lessons learned from protoDUNE transport box</a:t>
            </a:r>
            <a:r>
              <a:rPr lang="en-US" dirty="0" smtClean="0"/>
              <a:t/>
            </a:r>
            <a:br>
              <a:rPr lang="en-US" dirty="0" smtClean="0"/>
            </a:b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23</a:t>
            </a:fld>
            <a:endParaRPr lang="en-US" dirty="0"/>
          </a:p>
        </p:txBody>
      </p:sp>
      <p:sp>
        <p:nvSpPr>
          <p:cNvPr id="9" name="TextBox 8"/>
          <p:cNvSpPr txBox="1"/>
          <p:nvPr/>
        </p:nvSpPr>
        <p:spPr>
          <a:xfrm>
            <a:off x="159953" y="1377335"/>
            <a:ext cx="4702660" cy="1200329"/>
          </a:xfrm>
          <a:prstGeom prst="rect">
            <a:avLst/>
          </a:prstGeom>
          <a:noFill/>
        </p:spPr>
        <p:txBody>
          <a:bodyPr wrap="square" rtlCol="0">
            <a:spAutoFit/>
          </a:bodyPr>
          <a:lstStyle/>
          <a:p>
            <a:pPr marL="742950" lvl="1" indent="-285750">
              <a:buFont typeface="Courier New" panose="02070309020205020404" pitchFamily="49" charset="0"/>
              <a:buChar char="o"/>
            </a:pPr>
            <a:r>
              <a:rPr lang="en-US" dirty="0" smtClean="0"/>
              <a:t>Time consuming to remove suspension system.  Many fasteners with Allen heads. &gt; </a:t>
            </a:r>
            <a:r>
              <a:rPr lang="en-US" dirty="0" smtClean="0">
                <a:solidFill>
                  <a:schemeClr val="accent1"/>
                </a:solidFill>
              </a:rPr>
              <a:t>48 bolts replaced with 8 M16 bolts and 8 M16 to M20 adapters</a:t>
            </a:r>
            <a:r>
              <a:rPr lang="en-US" dirty="0" smtClean="0">
                <a:solidFill>
                  <a:schemeClr val="accent1"/>
                </a:solidFill>
              </a:rPr>
              <a:t>.</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29199" y="1433711"/>
            <a:ext cx="3178579" cy="4238105"/>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79220" y="2845380"/>
            <a:ext cx="3520662" cy="2640497"/>
          </a:xfrm>
          <a:prstGeom prst="rect">
            <a:avLst/>
          </a:prstGeom>
        </p:spPr>
      </p:pic>
      <p:sp>
        <p:nvSpPr>
          <p:cNvPr id="8" name="TextBox 7"/>
          <p:cNvSpPr txBox="1"/>
          <p:nvPr/>
        </p:nvSpPr>
        <p:spPr>
          <a:xfrm>
            <a:off x="1505469" y="5487939"/>
            <a:ext cx="3025832" cy="646331"/>
          </a:xfrm>
          <a:prstGeom prst="rect">
            <a:avLst/>
          </a:prstGeom>
          <a:noFill/>
        </p:spPr>
        <p:txBody>
          <a:bodyPr wrap="square" rtlCol="0">
            <a:spAutoFit/>
          </a:bodyPr>
          <a:lstStyle/>
          <a:p>
            <a:r>
              <a:rPr lang="en-US" dirty="0" smtClean="0"/>
              <a:t>Six suspensions assemblies with 8 bolts each</a:t>
            </a:r>
            <a:endParaRPr lang="en-US" dirty="0"/>
          </a:p>
        </p:txBody>
      </p:sp>
      <p:sp>
        <p:nvSpPr>
          <p:cNvPr id="12" name="TextBox 11"/>
          <p:cNvSpPr txBox="1"/>
          <p:nvPr/>
        </p:nvSpPr>
        <p:spPr>
          <a:xfrm>
            <a:off x="5286895" y="5694547"/>
            <a:ext cx="2485505" cy="646331"/>
          </a:xfrm>
          <a:prstGeom prst="rect">
            <a:avLst/>
          </a:prstGeom>
          <a:noFill/>
        </p:spPr>
        <p:txBody>
          <a:bodyPr wrap="square" rtlCol="0">
            <a:spAutoFit/>
          </a:bodyPr>
          <a:lstStyle/>
          <a:p>
            <a:r>
              <a:rPr lang="en-US" dirty="0" smtClean="0"/>
              <a:t>View of three suspension assemblies</a:t>
            </a:r>
            <a:endParaRPr lang="en-US" dirty="0"/>
          </a:p>
        </p:txBody>
      </p:sp>
    </p:spTree>
    <p:extLst>
      <p:ext uri="{BB962C8B-B14F-4D97-AF65-F5344CB8AC3E}">
        <p14:creationId xmlns:p14="http://schemas.microsoft.com/office/powerpoint/2010/main" val="2321903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Lessons learned from protoDUNE transport box</a:t>
            </a:r>
            <a:r>
              <a:rPr lang="en-US" dirty="0" smtClean="0"/>
              <a:t/>
            </a:r>
            <a:br>
              <a:rPr lang="en-US" dirty="0" smtClean="0"/>
            </a:b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24</a:t>
            </a:fld>
            <a:endParaRPr lang="en-US" dirty="0"/>
          </a:p>
        </p:txBody>
      </p:sp>
      <p:sp>
        <p:nvSpPr>
          <p:cNvPr id="9" name="TextBox 8"/>
          <p:cNvSpPr txBox="1"/>
          <p:nvPr/>
        </p:nvSpPr>
        <p:spPr>
          <a:xfrm>
            <a:off x="775427" y="1521439"/>
            <a:ext cx="7511747" cy="3170099"/>
          </a:xfrm>
          <a:prstGeom prst="rect">
            <a:avLst/>
          </a:prstGeom>
          <a:noFill/>
        </p:spPr>
        <p:txBody>
          <a:bodyPr wrap="square" rtlCol="0">
            <a:spAutoFit/>
          </a:bodyPr>
          <a:lstStyle/>
          <a:p>
            <a:pPr marL="742950" lvl="1" indent="-285750">
              <a:buFont typeface="Courier New" panose="02070309020205020404" pitchFamily="49" charset="0"/>
              <a:buChar char="o"/>
            </a:pPr>
            <a:r>
              <a:rPr lang="en-US" dirty="0" smtClean="0"/>
              <a:t>Working platforms were either to tall or too short. &gt; </a:t>
            </a:r>
            <a:r>
              <a:rPr lang="en-US" dirty="0" smtClean="0">
                <a:solidFill>
                  <a:schemeClr val="accent1"/>
                </a:solidFill>
              </a:rPr>
              <a:t>Working </a:t>
            </a:r>
            <a:r>
              <a:rPr lang="en-US" dirty="0" smtClean="0">
                <a:solidFill>
                  <a:schemeClr val="accent1"/>
                </a:solidFill>
              </a:rPr>
              <a:t>with the installation team to ensure adequate access for operations.</a:t>
            </a:r>
          </a:p>
          <a:p>
            <a:pPr marL="742950" lvl="1" indent="-285750">
              <a:buFont typeface="Courier New" panose="02070309020205020404" pitchFamily="49" charset="0"/>
              <a:buChar char="o"/>
            </a:pPr>
            <a:r>
              <a:rPr lang="en-US" dirty="0" smtClean="0"/>
              <a:t>Unpacking check list and tool list was useful &gt; </a:t>
            </a:r>
            <a:r>
              <a:rPr lang="en-US" dirty="0" smtClean="0">
                <a:solidFill>
                  <a:schemeClr val="accent1"/>
                </a:solidFill>
              </a:rPr>
              <a:t>Goal is to do the same for DUNE.</a:t>
            </a:r>
          </a:p>
          <a:p>
            <a:pPr marL="742950" lvl="1" indent="-285750">
              <a:buFont typeface="Courier New" panose="02070309020205020404" pitchFamily="49" charset="0"/>
              <a:buChar char="o"/>
            </a:pPr>
            <a:r>
              <a:rPr lang="en-US" dirty="0" smtClean="0"/>
              <a:t>Some fasteners came loose. (This may be a fastener retention issue or may have been a vibration isolation issue.) &gt; </a:t>
            </a:r>
            <a:r>
              <a:rPr lang="en-US" dirty="0" smtClean="0">
                <a:solidFill>
                  <a:schemeClr val="accent1"/>
                </a:solidFill>
              </a:rPr>
              <a:t>Close attention is being paid to vibration isolation in the </a:t>
            </a:r>
            <a:r>
              <a:rPr lang="en-US" dirty="0" smtClean="0">
                <a:solidFill>
                  <a:schemeClr val="accent1"/>
                </a:solidFill>
              </a:rPr>
              <a:t>DUNE APA </a:t>
            </a:r>
            <a:r>
              <a:rPr lang="en-US" dirty="0" smtClean="0">
                <a:solidFill>
                  <a:schemeClr val="accent1"/>
                </a:solidFill>
              </a:rPr>
              <a:t>transport frame design.  Also, methods of fastener retention will be </a:t>
            </a:r>
            <a:r>
              <a:rPr lang="en-US" dirty="0" smtClean="0">
                <a:solidFill>
                  <a:schemeClr val="accent1"/>
                </a:solidFill>
              </a:rPr>
              <a:t>implemented.</a:t>
            </a:r>
            <a:endParaRPr lang="en-US" dirty="0" smtClean="0">
              <a:solidFill>
                <a:schemeClr val="accent1"/>
              </a:solidFill>
            </a:endParaRPr>
          </a:p>
          <a:p>
            <a:pPr marL="742950" lvl="1" indent="-285750">
              <a:buFont typeface="Courier New" panose="02070309020205020404" pitchFamily="49" charset="0"/>
              <a:buChar char="o"/>
            </a:pPr>
            <a:r>
              <a:rPr lang="en-US" dirty="0" smtClean="0"/>
              <a:t>Rivnuts </a:t>
            </a:r>
            <a:r>
              <a:rPr lang="en-US" dirty="0"/>
              <a:t>bolts (threaded rod) had Loctite and where difficult to </a:t>
            </a:r>
            <a:r>
              <a:rPr lang="en-US" dirty="0" smtClean="0"/>
              <a:t>remove on APA #6. </a:t>
            </a:r>
            <a:r>
              <a:rPr lang="en-US" dirty="0"/>
              <a:t>&gt; </a:t>
            </a:r>
            <a:r>
              <a:rPr lang="en-US" dirty="0" smtClean="0">
                <a:solidFill>
                  <a:schemeClr val="accent1"/>
                </a:solidFill>
              </a:rPr>
              <a:t>Will be considered when specifying retention methods.</a:t>
            </a:r>
            <a:endParaRPr lang="en-US" sz="2000" dirty="0" smtClean="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rotWithShape="1">
          <a:blip r:embed="rId2"/>
          <a:srcRect l="1612" t="52115" r="-1612" b="-1381"/>
          <a:stretch/>
        </p:blipFill>
        <p:spPr>
          <a:xfrm>
            <a:off x="5040172" y="4469022"/>
            <a:ext cx="2539122" cy="1668707"/>
          </a:xfrm>
          <a:prstGeom prst="rect">
            <a:avLst/>
          </a:prstGeom>
        </p:spPr>
      </p:pic>
      <p:sp>
        <p:nvSpPr>
          <p:cNvPr id="7" name="TextBox 6"/>
          <p:cNvSpPr txBox="1"/>
          <p:nvPr/>
        </p:nvSpPr>
        <p:spPr>
          <a:xfrm>
            <a:off x="3204058" y="5509285"/>
            <a:ext cx="2026310" cy="369332"/>
          </a:xfrm>
          <a:prstGeom prst="rect">
            <a:avLst/>
          </a:prstGeom>
          <a:noFill/>
        </p:spPr>
        <p:txBody>
          <a:bodyPr wrap="square" rtlCol="0">
            <a:spAutoFit/>
          </a:bodyPr>
          <a:lstStyle/>
          <a:p>
            <a:r>
              <a:rPr lang="en-US" dirty="0" smtClean="0"/>
              <a:t>M10 threaded rod.</a:t>
            </a:r>
            <a:endParaRPr lang="en-US" dirty="0"/>
          </a:p>
        </p:txBody>
      </p:sp>
      <p:cxnSp>
        <p:nvCxnSpPr>
          <p:cNvPr id="10" name="Straight Arrow Connector 9"/>
          <p:cNvCxnSpPr/>
          <p:nvPr/>
        </p:nvCxnSpPr>
        <p:spPr>
          <a:xfrm>
            <a:off x="5040172" y="5691226"/>
            <a:ext cx="1111911" cy="1316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43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57" y="412043"/>
            <a:ext cx="8390297" cy="647102"/>
          </a:xfrm>
        </p:spPr>
        <p:txBody>
          <a:bodyPr>
            <a:normAutofit/>
          </a:bodyPr>
          <a:lstStyle/>
          <a:p>
            <a:r>
              <a:rPr lang="en-US" sz="2800" dirty="0"/>
              <a:t>Approach</a:t>
            </a:r>
            <a:r>
              <a:rPr lang="en-US" sz="3200" dirty="0"/>
              <a:t> </a:t>
            </a:r>
            <a:endParaRPr lang="en-US" sz="4400"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3</a:t>
            </a:fld>
            <a:endParaRPr lang="en-US" dirty="0"/>
          </a:p>
        </p:txBody>
      </p:sp>
      <p:sp>
        <p:nvSpPr>
          <p:cNvPr id="3" name="TextBox 2"/>
          <p:cNvSpPr txBox="1"/>
          <p:nvPr/>
        </p:nvSpPr>
        <p:spPr>
          <a:xfrm>
            <a:off x="599355" y="1136739"/>
            <a:ext cx="7891502"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APA is supported in it’s shipping frame on isolators, but will still be subjected to forces that distort the APA and stretch some of its wires.</a:t>
            </a:r>
          </a:p>
          <a:p>
            <a:pPr marL="285750" indent="-285750">
              <a:buFont typeface="Arial" panose="020B0604020202020204" pitchFamily="34" charset="0"/>
              <a:buChar char="•"/>
            </a:pPr>
            <a:r>
              <a:rPr lang="en-US" dirty="0" smtClean="0"/>
              <a:t>Frame displacement data was extracted from the 3 transportation cases that will have the largest effect on wire tension.</a:t>
            </a:r>
          </a:p>
          <a:p>
            <a:pPr marL="742950" lvl="1" indent="-285750">
              <a:buFont typeface="Courier New" panose="02070309020205020404" pitchFamily="49" charset="0"/>
              <a:buChar char="o"/>
            </a:pPr>
            <a:r>
              <a:rPr lang="en-US" dirty="0" smtClean="0"/>
              <a:t>Quasi-static sea transport (analyzed by Jake Nesbit)</a:t>
            </a:r>
          </a:p>
          <a:p>
            <a:pPr marL="742950" lvl="1" indent="-285750">
              <a:buFont typeface="Courier New" panose="02070309020205020404" pitchFamily="49" charset="0"/>
              <a:buChar char="o"/>
            </a:pPr>
            <a:r>
              <a:rPr lang="en-US" dirty="0" smtClean="0"/>
              <a:t>Road transportation with vibration (analyzed by Ang Lee)</a:t>
            </a:r>
          </a:p>
          <a:p>
            <a:pPr marL="742950" lvl="1" indent="-285750">
              <a:buFont typeface="Courier New" panose="02070309020205020404" pitchFamily="49" charset="0"/>
              <a:buChar char="o"/>
            </a:pPr>
            <a:r>
              <a:rPr lang="en-US" dirty="0" smtClean="0"/>
              <a:t>Road transportation with shock (analyzed by Ang Lee)</a:t>
            </a:r>
          </a:p>
          <a:p>
            <a:pPr marL="285750" indent="-285750">
              <a:buFont typeface="Arial" panose="020B0604020202020204" pitchFamily="34" charset="0"/>
              <a:buChar char="•"/>
            </a:pPr>
            <a:r>
              <a:rPr lang="en-US" dirty="0" smtClean="0"/>
              <a:t>The effects on wires for both “in-plane” and “out-of-plane” distortions were considered.</a:t>
            </a:r>
          </a:p>
        </p:txBody>
      </p:sp>
      <p:pic>
        <p:nvPicPr>
          <p:cNvPr id="7" name="Picture 6"/>
          <p:cNvPicPr>
            <a:picLocks noChangeAspect="1"/>
          </p:cNvPicPr>
          <p:nvPr/>
        </p:nvPicPr>
        <p:blipFill>
          <a:blip r:embed="rId2"/>
          <a:stretch>
            <a:fillRect/>
          </a:stretch>
        </p:blipFill>
        <p:spPr>
          <a:xfrm>
            <a:off x="1352019" y="4989509"/>
            <a:ext cx="2838450" cy="1009650"/>
          </a:xfrm>
          <a:prstGeom prst="rect">
            <a:avLst/>
          </a:prstGeom>
        </p:spPr>
      </p:pic>
      <p:sp>
        <p:nvSpPr>
          <p:cNvPr id="9" name="Title 1"/>
          <p:cNvSpPr txBox="1">
            <a:spLocks/>
          </p:cNvSpPr>
          <p:nvPr/>
        </p:nvSpPr>
        <p:spPr>
          <a:xfrm>
            <a:off x="454026" y="3722062"/>
            <a:ext cx="8390297" cy="647102"/>
          </a:xfrm>
          <a:prstGeom prst="rect">
            <a:avLst/>
          </a:prstGeom>
        </p:spPr>
        <p:txBody>
          <a:bodyPr vert="horz" lIns="0" tIns="0" rIns="0" bIns="0">
            <a:normAutofit/>
          </a:bodyPr>
          <a:lstStyle>
            <a:lvl1pPr algn="l" defTabSz="457200" rtl="0" fontAlgn="base">
              <a:spcBef>
                <a:spcPct val="0"/>
              </a:spcBef>
              <a:spcAft>
                <a:spcPct val="0"/>
              </a:spcAft>
              <a:defRPr sz="4000" b="1" i="0" kern="1200" baseline="0">
                <a:solidFill>
                  <a:srgbClr val="E95125"/>
                </a:solidFill>
                <a:latin typeface="Helvetica"/>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US" sz="2800" dirty="0" smtClean="0"/>
              <a:t>Frame “displacements” from FEA</a:t>
            </a:r>
          </a:p>
        </p:txBody>
      </p:sp>
      <p:sp>
        <p:nvSpPr>
          <p:cNvPr id="10" name="TextBox 9"/>
          <p:cNvSpPr txBox="1"/>
          <p:nvPr/>
        </p:nvSpPr>
        <p:spPr>
          <a:xfrm>
            <a:off x="729983" y="4187798"/>
            <a:ext cx="6946367" cy="646331"/>
          </a:xfrm>
          <a:prstGeom prst="rect">
            <a:avLst/>
          </a:prstGeom>
          <a:noFill/>
        </p:spPr>
        <p:txBody>
          <a:bodyPr wrap="square" rtlCol="0">
            <a:spAutoFit/>
          </a:bodyPr>
          <a:lstStyle/>
          <a:p>
            <a:r>
              <a:rPr lang="en-US" dirty="0" smtClean="0"/>
              <a:t>Displacements as defined by the difference between the maximum and minimum displacements (See image on page 2 for coordinate system.)</a:t>
            </a:r>
            <a:endParaRPr lang="en-US" dirty="0"/>
          </a:p>
        </p:txBody>
      </p:sp>
    </p:spTree>
    <p:extLst>
      <p:ext uri="{BB962C8B-B14F-4D97-AF65-F5344CB8AC3E}">
        <p14:creationId xmlns:p14="http://schemas.microsoft.com/office/powerpoint/2010/main" val="36813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Analysis of “In-plane” effects</a:t>
            </a:r>
            <a:r>
              <a:rPr lang="en-US" dirty="0" smtClean="0"/>
              <a:t/>
            </a:r>
            <a:br>
              <a:rPr lang="en-US" dirty="0" smtClean="0"/>
            </a:b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4</a:t>
            </a:fld>
            <a:endParaRPr lang="en-US" dirty="0"/>
          </a:p>
        </p:txBody>
      </p:sp>
      <p:sp>
        <p:nvSpPr>
          <p:cNvPr id="3" name="TextBox 2"/>
          <p:cNvSpPr txBox="1"/>
          <p:nvPr/>
        </p:nvSpPr>
        <p:spPr>
          <a:xfrm>
            <a:off x="599355" y="1136739"/>
            <a:ext cx="789150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30 wire segments were checked on the wires sloped at -35.71 degrees</a:t>
            </a:r>
          </a:p>
          <a:p>
            <a:pPr marL="285750" indent="-285750">
              <a:buFont typeface="Arial" panose="020B0604020202020204" pitchFamily="34" charset="0"/>
              <a:buChar char="•"/>
            </a:pPr>
            <a:r>
              <a:rPr lang="en-US" dirty="0" smtClean="0"/>
              <a:t>Determined the change in length in the x-y plane between two nodes on each end of the wire.</a:t>
            </a:r>
          </a:p>
          <a:p>
            <a:pPr marL="285750" indent="-285750">
              <a:buFont typeface="Arial" panose="020B0604020202020204" pitchFamily="34" charset="0"/>
              <a:buChar char="•"/>
            </a:pPr>
            <a:r>
              <a:rPr lang="en-US" dirty="0" smtClean="0"/>
              <a:t>Wires sloped at +35.71 will see similar strains</a:t>
            </a:r>
          </a:p>
          <a:p>
            <a:pPr marL="285750" indent="-285750">
              <a:buFont typeface="Arial" panose="020B0604020202020204" pitchFamily="34" charset="0"/>
              <a:buChar char="•"/>
            </a:pPr>
            <a:r>
              <a:rPr lang="en-US" dirty="0" smtClean="0"/>
              <a:t>Wires with no slope will not see as much stress.</a:t>
            </a:r>
          </a:p>
          <a:p>
            <a:pPr marL="285750" indent="-285750">
              <a:buFont typeface="Arial" panose="020B0604020202020204" pitchFamily="34" charset="0"/>
              <a:buChar char="•"/>
            </a:pPr>
            <a:endParaRPr lang="en-US" dirty="0" smtClean="0"/>
          </a:p>
        </p:txBody>
      </p:sp>
      <p:pic>
        <p:nvPicPr>
          <p:cNvPr id="8" name="Picture 7"/>
          <p:cNvPicPr>
            <a:picLocks noChangeAspect="1"/>
          </p:cNvPicPr>
          <p:nvPr/>
        </p:nvPicPr>
        <p:blipFill>
          <a:blip r:embed="rId2"/>
          <a:stretch>
            <a:fillRect/>
          </a:stretch>
        </p:blipFill>
        <p:spPr>
          <a:xfrm>
            <a:off x="879219" y="3004149"/>
            <a:ext cx="5968501" cy="3231160"/>
          </a:xfrm>
          <a:prstGeom prst="rect">
            <a:avLst/>
          </a:prstGeom>
        </p:spPr>
      </p:pic>
    </p:spTree>
    <p:extLst>
      <p:ext uri="{BB962C8B-B14F-4D97-AF65-F5344CB8AC3E}">
        <p14:creationId xmlns:p14="http://schemas.microsoft.com/office/powerpoint/2010/main" val="419827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Results: Case 1 “in-plane”</a:t>
            </a: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5</a:t>
            </a:fld>
            <a:endParaRPr lang="en-US" dirty="0"/>
          </a:p>
        </p:txBody>
      </p:sp>
      <p:sp>
        <p:nvSpPr>
          <p:cNvPr id="9" name="TextBox 8"/>
          <p:cNvSpPr txBox="1"/>
          <p:nvPr/>
        </p:nvSpPr>
        <p:spPr>
          <a:xfrm>
            <a:off x="1037345" y="5171355"/>
            <a:ext cx="6984786" cy="1200329"/>
          </a:xfrm>
          <a:prstGeom prst="rect">
            <a:avLst/>
          </a:prstGeom>
          <a:noFill/>
        </p:spPr>
        <p:txBody>
          <a:bodyPr wrap="square" rtlCol="0">
            <a:spAutoFit/>
          </a:bodyPr>
          <a:lstStyle/>
          <a:p>
            <a:r>
              <a:rPr lang="en-US" dirty="0" smtClean="0"/>
              <a:t>Max Tension increases from 7* to 7.5N</a:t>
            </a:r>
            <a:endParaRPr lang="en-US" dirty="0"/>
          </a:p>
          <a:p>
            <a:endParaRPr lang="en-US" dirty="0" smtClean="0"/>
          </a:p>
          <a:p>
            <a:r>
              <a:rPr lang="en-US" dirty="0" smtClean="0"/>
              <a:t>*Note: Factory tension tolerance is 6+/-1N.  For purposes of this analysis, it is assumed all wires will start out at the maximum tension</a:t>
            </a:r>
            <a:endParaRPr lang="en-US" dirty="0"/>
          </a:p>
        </p:txBody>
      </p:sp>
      <p:pic>
        <p:nvPicPr>
          <p:cNvPr id="8" name="Picture 7"/>
          <p:cNvPicPr>
            <a:picLocks noChangeAspect="1"/>
          </p:cNvPicPr>
          <p:nvPr/>
        </p:nvPicPr>
        <p:blipFill>
          <a:blip r:embed="rId2"/>
          <a:stretch>
            <a:fillRect/>
          </a:stretch>
        </p:blipFill>
        <p:spPr>
          <a:xfrm>
            <a:off x="1698887" y="921178"/>
            <a:ext cx="5875946" cy="4127232"/>
          </a:xfrm>
          <a:prstGeom prst="rect">
            <a:avLst/>
          </a:prstGeom>
        </p:spPr>
      </p:pic>
    </p:spTree>
    <p:extLst>
      <p:ext uri="{BB962C8B-B14F-4D97-AF65-F5344CB8AC3E}">
        <p14:creationId xmlns:p14="http://schemas.microsoft.com/office/powerpoint/2010/main" val="322348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Results: Case 1 “out-of-plane” </a:t>
            </a:r>
            <a:r>
              <a:rPr lang="en-US" dirty="0" smtClean="0"/>
              <a:t/>
            </a:r>
            <a:br>
              <a:rPr lang="en-US" dirty="0" smtClean="0"/>
            </a:b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6</a:t>
            </a:fld>
            <a:endParaRPr lang="en-US" dirty="0"/>
          </a:p>
        </p:txBody>
      </p:sp>
      <p:sp>
        <p:nvSpPr>
          <p:cNvPr id="3" name="TextBox 2"/>
          <p:cNvSpPr txBox="1"/>
          <p:nvPr/>
        </p:nvSpPr>
        <p:spPr>
          <a:xfrm>
            <a:off x="599355" y="1136739"/>
            <a:ext cx="7891502" cy="923330"/>
          </a:xfrm>
          <a:prstGeom prst="rect">
            <a:avLst/>
          </a:prstGeom>
          <a:noFill/>
        </p:spPr>
        <p:txBody>
          <a:bodyPr wrap="square" rtlCol="0">
            <a:spAutoFit/>
          </a:bodyPr>
          <a:lstStyle/>
          <a:p>
            <a:pPr lvl="1"/>
            <a:r>
              <a:rPr lang="en-US" dirty="0" smtClean="0"/>
              <a:t>APA will bow out ~5mm &gt; ~radius of curvature &gt; 900m</a:t>
            </a:r>
          </a:p>
          <a:p>
            <a:pPr lvl="1"/>
            <a:endParaRPr lang="en-US" dirty="0" smtClean="0"/>
          </a:p>
          <a:p>
            <a:pPr marL="285750" indent="-285750">
              <a:buFont typeface="Arial" panose="020B0604020202020204" pitchFamily="34" charset="0"/>
              <a:buChar char="•"/>
            </a:pPr>
            <a:endParaRPr lang="en-US" dirty="0" smtClean="0"/>
          </a:p>
        </p:txBody>
      </p:sp>
      <p:pic>
        <p:nvPicPr>
          <p:cNvPr id="8" name="Picture 7"/>
          <p:cNvPicPr>
            <a:picLocks noChangeAspect="1"/>
          </p:cNvPicPr>
          <p:nvPr/>
        </p:nvPicPr>
        <p:blipFill>
          <a:blip r:embed="rId2"/>
          <a:stretch>
            <a:fillRect/>
          </a:stretch>
        </p:blipFill>
        <p:spPr>
          <a:xfrm>
            <a:off x="801700" y="1800105"/>
            <a:ext cx="7924800" cy="3457575"/>
          </a:xfrm>
          <a:prstGeom prst="rect">
            <a:avLst/>
          </a:prstGeom>
        </p:spPr>
      </p:pic>
    </p:spTree>
    <p:extLst>
      <p:ext uri="{BB962C8B-B14F-4D97-AF65-F5344CB8AC3E}">
        <p14:creationId xmlns:p14="http://schemas.microsoft.com/office/powerpoint/2010/main" val="237099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Results: Case 2 “ in plane”</a:t>
            </a:r>
            <a:r>
              <a:rPr lang="en-US" dirty="0" smtClean="0"/>
              <a:t/>
            </a:r>
            <a:br>
              <a:rPr lang="en-US" dirty="0" smtClean="0"/>
            </a:b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7</a:t>
            </a:fld>
            <a:endParaRPr lang="en-US" dirty="0"/>
          </a:p>
        </p:txBody>
      </p:sp>
      <p:sp>
        <p:nvSpPr>
          <p:cNvPr id="9" name="TextBox 8"/>
          <p:cNvSpPr txBox="1"/>
          <p:nvPr/>
        </p:nvSpPr>
        <p:spPr>
          <a:xfrm>
            <a:off x="879218" y="5647765"/>
            <a:ext cx="7511747" cy="646331"/>
          </a:xfrm>
          <a:prstGeom prst="rect">
            <a:avLst/>
          </a:prstGeom>
          <a:noFill/>
        </p:spPr>
        <p:txBody>
          <a:bodyPr wrap="square" rtlCol="0">
            <a:spAutoFit/>
          </a:bodyPr>
          <a:lstStyle/>
          <a:p>
            <a:r>
              <a:rPr lang="en-US" dirty="0" smtClean="0"/>
              <a:t>Tension increases from 7 to 10.1N.  </a:t>
            </a:r>
          </a:p>
          <a:p>
            <a:r>
              <a:rPr lang="en-US" dirty="0" smtClean="0"/>
              <a:t>Note: Transverse deflection is less than 2mm and can be ignored</a:t>
            </a:r>
            <a:endParaRPr lang="en-US" dirty="0"/>
          </a:p>
        </p:txBody>
      </p:sp>
      <p:pic>
        <p:nvPicPr>
          <p:cNvPr id="3" name="Picture 2"/>
          <p:cNvPicPr>
            <a:picLocks noChangeAspect="1"/>
          </p:cNvPicPr>
          <p:nvPr/>
        </p:nvPicPr>
        <p:blipFill>
          <a:blip r:embed="rId2"/>
          <a:stretch>
            <a:fillRect/>
          </a:stretch>
        </p:blipFill>
        <p:spPr>
          <a:xfrm>
            <a:off x="1429239" y="1313504"/>
            <a:ext cx="6285521" cy="4230991"/>
          </a:xfrm>
          <a:prstGeom prst="rect">
            <a:avLst/>
          </a:prstGeom>
        </p:spPr>
      </p:pic>
    </p:spTree>
    <p:extLst>
      <p:ext uri="{BB962C8B-B14F-4D97-AF65-F5344CB8AC3E}">
        <p14:creationId xmlns:p14="http://schemas.microsoft.com/office/powerpoint/2010/main" val="211005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smtClean="0"/>
              <a:t>Results: Case 3 “ in plane”</a:t>
            </a:r>
            <a:r>
              <a:rPr lang="en-US" dirty="0" smtClean="0"/>
              <a:t/>
            </a:r>
            <a:br>
              <a:rPr lang="en-US" dirty="0" smtClean="0"/>
            </a:b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8</a:t>
            </a:fld>
            <a:endParaRPr lang="en-US" dirty="0"/>
          </a:p>
        </p:txBody>
      </p:sp>
      <p:sp>
        <p:nvSpPr>
          <p:cNvPr id="9" name="TextBox 8"/>
          <p:cNvSpPr txBox="1"/>
          <p:nvPr/>
        </p:nvSpPr>
        <p:spPr>
          <a:xfrm>
            <a:off x="879218" y="5647765"/>
            <a:ext cx="7511747" cy="646331"/>
          </a:xfrm>
          <a:prstGeom prst="rect">
            <a:avLst/>
          </a:prstGeom>
          <a:noFill/>
        </p:spPr>
        <p:txBody>
          <a:bodyPr wrap="square" rtlCol="0">
            <a:spAutoFit/>
          </a:bodyPr>
          <a:lstStyle/>
          <a:p>
            <a:r>
              <a:rPr lang="en-US" dirty="0" smtClean="0"/>
              <a:t>Tension increases from 7 to 8.59N.  </a:t>
            </a:r>
          </a:p>
          <a:p>
            <a:r>
              <a:rPr lang="en-US" dirty="0" smtClean="0"/>
              <a:t>Note: Transverse deflection is less than 1mm and can be ignored.</a:t>
            </a:r>
            <a:endParaRPr lang="en-US" dirty="0"/>
          </a:p>
        </p:txBody>
      </p:sp>
      <p:pic>
        <p:nvPicPr>
          <p:cNvPr id="3" name="Picture 2"/>
          <p:cNvPicPr>
            <a:picLocks noChangeAspect="1"/>
          </p:cNvPicPr>
          <p:nvPr/>
        </p:nvPicPr>
        <p:blipFill>
          <a:blip r:embed="rId2"/>
          <a:stretch>
            <a:fillRect/>
          </a:stretch>
        </p:blipFill>
        <p:spPr>
          <a:xfrm>
            <a:off x="1344717" y="1109621"/>
            <a:ext cx="5903659" cy="4242834"/>
          </a:xfrm>
          <a:prstGeom prst="rect">
            <a:avLst/>
          </a:prstGeom>
        </p:spPr>
      </p:pic>
    </p:spTree>
    <p:extLst>
      <p:ext uri="{BB962C8B-B14F-4D97-AF65-F5344CB8AC3E}">
        <p14:creationId xmlns:p14="http://schemas.microsoft.com/office/powerpoint/2010/main" val="193014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390297" cy="647102"/>
          </a:xfrm>
        </p:spPr>
        <p:txBody>
          <a:bodyPr>
            <a:normAutofit fontScale="90000"/>
          </a:bodyPr>
          <a:lstStyle/>
          <a:p>
            <a:r>
              <a:rPr lang="en-US" sz="3100" dirty="0"/>
              <a:t>Strength of M20 adaptor </a:t>
            </a:r>
            <a:r>
              <a:rPr lang="en-US" sz="3100" dirty="0" smtClean="0"/>
              <a:t>connection </a:t>
            </a:r>
            <a:r>
              <a:rPr lang="en-US" sz="3100" dirty="0" smtClean="0"/>
              <a:t>- Constraints</a:t>
            </a:r>
            <a:r>
              <a:rPr lang="en-US" dirty="0"/>
              <a:t/>
            </a:r>
            <a:br>
              <a:rPr lang="en-US" dirty="0"/>
            </a:br>
            <a:r>
              <a:rPr lang="en-US" dirty="0" smtClean="0"/>
              <a:t> </a:t>
            </a:r>
            <a:endParaRPr lang="en-US" dirty="0"/>
          </a:p>
        </p:txBody>
      </p:sp>
      <p:sp>
        <p:nvSpPr>
          <p:cNvPr id="4" name="Date Placeholder 3"/>
          <p:cNvSpPr>
            <a:spLocks noGrp="1"/>
          </p:cNvSpPr>
          <p:nvPr>
            <p:ph type="dt" sz="half" idx="12"/>
          </p:nvPr>
        </p:nvSpPr>
        <p:spPr/>
        <p:txBody>
          <a:bodyPr/>
          <a:lstStyle/>
          <a:p>
            <a:pPr>
              <a:defRPr/>
            </a:pPr>
            <a:r>
              <a:rPr lang="en-US" dirty="0" smtClean="0">
                <a:latin typeface="Helvetica"/>
                <a:cs typeface="Helvetica"/>
              </a:rPr>
              <a:t>7/29/2020</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en-US" dirty="0" smtClean="0"/>
              <a:t>D. Wenman | DUNE PDR: APA Shipping Box</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9</a:t>
            </a:fld>
            <a:endParaRPr lang="en-US" dirty="0"/>
          </a:p>
        </p:txBody>
      </p:sp>
      <p:sp>
        <p:nvSpPr>
          <p:cNvPr id="13" name="Oval 12"/>
          <p:cNvSpPr/>
          <p:nvPr/>
        </p:nvSpPr>
        <p:spPr>
          <a:xfrm>
            <a:off x="5271247" y="4126326"/>
            <a:ext cx="666415" cy="59935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p:nvPr/>
        </p:nvPicPr>
        <p:blipFill>
          <a:blip r:embed="rId2">
            <a:extLst>
              <a:ext uri="{28A0092B-C50C-407E-A947-70E740481C1C}">
                <a14:useLocalDpi xmlns:a14="http://schemas.microsoft.com/office/drawing/2010/main" val="0"/>
              </a:ext>
            </a:extLst>
          </a:blip>
          <a:stretch>
            <a:fillRect/>
          </a:stretch>
        </p:blipFill>
        <p:spPr>
          <a:xfrm>
            <a:off x="1080584" y="2627099"/>
            <a:ext cx="6824820" cy="3073997"/>
          </a:xfrm>
          <a:prstGeom prst="rect">
            <a:avLst/>
          </a:prstGeom>
        </p:spPr>
      </p:pic>
      <p:sp>
        <p:nvSpPr>
          <p:cNvPr id="7" name="TextBox 6"/>
          <p:cNvSpPr txBox="1"/>
          <p:nvPr/>
        </p:nvSpPr>
        <p:spPr>
          <a:xfrm>
            <a:off x="1629295" y="1222028"/>
            <a:ext cx="516220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Frame and support bracket included in the model</a:t>
            </a:r>
          </a:p>
          <a:p>
            <a:pPr marL="285750" indent="-285750">
              <a:buFont typeface="Arial" panose="020B0604020202020204" pitchFamily="34" charset="0"/>
              <a:buChar char="•"/>
            </a:pPr>
            <a:r>
              <a:rPr lang="en-US" dirty="0" smtClean="0"/>
              <a:t>The frame and bracket assembly are constrained in FEA model using soft supports with spring constants approximating the vibration isolators</a:t>
            </a:r>
            <a:endParaRPr lang="en-US" dirty="0"/>
          </a:p>
        </p:txBody>
      </p:sp>
      <p:sp>
        <p:nvSpPr>
          <p:cNvPr id="8" name="TextBox 7"/>
          <p:cNvSpPr txBox="1"/>
          <p:nvPr/>
        </p:nvSpPr>
        <p:spPr>
          <a:xfrm>
            <a:off x="3933596" y="5819471"/>
            <a:ext cx="1670858" cy="369332"/>
          </a:xfrm>
          <a:prstGeom prst="rect">
            <a:avLst/>
          </a:prstGeom>
          <a:noFill/>
        </p:spPr>
        <p:txBody>
          <a:bodyPr wrap="square" rtlCol="0">
            <a:spAutoFit/>
          </a:bodyPr>
          <a:lstStyle/>
          <a:p>
            <a:r>
              <a:rPr lang="en-US" dirty="0" smtClean="0"/>
              <a:t>Soft supports</a:t>
            </a:r>
            <a:endParaRPr lang="en-US" dirty="0"/>
          </a:p>
        </p:txBody>
      </p:sp>
      <p:cxnSp>
        <p:nvCxnSpPr>
          <p:cNvPr id="20" name="Straight Arrow Connector 19"/>
          <p:cNvCxnSpPr/>
          <p:nvPr/>
        </p:nvCxnSpPr>
        <p:spPr>
          <a:xfrm flipV="1">
            <a:off x="5436524" y="5245331"/>
            <a:ext cx="2019992" cy="6953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1945179" y="5162205"/>
            <a:ext cx="2094806" cy="7434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115220"/>
      </p:ext>
    </p:extLst>
  </p:cSld>
  <p:clrMapOvr>
    <a:masterClrMapping/>
  </p:clrMapOvr>
</p:sld>
</file>

<file path=ppt/theme/theme1.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DUNE_Template</Template>
  <TotalTime>24900</TotalTime>
  <Words>1685</Words>
  <Application>Microsoft Office PowerPoint</Application>
  <PresentationFormat>On-screen Show (4:3)</PresentationFormat>
  <Paragraphs>194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Geneva</vt:lpstr>
      <vt:lpstr>Helvetica</vt:lpstr>
      <vt:lpstr>Lucida Grande</vt:lpstr>
      <vt:lpstr>LBNF Content-Footer Theme</vt:lpstr>
      <vt:lpstr>Considerations on the APA frame</vt:lpstr>
      <vt:lpstr>Effect on wire tension during transport and handling   </vt:lpstr>
      <vt:lpstr>Approach </vt:lpstr>
      <vt:lpstr>Analysis of “In-plane” effects   </vt:lpstr>
      <vt:lpstr>Results: Case 1 “in-plane”  </vt:lpstr>
      <vt:lpstr>Results: Case 1 “out-of-plane”    </vt:lpstr>
      <vt:lpstr>Results: Case 2 “ in plane”   </vt:lpstr>
      <vt:lpstr>Results: Case 3 “ in plane”   </vt:lpstr>
      <vt:lpstr>Strength of M20 adaptor connection - Constraints  </vt:lpstr>
      <vt:lpstr>Strength of M20 bolt and threads - inputs   </vt:lpstr>
      <vt:lpstr>Tube wall stress  </vt:lpstr>
      <vt:lpstr>Inputs continued  </vt:lpstr>
      <vt:lpstr>Strength of M20 bolts and threads per code  </vt:lpstr>
      <vt:lpstr>Results  </vt:lpstr>
      <vt:lpstr>High G load analysis on APA frame - inputs   </vt:lpstr>
      <vt:lpstr>High G load analysis on APA frame - results   </vt:lpstr>
      <vt:lpstr>Conduit installation – Steps 1 to 4 </vt:lpstr>
      <vt:lpstr>Conduit installation – Step 5-8</vt:lpstr>
      <vt:lpstr>Conduit installation – Step 9-10</vt:lpstr>
      <vt:lpstr>Conduit installation – Step 10-12</vt:lpstr>
      <vt:lpstr>Lessons learned from protoDUNE transport box   </vt:lpstr>
      <vt:lpstr>Lessons learned from protoDUNE transport box   </vt:lpstr>
      <vt:lpstr>Lessons learned from protoDUNE transport box   </vt:lpstr>
      <vt:lpstr>Lessons learned from protoDUNE transport box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or two lines</dc:title>
  <dc:creator>Jack Fowler</dc:creator>
  <dc:description>Modified by A. Weber</dc:description>
  <cp:lastModifiedBy>Dan Wenman</cp:lastModifiedBy>
  <cp:revision>410</cp:revision>
  <cp:lastPrinted>2020-04-10T12:58:21Z</cp:lastPrinted>
  <dcterms:created xsi:type="dcterms:W3CDTF">2015-09-16T13:36:09Z</dcterms:created>
  <dcterms:modified xsi:type="dcterms:W3CDTF">2020-07-29T14:33:16Z</dcterms:modified>
</cp:coreProperties>
</file>