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602B5-4418-4E2B-9DE4-C832FBE529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13AB2A-64CC-43F5-A697-F4AF03E9B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9C14D-2C2F-4D2D-A138-8581B95B0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D905-9F7F-470A-8CFE-481227EC2C7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28409-73EA-4FDC-85F4-365077F40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A9AE9-9F63-4858-8B57-DBF1D4F5A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3B592-3297-44A5-A38A-6B631B40A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1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8AF49-A076-420A-A6D7-40CB9BBBE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EA2D6D-6E11-43DD-A2AC-A77773EAE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F76B5-D97F-45F7-9837-713A6496D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D905-9F7F-470A-8CFE-481227EC2C7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FA36E-4532-41EF-A0C8-BB24642F3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4B22A-DDC3-4E8B-A347-95D5816B5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3B592-3297-44A5-A38A-6B631B40A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972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4EC4F5-7DEC-46B8-8C14-6FEC45E717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349BD5-22C3-4260-9C39-3394BB7F9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7A344-7A79-4CFD-A88F-900A3FA83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D905-9F7F-470A-8CFE-481227EC2C7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F1E72-B361-46C0-9F5F-37AF44241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B167C-5B88-4142-B199-9ABE27BC8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3B592-3297-44A5-A38A-6B631B40A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14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E16C7-CCF4-4AE3-86B0-3234373E5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93540-0846-4B72-B3B9-F961F88FB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B6CBDD-2371-4F7F-B161-8655F48C5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D905-9F7F-470A-8CFE-481227EC2C7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74528-B919-4F83-91BF-90FB71E13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836A0-EE33-423B-AC11-D0175E636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3B592-3297-44A5-A38A-6B631B40A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4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DB3D2-2F2E-4BAA-B0A4-3681B1027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706AE-1D95-4B29-ADAF-4850AC9AA1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98729-43DD-48F6-9A4F-17DA18912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D905-9F7F-470A-8CFE-481227EC2C7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81940D-867D-4190-A8DB-E50488E01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13020-72A5-4592-B34A-0F2F930EA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3B592-3297-44A5-A38A-6B631B40A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35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368F2-6BDB-4967-853F-6352F7382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1DFFB-7471-4FD1-87E2-CE8A8F7DD4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01E18D-0077-4CA9-9C63-D5E516B44A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50B888-ACCF-4CE3-B44E-D5BF0856F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D905-9F7F-470A-8CFE-481227EC2C7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B60E68-BB43-4957-9B39-AD9B36B6D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C9CFEA-0A01-42A6-A57D-974F0D0D8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3B592-3297-44A5-A38A-6B631B40A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70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1DC62-B240-4C8A-83B7-7E6391C25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355B84-D922-4F54-92F8-DE36117B4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1BBA95-6735-4401-8FF5-5EB27F6FE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78F38B-B6E4-4EF7-841A-13FA32018E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FEC656-DFC4-43D0-ADB6-6AF3B19321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3A22B0-C43B-474E-8FDE-86A21B6CD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D905-9F7F-470A-8CFE-481227EC2C7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CC9813-5D53-4B51-9F32-A4365DE65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D86F65-628D-4655-817D-D5E17D94E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3B592-3297-44A5-A38A-6B631B40A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63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96AF7-B320-4CCF-AE24-18860E94B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09EEEA-8FAF-409B-935B-2D3EC5D35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D905-9F7F-470A-8CFE-481227EC2C7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44CF3-5E27-47E2-BE31-FE26A5CF6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CBFD36-7659-49E2-A511-5F9603467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3B592-3297-44A5-A38A-6B631B40A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6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4F0561-D188-43CD-AD56-E711DC7EF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D905-9F7F-470A-8CFE-481227EC2C7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A8FE09-3BA0-48B0-9B81-E8EDAE155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BEFF07-1FC5-4319-9E41-5CC28FDDF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3B592-3297-44A5-A38A-6B631B40A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16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E1AFE-5087-4767-B9D5-E6918867E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D9E41-36E8-48C7-A605-DAA7CFD50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AE6D64-F806-4F82-B4FC-5023F60AF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6A1317-C259-4003-89A5-D6ED176A9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D905-9F7F-470A-8CFE-481227EC2C7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6C0B75-8616-4443-8EEE-0CE9A4047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792493-2D4D-46F0-8900-EC0BDABBA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3B592-3297-44A5-A38A-6B631B40A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32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36523-A7D9-4636-9ADB-5D968EAA1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0B0636-4BF0-4A96-AC52-B6094CA580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0157F1-54BB-4655-AD75-38AD5ABE2A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6313CF-5B87-4CD0-A98C-4561E26D9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ED905-9F7F-470A-8CFE-481227EC2C7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319567-040C-4E1C-908D-EF1686D7C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41D57-F76E-473A-86BE-A9699F174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3B592-3297-44A5-A38A-6B631B40A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5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D3E703-91A2-4A6B-B994-3E2224393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688F3-4D85-467D-9CCA-799FE998D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CBFA1-A0E8-4B65-9349-1121F102A8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ED905-9F7F-470A-8CFE-481227EC2C7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832FB-4541-4324-9ACA-0911772783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AD1A6-AEAD-4F7D-ADB6-2285D79AC0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3B592-3297-44A5-A38A-6B631B40A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15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A99C4-85D2-49EB-936B-AB2B31842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923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443E7-486C-414E-AA2E-39E93D458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225" y="1256454"/>
            <a:ext cx="10515600" cy="498449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Q1 Please present the schedule for transport box design effort, final review, and production including the prototyping process at Ash River and SURF that would be required. When does a shipping box need to be available to be sent to CERN.  Include in this schedule the plan for developing a QC-plan, and any installation/use/HA documents required for certifying its use in the prototyping?</a:t>
            </a:r>
          </a:p>
          <a:p>
            <a:endParaRPr lang="en-US" dirty="0"/>
          </a:p>
          <a:p>
            <a:r>
              <a:rPr lang="en-US" dirty="0"/>
              <a:t>Q2 Please present the resources budgeted and plans for the remaining engineering.</a:t>
            </a:r>
          </a:p>
          <a:p>
            <a:endParaRPr lang="en-US" dirty="0"/>
          </a:p>
          <a:p>
            <a:r>
              <a:rPr lang="en-US" dirty="0"/>
              <a:t>Q3 What is the plan for developing the QC-plan, and what is the schedule for the testing and certifying for use in the prototyping? When must APAs be shipped to CERN for Cold Box Testing (Q1 FY20201?)</a:t>
            </a:r>
          </a:p>
          <a:p>
            <a:endParaRPr lang="en-US" dirty="0"/>
          </a:p>
          <a:p>
            <a:r>
              <a:rPr lang="en-US" dirty="0"/>
              <a:t>Q4  Do you have a list of documentation that needs to be drafted and approved before the boxes can be used at CERN, SURF,  and Ash River. </a:t>
            </a:r>
          </a:p>
          <a:p>
            <a:endParaRPr lang="en-US" dirty="0"/>
          </a:p>
          <a:p>
            <a:r>
              <a:rPr lang="en-US" dirty="0"/>
              <a:t>Q7 Please present a brief summary of the transport box BOE. (This should be done last after the other questions have been addressed.)</a:t>
            </a:r>
          </a:p>
        </p:txBody>
      </p:sp>
    </p:spTree>
    <p:extLst>
      <p:ext uri="{BB962C8B-B14F-4D97-AF65-F5344CB8AC3E}">
        <p14:creationId xmlns:p14="http://schemas.microsoft.com/office/powerpoint/2010/main" val="3451635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061A5-2C59-4620-A6B9-7E8BA1F86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APA Consortium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5AD12-1B77-4740-B4BA-84A52B2E6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We are presenting a technically limited schedule, still subject to delays caused by COVID-19 and uncertainties in funding in US </a:t>
            </a:r>
          </a:p>
          <a:p>
            <a:r>
              <a:rPr lang="en-US" dirty="0"/>
              <a:t>The plan:</a:t>
            </a:r>
          </a:p>
          <a:p>
            <a:pPr lvl="1"/>
            <a:r>
              <a:rPr lang="en-US" dirty="0"/>
              <a:t>Start construction of a pre-production APA in UK and a pre-production APA in US in October</a:t>
            </a:r>
          </a:p>
          <a:p>
            <a:pPr lvl="1"/>
            <a:r>
              <a:rPr lang="en-US" dirty="0"/>
              <a:t>One would be a “top” APA and the other a “bottom” APA.</a:t>
            </a:r>
          </a:p>
          <a:p>
            <a:pPr lvl="1"/>
            <a:r>
              <a:rPr lang="en-US" dirty="0"/>
              <a:t>Ship to the two APAs to CERN using </a:t>
            </a:r>
            <a:r>
              <a:rPr lang="en-US" dirty="0" err="1"/>
              <a:t>Protodune</a:t>
            </a:r>
            <a:r>
              <a:rPr lang="en-US" dirty="0"/>
              <a:t>-style shipping boxes and perform integration tests with CE and PDS and cold box tests (early 2021)</a:t>
            </a:r>
          </a:p>
          <a:p>
            <a:pPr lvl="1"/>
            <a:r>
              <a:rPr lang="en-US" dirty="0"/>
              <a:t>If OK, use them in </a:t>
            </a:r>
            <a:r>
              <a:rPr lang="en-US" dirty="0" err="1"/>
              <a:t>ProtoDUNE</a:t>
            </a:r>
            <a:r>
              <a:rPr lang="en-US" dirty="0"/>
              <a:t>-II</a:t>
            </a:r>
          </a:p>
          <a:p>
            <a:pPr lvl="1"/>
            <a:r>
              <a:rPr lang="en-US" dirty="0"/>
              <a:t>Plan to start of APA production in UK with 4 winding machines in March</a:t>
            </a:r>
          </a:p>
          <a:p>
            <a:pPr lvl="1"/>
            <a:r>
              <a:rPr lang="en-US" dirty="0"/>
              <a:t>The first DUNE transport box needed in UK to ship the two additional APAs (top/bottom pair) for </a:t>
            </a:r>
            <a:r>
              <a:rPr lang="en-US" dirty="0" err="1"/>
              <a:t>ProtoDUNE</a:t>
            </a:r>
            <a:r>
              <a:rPr lang="en-US" dirty="0"/>
              <a:t>-II in late spring 2021</a:t>
            </a:r>
          </a:p>
        </p:txBody>
      </p:sp>
    </p:spTree>
    <p:extLst>
      <p:ext uri="{BB962C8B-B14F-4D97-AF65-F5344CB8AC3E}">
        <p14:creationId xmlns:p14="http://schemas.microsoft.com/office/powerpoint/2010/main" val="1445944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3CDDB-FF32-4DCB-9CA0-8FCB28085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5795"/>
            <a:ext cx="10515600" cy="1325563"/>
          </a:xfrm>
        </p:spPr>
        <p:txBody>
          <a:bodyPr/>
          <a:lstStyle/>
          <a:p>
            <a:r>
              <a:rPr lang="en-US" b="1" dirty="0"/>
              <a:t>The transport box plan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4B9C01F-3596-4275-A883-6FE88D68F1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2198030"/>
              </p:ext>
            </p:extLst>
          </p:nvPr>
        </p:nvGraphicFramePr>
        <p:xfrm>
          <a:off x="372484" y="2090154"/>
          <a:ext cx="11447031" cy="2024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3" imgW="12314157" imgH="2171568" progId="Excel.Sheet.12">
                  <p:embed/>
                </p:oleObj>
              </mc:Choice>
              <mc:Fallback>
                <p:oleObj name="Worksheet" r:id="rId3" imgW="12314157" imgH="217156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2484" y="2090154"/>
                        <a:ext cx="11447031" cy="20246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1660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FA07-D8CF-4531-88A8-1345636C9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Manpower resources for shipping box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BCCBF-6890-49C1-8345-4D6B884A7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50% of Peter Sutcliffe (ME) in UK </a:t>
            </a:r>
          </a:p>
          <a:p>
            <a:r>
              <a:rPr lang="en-US" dirty="0"/>
              <a:t>100% of George Stavrakis (ME) in UK</a:t>
            </a:r>
          </a:p>
          <a:p>
            <a:r>
              <a:rPr lang="en-US" dirty="0"/>
              <a:t>25% of Gwenn </a:t>
            </a:r>
            <a:r>
              <a:rPr lang="en-US" dirty="0" err="1"/>
              <a:t>Mouster</a:t>
            </a:r>
            <a:r>
              <a:rPr lang="en-US" dirty="0"/>
              <a:t> (ME) in UK</a:t>
            </a:r>
          </a:p>
          <a:p>
            <a:r>
              <a:rPr lang="en-US" dirty="0"/>
              <a:t>25% of David Payne (Phys.) in UK</a:t>
            </a:r>
          </a:p>
          <a:p>
            <a:r>
              <a:rPr lang="en-US" dirty="0"/>
              <a:t>Jeff Nelson (Phys.) + Machinist availability at W&amp;M</a:t>
            </a:r>
          </a:p>
          <a:p>
            <a:pPr lvl="1"/>
            <a:r>
              <a:rPr lang="en-US" dirty="0"/>
              <a:t>$46.9k APA Shipping box prototype</a:t>
            </a:r>
          </a:p>
          <a:p>
            <a:pPr lvl="1"/>
            <a:r>
              <a:rPr lang="en-US" dirty="0"/>
              <a:t>$6.4k APA Vertical cart prototype</a:t>
            </a:r>
          </a:p>
          <a:p>
            <a:r>
              <a:rPr lang="en-US" dirty="0"/>
              <a:t>PSL personnel for Ash River tests</a:t>
            </a:r>
          </a:p>
          <a:p>
            <a:r>
              <a:rPr lang="en-US" dirty="0"/>
              <a:t>Ang Lee (ME) at Fermilab for FEA analyses, 1.5 months, to be agreed by TC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916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B1C4A-D33A-4349-BB86-E3F24B36D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153"/>
            <a:ext cx="10515600" cy="1325563"/>
          </a:xfrm>
        </p:spPr>
        <p:txBody>
          <a:bodyPr/>
          <a:lstStyle/>
          <a:p>
            <a:r>
              <a:rPr lang="en-US" b="1" dirty="0"/>
              <a:t>List of 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BCE0E-A683-40B7-BDD4-D78466734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6414"/>
            <a:ext cx="10515600" cy="503114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Final drawings and engineering notes for the APA shipping box and the APA carts </a:t>
            </a:r>
          </a:p>
          <a:p>
            <a:pPr lvl="1"/>
            <a:r>
              <a:rPr lang="en-US" dirty="0"/>
              <a:t>Approved as appropriate by TC/Compliance Office</a:t>
            </a:r>
          </a:p>
          <a:p>
            <a:r>
              <a:rPr lang="en-US" dirty="0"/>
              <a:t>Formal BTH/ASME certification for the APA shipping box by certified manufacturer</a:t>
            </a:r>
          </a:p>
          <a:p>
            <a:r>
              <a:rPr lang="en-US" dirty="0"/>
              <a:t>Detailed test plan for Ash River tests </a:t>
            </a:r>
          </a:p>
          <a:p>
            <a:pPr lvl="1"/>
            <a:r>
              <a:rPr lang="en-US" dirty="0"/>
              <a:t>List of materials with drawings and weight specifications</a:t>
            </a:r>
          </a:p>
          <a:p>
            <a:pPr lvl="1"/>
            <a:r>
              <a:rPr lang="en-US" dirty="0"/>
              <a:t>Unpacking and handling instructions</a:t>
            </a:r>
          </a:p>
          <a:p>
            <a:pPr lvl="1"/>
            <a:r>
              <a:rPr lang="en-US" dirty="0"/>
              <a:t>Approval by DUNE ES&amp;H/U. Minnesota</a:t>
            </a:r>
          </a:p>
          <a:p>
            <a:pPr lvl="1"/>
            <a:r>
              <a:rPr lang="en-US" dirty="0"/>
              <a:t>Hazard analysis documentation</a:t>
            </a:r>
          </a:p>
          <a:p>
            <a:r>
              <a:rPr lang="en-US" dirty="0"/>
              <a:t>Detailed test plan for SURF tests</a:t>
            </a:r>
          </a:p>
          <a:p>
            <a:pPr lvl="1"/>
            <a:r>
              <a:rPr lang="en-US" dirty="0"/>
              <a:t>List of materials with drawings and weight specifications</a:t>
            </a:r>
          </a:p>
          <a:p>
            <a:pPr lvl="1"/>
            <a:r>
              <a:rPr lang="en-US" dirty="0"/>
              <a:t>Unpacking and handling instructions</a:t>
            </a:r>
          </a:p>
          <a:p>
            <a:pPr lvl="1"/>
            <a:r>
              <a:rPr lang="en-US" dirty="0"/>
              <a:t>Approval by DUNE ES&amp;H/SDSTA</a:t>
            </a:r>
          </a:p>
          <a:p>
            <a:pPr lvl="1"/>
            <a:r>
              <a:rPr lang="en-US" dirty="0"/>
              <a:t>Hazard analysis documentation</a:t>
            </a:r>
          </a:p>
          <a:p>
            <a:pPr lvl="1"/>
            <a:r>
              <a:rPr lang="en-US" dirty="0"/>
              <a:t>Critical lift documentation</a:t>
            </a:r>
          </a:p>
          <a:p>
            <a:pPr lvl="1"/>
            <a:r>
              <a:rPr lang="en-US" dirty="0"/>
              <a:t>No previous experience of the Consortium with working at SURF</a:t>
            </a:r>
          </a:p>
          <a:p>
            <a:r>
              <a:rPr lang="en-US" dirty="0"/>
              <a:t>Detailed procedure for handling the APA shipping box and for extraction of APAs</a:t>
            </a:r>
          </a:p>
          <a:p>
            <a:pPr lvl="1"/>
            <a:r>
              <a:rPr lang="en-US" dirty="0"/>
              <a:t>List of materials with drawings and weight specifications</a:t>
            </a:r>
          </a:p>
          <a:p>
            <a:pPr lvl="1"/>
            <a:r>
              <a:rPr lang="en-US" dirty="0"/>
              <a:t>Unpacking and handling instructions</a:t>
            </a:r>
          </a:p>
          <a:p>
            <a:pPr lvl="1"/>
            <a:r>
              <a:rPr lang="en-US" dirty="0"/>
              <a:t>Approval by DUNE ES&amp;H/CERN NP/HSE</a:t>
            </a:r>
          </a:p>
          <a:p>
            <a:pPr lvl="1"/>
            <a:r>
              <a:rPr lang="en-US" dirty="0"/>
              <a:t>Hazard analysis documentation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470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568</Words>
  <Application>Microsoft Office PowerPoint</Application>
  <PresentationFormat>Widescreen</PresentationFormat>
  <Paragraphs>51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Microsoft Excel Worksheet</vt:lpstr>
      <vt:lpstr>Questions</vt:lpstr>
      <vt:lpstr>The APA Consortium plan</vt:lpstr>
      <vt:lpstr>The transport box plan</vt:lpstr>
      <vt:lpstr>Manpower resources for shipping box</vt:lpstr>
      <vt:lpstr>List of documentation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Alberto Marchionni</dc:creator>
  <cp:lastModifiedBy>Alberto Marchionni</cp:lastModifiedBy>
  <cp:revision>17</cp:revision>
  <dcterms:created xsi:type="dcterms:W3CDTF">2020-07-30T11:19:54Z</dcterms:created>
  <dcterms:modified xsi:type="dcterms:W3CDTF">2020-07-30T15:29:13Z</dcterms:modified>
</cp:coreProperties>
</file>