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1" r:id="rId2"/>
    <p:sldId id="281" r:id="rId3"/>
    <p:sldId id="257" r:id="rId4"/>
    <p:sldId id="276" r:id="rId5"/>
    <p:sldId id="262" r:id="rId6"/>
    <p:sldId id="266" r:id="rId7"/>
    <p:sldId id="270" r:id="rId8"/>
    <p:sldId id="269" r:id="rId9"/>
    <p:sldId id="275" r:id="rId10"/>
    <p:sldId id="272" r:id="rId11"/>
    <p:sldId id="277" r:id="rId12"/>
    <p:sldId id="278" r:id="rId13"/>
    <p:sldId id="280" r:id="rId14"/>
    <p:sldId id="279" r:id="rId15"/>
    <p:sldId id="282" r:id="rId16"/>
    <p:sldId id="284" r:id="rId17"/>
    <p:sldId id="289" r:id="rId18"/>
    <p:sldId id="290" r:id="rId19"/>
    <p:sldId id="291" r:id="rId20"/>
    <p:sldId id="292" r:id="rId21"/>
    <p:sldId id="293" r:id="rId22"/>
    <p:sldId id="294" r:id="rId23"/>
    <p:sldId id="295" r:id="rId24"/>
    <p:sldId id="296" r:id="rId25"/>
    <p:sldId id="285" r:id="rId26"/>
    <p:sldId id="286" r:id="rId27"/>
    <p:sldId id="287" r:id="rId28"/>
    <p:sldId id="288" r:id="rId29"/>
    <p:sldId id="283" r:id="rId30"/>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6395" autoAdjust="0"/>
  </p:normalViewPr>
  <p:slideViewPr>
    <p:cSldViewPr snapToGrid="0">
      <p:cViewPr varScale="1">
        <p:scale>
          <a:sx n="86" d="100"/>
          <a:sy n="86" d="100"/>
        </p:scale>
        <p:origin x="132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73D526D4-D07A-4286-A95D-E9F873295E73}" type="datetimeFigureOut">
              <a:rPr lang="en-GB" smtClean="0"/>
              <a:t>30/07/2020</a:t>
            </a:fld>
            <a:endParaRPr lang="en-GB"/>
          </a:p>
        </p:txBody>
      </p:sp>
      <p:sp>
        <p:nvSpPr>
          <p:cNvPr id="4" name="Slide Image Placeholder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36E86B9-6B96-484D-9330-C4B791D20240}" type="slidenum">
              <a:rPr lang="en-GB" smtClean="0"/>
              <a:t>‹#›</a:t>
            </a:fld>
            <a:endParaRPr lang="en-GB"/>
          </a:p>
        </p:txBody>
      </p:sp>
    </p:spTree>
    <p:extLst>
      <p:ext uri="{BB962C8B-B14F-4D97-AF65-F5344CB8AC3E}">
        <p14:creationId xmlns:p14="http://schemas.microsoft.com/office/powerpoint/2010/main" val="3123663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6E86B9-6B96-484D-9330-C4B791D20240}" type="slidenum">
              <a:rPr lang="en-GB" smtClean="0"/>
              <a:t>3</a:t>
            </a:fld>
            <a:endParaRPr lang="en-GB"/>
          </a:p>
        </p:txBody>
      </p:sp>
    </p:spTree>
    <p:extLst>
      <p:ext uri="{BB962C8B-B14F-4D97-AF65-F5344CB8AC3E}">
        <p14:creationId xmlns:p14="http://schemas.microsoft.com/office/powerpoint/2010/main" val="3827444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6E86B9-6B96-484D-9330-C4B791D20240}" type="slidenum">
              <a:rPr lang="en-GB" smtClean="0"/>
              <a:t>4</a:t>
            </a:fld>
            <a:endParaRPr lang="en-GB"/>
          </a:p>
        </p:txBody>
      </p:sp>
    </p:spTree>
    <p:extLst>
      <p:ext uri="{BB962C8B-B14F-4D97-AF65-F5344CB8AC3E}">
        <p14:creationId xmlns:p14="http://schemas.microsoft.com/office/powerpoint/2010/main" val="23147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90F2B54-2506-4E05-BB84-FD08CB53BA8C}" type="datetimeFigureOut">
              <a:rPr lang="en-GB" smtClean="0"/>
              <a:t>30/07/2020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553077-566C-48AD-8EA9-F1956EC4F325}" type="slidenum">
              <a:rPr lang="en-GB" smtClean="0"/>
              <a:t>‹#›</a:t>
            </a:fld>
            <a:endParaRPr lang="en-GB"/>
          </a:p>
        </p:txBody>
      </p:sp>
    </p:spTree>
    <p:extLst>
      <p:ext uri="{BB962C8B-B14F-4D97-AF65-F5344CB8AC3E}">
        <p14:creationId xmlns:p14="http://schemas.microsoft.com/office/powerpoint/2010/main" val="134026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0F2B54-2506-4E05-BB84-FD08CB53BA8C}" type="datetimeFigureOut">
              <a:rPr lang="en-GB" smtClean="0"/>
              <a:t>30/07/2020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553077-566C-48AD-8EA9-F1956EC4F325}" type="slidenum">
              <a:rPr lang="en-GB" smtClean="0"/>
              <a:t>‹#›</a:t>
            </a:fld>
            <a:endParaRPr lang="en-GB"/>
          </a:p>
        </p:txBody>
      </p:sp>
    </p:spTree>
    <p:extLst>
      <p:ext uri="{BB962C8B-B14F-4D97-AF65-F5344CB8AC3E}">
        <p14:creationId xmlns:p14="http://schemas.microsoft.com/office/powerpoint/2010/main" val="277660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0F2B54-2506-4E05-BB84-FD08CB53BA8C}" type="datetimeFigureOut">
              <a:rPr lang="en-GB" smtClean="0"/>
              <a:t>30/07/2020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553077-566C-48AD-8EA9-F1956EC4F325}" type="slidenum">
              <a:rPr lang="en-GB" smtClean="0"/>
              <a:t>‹#›</a:t>
            </a:fld>
            <a:endParaRPr lang="en-GB"/>
          </a:p>
        </p:txBody>
      </p:sp>
    </p:spTree>
    <p:extLst>
      <p:ext uri="{BB962C8B-B14F-4D97-AF65-F5344CB8AC3E}">
        <p14:creationId xmlns:p14="http://schemas.microsoft.com/office/powerpoint/2010/main" val="2424364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0F2B54-2506-4E05-BB84-FD08CB53BA8C}" type="datetimeFigureOut">
              <a:rPr lang="en-GB" smtClean="0"/>
              <a:t>30/07/2020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553077-566C-48AD-8EA9-F1956EC4F325}" type="slidenum">
              <a:rPr lang="en-GB" smtClean="0"/>
              <a:t>‹#›</a:t>
            </a:fld>
            <a:endParaRPr lang="en-GB"/>
          </a:p>
        </p:txBody>
      </p:sp>
    </p:spTree>
    <p:extLst>
      <p:ext uri="{BB962C8B-B14F-4D97-AF65-F5344CB8AC3E}">
        <p14:creationId xmlns:p14="http://schemas.microsoft.com/office/powerpoint/2010/main" val="348596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0F2B54-2506-4E05-BB84-FD08CB53BA8C}" type="datetimeFigureOut">
              <a:rPr lang="en-GB" smtClean="0"/>
              <a:t>30/07/2020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553077-566C-48AD-8EA9-F1956EC4F325}" type="slidenum">
              <a:rPr lang="en-GB" smtClean="0"/>
              <a:t>‹#›</a:t>
            </a:fld>
            <a:endParaRPr lang="en-GB"/>
          </a:p>
        </p:txBody>
      </p:sp>
    </p:spTree>
    <p:extLst>
      <p:ext uri="{BB962C8B-B14F-4D97-AF65-F5344CB8AC3E}">
        <p14:creationId xmlns:p14="http://schemas.microsoft.com/office/powerpoint/2010/main" val="203216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90F2B54-2506-4E05-BB84-FD08CB53BA8C}" type="datetimeFigureOut">
              <a:rPr lang="en-GB" smtClean="0"/>
              <a:t>30/07/2020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553077-566C-48AD-8EA9-F1956EC4F325}" type="slidenum">
              <a:rPr lang="en-GB" smtClean="0"/>
              <a:t>‹#›</a:t>
            </a:fld>
            <a:endParaRPr lang="en-GB"/>
          </a:p>
        </p:txBody>
      </p:sp>
    </p:spTree>
    <p:extLst>
      <p:ext uri="{BB962C8B-B14F-4D97-AF65-F5344CB8AC3E}">
        <p14:creationId xmlns:p14="http://schemas.microsoft.com/office/powerpoint/2010/main" val="2284219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90F2B54-2506-4E05-BB84-FD08CB53BA8C}" type="datetimeFigureOut">
              <a:rPr lang="en-GB" smtClean="0"/>
              <a:t>30/07/2020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553077-566C-48AD-8EA9-F1956EC4F325}" type="slidenum">
              <a:rPr lang="en-GB" smtClean="0"/>
              <a:t>‹#›</a:t>
            </a:fld>
            <a:endParaRPr lang="en-GB"/>
          </a:p>
        </p:txBody>
      </p:sp>
    </p:spTree>
    <p:extLst>
      <p:ext uri="{BB962C8B-B14F-4D97-AF65-F5344CB8AC3E}">
        <p14:creationId xmlns:p14="http://schemas.microsoft.com/office/powerpoint/2010/main" val="294917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90F2B54-2506-4E05-BB84-FD08CB53BA8C}" type="datetimeFigureOut">
              <a:rPr lang="en-GB" smtClean="0"/>
              <a:t>30/07/2020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553077-566C-48AD-8EA9-F1956EC4F325}" type="slidenum">
              <a:rPr lang="en-GB" smtClean="0"/>
              <a:t>‹#›</a:t>
            </a:fld>
            <a:endParaRPr lang="en-GB"/>
          </a:p>
        </p:txBody>
      </p:sp>
    </p:spTree>
    <p:extLst>
      <p:ext uri="{BB962C8B-B14F-4D97-AF65-F5344CB8AC3E}">
        <p14:creationId xmlns:p14="http://schemas.microsoft.com/office/powerpoint/2010/main" val="221210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0F2B54-2506-4E05-BB84-FD08CB53BA8C}" type="datetimeFigureOut">
              <a:rPr lang="en-GB" smtClean="0"/>
              <a:t>30/07/2020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553077-566C-48AD-8EA9-F1956EC4F325}" type="slidenum">
              <a:rPr lang="en-GB" smtClean="0"/>
              <a:t>‹#›</a:t>
            </a:fld>
            <a:endParaRPr lang="en-GB"/>
          </a:p>
        </p:txBody>
      </p:sp>
    </p:spTree>
    <p:extLst>
      <p:ext uri="{BB962C8B-B14F-4D97-AF65-F5344CB8AC3E}">
        <p14:creationId xmlns:p14="http://schemas.microsoft.com/office/powerpoint/2010/main" val="3424340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90F2B54-2506-4E05-BB84-FD08CB53BA8C}" type="datetimeFigureOut">
              <a:rPr lang="en-GB" smtClean="0"/>
              <a:t>30/07/2020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553077-566C-48AD-8EA9-F1956EC4F325}" type="slidenum">
              <a:rPr lang="en-GB" smtClean="0"/>
              <a:t>‹#›</a:t>
            </a:fld>
            <a:endParaRPr lang="en-GB"/>
          </a:p>
        </p:txBody>
      </p:sp>
    </p:spTree>
    <p:extLst>
      <p:ext uri="{BB962C8B-B14F-4D97-AF65-F5344CB8AC3E}">
        <p14:creationId xmlns:p14="http://schemas.microsoft.com/office/powerpoint/2010/main" val="177044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90F2B54-2506-4E05-BB84-FD08CB53BA8C}" type="datetimeFigureOut">
              <a:rPr lang="en-GB" smtClean="0"/>
              <a:t>30/07/2020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553077-566C-48AD-8EA9-F1956EC4F325}" type="slidenum">
              <a:rPr lang="en-GB" smtClean="0"/>
              <a:t>‹#›</a:t>
            </a:fld>
            <a:endParaRPr lang="en-GB"/>
          </a:p>
        </p:txBody>
      </p:sp>
    </p:spTree>
    <p:extLst>
      <p:ext uri="{BB962C8B-B14F-4D97-AF65-F5344CB8AC3E}">
        <p14:creationId xmlns:p14="http://schemas.microsoft.com/office/powerpoint/2010/main" val="2963150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90F2B54-2506-4E05-BB84-FD08CB53BA8C}" type="datetimeFigureOut">
              <a:rPr lang="en-GB" smtClean="0"/>
              <a:t>30/07/2020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553077-566C-48AD-8EA9-F1956EC4F325}" type="slidenum">
              <a:rPr lang="en-GB" smtClean="0"/>
              <a:t>‹#›</a:t>
            </a:fld>
            <a:endParaRPr lang="en-GB"/>
          </a:p>
        </p:txBody>
      </p:sp>
    </p:spTree>
    <p:extLst>
      <p:ext uri="{BB962C8B-B14F-4D97-AF65-F5344CB8AC3E}">
        <p14:creationId xmlns:p14="http://schemas.microsoft.com/office/powerpoint/2010/main" val="3590077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dms.cern.ch/document/2370041/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28.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98" y="645975"/>
            <a:ext cx="4415982" cy="1332295"/>
          </a:xfrm>
        </p:spPr>
        <p:txBody>
          <a:bodyPr>
            <a:noAutofit/>
          </a:bodyPr>
          <a:lstStyle/>
          <a:p>
            <a:r>
              <a:rPr lang="en-GB" sz="4000" dirty="0"/>
              <a:t>DUNE</a:t>
            </a:r>
            <a:br>
              <a:rPr lang="en-GB" sz="4000" dirty="0"/>
            </a:br>
            <a:r>
              <a:rPr lang="en-GB" sz="4000" dirty="0"/>
              <a:t>Vertical Cart Design</a:t>
            </a:r>
            <a:br>
              <a:rPr lang="en-GB" sz="4000" dirty="0"/>
            </a:br>
            <a:br>
              <a:rPr lang="en-GB" sz="4000" dirty="0"/>
            </a:br>
            <a:r>
              <a:rPr lang="en-GB" sz="2800" i="1" dirty="0"/>
              <a:t>Mark Langstaff - Manchester</a:t>
            </a:r>
            <a:br>
              <a:rPr lang="en-GB" sz="2800" i="1" dirty="0"/>
            </a:br>
            <a:r>
              <a:rPr lang="en-GB" sz="2800" i="1" u="sng" dirty="0"/>
              <a:t>Peter Sutcliffe - Liverpool</a:t>
            </a:r>
            <a:br>
              <a:rPr lang="en-GB" sz="2800" i="1" dirty="0"/>
            </a:br>
            <a:r>
              <a:rPr lang="en-GB" sz="2800" i="1" dirty="0"/>
              <a:t>George Stavrakis - Liverpool</a:t>
            </a:r>
            <a:endParaRPr lang="en-GB" sz="4000" i="1" dirty="0"/>
          </a:p>
        </p:txBody>
      </p:sp>
      <p:sp>
        <p:nvSpPr>
          <p:cNvPr id="7" name="TextBox 6"/>
          <p:cNvSpPr txBox="1"/>
          <p:nvPr/>
        </p:nvSpPr>
        <p:spPr>
          <a:xfrm>
            <a:off x="580292" y="6023304"/>
            <a:ext cx="1375698" cy="338554"/>
          </a:xfrm>
          <a:prstGeom prst="rect">
            <a:avLst/>
          </a:prstGeom>
          <a:noFill/>
        </p:spPr>
        <p:txBody>
          <a:bodyPr wrap="none" rtlCol="0">
            <a:spAutoFit/>
          </a:bodyPr>
          <a:lstStyle/>
          <a:p>
            <a:r>
              <a:rPr lang="en-GB" sz="1600" i="1" dirty="0"/>
              <a:t>27</a:t>
            </a:r>
            <a:r>
              <a:rPr lang="en-GB" sz="1600" i="1" baseline="30000" dirty="0"/>
              <a:t>th</a:t>
            </a:r>
            <a:r>
              <a:rPr lang="en-GB" sz="1600" i="1" dirty="0"/>
              <a:t>  July 2020</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3195" t="12877" r="38750" b="11306"/>
          <a:stretch/>
        </p:blipFill>
        <p:spPr>
          <a:xfrm>
            <a:off x="5295502" y="326334"/>
            <a:ext cx="3378200" cy="6455372"/>
          </a:xfrm>
          <a:prstGeom prst="rect">
            <a:avLst/>
          </a:prstGeom>
        </p:spPr>
      </p:pic>
    </p:spTree>
    <p:extLst>
      <p:ext uri="{BB962C8B-B14F-4D97-AF65-F5344CB8AC3E}">
        <p14:creationId xmlns:p14="http://schemas.microsoft.com/office/powerpoint/2010/main" val="2877203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85CA07-0524-4FE5-99DC-B54C72DEDFC1}"/>
              </a:ext>
            </a:extLst>
          </p:cNvPr>
          <p:cNvPicPr/>
          <p:nvPr/>
        </p:nvPicPr>
        <p:blipFill rotWithShape="1">
          <a:blip r:embed="rId2">
            <a:extLst>
              <a:ext uri="{28A0092B-C50C-407E-A947-70E740481C1C}">
                <a14:useLocalDpi xmlns:a14="http://schemas.microsoft.com/office/drawing/2010/main" val="0"/>
              </a:ext>
            </a:extLst>
          </a:blip>
          <a:srcRect l="53856"/>
          <a:stretch/>
        </p:blipFill>
        <p:spPr bwMode="auto">
          <a:xfrm>
            <a:off x="625834" y="2687409"/>
            <a:ext cx="3876592" cy="3377980"/>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853D1C9D-7628-45AF-92F6-2C75E313FC12}"/>
              </a:ext>
            </a:extLst>
          </p:cNvPr>
          <p:cNvSpPr txBox="1"/>
          <p:nvPr/>
        </p:nvSpPr>
        <p:spPr>
          <a:xfrm>
            <a:off x="187021" y="193494"/>
            <a:ext cx="3147593" cy="461665"/>
          </a:xfrm>
          <a:prstGeom prst="rect">
            <a:avLst/>
          </a:prstGeom>
          <a:noFill/>
        </p:spPr>
        <p:txBody>
          <a:bodyPr wrap="none" rtlCol="0">
            <a:spAutoFit/>
          </a:bodyPr>
          <a:lstStyle/>
          <a:p>
            <a:r>
              <a:rPr lang="en-GB" sz="2400" b="1" dirty="0"/>
              <a:t>Transport underground</a:t>
            </a:r>
          </a:p>
        </p:txBody>
      </p:sp>
      <p:sp>
        <p:nvSpPr>
          <p:cNvPr id="2" name="Rectangle 1">
            <a:extLst>
              <a:ext uri="{FF2B5EF4-FFF2-40B4-BE49-F238E27FC236}">
                <a16:creationId xmlns:a16="http://schemas.microsoft.com/office/drawing/2014/main" id="{EE344386-E12C-4290-9358-9DBB7B24960D}"/>
              </a:ext>
            </a:extLst>
          </p:cNvPr>
          <p:cNvSpPr/>
          <p:nvPr/>
        </p:nvSpPr>
        <p:spPr>
          <a:xfrm>
            <a:off x="347703" y="792611"/>
            <a:ext cx="5148635" cy="1477328"/>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The transport frame will need to be moved in its vertical position from the SAS to the clean room area in a smooth and clean manner. This will be done using a motorised pallet truck, and an ‘A’ frame tow bar, similar to the ones shown</a:t>
            </a:r>
            <a:endParaRPr lang="en-GB" dirty="0"/>
          </a:p>
        </p:txBody>
      </p:sp>
      <p:pic>
        <p:nvPicPr>
          <p:cNvPr id="7" name="Picture 6">
            <a:extLst>
              <a:ext uri="{FF2B5EF4-FFF2-40B4-BE49-F238E27FC236}">
                <a16:creationId xmlns:a16="http://schemas.microsoft.com/office/drawing/2014/main" id="{1F2D492C-4B31-4330-AA35-3EE2189A177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83180" y="1813048"/>
            <a:ext cx="2425933" cy="4192816"/>
          </a:xfrm>
          <a:prstGeom prst="rect">
            <a:avLst/>
          </a:prstGeom>
          <a:noFill/>
          <a:ln>
            <a:noFill/>
          </a:ln>
        </p:spPr>
      </p:pic>
    </p:spTree>
    <p:extLst>
      <p:ext uri="{BB962C8B-B14F-4D97-AF65-F5344CB8AC3E}">
        <p14:creationId xmlns:p14="http://schemas.microsoft.com/office/powerpoint/2010/main" val="3790974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able, riding&#10;&#10;Description automatically generated">
            <a:extLst>
              <a:ext uri="{FF2B5EF4-FFF2-40B4-BE49-F238E27FC236}">
                <a16:creationId xmlns:a16="http://schemas.microsoft.com/office/drawing/2014/main" id="{3004CEC5-B0AC-4404-92E9-6CFB304A4B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28" t="16056" r="24741" b="18280"/>
          <a:stretch/>
        </p:blipFill>
        <p:spPr>
          <a:xfrm>
            <a:off x="305591" y="2067405"/>
            <a:ext cx="5505274" cy="4503175"/>
          </a:xfrm>
          <a:prstGeom prst="rect">
            <a:avLst/>
          </a:prstGeom>
        </p:spPr>
      </p:pic>
      <p:sp>
        <p:nvSpPr>
          <p:cNvPr id="2" name="Title 1"/>
          <p:cNvSpPr>
            <a:spLocks noGrp="1"/>
          </p:cNvSpPr>
          <p:nvPr>
            <p:ph type="title"/>
          </p:nvPr>
        </p:nvSpPr>
        <p:spPr>
          <a:xfrm>
            <a:off x="4336620" y="993844"/>
            <a:ext cx="5493180" cy="1332295"/>
          </a:xfrm>
        </p:spPr>
        <p:txBody>
          <a:bodyPr>
            <a:noAutofit/>
          </a:bodyPr>
          <a:lstStyle/>
          <a:p>
            <a:r>
              <a:rPr lang="en-GB" sz="4000" dirty="0"/>
              <a:t>DUNE</a:t>
            </a:r>
            <a:br>
              <a:rPr lang="en-GB" sz="4000" dirty="0"/>
            </a:br>
            <a:r>
              <a:rPr lang="en-GB" sz="4000" dirty="0"/>
              <a:t>Horizontal Cart Design</a:t>
            </a:r>
            <a:br>
              <a:rPr lang="en-GB" sz="4000" dirty="0"/>
            </a:br>
            <a:br>
              <a:rPr lang="en-GB" sz="4000" dirty="0"/>
            </a:br>
            <a:r>
              <a:rPr lang="en-GB" sz="2800" i="1" dirty="0"/>
              <a:t>Mark Langstaff - Manchester</a:t>
            </a:r>
            <a:br>
              <a:rPr lang="en-GB" sz="2800" i="1" dirty="0"/>
            </a:br>
            <a:r>
              <a:rPr lang="en-GB" sz="2800" i="1" u="sng" dirty="0"/>
              <a:t>Peter Sutcliffe - Liverpool</a:t>
            </a:r>
            <a:br>
              <a:rPr lang="en-GB" sz="2800" i="1" dirty="0"/>
            </a:br>
            <a:r>
              <a:rPr lang="en-GB" sz="2800" i="1" dirty="0"/>
              <a:t>George Stavrakis - Liverpool</a:t>
            </a:r>
            <a:endParaRPr lang="en-GB" sz="4000" i="1" dirty="0"/>
          </a:p>
        </p:txBody>
      </p:sp>
      <p:sp>
        <p:nvSpPr>
          <p:cNvPr id="7" name="TextBox 6"/>
          <p:cNvSpPr txBox="1"/>
          <p:nvPr/>
        </p:nvSpPr>
        <p:spPr>
          <a:xfrm>
            <a:off x="461023" y="6232026"/>
            <a:ext cx="1375698" cy="338554"/>
          </a:xfrm>
          <a:prstGeom prst="rect">
            <a:avLst/>
          </a:prstGeom>
          <a:noFill/>
        </p:spPr>
        <p:txBody>
          <a:bodyPr wrap="none" rtlCol="0">
            <a:spAutoFit/>
          </a:bodyPr>
          <a:lstStyle/>
          <a:p>
            <a:r>
              <a:rPr lang="en-GB" sz="1600" i="1" dirty="0"/>
              <a:t>27</a:t>
            </a:r>
            <a:r>
              <a:rPr lang="en-GB" sz="1600" i="1" baseline="30000" dirty="0"/>
              <a:t>th</a:t>
            </a:r>
            <a:r>
              <a:rPr lang="en-GB" sz="1600" i="1" dirty="0"/>
              <a:t>  July 2020</a:t>
            </a:r>
          </a:p>
        </p:txBody>
      </p:sp>
    </p:spTree>
    <p:extLst>
      <p:ext uri="{BB962C8B-B14F-4D97-AF65-F5344CB8AC3E}">
        <p14:creationId xmlns:p14="http://schemas.microsoft.com/office/powerpoint/2010/main" val="2393731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 up of an object&#10;&#10;Description automatically generated">
            <a:extLst>
              <a:ext uri="{FF2B5EF4-FFF2-40B4-BE49-F238E27FC236}">
                <a16:creationId xmlns:a16="http://schemas.microsoft.com/office/drawing/2014/main" id="{E6BD0919-E567-442E-B2A6-02D9208A403D}"/>
              </a:ext>
            </a:extLst>
          </p:cNvPr>
          <p:cNvPicPr>
            <a:picLocks noChangeAspect="1"/>
          </p:cNvPicPr>
          <p:nvPr/>
        </p:nvPicPr>
        <p:blipFill rotWithShape="1">
          <a:blip r:embed="rId2">
            <a:extLst>
              <a:ext uri="{28A0092B-C50C-407E-A947-70E740481C1C}">
                <a14:useLocalDpi xmlns:a14="http://schemas.microsoft.com/office/drawing/2010/main" val="0"/>
              </a:ext>
            </a:extLst>
          </a:blip>
          <a:srcRect l="8968" t="27711" r="8968" b="20587"/>
          <a:stretch/>
        </p:blipFill>
        <p:spPr>
          <a:xfrm>
            <a:off x="794719" y="2279613"/>
            <a:ext cx="8046002" cy="3917128"/>
          </a:xfrm>
          <a:prstGeom prst="rect">
            <a:avLst/>
          </a:prstGeom>
        </p:spPr>
      </p:pic>
      <p:sp>
        <p:nvSpPr>
          <p:cNvPr id="2" name="Title 1">
            <a:extLst>
              <a:ext uri="{FF2B5EF4-FFF2-40B4-BE49-F238E27FC236}">
                <a16:creationId xmlns:a16="http://schemas.microsoft.com/office/drawing/2014/main" id="{89A98B31-D4F7-4FE1-8112-12736E8B5379}"/>
              </a:ext>
            </a:extLst>
          </p:cNvPr>
          <p:cNvSpPr>
            <a:spLocks noGrp="1"/>
          </p:cNvSpPr>
          <p:nvPr>
            <p:ph type="title"/>
          </p:nvPr>
        </p:nvSpPr>
        <p:spPr>
          <a:xfrm>
            <a:off x="628650" y="365127"/>
            <a:ext cx="7886700" cy="1304647"/>
          </a:xfrm>
        </p:spPr>
        <p:txBody>
          <a:bodyPr/>
          <a:lstStyle/>
          <a:p>
            <a:pPr lvl="0" defTabSz="914400">
              <a:lnSpc>
                <a:spcPct val="100000"/>
              </a:lnSpc>
              <a:spcBef>
                <a:spcPts val="0"/>
              </a:spcBef>
            </a:pPr>
            <a:r>
              <a:rPr lang="en-GB" sz="2000" b="1" dirty="0">
                <a:solidFill>
                  <a:prstClr val="black"/>
                </a:solidFill>
                <a:latin typeface="Calibri" panose="020F0502020204030204"/>
                <a:ea typeface="+mn-ea"/>
                <a:cs typeface="+mn-cs"/>
              </a:rPr>
              <a:t>Overall horizontal cart design</a:t>
            </a:r>
            <a:br>
              <a:rPr lang="en-GB" sz="2000" b="1" dirty="0">
                <a:solidFill>
                  <a:prstClr val="black"/>
                </a:solidFill>
                <a:latin typeface="Calibri" panose="020F0502020204030204"/>
                <a:ea typeface="+mn-ea"/>
                <a:cs typeface="+mn-cs"/>
              </a:rPr>
            </a:br>
            <a:r>
              <a:rPr lang="en-GB" sz="1800" dirty="0">
                <a:solidFill>
                  <a:prstClr val="black"/>
                </a:solidFill>
                <a:latin typeface="Calibri" panose="020F0502020204030204"/>
                <a:ea typeface="+mn-ea"/>
                <a:cs typeface="+mn-cs"/>
              </a:rPr>
              <a:t>All dimensions are approximate </a:t>
            </a:r>
            <a:br>
              <a:rPr lang="en-GB" sz="2000" b="1" dirty="0">
                <a:solidFill>
                  <a:prstClr val="black"/>
                </a:solidFill>
                <a:latin typeface="Calibri" panose="020F0502020204030204"/>
                <a:ea typeface="+mn-ea"/>
                <a:cs typeface="+mn-cs"/>
              </a:rPr>
            </a:br>
            <a:endParaRPr lang="en-GB" dirty="0"/>
          </a:p>
        </p:txBody>
      </p:sp>
      <p:cxnSp>
        <p:nvCxnSpPr>
          <p:cNvPr id="5" name="Straight Arrow Connector 4">
            <a:extLst>
              <a:ext uri="{FF2B5EF4-FFF2-40B4-BE49-F238E27FC236}">
                <a16:creationId xmlns:a16="http://schemas.microsoft.com/office/drawing/2014/main" id="{A65CE9B8-FC77-47CD-8A1E-9B4791E2D088}"/>
              </a:ext>
            </a:extLst>
          </p:cNvPr>
          <p:cNvCxnSpPr>
            <a:cxnSpLocks/>
          </p:cNvCxnSpPr>
          <p:nvPr/>
        </p:nvCxnSpPr>
        <p:spPr>
          <a:xfrm flipH="1">
            <a:off x="718538" y="1970422"/>
            <a:ext cx="1541709" cy="100290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5AAA915D-09E8-4B99-9516-452DADC3393F}"/>
              </a:ext>
            </a:extLst>
          </p:cNvPr>
          <p:cNvCxnSpPr>
            <a:cxnSpLocks/>
            <a:endCxn id="18" idx="3"/>
          </p:cNvCxnSpPr>
          <p:nvPr/>
        </p:nvCxnSpPr>
        <p:spPr>
          <a:xfrm>
            <a:off x="2463536" y="2209328"/>
            <a:ext cx="6377185" cy="202884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AAF6FA4C-7D47-4C33-8EB5-C90BDB2EE553}"/>
              </a:ext>
            </a:extLst>
          </p:cNvPr>
          <p:cNvCxnSpPr>
            <a:cxnSpLocks/>
          </p:cNvCxnSpPr>
          <p:nvPr/>
        </p:nvCxnSpPr>
        <p:spPr>
          <a:xfrm>
            <a:off x="800899" y="3227042"/>
            <a:ext cx="0" cy="58801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53E595BF-DDFF-411D-8B88-794D893D3E21}"/>
              </a:ext>
            </a:extLst>
          </p:cNvPr>
          <p:cNvSpPr txBox="1"/>
          <p:nvPr/>
        </p:nvSpPr>
        <p:spPr>
          <a:xfrm>
            <a:off x="1036204" y="2009717"/>
            <a:ext cx="937877" cy="338554"/>
          </a:xfrm>
          <a:prstGeom prst="rect">
            <a:avLst/>
          </a:prstGeom>
          <a:noFill/>
        </p:spPr>
        <p:txBody>
          <a:bodyPr wrap="square" rtlCol="0">
            <a:spAutoFit/>
          </a:bodyPr>
          <a:lstStyle/>
          <a:p>
            <a:r>
              <a:rPr lang="en-GB" sz="1600" dirty="0"/>
              <a:t>1.75m</a:t>
            </a:r>
          </a:p>
        </p:txBody>
      </p:sp>
      <p:sp>
        <p:nvSpPr>
          <p:cNvPr id="9" name="TextBox 8">
            <a:extLst>
              <a:ext uri="{FF2B5EF4-FFF2-40B4-BE49-F238E27FC236}">
                <a16:creationId xmlns:a16="http://schemas.microsoft.com/office/drawing/2014/main" id="{EA1F5704-F1C0-4518-9D9E-82C4ECFF98D3}"/>
              </a:ext>
            </a:extLst>
          </p:cNvPr>
          <p:cNvSpPr txBox="1"/>
          <p:nvPr/>
        </p:nvSpPr>
        <p:spPr>
          <a:xfrm>
            <a:off x="5482493" y="2888488"/>
            <a:ext cx="918916" cy="338554"/>
          </a:xfrm>
          <a:prstGeom prst="rect">
            <a:avLst/>
          </a:prstGeom>
          <a:noFill/>
        </p:spPr>
        <p:txBody>
          <a:bodyPr wrap="square" rtlCol="0">
            <a:spAutoFit/>
          </a:bodyPr>
          <a:lstStyle/>
          <a:p>
            <a:r>
              <a:rPr lang="en-GB" sz="1600" dirty="0"/>
              <a:t>6.8m</a:t>
            </a:r>
          </a:p>
        </p:txBody>
      </p:sp>
      <p:sp>
        <p:nvSpPr>
          <p:cNvPr id="10" name="TextBox 9">
            <a:extLst>
              <a:ext uri="{FF2B5EF4-FFF2-40B4-BE49-F238E27FC236}">
                <a16:creationId xmlns:a16="http://schemas.microsoft.com/office/drawing/2014/main" id="{C7C75820-9E4F-41D1-962F-35182D6C6DE3}"/>
              </a:ext>
            </a:extLst>
          </p:cNvPr>
          <p:cNvSpPr txBox="1"/>
          <p:nvPr/>
        </p:nvSpPr>
        <p:spPr>
          <a:xfrm>
            <a:off x="185045" y="3344169"/>
            <a:ext cx="830870" cy="338554"/>
          </a:xfrm>
          <a:prstGeom prst="rect">
            <a:avLst/>
          </a:prstGeom>
          <a:noFill/>
        </p:spPr>
        <p:txBody>
          <a:bodyPr wrap="square" rtlCol="0">
            <a:spAutoFit/>
          </a:bodyPr>
          <a:lstStyle/>
          <a:p>
            <a:r>
              <a:rPr lang="en-GB" sz="1600" dirty="0"/>
              <a:t>0.5m</a:t>
            </a:r>
          </a:p>
        </p:txBody>
      </p:sp>
      <p:sp>
        <p:nvSpPr>
          <p:cNvPr id="11" name="TextBox 10">
            <a:extLst>
              <a:ext uri="{FF2B5EF4-FFF2-40B4-BE49-F238E27FC236}">
                <a16:creationId xmlns:a16="http://schemas.microsoft.com/office/drawing/2014/main" id="{78DE197D-24AF-4085-8600-E157FDBCBDF7}"/>
              </a:ext>
            </a:extLst>
          </p:cNvPr>
          <p:cNvSpPr txBox="1"/>
          <p:nvPr/>
        </p:nvSpPr>
        <p:spPr>
          <a:xfrm>
            <a:off x="3904911" y="6297360"/>
            <a:ext cx="1992020" cy="338554"/>
          </a:xfrm>
          <a:prstGeom prst="rect">
            <a:avLst/>
          </a:prstGeom>
          <a:noFill/>
        </p:spPr>
        <p:txBody>
          <a:bodyPr wrap="none" rtlCol="0">
            <a:spAutoFit/>
          </a:bodyPr>
          <a:lstStyle/>
          <a:p>
            <a:r>
              <a:rPr lang="en-GB" sz="1600" dirty="0"/>
              <a:t>4 x Tie-down shackles</a:t>
            </a:r>
          </a:p>
        </p:txBody>
      </p:sp>
      <p:sp>
        <p:nvSpPr>
          <p:cNvPr id="12" name="TextBox 11">
            <a:extLst>
              <a:ext uri="{FF2B5EF4-FFF2-40B4-BE49-F238E27FC236}">
                <a16:creationId xmlns:a16="http://schemas.microsoft.com/office/drawing/2014/main" id="{1A993F62-77CC-4ACA-AFD2-EDCC6C5A3DDA}"/>
              </a:ext>
            </a:extLst>
          </p:cNvPr>
          <p:cNvSpPr txBox="1"/>
          <p:nvPr/>
        </p:nvSpPr>
        <p:spPr>
          <a:xfrm>
            <a:off x="7400964" y="6067416"/>
            <a:ext cx="1557991" cy="338554"/>
          </a:xfrm>
          <a:prstGeom prst="rect">
            <a:avLst/>
          </a:prstGeom>
          <a:noFill/>
        </p:spPr>
        <p:txBody>
          <a:bodyPr wrap="none" rtlCol="0">
            <a:spAutoFit/>
          </a:bodyPr>
          <a:lstStyle/>
          <a:p>
            <a:r>
              <a:rPr lang="en-GB" sz="1600" dirty="0"/>
              <a:t>4x Locating pads</a:t>
            </a:r>
          </a:p>
        </p:txBody>
      </p:sp>
      <p:cxnSp>
        <p:nvCxnSpPr>
          <p:cNvPr id="13" name="Straight Arrow Connector 12">
            <a:extLst>
              <a:ext uri="{FF2B5EF4-FFF2-40B4-BE49-F238E27FC236}">
                <a16:creationId xmlns:a16="http://schemas.microsoft.com/office/drawing/2014/main" id="{C26102BB-FA08-4F8A-B62C-F37986AF6441}"/>
              </a:ext>
            </a:extLst>
          </p:cNvPr>
          <p:cNvCxnSpPr>
            <a:cxnSpLocks/>
            <a:stCxn id="11" idx="3"/>
          </p:cNvCxnSpPr>
          <p:nvPr/>
        </p:nvCxnSpPr>
        <p:spPr>
          <a:xfrm flipV="1">
            <a:off x="5896931" y="5476568"/>
            <a:ext cx="1605082" cy="9900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10FDBFD0-C613-4C4B-9C3C-E18B33947BBA}"/>
              </a:ext>
            </a:extLst>
          </p:cNvPr>
          <p:cNvCxnSpPr>
            <a:cxnSpLocks/>
          </p:cNvCxnSpPr>
          <p:nvPr/>
        </p:nvCxnSpPr>
        <p:spPr>
          <a:xfrm flipH="1" flipV="1">
            <a:off x="7805027" y="5402722"/>
            <a:ext cx="537083" cy="6918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88005A6-6608-4987-A265-1098031BB7BD}"/>
              </a:ext>
            </a:extLst>
          </p:cNvPr>
          <p:cNvSpPr txBox="1"/>
          <p:nvPr/>
        </p:nvSpPr>
        <p:spPr>
          <a:xfrm>
            <a:off x="303279" y="4506199"/>
            <a:ext cx="1956968" cy="584775"/>
          </a:xfrm>
          <a:prstGeom prst="rect">
            <a:avLst/>
          </a:prstGeom>
          <a:noFill/>
        </p:spPr>
        <p:txBody>
          <a:bodyPr wrap="square" rtlCol="0">
            <a:spAutoFit/>
          </a:bodyPr>
          <a:lstStyle/>
          <a:p>
            <a:r>
              <a:rPr lang="en-GB" sz="1600" dirty="0"/>
              <a:t>90 x 180 Aluminium profile (Bosch)</a:t>
            </a:r>
          </a:p>
        </p:txBody>
      </p:sp>
      <p:cxnSp>
        <p:nvCxnSpPr>
          <p:cNvPr id="16" name="Straight Arrow Connector 15">
            <a:extLst>
              <a:ext uri="{FF2B5EF4-FFF2-40B4-BE49-F238E27FC236}">
                <a16:creationId xmlns:a16="http://schemas.microsoft.com/office/drawing/2014/main" id="{EF4465E3-9AF3-4FDD-B72F-005DF93B96D0}"/>
              </a:ext>
            </a:extLst>
          </p:cNvPr>
          <p:cNvCxnSpPr>
            <a:cxnSpLocks/>
          </p:cNvCxnSpPr>
          <p:nvPr/>
        </p:nvCxnSpPr>
        <p:spPr>
          <a:xfrm flipV="1">
            <a:off x="2104672" y="4109884"/>
            <a:ext cx="599199" cy="5557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16BD6C8B-5603-4E31-8E63-607B0595665C}"/>
              </a:ext>
            </a:extLst>
          </p:cNvPr>
          <p:cNvSpPr txBox="1"/>
          <p:nvPr/>
        </p:nvSpPr>
        <p:spPr>
          <a:xfrm>
            <a:off x="1151110" y="5604136"/>
            <a:ext cx="2149178" cy="584775"/>
          </a:xfrm>
          <a:prstGeom prst="rect">
            <a:avLst/>
          </a:prstGeom>
          <a:noFill/>
        </p:spPr>
        <p:txBody>
          <a:bodyPr wrap="none" rtlCol="0">
            <a:spAutoFit/>
          </a:bodyPr>
          <a:lstStyle/>
          <a:p>
            <a:r>
              <a:rPr lang="en-GB" sz="1600" dirty="0"/>
              <a:t>6 x Casters</a:t>
            </a:r>
          </a:p>
          <a:p>
            <a:r>
              <a:rPr lang="en-GB" sz="1600" dirty="0"/>
              <a:t>(Rated to take the load)</a:t>
            </a:r>
          </a:p>
        </p:txBody>
      </p:sp>
      <p:cxnSp>
        <p:nvCxnSpPr>
          <p:cNvPr id="26" name="Straight Arrow Connector 25">
            <a:extLst>
              <a:ext uri="{FF2B5EF4-FFF2-40B4-BE49-F238E27FC236}">
                <a16:creationId xmlns:a16="http://schemas.microsoft.com/office/drawing/2014/main" id="{9D52D2D0-9285-434A-BB79-1AA370A665D0}"/>
              </a:ext>
            </a:extLst>
          </p:cNvPr>
          <p:cNvCxnSpPr>
            <a:cxnSpLocks/>
            <a:stCxn id="25" idx="3"/>
          </p:cNvCxnSpPr>
          <p:nvPr/>
        </p:nvCxnSpPr>
        <p:spPr>
          <a:xfrm flipV="1">
            <a:off x="3300288" y="4886632"/>
            <a:ext cx="898086" cy="10098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976D73E1-8DA0-40BC-8DE7-9B877D618B8A}"/>
              </a:ext>
            </a:extLst>
          </p:cNvPr>
          <p:cNvSpPr txBox="1"/>
          <p:nvPr/>
        </p:nvSpPr>
        <p:spPr>
          <a:xfrm>
            <a:off x="3733621" y="5757568"/>
            <a:ext cx="1521250" cy="338554"/>
          </a:xfrm>
          <a:prstGeom prst="rect">
            <a:avLst/>
          </a:prstGeom>
          <a:noFill/>
        </p:spPr>
        <p:txBody>
          <a:bodyPr wrap="none" rtlCol="0">
            <a:spAutoFit/>
          </a:bodyPr>
          <a:lstStyle/>
          <a:p>
            <a:r>
              <a:rPr lang="en-GB" sz="1600" dirty="0"/>
              <a:t>6 x Seating pads</a:t>
            </a:r>
          </a:p>
        </p:txBody>
      </p:sp>
      <p:cxnSp>
        <p:nvCxnSpPr>
          <p:cNvPr id="31" name="Straight Arrow Connector 30">
            <a:extLst>
              <a:ext uri="{FF2B5EF4-FFF2-40B4-BE49-F238E27FC236}">
                <a16:creationId xmlns:a16="http://schemas.microsoft.com/office/drawing/2014/main" id="{B5FEB18D-6E0A-4879-9469-68B387865F3E}"/>
              </a:ext>
            </a:extLst>
          </p:cNvPr>
          <p:cNvCxnSpPr>
            <a:cxnSpLocks/>
          </p:cNvCxnSpPr>
          <p:nvPr/>
        </p:nvCxnSpPr>
        <p:spPr>
          <a:xfrm flipV="1">
            <a:off x="5282948" y="4805510"/>
            <a:ext cx="796935" cy="11213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B6C9F073-197D-41F5-8BA1-C202AC0A2038}"/>
              </a:ext>
            </a:extLst>
          </p:cNvPr>
          <p:cNvSpPr/>
          <p:nvPr/>
        </p:nvSpPr>
        <p:spPr>
          <a:xfrm>
            <a:off x="4020017" y="241751"/>
            <a:ext cx="5186249" cy="3139321"/>
          </a:xfrm>
          <a:prstGeom prst="rect">
            <a:avLst/>
          </a:prstGeom>
        </p:spPr>
        <p:txBody>
          <a:bodyPr wrap="square">
            <a:spAutoFit/>
          </a:bodyPr>
          <a:lstStyle/>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The horizontal cart uses standard readily available Bosch Aluminium profile and brackets.</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The bolted on pads are either steel or aluminium, and machined.</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This cart can easily be assembled in any APA winding factory or warehouse</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Bespoke wheels can also be sourced for different surfaces.</a:t>
            </a:r>
          </a:p>
          <a:p>
            <a:pPr marL="742950" lvl="1" indent="-285750">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037928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oy&#10;&#10;Description automatically generated">
            <a:extLst>
              <a:ext uri="{FF2B5EF4-FFF2-40B4-BE49-F238E27FC236}">
                <a16:creationId xmlns:a16="http://schemas.microsoft.com/office/drawing/2014/main" id="{02B526E1-C7CE-4D9D-BF67-A893A36EE0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781" r="43012" b="15126"/>
          <a:stretch/>
        </p:blipFill>
        <p:spPr>
          <a:xfrm>
            <a:off x="4091376" y="3283975"/>
            <a:ext cx="3449965" cy="3091846"/>
          </a:xfrm>
          <a:prstGeom prst="rect">
            <a:avLst/>
          </a:prstGeom>
        </p:spPr>
      </p:pic>
      <p:pic>
        <p:nvPicPr>
          <p:cNvPr id="9" name="Picture 8" descr="A close up of a device&#10;&#10;Description automatically generated">
            <a:extLst>
              <a:ext uri="{FF2B5EF4-FFF2-40B4-BE49-F238E27FC236}">
                <a16:creationId xmlns:a16="http://schemas.microsoft.com/office/drawing/2014/main" id="{20785C58-B53D-4FCA-841B-7371C812F189}"/>
              </a:ext>
            </a:extLst>
          </p:cNvPr>
          <p:cNvPicPr>
            <a:picLocks noChangeAspect="1"/>
          </p:cNvPicPr>
          <p:nvPr/>
        </p:nvPicPr>
        <p:blipFill rotWithShape="1">
          <a:blip r:embed="rId3">
            <a:extLst>
              <a:ext uri="{28A0092B-C50C-407E-A947-70E740481C1C}">
                <a14:useLocalDpi xmlns:a14="http://schemas.microsoft.com/office/drawing/2010/main" val="0"/>
              </a:ext>
            </a:extLst>
          </a:blip>
          <a:srcRect l="28200" t="17414" r="29470" b="29137"/>
          <a:stretch/>
        </p:blipFill>
        <p:spPr>
          <a:xfrm>
            <a:off x="6829825" y="2074606"/>
            <a:ext cx="2216924" cy="2163097"/>
          </a:xfrm>
          <a:prstGeom prst="rect">
            <a:avLst/>
          </a:prstGeom>
        </p:spPr>
      </p:pic>
      <p:sp>
        <p:nvSpPr>
          <p:cNvPr id="5" name="TextBox 4">
            <a:extLst>
              <a:ext uri="{FF2B5EF4-FFF2-40B4-BE49-F238E27FC236}">
                <a16:creationId xmlns:a16="http://schemas.microsoft.com/office/drawing/2014/main" id="{853D1C9D-7628-45AF-92F6-2C75E313FC12}"/>
              </a:ext>
            </a:extLst>
          </p:cNvPr>
          <p:cNvSpPr txBox="1"/>
          <p:nvPr/>
        </p:nvSpPr>
        <p:spPr>
          <a:xfrm>
            <a:off x="187021" y="193494"/>
            <a:ext cx="2417650" cy="461665"/>
          </a:xfrm>
          <a:prstGeom prst="rect">
            <a:avLst/>
          </a:prstGeom>
          <a:noFill/>
        </p:spPr>
        <p:txBody>
          <a:bodyPr wrap="none" rtlCol="0">
            <a:spAutoFit/>
          </a:bodyPr>
          <a:lstStyle/>
          <a:p>
            <a:r>
              <a:rPr lang="en-GB" sz="2400" b="1" dirty="0"/>
              <a:t>Lowering the cart</a:t>
            </a:r>
          </a:p>
        </p:txBody>
      </p:sp>
      <p:sp>
        <p:nvSpPr>
          <p:cNvPr id="2" name="Rectangle 1">
            <a:extLst>
              <a:ext uri="{FF2B5EF4-FFF2-40B4-BE49-F238E27FC236}">
                <a16:creationId xmlns:a16="http://schemas.microsoft.com/office/drawing/2014/main" id="{EE344386-E12C-4290-9358-9DBB7B24960D}"/>
              </a:ext>
            </a:extLst>
          </p:cNvPr>
          <p:cNvSpPr/>
          <p:nvPr/>
        </p:nvSpPr>
        <p:spPr>
          <a:xfrm>
            <a:off x="326542" y="655159"/>
            <a:ext cx="8796298" cy="2862322"/>
          </a:xfrm>
          <a:prstGeom prst="rect">
            <a:avLst/>
          </a:prstGeom>
        </p:spPr>
        <p:txBody>
          <a:bodyPr wrap="square">
            <a:spAutoFit/>
          </a:bodyPr>
          <a:lstStyle/>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The APA transport frame is lowered onto the cart onto 4 Aluminium location pads as shown</a:t>
            </a:r>
          </a:p>
          <a:p>
            <a:pPr marL="742950" lvl="1"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Aluminium is used as to not cause damage to the frame</a:t>
            </a:r>
          </a:p>
          <a:p>
            <a:pPr marL="742950" lvl="1"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An alternative to Aluminium could be a robust plastic, such as </a:t>
            </a:r>
            <a:r>
              <a:rPr lang="en-GB" dirty="0" err="1">
                <a:latin typeface="Calibri" panose="020F0502020204030204" pitchFamily="34" charset="0"/>
                <a:ea typeface="Calibri" panose="020F0502020204030204" pitchFamily="34" charset="0"/>
                <a:cs typeface="Times New Roman" panose="02020603050405020304" pitchFamily="18" charset="0"/>
              </a:rPr>
              <a:t>Tufnol</a:t>
            </a:r>
            <a:r>
              <a:rPr lang="en-GB" dirty="0">
                <a:latin typeface="Calibri" panose="020F0502020204030204" pitchFamily="34" charset="0"/>
                <a:ea typeface="Calibri" panose="020F0502020204030204" pitchFamily="34" charset="0"/>
                <a:cs typeface="Times New Roman" panose="02020603050405020304" pitchFamily="18" charset="0"/>
              </a:rPr>
              <a:t> or Nylon</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Each location pad has a 30° chamfer for alignment</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All the pads are attached to the cart using M8 cap head screws and Bosch Tee nuts</a:t>
            </a:r>
          </a:p>
          <a:p>
            <a:pPr marL="742950" lvl="1"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Each Tee nut will take a minimum 8000N force</a:t>
            </a:r>
          </a:p>
          <a:p>
            <a:pPr marL="742950" lvl="1" indent="-285750">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15" name="Picture 14" descr="A close up of a handcart&#10;&#10;Description automatically generated">
            <a:extLst>
              <a:ext uri="{FF2B5EF4-FFF2-40B4-BE49-F238E27FC236}">
                <a16:creationId xmlns:a16="http://schemas.microsoft.com/office/drawing/2014/main" id="{62BC6C3E-72E9-42FE-AF2B-A4C10CD05B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336" t="15197" r="26403" b="14408"/>
          <a:stretch/>
        </p:blipFill>
        <p:spPr>
          <a:xfrm>
            <a:off x="21160" y="3104340"/>
            <a:ext cx="3930695" cy="3434113"/>
          </a:xfrm>
          <a:prstGeom prst="rect">
            <a:avLst/>
          </a:prstGeom>
        </p:spPr>
      </p:pic>
    </p:spTree>
    <p:extLst>
      <p:ext uri="{BB962C8B-B14F-4D97-AF65-F5344CB8AC3E}">
        <p14:creationId xmlns:p14="http://schemas.microsoft.com/office/powerpoint/2010/main" val="2565983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picture containing table, riding&#10;&#10;Description automatically generated">
            <a:extLst>
              <a:ext uri="{FF2B5EF4-FFF2-40B4-BE49-F238E27FC236}">
                <a16:creationId xmlns:a16="http://schemas.microsoft.com/office/drawing/2014/main" id="{3C4FE2D1-3F2A-4C51-A136-7F27892E16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28" t="16056" r="24741" b="18280"/>
          <a:stretch/>
        </p:blipFill>
        <p:spPr>
          <a:xfrm>
            <a:off x="305591" y="2443312"/>
            <a:ext cx="5505274" cy="4503175"/>
          </a:xfrm>
          <a:prstGeom prst="rect">
            <a:avLst/>
          </a:prstGeom>
        </p:spPr>
      </p:pic>
      <p:cxnSp>
        <p:nvCxnSpPr>
          <p:cNvPr id="17" name="Straight Connector 16">
            <a:extLst>
              <a:ext uri="{FF2B5EF4-FFF2-40B4-BE49-F238E27FC236}">
                <a16:creationId xmlns:a16="http://schemas.microsoft.com/office/drawing/2014/main" id="{610A3BEF-8692-42B3-BE13-93E001C62B67}"/>
              </a:ext>
            </a:extLst>
          </p:cNvPr>
          <p:cNvCxnSpPr>
            <a:cxnSpLocks/>
          </p:cNvCxnSpPr>
          <p:nvPr/>
        </p:nvCxnSpPr>
        <p:spPr>
          <a:xfrm flipV="1">
            <a:off x="4716215" y="5342504"/>
            <a:ext cx="411857" cy="1163992"/>
          </a:xfrm>
          <a:prstGeom prst="line">
            <a:avLst/>
          </a:prstGeom>
          <a:ln w="38100"/>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C791C875-C9A8-4197-BEAF-B039EBACFC7F}"/>
              </a:ext>
            </a:extLst>
          </p:cNvPr>
          <p:cNvCxnSpPr>
            <a:cxnSpLocks/>
          </p:cNvCxnSpPr>
          <p:nvPr/>
        </p:nvCxnSpPr>
        <p:spPr>
          <a:xfrm flipH="1" flipV="1">
            <a:off x="5174500" y="5270090"/>
            <a:ext cx="459384" cy="934065"/>
          </a:xfrm>
          <a:prstGeom prst="line">
            <a:avLst/>
          </a:prstGeom>
          <a:ln w="38100"/>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B2BFDBD9-E87E-43FE-AE6F-C3FF425E9B89}"/>
              </a:ext>
            </a:extLst>
          </p:cNvPr>
          <p:cNvCxnSpPr>
            <a:cxnSpLocks/>
          </p:cNvCxnSpPr>
          <p:nvPr/>
        </p:nvCxnSpPr>
        <p:spPr>
          <a:xfrm flipV="1">
            <a:off x="541170" y="3893628"/>
            <a:ext cx="451889" cy="1287973"/>
          </a:xfrm>
          <a:prstGeom prst="line">
            <a:avLst/>
          </a:prstGeom>
          <a:ln w="38100"/>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23E78998-A46F-4A8F-A235-8D6244AD52B6}"/>
              </a:ext>
            </a:extLst>
          </p:cNvPr>
          <p:cNvCxnSpPr>
            <a:cxnSpLocks/>
          </p:cNvCxnSpPr>
          <p:nvPr/>
        </p:nvCxnSpPr>
        <p:spPr>
          <a:xfrm flipH="1" flipV="1">
            <a:off x="1012723" y="3893628"/>
            <a:ext cx="294969" cy="1056657"/>
          </a:xfrm>
          <a:prstGeom prst="line">
            <a:avLst/>
          </a:prstGeom>
          <a:ln w="38100"/>
        </p:spPr>
        <p:style>
          <a:lnRef idx="2">
            <a:schemeClr val="dk1"/>
          </a:lnRef>
          <a:fillRef idx="0">
            <a:schemeClr val="dk1"/>
          </a:fillRef>
          <a:effectRef idx="1">
            <a:schemeClr val="dk1"/>
          </a:effectRef>
          <a:fontRef idx="minor">
            <a:schemeClr val="tx1"/>
          </a:fontRef>
        </p:style>
      </p:cxnSp>
      <p:sp>
        <p:nvSpPr>
          <p:cNvPr id="2" name="Title 1">
            <a:extLst>
              <a:ext uri="{FF2B5EF4-FFF2-40B4-BE49-F238E27FC236}">
                <a16:creationId xmlns:a16="http://schemas.microsoft.com/office/drawing/2014/main" id="{89A98B31-D4F7-4FE1-8112-12736E8B5379}"/>
              </a:ext>
            </a:extLst>
          </p:cNvPr>
          <p:cNvSpPr>
            <a:spLocks noGrp="1"/>
          </p:cNvSpPr>
          <p:nvPr>
            <p:ph type="title"/>
          </p:nvPr>
        </p:nvSpPr>
        <p:spPr>
          <a:xfrm>
            <a:off x="628650" y="147487"/>
            <a:ext cx="7886700" cy="1304647"/>
          </a:xfrm>
        </p:spPr>
        <p:txBody>
          <a:bodyPr/>
          <a:lstStyle/>
          <a:p>
            <a:pPr lvl="0" defTabSz="914400">
              <a:lnSpc>
                <a:spcPct val="100000"/>
              </a:lnSpc>
              <a:spcBef>
                <a:spcPts val="0"/>
              </a:spcBef>
            </a:pPr>
            <a:r>
              <a:rPr lang="en-GB" sz="2000" b="1" dirty="0">
                <a:solidFill>
                  <a:prstClr val="black"/>
                </a:solidFill>
                <a:latin typeface="Calibri" panose="020F0502020204030204"/>
                <a:ea typeface="+mn-ea"/>
                <a:cs typeface="+mn-cs"/>
              </a:rPr>
              <a:t>Connection to the transport frame</a:t>
            </a:r>
            <a:br>
              <a:rPr lang="en-GB" sz="2000" b="1" dirty="0">
                <a:solidFill>
                  <a:prstClr val="black"/>
                </a:solidFill>
                <a:latin typeface="Calibri" panose="020F0502020204030204"/>
                <a:ea typeface="+mn-ea"/>
                <a:cs typeface="+mn-cs"/>
              </a:rPr>
            </a:br>
            <a:endParaRPr lang="en-GB" dirty="0"/>
          </a:p>
        </p:txBody>
      </p:sp>
      <p:sp>
        <p:nvSpPr>
          <p:cNvPr id="20" name="Rectangle 19">
            <a:extLst>
              <a:ext uri="{FF2B5EF4-FFF2-40B4-BE49-F238E27FC236}">
                <a16:creationId xmlns:a16="http://schemas.microsoft.com/office/drawing/2014/main" id="{99D7C36C-F315-4389-99D0-F884A110FD4F}"/>
              </a:ext>
            </a:extLst>
          </p:cNvPr>
          <p:cNvSpPr/>
          <p:nvPr/>
        </p:nvSpPr>
        <p:spPr>
          <a:xfrm>
            <a:off x="658937" y="686786"/>
            <a:ext cx="7402167" cy="2031325"/>
          </a:xfrm>
          <a:prstGeom prst="rect">
            <a:avLst/>
          </a:prstGeom>
        </p:spPr>
        <p:txBody>
          <a:bodyPr wrap="square">
            <a:spAutoFit/>
          </a:bodyPr>
          <a:lstStyle/>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Connection to the frame is through two ratchet straps, as shown on the vertical cart.  </a:t>
            </a:r>
          </a:p>
          <a:p>
            <a:pPr marL="285750" indent="-285750">
              <a:buFont typeface="Arial" panose="020B0604020202020204" pitchFamily="34" charset="0"/>
              <a:buChar char="•"/>
            </a:pPr>
            <a:r>
              <a:rPr lang="en-GB" dirty="0">
                <a:latin typeface="Calibri" panose="020F0502020204030204" pitchFamily="34" charset="0"/>
                <a:cs typeface="Times New Roman" panose="02020603050405020304" pitchFamily="18" charset="0"/>
              </a:rPr>
              <a:t>The strap connects to two swivel rings on the transport frame, and to a shackle on the cart.</a:t>
            </a:r>
          </a:p>
          <a:p>
            <a:pPr marL="285750" indent="-285750">
              <a:buFont typeface="Arial" panose="020B0604020202020204" pitchFamily="34" charset="0"/>
              <a:buChar char="•"/>
            </a:pPr>
            <a:r>
              <a:rPr lang="en-GB" dirty="0">
                <a:latin typeface="Calibri" panose="020F0502020204030204" pitchFamily="34" charset="0"/>
                <a:cs typeface="Times New Roman" panose="02020603050405020304" pitchFamily="18" charset="0"/>
              </a:rPr>
              <a:t>Each shackle is attached to a steel plate, which is in turn bolted to the aluminium frame using M8 cap head screws.</a:t>
            </a:r>
          </a:p>
          <a:p>
            <a:pPr marL="285750" indent="-285750">
              <a:buFont typeface="Arial" panose="020B0604020202020204" pitchFamily="34" charset="0"/>
              <a:buChar char="•"/>
            </a:pPr>
            <a:endParaRPr lang="en-GB" dirty="0"/>
          </a:p>
        </p:txBody>
      </p:sp>
      <p:pic>
        <p:nvPicPr>
          <p:cNvPr id="42" name="Picture 41" descr="A picture containing toy&#10;&#10;Description automatically generated">
            <a:extLst>
              <a:ext uri="{FF2B5EF4-FFF2-40B4-BE49-F238E27FC236}">
                <a16:creationId xmlns:a16="http://schemas.microsoft.com/office/drawing/2014/main" id="{1E09C56E-3120-4BA2-B2D6-8180346F31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367" t="15340" r="36041" b="18996"/>
          <a:stretch/>
        </p:blipFill>
        <p:spPr>
          <a:xfrm>
            <a:off x="5899231" y="3097162"/>
            <a:ext cx="3089487" cy="3293806"/>
          </a:xfrm>
          <a:prstGeom prst="rect">
            <a:avLst/>
          </a:prstGeom>
        </p:spPr>
      </p:pic>
    </p:spTree>
    <p:extLst>
      <p:ext uri="{BB962C8B-B14F-4D97-AF65-F5344CB8AC3E}">
        <p14:creationId xmlns:p14="http://schemas.microsoft.com/office/powerpoint/2010/main" val="865016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able, riding&#10;&#10;Description automatically generated">
            <a:extLst>
              <a:ext uri="{FF2B5EF4-FFF2-40B4-BE49-F238E27FC236}">
                <a16:creationId xmlns:a16="http://schemas.microsoft.com/office/drawing/2014/main" id="{83387414-4137-4557-A930-92F2114079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28" t="16056" r="24741" b="18280"/>
          <a:stretch/>
        </p:blipFill>
        <p:spPr>
          <a:xfrm>
            <a:off x="1949983" y="1747398"/>
            <a:ext cx="5505274" cy="4503175"/>
          </a:xfrm>
          <a:prstGeom prst="rect">
            <a:avLst/>
          </a:prstGeom>
        </p:spPr>
      </p:pic>
      <p:sp>
        <p:nvSpPr>
          <p:cNvPr id="2" name="Title 1">
            <a:extLst>
              <a:ext uri="{FF2B5EF4-FFF2-40B4-BE49-F238E27FC236}">
                <a16:creationId xmlns:a16="http://schemas.microsoft.com/office/drawing/2014/main" id="{9AACB64A-438D-458D-8A22-D54FADBB6510}"/>
              </a:ext>
            </a:extLst>
          </p:cNvPr>
          <p:cNvSpPr>
            <a:spLocks noGrp="1"/>
          </p:cNvSpPr>
          <p:nvPr>
            <p:ph type="title"/>
          </p:nvPr>
        </p:nvSpPr>
        <p:spPr>
          <a:xfrm>
            <a:off x="559824" y="23733"/>
            <a:ext cx="7886700" cy="1325563"/>
          </a:xfrm>
        </p:spPr>
        <p:txBody>
          <a:bodyPr/>
          <a:lstStyle/>
          <a:p>
            <a:r>
              <a:rPr lang="en-US" dirty="0"/>
              <a:t>May need connections for towing?</a:t>
            </a:r>
            <a:endParaRPr lang="en-GB" dirty="0"/>
          </a:p>
        </p:txBody>
      </p:sp>
      <p:grpSp>
        <p:nvGrpSpPr>
          <p:cNvPr id="15" name="Group 14">
            <a:extLst>
              <a:ext uri="{FF2B5EF4-FFF2-40B4-BE49-F238E27FC236}">
                <a16:creationId xmlns:a16="http://schemas.microsoft.com/office/drawing/2014/main" id="{B2B61643-8A98-4D52-A2D4-D7EF2CBBA07D}"/>
              </a:ext>
            </a:extLst>
          </p:cNvPr>
          <p:cNvGrpSpPr/>
          <p:nvPr/>
        </p:nvGrpSpPr>
        <p:grpSpPr>
          <a:xfrm>
            <a:off x="1608259" y="3998985"/>
            <a:ext cx="6188722" cy="2214672"/>
            <a:chOff x="1214968" y="3763011"/>
            <a:chExt cx="6188722" cy="2214672"/>
          </a:xfrm>
        </p:grpSpPr>
        <p:cxnSp>
          <p:nvCxnSpPr>
            <p:cNvPr id="5" name="Straight Arrow Connector 4">
              <a:extLst>
                <a:ext uri="{FF2B5EF4-FFF2-40B4-BE49-F238E27FC236}">
                  <a16:creationId xmlns:a16="http://schemas.microsoft.com/office/drawing/2014/main" id="{3E92A2F8-EB58-4A60-8892-2828AA0CC0EC}"/>
                </a:ext>
              </a:extLst>
            </p:cNvPr>
            <p:cNvCxnSpPr>
              <a:cxnSpLocks/>
            </p:cNvCxnSpPr>
            <p:nvPr/>
          </p:nvCxnSpPr>
          <p:spPr>
            <a:xfrm flipH="1" flipV="1">
              <a:off x="6173245" y="5699861"/>
              <a:ext cx="880092" cy="27782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46599D30-7B42-49EE-87B6-4AA41A24EEA6}"/>
                </a:ext>
              </a:extLst>
            </p:cNvPr>
            <p:cNvCxnSpPr>
              <a:cxnSpLocks/>
            </p:cNvCxnSpPr>
            <p:nvPr/>
          </p:nvCxnSpPr>
          <p:spPr>
            <a:xfrm flipH="1" flipV="1">
              <a:off x="6608144" y="5470791"/>
              <a:ext cx="795546" cy="26141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15EA2DED-C131-462B-81B9-926EE995F5EA}"/>
                </a:ext>
              </a:extLst>
            </p:cNvPr>
            <p:cNvCxnSpPr>
              <a:cxnSpLocks/>
            </p:cNvCxnSpPr>
            <p:nvPr/>
          </p:nvCxnSpPr>
          <p:spPr>
            <a:xfrm>
              <a:off x="1214968" y="3990873"/>
              <a:ext cx="532292" cy="18346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679CA463-EC3F-4E0B-BE79-F882ECFE1155}"/>
                </a:ext>
              </a:extLst>
            </p:cNvPr>
            <p:cNvCxnSpPr>
              <a:cxnSpLocks/>
            </p:cNvCxnSpPr>
            <p:nvPr/>
          </p:nvCxnSpPr>
          <p:spPr>
            <a:xfrm>
              <a:off x="1725377" y="3763011"/>
              <a:ext cx="608842" cy="22786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
        <p:nvSpPr>
          <p:cNvPr id="16" name="Rectangle 15">
            <a:extLst>
              <a:ext uri="{FF2B5EF4-FFF2-40B4-BE49-F238E27FC236}">
                <a16:creationId xmlns:a16="http://schemas.microsoft.com/office/drawing/2014/main" id="{DC859542-19CD-49EB-A976-4B4F9BDE9BFE}"/>
              </a:ext>
            </a:extLst>
          </p:cNvPr>
          <p:cNvSpPr/>
          <p:nvPr/>
        </p:nvSpPr>
        <p:spPr>
          <a:xfrm>
            <a:off x="697476" y="922165"/>
            <a:ext cx="7402167" cy="923330"/>
          </a:xfrm>
          <a:prstGeom prst="rect">
            <a:avLst/>
          </a:prstGeom>
        </p:spPr>
        <p:txBody>
          <a:bodyPr wrap="square">
            <a:spAutoFit/>
          </a:bodyPr>
          <a:lstStyle/>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Connections for towing could be added at the positions shown by adding bolted on steel bosses</a:t>
            </a:r>
            <a:endParaRPr lang="en-GB"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982795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A6400-78E5-4ED8-9951-C95B70CED810}"/>
              </a:ext>
            </a:extLst>
          </p:cNvPr>
          <p:cNvSpPr>
            <a:spLocks noGrp="1"/>
          </p:cNvSpPr>
          <p:nvPr>
            <p:ph type="title"/>
          </p:nvPr>
        </p:nvSpPr>
        <p:spPr>
          <a:xfrm>
            <a:off x="628650" y="0"/>
            <a:ext cx="7886700" cy="1325563"/>
          </a:xfrm>
        </p:spPr>
        <p:txBody>
          <a:bodyPr/>
          <a:lstStyle/>
          <a:p>
            <a:r>
              <a:rPr lang="en-US" b="1" dirty="0"/>
              <a:t>Stability analysis of the transport frame</a:t>
            </a:r>
            <a:endParaRPr lang="en-GB" b="1" dirty="0"/>
          </a:p>
        </p:txBody>
      </p:sp>
      <p:sp>
        <p:nvSpPr>
          <p:cNvPr id="3" name="Content Placeholder 2">
            <a:extLst>
              <a:ext uri="{FF2B5EF4-FFF2-40B4-BE49-F238E27FC236}">
                <a16:creationId xmlns:a16="http://schemas.microsoft.com/office/drawing/2014/main" id="{2D60294D-7783-4B62-AE25-8BE52C429FCB}"/>
              </a:ext>
            </a:extLst>
          </p:cNvPr>
          <p:cNvSpPr>
            <a:spLocks noGrp="1"/>
          </p:cNvSpPr>
          <p:nvPr>
            <p:ph idx="1"/>
          </p:nvPr>
        </p:nvSpPr>
        <p:spPr>
          <a:xfrm>
            <a:off x="501138" y="1010701"/>
            <a:ext cx="8141724" cy="1892297"/>
          </a:xfrm>
        </p:spPr>
        <p:txBody>
          <a:bodyPr>
            <a:normAutofit fontScale="85000" lnSpcReduction="20000"/>
          </a:bodyPr>
          <a:lstStyle/>
          <a:p>
            <a:r>
              <a:rPr lang="en-US" dirty="0"/>
              <a:t>A comprehensive stability analysis has been performed by Giuseppe Gallo and is covered in the Engineering analysis document “Engineering Design Report for the DUNE APA shipping frames” – Section F (EDMS </a:t>
            </a:r>
            <a:r>
              <a:rPr lang="en-US" dirty="0">
                <a:hlinkClick r:id="rId2"/>
              </a:rPr>
              <a:t>https://edms.cern.ch/document/2370041/1</a:t>
            </a:r>
            <a:endParaRPr lang="en-US" dirty="0"/>
          </a:p>
          <a:p>
            <a:r>
              <a:rPr lang="en-US" dirty="0"/>
              <a:t>This summary shows the stability for the vertical cart, which is considered the worst case</a:t>
            </a:r>
          </a:p>
          <a:p>
            <a:r>
              <a:rPr lang="en-US" dirty="0"/>
              <a:t>The acceptance requirement is based on the OSHA Health and Safety requirements, where a tipping force ratio minimum of 4 is required.</a:t>
            </a:r>
          </a:p>
          <a:p>
            <a:endParaRPr lang="en-GB" dirty="0"/>
          </a:p>
        </p:txBody>
      </p:sp>
      <p:pic>
        <p:nvPicPr>
          <p:cNvPr id="4" name="Picture 3" descr="A close up of a map&#10;&#10;Description automatically generated">
            <a:extLst>
              <a:ext uri="{FF2B5EF4-FFF2-40B4-BE49-F238E27FC236}">
                <a16:creationId xmlns:a16="http://schemas.microsoft.com/office/drawing/2014/main" id="{650B7F7B-C3E4-4F32-BC2E-32711ABE3413}"/>
              </a:ext>
            </a:extLst>
          </p:cNvPr>
          <p:cNvPicPr/>
          <p:nvPr/>
        </p:nvPicPr>
        <p:blipFill>
          <a:blip r:embed="rId3"/>
          <a:stretch>
            <a:fillRect/>
          </a:stretch>
        </p:blipFill>
        <p:spPr>
          <a:xfrm>
            <a:off x="1668879" y="2902998"/>
            <a:ext cx="6090712" cy="3853809"/>
          </a:xfrm>
          <a:prstGeom prst="rect">
            <a:avLst/>
          </a:prstGeom>
        </p:spPr>
      </p:pic>
    </p:spTree>
    <p:extLst>
      <p:ext uri="{BB962C8B-B14F-4D97-AF65-F5344CB8AC3E}">
        <p14:creationId xmlns:p14="http://schemas.microsoft.com/office/powerpoint/2010/main" val="2443813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FB0C-7E94-4F38-BA20-7DF71DC1566C}"/>
              </a:ext>
            </a:extLst>
          </p:cNvPr>
          <p:cNvSpPr>
            <a:spLocks noGrp="1"/>
          </p:cNvSpPr>
          <p:nvPr>
            <p:ph type="title"/>
          </p:nvPr>
        </p:nvSpPr>
        <p:spPr>
          <a:xfrm>
            <a:off x="628650" y="28114"/>
            <a:ext cx="7886700" cy="1325563"/>
          </a:xfrm>
        </p:spPr>
        <p:txBody>
          <a:bodyPr/>
          <a:lstStyle/>
          <a:p>
            <a:r>
              <a:rPr lang="en-US" b="1" dirty="0"/>
              <a:t>Horizontal Cart</a:t>
            </a:r>
            <a:endParaRPr lang="en-GB"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C2B9F4-8005-40F1-8C24-9329B3AD4782}"/>
                  </a:ext>
                </a:extLst>
              </p:cNvPr>
              <p:cNvSpPr>
                <a:spLocks noGrp="1"/>
              </p:cNvSpPr>
              <p:nvPr>
                <p:ph idx="1"/>
              </p:nvPr>
            </p:nvSpPr>
            <p:spPr>
              <a:xfrm>
                <a:off x="628650" y="881727"/>
                <a:ext cx="7886700" cy="3628129"/>
              </a:xfrm>
            </p:spPr>
            <p:txBody>
              <a:bodyPr>
                <a:normAutofit fontScale="62500" lnSpcReduction="20000"/>
              </a:bodyPr>
              <a:lstStyle/>
              <a:p>
                <a:pPr>
                  <a:lnSpc>
                    <a:spcPct val="115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APA shipping box and cart stationary assuming a floor inclination of 2 deg. Considering a minimum width of 1.06 m, the minimum resisting moment and the maximum tipping moment are:</a:t>
                </a:r>
                <a:endParaRPr lang="en-GB" sz="2800" dirty="0">
                  <a:latin typeface="Times New Roman" panose="02020603050405020304" pitchFamily="18" charset="0"/>
                  <a:ea typeface="Times New Roman" panose="02020603050405020304" pitchFamily="18" charset="0"/>
                </a:endParaRPr>
              </a:p>
              <a:p>
                <a:pPr marL="457200">
                  <a:lnSpc>
                    <a:spcPct val="115000"/>
                  </a:lnSpc>
                  <a:spcAft>
                    <a:spcPts val="0"/>
                  </a:spcAft>
                </a:pP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𝑀𝑖𝑛𝑖𝑚𝑢𝑚</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𝑅𝑒𝑠𝑖𝑠𝑡𝑖𝑛𝑔</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𝑀𝑜𝑚𝑒𝑛𝑡</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𝑚𝑎𝑠𝑠</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𝑔𝑟𝑎𝑣𝑖𝑡𝑦</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 (530−119)</m:t>
                    </m:r>
                    <m:r>
                      <a:rPr lang="en-US" sz="2400" i="1">
                        <a:latin typeface="Cambria Math" panose="02040503050406030204" pitchFamily="18" charset="0"/>
                        <a:ea typeface="Calibri" panose="020F0502020204030204" pitchFamily="34" charset="0"/>
                        <a:cs typeface="Times New Roman" panose="02020603050405020304" pitchFamily="18" charset="0"/>
                      </a:rPr>
                      <m:t>𝑚𝑚</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𝑥</m:t>
                    </m:r>
                    <m:func>
                      <m:funcPr>
                        <m:ctrlPr>
                          <a:rPr lang="en-GB" sz="2400"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400">
                            <a:latin typeface="Cambria Math" panose="02040503050406030204" pitchFamily="18" charset="0"/>
                            <a:ea typeface="Calibri" panose="020F0502020204030204" pitchFamily="34" charset="0"/>
                            <a:cs typeface="Times New Roman" panose="02020603050405020304" pitchFamily="18" charset="0"/>
                          </a:rPr>
                          <m:t>cos</m:t>
                        </m:r>
                      </m:fName>
                      <m:e>
                        <m:d>
                          <m:dPr>
                            <m:ctrlPr>
                              <a:rPr lang="en-GB"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2</m:t>
                            </m:r>
                          </m:e>
                        </m:d>
                      </m:e>
                    </m:func>
                    <m:r>
                      <a:rPr lang="en-US" sz="2400" i="1">
                        <a:latin typeface="Cambria Math" panose="02040503050406030204" pitchFamily="18" charset="0"/>
                        <a:ea typeface="Calibri" panose="020F0502020204030204" pitchFamily="34" charset="0"/>
                        <a:cs typeface="Times New Roman" panose="02020603050405020304" pitchFamily="18" charset="0"/>
                      </a:rPr>
                      <m:t>=411</m:t>
                    </m:r>
                    <m:r>
                      <a:rPr lang="en-US" sz="2400" i="1">
                        <a:latin typeface="Cambria Math" panose="02040503050406030204" pitchFamily="18" charset="0"/>
                        <a:ea typeface="Calibri" panose="020F0502020204030204" pitchFamily="34" charset="0"/>
                        <a:cs typeface="Times New Roman" panose="02020603050405020304" pitchFamily="18" charset="0"/>
                      </a:rPr>
                      <m:t>𝑚𝑚</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𝑚𝑔</m:t>
                    </m:r>
                  </m:oMath>
                </a14:m>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𝑀𝑎𝑥𝑖𝑚𝑢𝑚</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𝑇𝑖𝑝𝑝𝑖𝑛𝑔</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𝑀𝑜𝑚𝑒𝑛𝑡</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𝑚𝑎𝑠𝑠</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𝑔𝑟𝑎𝑣𝑖𝑡𝑦</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 1142 </m:t>
                    </m:r>
                    <m:r>
                      <a:rPr lang="en-US" sz="2400" i="1">
                        <a:latin typeface="Cambria Math" panose="02040503050406030204" pitchFamily="18" charset="0"/>
                        <a:ea typeface="Calibri" panose="020F0502020204030204" pitchFamily="34" charset="0"/>
                        <a:cs typeface="Times New Roman" panose="02020603050405020304" pitchFamily="18" charset="0"/>
                      </a:rPr>
                      <m:t>𝑚𝑚</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a:latin typeface="Cambria Math" panose="02040503050406030204" pitchFamily="18" charset="0"/>
                        <a:ea typeface="Calibri" panose="020F0502020204030204" pitchFamily="34" charset="0"/>
                        <a:cs typeface="Times New Roman" panose="02020603050405020304" pitchFamily="18" charset="0"/>
                      </a:rPr>
                      <m:t>sin</m:t>
                    </m:r>
                    <m:r>
                      <a:rPr lang="en-US" sz="2400">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(2)=39.9</m:t>
                    </m:r>
                    <m:r>
                      <a:rPr lang="en-US" sz="2400" i="1">
                        <a:latin typeface="Cambria Math" panose="02040503050406030204" pitchFamily="18" charset="0"/>
                        <a:ea typeface="Calibri" panose="020F0502020204030204" pitchFamily="34" charset="0"/>
                        <a:cs typeface="Times New Roman" panose="02020603050405020304" pitchFamily="18" charset="0"/>
                      </a:rPr>
                      <m:t>𝑚𝑚</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𝑚𝑔</m:t>
                    </m:r>
                  </m:oMath>
                </a14:m>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14:m>
                  <m:oMath xmlns:m="http://schemas.openxmlformats.org/officeDocument/2006/math">
                    <m:f>
                      <m:fPr>
                        <m:ctrlPr>
                          <a:rPr lang="en-GB"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𝑀𝑖𝑛</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𝑅𝑒𝑠𝑖𝑠𝑡𝑖𝑛𝑔</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𝑀𝑜𝑚𝑒𝑛𝑡</m:t>
                        </m:r>
                        <m:r>
                          <a:rPr lang="en-US" sz="2400" i="1">
                            <a:latin typeface="Cambria Math" panose="02040503050406030204" pitchFamily="18" charset="0"/>
                            <a:ea typeface="Calibri" panose="020F0502020204030204" pitchFamily="34" charset="0"/>
                            <a:cs typeface="Times New Roman" panose="02020603050405020304" pitchFamily="18" charset="0"/>
                          </a:rPr>
                          <m:t> </m:t>
                        </m:r>
                      </m:num>
                      <m:den>
                        <m:r>
                          <a:rPr lang="en-US" sz="2400" i="1">
                            <a:latin typeface="Cambria Math" panose="02040503050406030204" pitchFamily="18" charset="0"/>
                            <a:ea typeface="Calibri" panose="020F0502020204030204" pitchFamily="34" charset="0"/>
                            <a:cs typeface="Times New Roman" panose="02020603050405020304" pitchFamily="18" charset="0"/>
                          </a:rPr>
                          <m:t>𝑀𝑎𝑥</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𝑇𝑖𝑝𝑝𝑖𝑛𝑔</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𝑀𝑜𝑚𝑒𝑛𝑡</m:t>
                        </m:r>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GB"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411</m:t>
                        </m:r>
                        <m:r>
                          <a:rPr lang="en-US" sz="2400" i="1">
                            <a:latin typeface="Cambria Math" panose="02040503050406030204" pitchFamily="18" charset="0"/>
                            <a:ea typeface="Calibri" panose="020F0502020204030204" pitchFamily="34" charset="0"/>
                            <a:cs typeface="Times New Roman" panose="02020603050405020304" pitchFamily="18" charset="0"/>
                          </a:rPr>
                          <m:t>𝑚𝑚</m:t>
                        </m:r>
                      </m:num>
                      <m:den>
                        <m:r>
                          <a:rPr lang="en-US" sz="2400" i="1">
                            <a:latin typeface="Cambria Math" panose="02040503050406030204" pitchFamily="18" charset="0"/>
                            <a:ea typeface="Calibri" panose="020F0502020204030204" pitchFamily="34" charset="0"/>
                            <a:cs typeface="Times New Roman" panose="02020603050405020304" pitchFamily="18" charset="0"/>
                          </a:rPr>
                          <m:t>39.9</m:t>
                        </m:r>
                        <m:r>
                          <a:rPr lang="en-US" sz="2400" i="1">
                            <a:latin typeface="Cambria Math" panose="02040503050406030204" pitchFamily="18" charset="0"/>
                            <a:ea typeface="Calibri" panose="020F0502020204030204" pitchFamily="34" charset="0"/>
                            <a:cs typeface="Times New Roman" panose="02020603050405020304" pitchFamily="18" charset="0"/>
                          </a:rPr>
                          <m:t>𝑚𝑚</m:t>
                        </m:r>
                      </m:den>
                    </m:f>
                    <m:r>
                      <a:rPr lang="en-US" sz="2400" i="1">
                        <a:latin typeface="Cambria Math" panose="02040503050406030204" pitchFamily="18" charset="0"/>
                        <a:ea typeface="Calibri" panose="020F0502020204030204" pitchFamily="34" charset="0"/>
                        <a:cs typeface="Times New Roman" panose="02020603050405020304" pitchFamily="18" charset="0"/>
                      </a:rPr>
                      <m:t>=10.3</m:t>
                    </m:r>
                  </m:oMath>
                </a14:m>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R="26670">
                  <a:lnSpc>
                    <a:spcPct val="115000"/>
                  </a:lnSpc>
                  <a:spcBef>
                    <a:spcPts val="395"/>
                  </a:spcBef>
                </a:pPr>
                <a:r>
                  <a:rPr lang="en-US" sz="2800" dirty="0">
                    <a:latin typeface="Times New Roman" panose="02020603050405020304" pitchFamily="18" charset="0"/>
                    <a:ea typeface="Times New Roman" panose="02020603050405020304" pitchFamily="18" charset="0"/>
                  </a:rPr>
                  <a:t>With a minimum cart width of 1.06 m , one APA frame and a max floor inclination of 2deg, the ratio of the resisting moment and the tipping moment is 10.3 well above the factor 4 recommended by </a:t>
                </a:r>
                <a:r>
                  <a:rPr lang="en-US" sz="2800" i="1" dirty="0">
                    <a:latin typeface="Times New Roman" panose="02020603050405020304" pitchFamily="18" charset="0"/>
                    <a:ea typeface="Times New Roman" panose="02020603050405020304" pitchFamily="18" charset="0"/>
                  </a:rPr>
                  <a:t>OSHA</a:t>
                </a:r>
                <a:endParaRPr lang="en-GB" sz="2800" dirty="0">
                  <a:latin typeface="Times New Roman" panose="02020603050405020304" pitchFamily="18" charset="0"/>
                  <a:ea typeface="Times New Roman" panose="02020603050405020304" pitchFamily="18" charset="0"/>
                </a:endParaRPr>
              </a:p>
              <a:p>
                <a:pPr marL="63500">
                  <a:lnSpc>
                    <a:spcPts val="1375"/>
                  </a:lnSpc>
                  <a:spcAft>
                    <a:spcPts val="0"/>
                  </a:spcAft>
                </a:pPr>
                <a:r>
                  <a:rPr lang="en-US" sz="2800" i="1" dirty="0">
                    <a:latin typeface="Calibri" panose="020F0502020204030204" pitchFamily="34" charset="0"/>
                    <a:ea typeface="Calibri" panose="020F0502020204030204" pitchFamily="34" charset="0"/>
                    <a:cs typeface="Times New Roman" panose="02020603050405020304" pitchFamily="18" charset="0"/>
                  </a:rPr>
                  <a:t>§1926.451- general requirements</a:t>
                </a:r>
                <a:r>
                  <a:rPr lang="en-US" sz="2800" dirty="0">
                    <a:latin typeface="Calibri" panose="020F0502020204030204" pitchFamily="34" charset="0"/>
                    <a:ea typeface="Calibri" panose="020F0502020204030204" pitchFamily="34" charset="0"/>
                    <a:cs typeface="Times New Roman" panose="02020603050405020304" pitchFamily="18" charset="0"/>
                  </a:rPr>
                  <a:t>.</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D3C2B9F4-8005-40F1-8C24-9329B3AD4782}"/>
                  </a:ext>
                </a:extLst>
              </p:cNvPr>
              <p:cNvSpPr>
                <a:spLocks noGrp="1" noRot="1" noChangeAspect="1" noMove="1" noResize="1" noEditPoints="1" noAdjustHandles="1" noChangeArrowheads="1" noChangeShapeType="1" noTextEdit="1"/>
              </p:cNvSpPr>
              <p:nvPr>
                <p:ph idx="1"/>
              </p:nvPr>
            </p:nvSpPr>
            <p:spPr>
              <a:xfrm>
                <a:off x="628650" y="881727"/>
                <a:ext cx="7886700" cy="3628129"/>
              </a:xfrm>
              <a:blipFill>
                <a:blip r:embed="rId2"/>
                <a:stretch>
                  <a:fillRect l="-464" t="-1345" r="-232"/>
                </a:stretch>
              </a:blipFill>
            </p:spPr>
            <p:txBody>
              <a:bodyPr/>
              <a:lstStyle/>
              <a:p>
                <a:r>
                  <a:rPr lang="en-GB">
                    <a:noFill/>
                  </a:rPr>
                  <a:t> </a:t>
                </a:r>
              </a:p>
            </p:txBody>
          </p:sp>
        </mc:Fallback>
      </mc:AlternateContent>
      <p:pic>
        <p:nvPicPr>
          <p:cNvPr id="6" name="Picture 5" descr="The inside of a building&#10;&#10;Description automatically generated">
            <a:extLst>
              <a:ext uri="{FF2B5EF4-FFF2-40B4-BE49-F238E27FC236}">
                <a16:creationId xmlns:a16="http://schemas.microsoft.com/office/drawing/2014/main" id="{0C8BFF75-AC9A-4F86-85A6-F859E1C961E1}"/>
              </a:ext>
            </a:extLst>
          </p:cNvPr>
          <p:cNvPicPr/>
          <p:nvPr/>
        </p:nvPicPr>
        <p:blipFill>
          <a:blip r:embed="rId3"/>
          <a:stretch>
            <a:fillRect/>
          </a:stretch>
        </p:blipFill>
        <p:spPr>
          <a:xfrm>
            <a:off x="4408988" y="4241566"/>
            <a:ext cx="3429994" cy="2513277"/>
          </a:xfrm>
          <a:prstGeom prst="rect">
            <a:avLst/>
          </a:prstGeom>
        </p:spPr>
      </p:pic>
    </p:spTree>
    <p:extLst>
      <p:ext uri="{BB962C8B-B14F-4D97-AF65-F5344CB8AC3E}">
        <p14:creationId xmlns:p14="http://schemas.microsoft.com/office/powerpoint/2010/main" val="213930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FB0C-7E94-4F38-BA20-7DF71DC1566C}"/>
              </a:ext>
            </a:extLst>
          </p:cNvPr>
          <p:cNvSpPr>
            <a:spLocks noGrp="1"/>
          </p:cNvSpPr>
          <p:nvPr>
            <p:ph type="title"/>
          </p:nvPr>
        </p:nvSpPr>
        <p:spPr>
          <a:xfrm>
            <a:off x="628650" y="28114"/>
            <a:ext cx="7886700" cy="1325563"/>
          </a:xfrm>
        </p:spPr>
        <p:txBody>
          <a:bodyPr/>
          <a:lstStyle/>
          <a:p>
            <a:r>
              <a:rPr lang="en-US" b="1" dirty="0"/>
              <a:t>Horizontal Cart with 2 APAs – Horizontal movement</a:t>
            </a:r>
            <a:endParaRPr lang="en-GB"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C2B9F4-8005-40F1-8C24-9329B3AD4782}"/>
                  </a:ext>
                </a:extLst>
              </p:cNvPr>
              <p:cNvSpPr>
                <a:spLocks noGrp="1"/>
              </p:cNvSpPr>
              <p:nvPr>
                <p:ph idx="1"/>
              </p:nvPr>
            </p:nvSpPr>
            <p:spPr>
              <a:xfrm>
                <a:off x="628650" y="1467653"/>
                <a:ext cx="7886700" cy="4515897"/>
              </a:xfrm>
            </p:spPr>
            <p:txBody>
              <a:bodyPr>
                <a:normAutofit fontScale="70000" lnSpcReduction="20000"/>
              </a:bodyPr>
              <a:lstStyle/>
              <a:p>
                <a:pPr marL="63500" marR="93980">
                  <a:lnSpc>
                    <a:spcPct val="115000"/>
                  </a:lnSpc>
                  <a:spcAft>
                    <a:spcPts val="0"/>
                  </a:spcAft>
                </a:pPr>
                <a:r>
                  <a:rPr lang="en-US" sz="2800" dirty="0">
                    <a:latin typeface="Times New Roman" panose="02020603050405020304" pitchFamily="18" charset="0"/>
                    <a:ea typeface="Times New Roman" panose="02020603050405020304" pitchFamily="18" charset="0"/>
                  </a:rPr>
                  <a:t>For the APA shipping box and cart moving at speed of 1ft/sec. If the cart were to hit a step during the transportation with an impact time of 1 second, the max deceleration is 1ft/sec^2 (3% gravity). With a minimum width of 1.06 m, the minimum resisting moment and the maximum tipping moment are:</a:t>
                </a:r>
                <a:endParaRPr lang="en-GB" sz="2800" dirty="0">
                  <a:latin typeface="Times New Roman" panose="02020603050405020304" pitchFamily="18" charset="0"/>
                  <a:ea typeface="Times New Roman" panose="02020603050405020304" pitchFamily="18" charset="0"/>
                </a:endParaRPr>
              </a:p>
              <a:p>
                <a:pPr marL="406400" marR="93980" lvl="1">
                  <a:lnSpc>
                    <a:spcPct val="115000"/>
                  </a:lnSpc>
                </a:pPr>
                <a14:m>
                  <m:oMath xmlns:m="http://schemas.openxmlformats.org/officeDocument/2006/math">
                    <m:r>
                      <a:rPr lang="en-US" sz="2100" i="1">
                        <a:latin typeface="Cambria Math" panose="02040503050406030204" pitchFamily="18" charset="0"/>
                        <a:ea typeface="Times New Roman" panose="02020603050405020304" pitchFamily="18" charset="0"/>
                      </a:rPr>
                      <m:t>𝑀𝑖𝑛𝑖𝑚𝑢𝑚</m:t>
                    </m:r>
                    <m:r>
                      <a:rPr lang="en-US" sz="2100" i="1">
                        <a:latin typeface="Cambria Math" panose="02040503050406030204" pitchFamily="18" charset="0"/>
                        <a:ea typeface="Times New Roman" panose="02020603050405020304" pitchFamily="18" charset="0"/>
                      </a:rPr>
                      <m:t> </m:t>
                    </m:r>
                    <m:r>
                      <a:rPr lang="en-US" sz="2100" i="1">
                        <a:latin typeface="Cambria Math" panose="02040503050406030204" pitchFamily="18" charset="0"/>
                        <a:ea typeface="Times New Roman" panose="02020603050405020304" pitchFamily="18" charset="0"/>
                      </a:rPr>
                      <m:t>𝑅𝑒𝑠𝑖𝑠𝑡𝑖𝑛𝑔</m:t>
                    </m:r>
                    <m:r>
                      <a:rPr lang="en-US" sz="2100" i="1">
                        <a:latin typeface="Cambria Math" panose="02040503050406030204" pitchFamily="18" charset="0"/>
                        <a:ea typeface="Times New Roman" panose="02020603050405020304" pitchFamily="18" charset="0"/>
                      </a:rPr>
                      <m:t> </m:t>
                    </m:r>
                    <m:r>
                      <a:rPr lang="en-US" sz="2100" i="1">
                        <a:latin typeface="Cambria Math" panose="02040503050406030204" pitchFamily="18" charset="0"/>
                        <a:ea typeface="Times New Roman" panose="02020603050405020304" pitchFamily="18" charset="0"/>
                      </a:rPr>
                      <m:t>𝑀𝑜𝑚𝑒𝑛𝑡</m:t>
                    </m:r>
                    <m:r>
                      <a:rPr lang="en-US" sz="2100" i="1">
                        <a:latin typeface="Cambria Math" panose="02040503050406030204" pitchFamily="18" charset="0"/>
                        <a:ea typeface="Times New Roman" panose="02020603050405020304" pitchFamily="18" charset="0"/>
                      </a:rPr>
                      <m:t>=</m:t>
                    </m:r>
                    <m:r>
                      <a:rPr lang="en-US" sz="2100" i="1">
                        <a:latin typeface="Cambria Math" panose="02040503050406030204" pitchFamily="18" charset="0"/>
                        <a:ea typeface="Times New Roman" panose="02020603050405020304" pitchFamily="18" charset="0"/>
                      </a:rPr>
                      <m:t>𝑚𝑎𝑠𝑠</m:t>
                    </m:r>
                    <m:r>
                      <a:rPr lang="en-US" sz="2100" i="1">
                        <a:latin typeface="Cambria Math" panose="02040503050406030204" pitchFamily="18" charset="0"/>
                        <a:ea typeface="Times New Roman" panose="02020603050405020304" pitchFamily="18" charset="0"/>
                      </a:rPr>
                      <m:t> </m:t>
                    </m:r>
                    <m:r>
                      <a:rPr lang="en-US" sz="2100" i="1">
                        <a:latin typeface="Cambria Math" panose="02040503050406030204" pitchFamily="18" charset="0"/>
                        <a:ea typeface="Times New Roman" panose="02020603050405020304" pitchFamily="18" charset="0"/>
                      </a:rPr>
                      <m:t>𝑥</m:t>
                    </m:r>
                    <m:r>
                      <a:rPr lang="en-US" sz="2100" i="1">
                        <a:latin typeface="Cambria Math" panose="02040503050406030204" pitchFamily="18" charset="0"/>
                        <a:ea typeface="Times New Roman" panose="02020603050405020304" pitchFamily="18" charset="0"/>
                      </a:rPr>
                      <m:t> </m:t>
                    </m:r>
                    <m:r>
                      <a:rPr lang="en-US" sz="2100" i="1">
                        <a:latin typeface="Cambria Math" panose="02040503050406030204" pitchFamily="18" charset="0"/>
                        <a:ea typeface="Times New Roman" panose="02020603050405020304" pitchFamily="18" charset="0"/>
                      </a:rPr>
                      <m:t>𝑔𝑟𝑎𝑣𝑖𝑡𝑦</m:t>
                    </m:r>
                    <m:r>
                      <a:rPr lang="en-US" sz="2100" i="1">
                        <a:latin typeface="Cambria Math" panose="02040503050406030204" pitchFamily="18" charset="0"/>
                        <a:ea typeface="Times New Roman" panose="02020603050405020304" pitchFamily="18" charset="0"/>
                      </a:rPr>
                      <m:t> </m:t>
                    </m:r>
                    <m:r>
                      <a:rPr lang="en-US" sz="2100" i="1">
                        <a:latin typeface="Cambria Math" panose="02040503050406030204" pitchFamily="18" charset="0"/>
                        <a:ea typeface="Times New Roman" panose="02020603050405020304" pitchFamily="18" charset="0"/>
                      </a:rPr>
                      <m:t>𝑥</m:t>
                    </m:r>
                    <m:r>
                      <a:rPr lang="en-US" sz="2100" i="1">
                        <a:latin typeface="Cambria Math" panose="02040503050406030204" pitchFamily="18" charset="0"/>
                        <a:ea typeface="Times New Roman" panose="02020603050405020304" pitchFamily="18" charset="0"/>
                      </a:rPr>
                      <m:t> </m:t>
                    </m:r>
                    <m:d>
                      <m:dPr>
                        <m:ctrlPr>
                          <a:rPr lang="en-US" sz="2100" i="1">
                            <a:latin typeface="Cambria Math" panose="02040503050406030204" pitchFamily="18" charset="0"/>
                            <a:ea typeface="Times New Roman" panose="02020603050405020304" pitchFamily="18" charset="0"/>
                          </a:rPr>
                        </m:ctrlPr>
                      </m:dPr>
                      <m:e>
                        <m:r>
                          <a:rPr lang="en-US" sz="2100" i="1">
                            <a:latin typeface="Cambria Math" panose="02040503050406030204" pitchFamily="18" charset="0"/>
                            <a:ea typeface="Times New Roman" panose="02020603050405020304" pitchFamily="18" charset="0"/>
                          </a:rPr>
                          <m:t>530−119</m:t>
                        </m:r>
                      </m:e>
                    </m:d>
                    <m:r>
                      <a:rPr lang="en-US" sz="2100" i="1">
                        <a:latin typeface="Cambria Math" panose="02040503050406030204" pitchFamily="18" charset="0"/>
                        <a:ea typeface="Times New Roman" panose="02020603050405020304" pitchFamily="18" charset="0"/>
                      </a:rPr>
                      <m:t>𝑚𝑚</m:t>
                    </m:r>
                    <m:r>
                      <a:rPr lang="en-US" sz="2100" i="1">
                        <a:latin typeface="Cambria Math" panose="02040503050406030204" pitchFamily="18" charset="0"/>
                        <a:ea typeface="Times New Roman" panose="02020603050405020304" pitchFamily="18" charset="0"/>
                      </a:rPr>
                      <m:t>=411</m:t>
                    </m:r>
                    <m:r>
                      <a:rPr lang="en-US" sz="2100" i="1">
                        <a:latin typeface="Cambria Math" panose="02040503050406030204" pitchFamily="18" charset="0"/>
                        <a:ea typeface="Times New Roman" panose="02020603050405020304" pitchFamily="18" charset="0"/>
                      </a:rPr>
                      <m:t>𝑚𝑚</m:t>
                    </m:r>
                    <m:r>
                      <a:rPr lang="en-US" sz="2100" i="1">
                        <a:latin typeface="Cambria Math" panose="02040503050406030204" pitchFamily="18" charset="0"/>
                        <a:ea typeface="Times New Roman" panose="02020603050405020304" pitchFamily="18" charset="0"/>
                      </a:rPr>
                      <m:t> </m:t>
                    </m:r>
                    <m:r>
                      <a:rPr lang="en-US" sz="2100" i="1">
                        <a:latin typeface="Cambria Math" panose="02040503050406030204" pitchFamily="18" charset="0"/>
                        <a:ea typeface="Times New Roman" panose="02020603050405020304" pitchFamily="18" charset="0"/>
                      </a:rPr>
                      <m:t>𝑥</m:t>
                    </m:r>
                    <m:r>
                      <a:rPr lang="en-US" sz="2100" i="1">
                        <a:latin typeface="Cambria Math" panose="02040503050406030204" pitchFamily="18" charset="0"/>
                        <a:ea typeface="Times New Roman" panose="02020603050405020304" pitchFamily="18" charset="0"/>
                      </a:rPr>
                      <m:t> </m:t>
                    </m:r>
                    <m:r>
                      <a:rPr lang="en-US" sz="2100" i="1">
                        <a:latin typeface="Cambria Math" panose="02040503050406030204" pitchFamily="18" charset="0"/>
                        <a:ea typeface="Times New Roman" panose="02020603050405020304" pitchFamily="18" charset="0"/>
                      </a:rPr>
                      <m:t>𝑚𝑚</m:t>
                    </m:r>
                  </m:oMath>
                </a14:m>
                <a:endParaRPr lang="en-US" sz="2100" b="0" i="1" dirty="0">
                  <a:latin typeface="Cambria Math" panose="02040503050406030204" pitchFamily="18" charset="0"/>
                  <a:ea typeface="Times New Roman" panose="02020603050405020304" pitchFamily="18" charset="0"/>
                </a:endParaRPr>
              </a:p>
              <a:p>
                <a:pPr marL="406400" marR="93980" lvl="1">
                  <a:lnSpc>
                    <a:spcPct val="115000"/>
                  </a:lnSpc>
                </a:pPr>
                <a14:m>
                  <m:oMath xmlns:m="http://schemas.openxmlformats.org/officeDocument/2006/math">
                    <m:r>
                      <a:rPr lang="en-US" sz="2100" i="1">
                        <a:latin typeface="Cambria Math" panose="02040503050406030204" pitchFamily="18" charset="0"/>
                        <a:ea typeface="Calibri" panose="020F0502020204030204" pitchFamily="34" charset="0"/>
                        <a:cs typeface="Times New Roman" panose="02020603050405020304" pitchFamily="18" charset="0"/>
                      </a:rPr>
                      <m:t>𝑀𝑎𝑥𝑖𝑚𝑢𝑚</m:t>
                    </m:r>
                    <m:r>
                      <a:rPr lang="en-US" sz="2100" i="1">
                        <a:latin typeface="Cambria Math" panose="02040503050406030204" pitchFamily="18" charset="0"/>
                        <a:ea typeface="Calibri" panose="020F0502020204030204" pitchFamily="34" charset="0"/>
                        <a:cs typeface="Times New Roman" panose="02020603050405020304" pitchFamily="18" charset="0"/>
                      </a:rPr>
                      <m:t> </m:t>
                    </m:r>
                    <m:r>
                      <a:rPr lang="en-US" sz="2100" i="1">
                        <a:latin typeface="Cambria Math" panose="02040503050406030204" pitchFamily="18" charset="0"/>
                        <a:ea typeface="Calibri" panose="020F0502020204030204" pitchFamily="34" charset="0"/>
                        <a:cs typeface="Times New Roman" panose="02020603050405020304" pitchFamily="18" charset="0"/>
                      </a:rPr>
                      <m:t>𝑇𝑖𝑝𝑝𝑖𝑛𝑔</m:t>
                    </m:r>
                    <m:r>
                      <a:rPr lang="en-US" sz="2100" i="1">
                        <a:latin typeface="Cambria Math" panose="02040503050406030204" pitchFamily="18" charset="0"/>
                        <a:ea typeface="Calibri" panose="020F0502020204030204" pitchFamily="34" charset="0"/>
                        <a:cs typeface="Times New Roman" panose="02020603050405020304" pitchFamily="18" charset="0"/>
                      </a:rPr>
                      <m:t> </m:t>
                    </m:r>
                    <m:r>
                      <a:rPr lang="en-US" sz="2100" i="1">
                        <a:latin typeface="Cambria Math" panose="02040503050406030204" pitchFamily="18" charset="0"/>
                        <a:ea typeface="Calibri" panose="020F0502020204030204" pitchFamily="34" charset="0"/>
                        <a:cs typeface="Times New Roman" panose="02020603050405020304" pitchFamily="18" charset="0"/>
                      </a:rPr>
                      <m:t>𝑀𝑜𝑚𝑒𝑛𝑡</m:t>
                    </m:r>
                    <m:r>
                      <a:rPr lang="en-US" sz="2100" i="1">
                        <a:latin typeface="Cambria Math" panose="02040503050406030204" pitchFamily="18" charset="0"/>
                        <a:ea typeface="Calibri" panose="020F0502020204030204" pitchFamily="34" charset="0"/>
                        <a:cs typeface="Times New Roman" panose="02020603050405020304" pitchFamily="18" charset="0"/>
                      </a:rPr>
                      <m:t>=</m:t>
                    </m:r>
                    <m:r>
                      <a:rPr lang="en-US" sz="2100" i="1">
                        <a:latin typeface="Cambria Math" panose="02040503050406030204" pitchFamily="18" charset="0"/>
                        <a:ea typeface="Calibri" panose="020F0502020204030204" pitchFamily="34" charset="0"/>
                        <a:cs typeface="Times New Roman" panose="02020603050405020304" pitchFamily="18" charset="0"/>
                      </a:rPr>
                      <m:t>𝑚𝑎𝑠𝑠</m:t>
                    </m:r>
                    <m:r>
                      <a:rPr lang="en-US" sz="2100" i="1">
                        <a:latin typeface="Cambria Math" panose="02040503050406030204" pitchFamily="18" charset="0"/>
                        <a:ea typeface="Calibri" panose="020F0502020204030204" pitchFamily="34" charset="0"/>
                        <a:cs typeface="Times New Roman" panose="02020603050405020304" pitchFamily="18" charset="0"/>
                      </a:rPr>
                      <m:t> </m:t>
                    </m:r>
                    <m:r>
                      <a:rPr lang="en-US" sz="2100" i="1">
                        <a:latin typeface="Cambria Math" panose="02040503050406030204" pitchFamily="18" charset="0"/>
                        <a:ea typeface="Calibri" panose="020F0502020204030204" pitchFamily="34" charset="0"/>
                        <a:cs typeface="Times New Roman" panose="02020603050405020304" pitchFamily="18" charset="0"/>
                      </a:rPr>
                      <m:t>𝑥</m:t>
                    </m:r>
                    <m:r>
                      <a:rPr lang="en-US" sz="2100" i="1">
                        <a:latin typeface="Cambria Math" panose="02040503050406030204" pitchFamily="18" charset="0"/>
                        <a:ea typeface="Calibri" panose="020F0502020204030204" pitchFamily="34" charset="0"/>
                        <a:cs typeface="Times New Roman" panose="02020603050405020304" pitchFamily="18" charset="0"/>
                      </a:rPr>
                      <m:t> 0.03</m:t>
                    </m:r>
                    <m:r>
                      <a:rPr lang="en-US" sz="2100" i="1">
                        <a:latin typeface="Cambria Math" panose="02040503050406030204" pitchFamily="18" charset="0"/>
                        <a:ea typeface="Calibri" panose="020F0502020204030204" pitchFamily="34" charset="0"/>
                        <a:cs typeface="Times New Roman" panose="02020603050405020304" pitchFamily="18" charset="0"/>
                      </a:rPr>
                      <m:t>𝑔𝑟𝑎𝑣𝑖𝑡𝑦</m:t>
                    </m:r>
                    <m:r>
                      <a:rPr lang="en-US" sz="2100" i="1">
                        <a:latin typeface="Cambria Math" panose="02040503050406030204" pitchFamily="18" charset="0"/>
                        <a:ea typeface="Calibri" panose="020F0502020204030204" pitchFamily="34" charset="0"/>
                        <a:cs typeface="Times New Roman" panose="02020603050405020304" pitchFamily="18" charset="0"/>
                      </a:rPr>
                      <m:t> </m:t>
                    </m:r>
                    <m:r>
                      <a:rPr lang="en-US" sz="2100" i="1">
                        <a:latin typeface="Cambria Math" panose="02040503050406030204" pitchFamily="18" charset="0"/>
                        <a:ea typeface="Calibri" panose="020F0502020204030204" pitchFamily="34" charset="0"/>
                        <a:cs typeface="Times New Roman" panose="02020603050405020304" pitchFamily="18" charset="0"/>
                      </a:rPr>
                      <m:t>𝑥</m:t>
                    </m:r>
                    <m:r>
                      <a:rPr lang="en-US" sz="2100" i="1">
                        <a:latin typeface="Cambria Math" panose="02040503050406030204" pitchFamily="18" charset="0"/>
                        <a:ea typeface="Calibri" panose="020F0502020204030204" pitchFamily="34" charset="0"/>
                        <a:cs typeface="Times New Roman" panose="02020603050405020304" pitchFamily="18" charset="0"/>
                      </a:rPr>
                      <m:t> 1142</m:t>
                    </m:r>
                    <m:r>
                      <a:rPr lang="en-US" sz="2100" i="1">
                        <a:latin typeface="Cambria Math" panose="02040503050406030204" pitchFamily="18" charset="0"/>
                        <a:ea typeface="Calibri" panose="020F0502020204030204" pitchFamily="34" charset="0"/>
                        <a:cs typeface="Times New Roman" panose="02020603050405020304" pitchFamily="18" charset="0"/>
                      </a:rPr>
                      <m:t>𝑚𝑚</m:t>
                    </m:r>
                    <m:r>
                      <a:rPr lang="en-US" sz="2100" i="1">
                        <a:latin typeface="Cambria Math" panose="02040503050406030204" pitchFamily="18" charset="0"/>
                        <a:ea typeface="Calibri" panose="020F0502020204030204" pitchFamily="34" charset="0"/>
                        <a:cs typeface="Times New Roman" panose="02020603050405020304" pitchFamily="18" charset="0"/>
                      </a:rPr>
                      <m:t>=34.3 </m:t>
                    </m:r>
                    <m:r>
                      <a:rPr lang="en-US" sz="2100" i="1">
                        <a:latin typeface="Cambria Math" panose="02040503050406030204" pitchFamily="18" charset="0"/>
                        <a:ea typeface="Calibri" panose="020F0502020204030204" pitchFamily="34" charset="0"/>
                        <a:cs typeface="Times New Roman" panose="02020603050405020304" pitchFamily="18" charset="0"/>
                      </a:rPr>
                      <m:t>𝑚𝑚</m:t>
                    </m:r>
                    <m:r>
                      <a:rPr lang="en-US" sz="2100" i="1">
                        <a:latin typeface="Cambria Math" panose="02040503050406030204" pitchFamily="18" charset="0"/>
                        <a:ea typeface="Calibri" panose="020F0502020204030204" pitchFamily="34" charset="0"/>
                        <a:cs typeface="Times New Roman" panose="02020603050405020304" pitchFamily="18" charset="0"/>
                      </a:rPr>
                      <m:t> </m:t>
                    </m:r>
                    <m:r>
                      <a:rPr lang="en-US" sz="2100" i="1">
                        <a:latin typeface="Cambria Math" panose="02040503050406030204" pitchFamily="18" charset="0"/>
                        <a:ea typeface="Calibri" panose="020F0502020204030204" pitchFamily="34" charset="0"/>
                        <a:cs typeface="Times New Roman" panose="02020603050405020304" pitchFamily="18" charset="0"/>
                      </a:rPr>
                      <m:t>𝑥</m:t>
                    </m:r>
                    <m:r>
                      <a:rPr lang="en-US" sz="2100" i="1">
                        <a:latin typeface="Cambria Math" panose="02040503050406030204" pitchFamily="18" charset="0"/>
                        <a:ea typeface="Calibri" panose="020F0502020204030204" pitchFamily="34" charset="0"/>
                        <a:cs typeface="Times New Roman" panose="02020603050405020304" pitchFamily="18" charset="0"/>
                      </a:rPr>
                      <m:t> </m:t>
                    </m:r>
                    <m:r>
                      <a:rPr lang="en-US" sz="2100" i="1">
                        <a:latin typeface="Cambria Math" panose="02040503050406030204" pitchFamily="18" charset="0"/>
                        <a:ea typeface="Calibri" panose="020F0502020204030204" pitchFamily="34" charset="0"/>
                        <a:cs typeface="Times New Roman" panose="02020603050405020304" pitchFamily="18" charset="0"/>
                      </a:rPr>
                      <m:t>𝑚𝑔</m:t>
                    </m:r>
                  </m:oMath>
                </a14:m>
                <a:endParaRPr lang="en-GB" sz="25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14:m>
                  <m:oMath xmlns:m="http://schemas.openxmlformats.org/officeDocument/2006/math">
                    <m:f>
                      <m:fPr>
                        <m:ctrlPr>
                          <a:rPr lang="en-GB"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𝑀𝑖𝑛</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𝑅𝑒𝑠𝑖𝑠𝑡𝑖𝑛𝑔</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𝑀𝑜𝑚𝑒𝑛𝑡</m:t>
                        </m:r>
                        <m:r>
                          <a:rPr lang="en-US" sz="2400" i="1">
                            <a:latin typeface="Cambria Math" panose="02040503050406030204" pitchFamily="18" charset="0"/>
                            <a:ea typeface="Calibri" panose="020F0502020204030204" pitchFamily="34" charset="0"/>
                            <a:cs typeface="Times New Roman" panose="02020603050405020304" pitchFamily="18" charset="0"/>
                          </a:rPr>
                          <m:t> </m:t>
                        </m:r>
                      </m:num>
                      <m:den>
                        <m:r>
                          <a:rPr lang="en-US" sz="2400" i="1">
                            <a:latin typeface="Cambria Math" panose="02040503050406030204" pitchFamily="18" charset="0"/>
                            <a:ea typeface="Calibri" panose="020F0502020204030204" pitchFamily="34" charset="0"/>
                            <a:cs typeface="Times New Roman" panose="02020603050405020304" pitchFamily="18" charset="0"/>
                          </a:rPr>
                          <m:t>𝑀𝑎𝑥</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𝑇𝑖𝑝𝑝𝑖𝑛𝑔</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𝑀𝑜𝑚𝑒𝑛𝑡</m:t>
                        </m:r>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GB"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411</m:t>
                        </m:r>
                        <m:r>
                          <a:rPr lang="en-US" sz="2400" i="1">
                            <a:latin typeface="Cambria Math" panose="02040503050406030204" pitchFamily="18" charset="0"/>
                            <a:ea typeface="Calibri" panose="020F0502020204030204" pitchFamily="34" charset="0"/>
                            <a:cs typeface="Times New Roman" panose="02020603050405020304" pitchFamily="18" charset="0"/>
                          </a:rPr>
                          <m:t>𝑚𝑚</m:t>
                        </m:r>
                      </m:num>
                      <m:den>
                        <m:r>
                          <a:rPr lang="en-US" sz="2400" i="1">
                            <a:latin typeface="Cambria Math" panose="02040503050406030204" pitchFamily="18" charset="0"/>
                            <a:ea typeface="Calibri" panose="020F0502020204030204" pitchFamily="34" charset="0"/>
                            <a:cs typeface="Times New Roman" panose="02020603050405020304" pitchFamily="18" charset="0"/>
                          </a:rPr>
                          <m:t>34.3</m:t>
                        </m:r>
                        <m:r>
                          <a:rPr lang="en-US" sz="2400" i="1">
                            <a:latin typeface="Cambria Math" panose="02040503050406030204" pitchFamily="18" charset="0"/>
                            <a:ea typeface="Calibri" panose="020F0502020204030204" pitchFamily="34" charset="0"/>
                            <a:cs typeface="Times New Roman" panose="02020603050405020304" pitchFamily="18" charset="0"/>
                          </a:rPr>
                          <m:t>𝑚𝑚</m:t>
                        </m:r>
                      </m:den>
                    </m:f>
                    <m:r>
                      <a:rPr lang="en-US" sz="2400" i="1">
                        <a:latin typeface="Cambria Math" panose="02040503050406030204" pitchFamily="18" charset="0"/>
                        <a:ea typeface="Calibri" panose="020F0502020204030204" pitchFamily="34" charset="0"/>
                        <a:cs typeface="Times New Roman" panose="02020603050405020304" pitchFamily="18" charset="0"/>
                      </a:rPr>
                      <m:t>=12.0</m:t>
                    </m:r>
                  </m:oMath>
                </a14:m>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32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63500" marR="26670">
                  <a:lnSpc>
                    <a:spcPct val="115000"/>
                  </a:lnSpc>
                  <a:spcBef>
                    <a:spcPts val="450"/>
                  </a:spcBef>
                  <a:spcAft>
                    <a:spcPts val="0"/>
                  </a:spcAft>
                </a:pPr>
                <a:r>
                  <a:rPr lang="en-US" sz="2800" dirty="0">
                    <a:latin typeface="Times New Roman" panose="02020603050405020304" pitchFamily="18" charset="0"/>
                    <a:ea typeface="Times New Roman" panose="02020603050405020304" pitchFamily="18" charset="0"/>
                  </a:rPr>
                  <a:t>With a minimum cart width of 1.06 m and a moving speed of 1ft/sec, the ratio of the resisting moment and the tipping moment is 12.0 well above the factor 4 recommended by </a:t>
                </a:r>
                <a:r>
                  <a:rPr lang="en-US" sz="2800" i="1" dirty="0">
                    <a:latin typeface="Times New Roman" panose="02020603050405020304" pitchFamily="18" charset="0"/>
                    <a:ea typeface="Times New Roman" panose="02020603050405020304" pitchFamily="18" charset="0"/>
                  </a:rPr>
                  <a:t>OSHA</a:t>
                </a:r>
                <a:endParaRPr lang="en-GB" sz="2800" dirty="0">
                  <a:latin typeface="Times New Roman" panose="02020603050405020304" pitchFamily="18" charset="0"/>
                  <a:ea typeface="Times New Roman" panose="02020603050405020304" pitchFamily="18" charset="0"/>
                </a:endParaRPr>
              </a:p>
              <a:p>
                <a:pPr marL="63500">
                  <a:lnSpc>
                    <a:spcPts val="1375"/>
                  </a:lnSpc>
                  <a:spcAft>
                    <a:spcPts val="0"/>
                  </a:spcAft>
                </a:pPr>
                <a:r>
                  <a:rPr lang="en-US" sz="2800" i="1" dirty="0">
                    <a:latin typeface="Calibri" panose="020F0502020204030204" pitchFamily="34" charset="0"/>
                    <a:ea typeface="Calibri" panose="020F0502020204030204" pitchFamily="34" charset="0"/>
                    <a:cs typeface="Times New Roman" panose="02020603050405020304" pitchFamily="18" charset="0"/>
                  </a:rPr>
                  <a:t>§1926.451- general requirements</a:t>
                </a:r>
                <a:r>
                  <a:rPr lang="en-US" sz="2800" dirty="0">
                    <a:latin typeface="Calibri" panose="020F0502020204030204" pitchFamily="34" charset="0"/>
                    <a:ea typeface="Calibri" panose="020F0502020204030204" pitchFamily="34" charset="0"/>
                    <a:cs typeface="Times New Roman" panose="02020603050405020304" pitchFamily="18" charset="0"/>
                  </a:rPr>
                  <a:t>.</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D3C2B9F4-8005-40F1-8C24-9329B3AD4782}"/>
                  </a:ext>
                </a:extLst>
              </p:cNvPr>
              <p:cNvSpPr>
                <a:spLocks noGrp="1" noRot="1" noChangeAspect="1" noMove="1" noResize="1" noEditPoints="1" noAdjustHandles="1" noChangeArrowheads="1" noChangeShapeType="1" noTextEdit="1"/>
              </p:cNvSpPr>
              <p:nvPr>
                <p:ph idx="1"/>
              </p:nvPr>
            </p:nvSpPr>
            <p:spPr>
              <a:xfrm>
                <a:off x="628650" y="1467653"/>
                <a:ext cx="7886700" cy="4515897"/>
              </a:xfrm>
              <a:blipFill>
                <a:blip r:embed="rId2"/>
                <a:stretch>
                  <a:fillRect l="-850" t="-1080"/>
                </a:stretch>
              </a:blipFill>
            </p:spPr>
            <p:txBody>
              <a:bodyPr/>
              <a:lstStyle/>
              <a:p>
                <a:r>
                  <a:rPr lang="en-GB">
                    <a:noFill/>
                  </a:rPr>
                  <a:t> </a:t>
                </a:r>
              </a:p>
            </p:txBody>
          </p:sp>
        </mc:Fallback>
      </mc:AlternateContent>
    </p:spTree>
    <p:extLst>
      <p:ext uri="{BB962C8B-B14F-4D97-AF65-F5344CB8AC3E}">
        <p14:creationId xmlns:p14="http://schemas.microsoft.com/office/powerpoint/2010/main" val="1732089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FB0C-7E94-4F38-BA20-7DF71DC1566C}"/>
              </a:ext>
            </a:extLst>
          </p:cNvPr>
          <p:cNvSpPr>
            <a:spLocks noGrp="1"/>
          </p:cNvSpPr>
          <p:nvPr>
            <p:ph type="title"/>
          </p:nvPr>
        </p:nvSpPr>
        <p:spPr>
          <a:xfrm>
            <a:off x="628650" y="28114"/>
            <a:ext cx="7886700" cy="1325563"/>
          </a:xfrm>
        </p:spPr>
        <p:txBody>
          <a:bodyPr/>
          <a:lstStyle/>
          <a:p>
            <a:r>
              <a:rPr lang="en-US" b="1" dirty="0"/>
              <a:t>Lifting the shipping frame at the factory and in front of the Ross Shaft</a:t>
            </a:r>
            <a:endParaRPr lang="en-GB" b="1" dirty="0"/>
          </a:p>
        </p:txBody>
      </p:sp>
      <p:sp>
        <p:nvSpPr>
          <p:cNvPr id="3" name="Content Placeholder 2">
            <a:extLst>
              <a:ext uri="{FF2B5EF4-FFF2-40B4-BE49-F238E27FC236}">
                <a16:creationId xmlns:a16="http://schemas.microsoft.com/office/drawing/2014/main" id="{D3C2B9F4-8005-40F1-8C24-9329B3AD4782}"/>
              </a:ext>
            </a:extLst>
          </p:cNvPr>
          <p:cNvSpPr>
            <a:spLocks noGrp="1"/>
          </p:cNvSpPr>
          <p:nvPr>
            <p:ph idx="1"/>
          </p:nvPr>
        </p:nvSpPr>
        <p:spPr>
          <a:xfrm>
            <a:off x="628650" y="1130301"/>
            <a:ext cx="7886700" cy="1941373"/>
          </a:xfrm>
        </p:spPr>
        <p:txBody>
          <a:bodyPr>
            <a:normAutofit/>
          </a:bodyPr>
          <a:lstStyle/>
          <a:p>
            <a:pPr>
              <a:lnSpc>
                <a:spcPct val="115000"/>
              </a:lnSpc>
            </a:pPr>
            <a:r>
              <a:rPr lang="en-US" dirty="0"/>
              <a:t>This lifting is a standard rigging operation, utilizing the side rings to lift the APA shipping frames horizontally off the delivery truck as shown. Based on the lifting activities shown, all the lifting points are well above the center-of-gravity of the lifted object, so these lifting steps are stable. </a:t>
            </a:r>
            <a:endParaRPr lang="en-GB" dirty="0"/>
          </a:p>
        </p:txBody>
      </p:sp>
      <p:pic>
        <p:nvPicPr>
          <p:cNvPr id="5" name="Picture 4" descr="A picture containing large, truck, boat, red&#10;&#10;Description automatically generated">
            <a:extLst>
              <a:ext uri="{FF2B5EF4-FFF2-40B4-BE49-F238E27FC236}">
                <a16:creationId xmlns:a16="http://schemas.microsoft.com/office/drawing/2014/main" id="{FB3A4F3F-9D3D-414B-BEE8-A40C8D540E1C}"/>
              </a:ext>
            </a:extLst>
          </p:cNvPr>
          <p:cNvPicPr/>
          <p:nvPr/>
        </p:nvPicPr>
        <p:blipFill>
          <a:blip r:embed="rId2"/>
          <a:stretch>
            <a:fillRect/>
          </a:stretch>
        </p:blipFill>
        <p:spPr>
          <a:xfrm>
            <a:off x="790111" y="3551746"/>
            <a:ext cx="3266984" cy="2802140"/>
          </a:xfrm>
          <a:prstGeom prst="rect">
            <a:avLst/>
          </a:prstGeom>
        </p:spPr>
      </p:pic>
      <p:pic>
        <p:nvPicPr>
          <p:cNvPr id="7" name="Picture 6" descr="A picture containing airplane, plane, large, boat&#10;&#10;Description automatically generated">
            <a:extLst>
              <a:ext uri="{FF2B5EF4-FFF2-40B4-BE49-F238E27FC236}">
                <a16:creationId xmlns:a16="http://schemas.microsoft.com/office/drawing/2014/main" id="{368F76BC-647C-4A7C-BC0D-1685086FD679}"/>
              </a:ext>
            </a:extLst>
          </p:cNvPr>
          <p:cNvPicPr/>
          <p:nvPr/>
        </p:nvPicPr>
        <p:blipFill>
          <a:blip r:embed="rId3"/>
          <a:stretch>
            <a:fillRect/>
          </a:stretch>
        </p:blipFill>
        <p:spPr>
          <a:xfrm>
            <a:off x="4825840" y="3619564"/>
            <a:ext cx="3689510" cy="2734322"/>
          </a:xfrm>
          <a:prstGeom prst="rect">
            <a:avLst/>
          </a:prstGeom>
        </p:spPr>
      </p:pic>
    </p:spTree>
    <p:extLst>
      <p:ext uri="{BB962C8B-B14F-4D97-AF65-F5344CB8AC3E}">
        <p14:creationId xmlns:p14="http://schemas.microsoft.com/office/powerpoint/2010/main" val="653471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9227-C2CD-4FDA-936C-7F8294A3D9F0}"/>
              </a:ext>
            </a:extLst>
          </p:cNvPr>
          <p:cNvSpPr>
            <a:spLocks noGrp="1"/>
          </p:cNvSpPr>
          <p:nvPr>
            <p:ph type="title"/>
          </p:nvPr>
        </p:nvSpPr>
        <p:spPr/>
        <p:txBody>
          <a:bodyPr/>
          <a:lstStyle/>
          <a:p>
            <a:r>
              <a:rPr lang="en-US" dirty="0"/>
              <a:t>Vertical and horizontal cart designs</a:t>
            </a:r>
            <a:endParaRPr lang="en-GB" dirty="0"/>
          </a:p>
        </p:txBody>
      </p:sp>
      <p:sp>
        <p:nvSpPr>
          <p:cNvPr id="3" name="Content Placeholder 2">
            <a:extLst>
              <a:ext uri="{FF2B5EF4-FFF2-40B4-BE49-F238E27FC236}">
                <a16:creationId xmlns:a16="http://schemas.microsoft.com/office/drawing/2014/main" id="{3654EF0C-9BFC-4DA0-9D94-B8660863C69C}"/>
              </a:ext>
            </a:extLst>
          </p:cNvPr>
          <p:cNvSpPr>
            <a:spLocks noGrp="1"/>
          </p:cNvSpPr>
          <p:nvPr>
            <p:ph idx="1"/>
          </p:nvPr>
        </p:nvSpPr>
        <p:spPr/>
        <p:txBody>
          <a:bodyPr/>
          <a:lstStyle/>
          <a:p>
            <a:r>
              <a:rPr lang="en-US" dirty="0"/>
              <a:t>The two carts are needed for the following reasons:</a:t>
            </a:r>
          </a:p>
          <a:p>
            <a:pPr lvl="1"/>
            <a:r>
              <a:rPr lang="en-US" dirty="0"/>
              <a:t>To move the transport frame and APAs horizontally around the wire winding factory.</a:t>
            </a:r>
          </a:p>
          <a:p>
            <a:pPr lvl="1"/>
            <a:r>
              <a:rPr lang="en-US" dirty="0"/>
              <a:t>To support the transport frame vertically underground and move frame and APAs into the clean room and allow the APAs to have the photon detectors added and move the APAs onto the cryostat rails.</a:t>
            </a:r>
          </a:p>
          <a:p>
            <a:r>
              <a:rPr lang="en-US" dirty="0"/>
              <a:t>The original idea was to lower the frame onto the respective cart and to bolt from underneath.</a:t>
            </a:r>
          </a:p>
          <a:p>
            <a:r>
              <a:rPr lang="en-US" dirty="0"/>
              <a:t>Following discussion with safety and handling colleagues, a different approach was needed as bolting underneath was seen to be tricky, and in the case of the vertical cart, may be a safety risk.</a:t>
            </a:r>
          </a:p>
          <a:p>
            <a:r>
              <a:rPr lang="en-US" dirty="0"/>
              <a:t>As you can see from the following talk, the idea of a ratchet strap system has been used  for both the horizontal and vertical cart.</a:t>
            </a:r>
          </a:p>
          <a:p>
            <a:endParaRPr lang="en-US" dirty="0"/>
          </a:p>
          <a:p>
            <a:pPr lvl="1"/>
            <a:endParaRPr lang="en-GB" dirty="0"/>
          </a:p>
        </p:txBody>
      </p:sp>
    </p:spTree>
    <p:extLst>
      <p:ext uri="{BB962C8B-B14F-4D97-AF65-F5344CB8AC3E}">
        <p14:creationId xmlns:p14="http://schemas.microsoft.com/office/powerpoint/2010/main" val="3970846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FB0C-7E94-4F38-BA20-7DF71DC1566C}"/>
              </a:ext>
            </a:extLst>
          </p:cNvPr>
          <p:cNvSpPr>
            <a:spLocks noGrp="1"/>
          </p:cNvSpPr>
          <p:nvPr>
            <p:ph type="title"/>
          </p:nvPr>
        </p:nvSpPr>
        <p:spPr>
          <a:xfrm>
            <a:off x="628650" y="28114"/>
            <a:ext cx="7886700" cy="1325563"/>
          </a:xfrm>
        </p:spPr>
        <p:txBody>
          <a:bodyPr/>
          <a:lstStyle/>
          <a:p>
            <a:r>
              <a:rPr lang="en-US" b="1" dirty="0"/>
              <a:t>Lifting the frame into the Ross Shaft</a:t>
            </a:r>
            <a:endParaRPr lang="en-GB" b="1" dirty="0"/>
          </a:p>
        </p:txBody>
      </p:sp>
      <p:sp>
        <p:nvSpPr>
          <p:cNvPr id="3" name="Content Placeholder 2">
            <a:extLst>
              <a:ext uri="{FF2B5EF4-FFF2-40B4-BE49-F238E27FC236}">
                <a16:creationId xmlns:a16="http://schemas.microsoft.com/office/drawing/2014/main" id="{D3C2B9F4-8005-40F1-8C24-9329B3AD4782}"/>
              </a:ext>
            </a:extLst>
          </p:cNvPr>
          <p:cNvSpPr>
            <a:spLocks noGrp="1"/>
          </p:cNvSpPr>
          <p:nvPr>
            <p:ph idx="1"/>
          </p:nvPr>
        </p:nvSpPr>
        <p:spPr>
          <a:xfrm>
            <a:off x="628650" y="1130301"/>
            <a:ext cx="7886700" cy="1941373"/>
          </a:xfrm>
        </p:spPr>
        <p:txBody>
          <a:bodyPr>
            <a:normAutofit/>
          </a:bodyPr>
          <a:lstStyle/>
          <a:p>
            <a:r>
              <a:rPr lang="en-US" dirty="0"/>
              <a:t>The figure below shows the rotation of the APA shipping box from landscape to portrait orientation. According to these layout drawings the center-of-gravity on all the steps is below and within the plane defined by the three lifting points. In conclusion, the lifting and the handling of the APA shipping box is stable. </a:t>
            </a:r>
            <a:endParaRPr lang="en-GB" dirty="0"/>
          </a:p>
        </p:txBody>
      </p:sp>
      <p:pic>
        <p:nvPicPr>
          <p:cNvPr id="6" name="Picture 5">
            <a:extLst>
              <a:ext uri="{FF2B5EF4-FFF2-40B4-BE49-F238E27FC236}">
                <a16:creationId xmlns:a16="http://schemas.microsoft.com/office/drawing/2014/main" id="{96376935-9105-481F-8123-0F9C1931C951}"/>
              </a:ext>
            </a:extLst>
          </p:cNvPr>
          <p:cNvPicPr/>
          <p:nvPr/>
        </p:nvPicPr>
        <p:blipFill>
          <a:blip r:embed="rId2"/>
          <a:stretch>
            <a:fillRect/>
          </a:stretch>
        </p:blipFill>
        <p:spPr>
          <a:xfrm>
            <a:off x="2853536" y="3060062"/>
            <a:ext cx="3644918" cy="3339629"/>
          </a:xfrm>
          <a:prstGeom prst="rect">
            <a:avLst/>
          </a:prstGeom>
        </p:spPr>
      </p:pic>
    </p:spTree>
    <p:extLst>
      <p:ext uri="{BB962C8B-B14F-4D97-AF65-F5344CB8AC3E}">
        <p14:creationId xmlns:p14="http://schemas.microsoft.com/office/powerpoint/2010/main" val="1674723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FB0C-7E94-4F38-BA20-7DF71DC1566C}"/>
              </a:ext>
            </a:extLst>
          </p:cNvPr>
          <p:cNvSpPr>
            <a:spLocks noGrp="1"/>
          </p:cNvSpPr>
          <p:nvPr>
            <p:ph type="title"/>
          </p:nvPr>
        </p:nvSpPr>
        <p:spPr>
          <a:xfrm>
            <a:off x="628650" y="28114"/>
            <a:ext cx="7886700" cy="1325563"/>
          </a:xfrm>
        </p:spPr>
        <p:txBody>
          <a:bodyPr/>
          <a:lstStyle/>
          <a:p>
            <a:r>
              <a:rPr lang="en-US" b="1" dirty="0"/>
              <a:t>Lifting down the Ross Shaft</a:t>
            </a:r>
            <a:endParaRPr lang="en-GB" b="1" dirty="0"/>
          </a:p>
        </p:txBody>
      </p:sp>
      <p:sp>
        <p:nvSpPr>
          <p:cNvPr id="3" name="Content Placeholder 2">
            <a:extLst>
              <a:ext uri="{FF2B5EF4-FFF2-40B4-BE49-F238E27FC236}">
                <a16:creationId xmlns:a16="http://schemas.microsoft.com/office/drawing/2014/main" id="{D3C2B9F4-8005-40F1-8C24-9329B3AD4782}"/>
              </a:ext>
            </a:extLst>
          </p:cNvPr>
          <p:cNvSpPr>
            <a:spLocks noGrp="1"/>
          </p:cNvSpPr>
          <p:nvPr>
            <p:ph idx="1"/>
          </p:nvPr>
        </p:nvSpPr>
        <p:spPr>
          <a:xfrm>
            <a:off x="628650" y="1130301"/>
            <a:ext cx="3943350" cy="5243866"/>
          </a:xfrm>
        </p:spPr>
        <p:txBody>
          <a:bodyPr>
            <a:normAutofit/>
          </a:bodyPr>
          <a:lstStyle/>
          <a:p>
            <a:r>
              <a:rPr lang="en-US" dirty="0"/>
              <a:t>The transport frame will be lowered down the Ross shaft at a low speed. Based on the lifting activities shown, all the lifting points are well above the center-of-gravity of the lifted object, inline sideways with the top lifting point. During these lifting steps the side-to-side translation with respect to the lifting point is estimated to be up to 1 inch due to uncertainties so the maximum translation side-to-side might end up being up to 4 inches respect to the center of rotation of the lifting system.  </a:t>
            </a:r>
            <a:endParaRPr lang="en-GB" dirty="0"/>
          </a:p>
        </p:txBody>
      </p:sp>
      <p:pic>
        <p:nvPicPr>
          <p:cNvPr id="5" name="Picture 4" descr="A picture containing sitting, water, red, city&#10;&#10;Description automatically generated">
            <a:extLst>
              <a:ext uri="{FF2B5EF4-FFF2-40B4-BE49-F238E27FC236}">
                <a16:creationId xmlns:a16="http://schemas.microsoft.com/office/drawing/2014/main" id="{8D5A459B-517C-43E6-9CD8-6543CC0F1266}"/>
              </a:ext>
            </a:extLst>
          </p:cNvPr>
          <p:cNvPicPr/>
          <p:nvPr/>
        </p:nvPicPr>
        <p:blipFill rotWithShape="1">
          <a:blip r:embed="rId2"/>
          <a:srcRect b="3430"/>
          <a:stretch/>
        </p:blipFill>
        <p:spPr bwMode="auto">
          <a:xfrm>
            <a:off x="5439632" y="1353677"/>
            <a:ext cx="3420530" cy="47911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7030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FB0C-7E94-4F38-BA20-7DF71DC1566C}"/>
              </a:ext>
            </a:extLst>
          </p:cNvPr>
          <p:cNvSpPr>
            <a:spLocks noGrp="1"/>
          </p:cNvSpPr>
          <p:nvPr>
            <p:ph type="title"/>
          </p:nvPr>
        </p:nvSpPr>
        <p:spPr>
          <a:xfrm>
            <a:off x="628650" y="28114"/>
            <a:ext cx="7886700" cy="1325563"/>
          </a:xfrm>
        </p:spPr>
        <p:txBody>
          <a:bodyPr/>
          <a:lstStyle/>
          <a:p>
            <a:r>
              <a:rPr lang="en-US" b="1" dirty="0"/>
              <a:t>Lifting at the bottom of the Ross Shaft</a:t>
            </a:r>
            <a:endParaRPr lang="en-GB" b="1" dirty="0"/>
          </a:p>
        </p:txBody>
      </p:sp>
      <p:sp>
        <p:nvSpPr>
          <p:cNvPr id="3" name="Content Placeholder 2">
            <a:extLst>
              <a:ext uri="{FF2B5EF4-FFF2-40B4-BE49-F238E27FC236}">
                <a16:creationId xmlns:a16="http://schemas.microsoft.com/office/drawing/2014/main" id="{D3C2B9F4-8005-40F1-8C24-9329B3AD4782}"/>
              </a:ext>
            </a:extLst>
          </p:cNvPr>
          <p:cNvSpPr>
            <a:spLocks noGrp="1"/>
          </p:cNvSpPr>
          <p:nvPr>
            <p:ph idx="1"/>
          </p:nvPr>
        </p:nvSpPr>
        <p:spPr>
          <a:xfrm>
            <a:off x="628650" y="1130301"/>
            <a:ext cx="3943350" cy="5243866"/>
          </a:xfrm>
        </p:spPr>
        <p:txBody>
          <a:bodyPr>
            <a:normAutofit lnSpcReduction="10000"/>
          </a:bodyPr>
          <a:lstStyle/>
          <a:p>
            <a:r>
              <a:rPr lang="en-US" dirty="0"/>
              <a:t>The transport frame will need to be lifted off the underside of the cage and placed ‘upside down’ on an underground trolley. The frame will already be connected to the underside of the cage, and another lifting point will be required at the top edge furthest away from the shaft, using a local crane or fork. The figure shows the rotation of the APA shipping box with the APA detectors from portrait to landscape orientation. According to these layout drawings the center-of-gravity on all the steps is below and within the plane defined by the three lifting points. In conclusion the rotation of the APA shipping box is stable. </a:t>
            </a:r>
            <a:endParaRPr lang="en-GB" dirty="0"/>
          </a:p>
        </p:txBody>
      </p:sp>
      <p:pic>
        <p:nvPicPr>
          <p:cNvPr id="6" name="Picture 5" descr="A picture containing boat, building, large, red&#10;&#10;Description automatically generated">
            <a:extLst>
              <a:ext uri="{FF2B5EF4-FFF2-40B4-BE49-F238E27FC236}">
                <a16:creationId xmlns:a16="http://schemas.microsoft.com/office/drawing/2014/main" id="{CE697423-2B30-44C0-B91C-26DCE03C99A3}"/>
              </a:ext>
            </a:extLst>
          </p:cNvPr>
          <p:cNvPicPr/>
          <p:nvPr/>
        </p:nvPicPr>
        <p:blipFill>
          <a:blip r:embed="rId2"/>
          <a:stretch>
            <a:fillRect/>
          </a:stretch>
        </p:blipFill>
        <p:spPr>
          <a:xfrm>
            <a:off x="4869321" y="1757778"/>
            <a:ext cx="3800208" cy="3879542"/>
          </a:xfrm>
          <a:prstGeom prst="rect">
            <a:avLst/>
          </a:prstGeom>
        </p:spPr>
      </p:pic>
    </p:spTree>
    <p:extLst>
      <p:ext uri="{BB962C8B-B14F-4D97-AF65-F5344CB8AC3E}">
        <p14:creationId xmlns:p14="http://schemas.microsoft.com/office/powerpoint/2010/main" val="2618127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FB0C-7E94-4F38-BA20-7DF71DC1566C}"/>
              </a:ext>
            </a:extLst>
          </p:cNvPr>
          <p:cNvSpPr>
            <a:spLocks noGrp="1"/>
          </p:cNvSpPr>
          <p:nvPr>
            <p:ph type="title"/>
          </p:nvPr>
        </p:nvSpPr>
        <p:spPr>
          <a:xfrm>
            <a:off x="628650" y="28114"/>
            <a:ext cx="7886700" cy="1325563"/>
          </a:xfrm>
        </p:spPr>
        <p:txBody>
          <a:bodyPr/>
          <a:lstStyle/>
          <a:p>
            <a:r>
              <a:rPr lang="en-US" b="1" dirty="0"/>
              <a:t>On the underground cart</a:t>
            </a:r>
            <a:endParaRPr lang="en-GB"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C2B9F4-8005-40F1-8C24-9329B3AD4782}"/>
                  </a:ext>
                </a:extLst>
              </p:cNvPr>
              <p:cNvSpPr>
                <a:spLocks noGrp="1"/>
              </p:cNvSpPr>
              <p:nvPr>
                <p:ph idx="1"/>
              </p:nvPr>
            </p:nvSpPr>
            <p:spPr>
              <a:xfrm>
                <a:off x="628650" y="881727"/>
                <a:ext cx="7886700" cy="3370678"/>
              </a:xfrm>
            </p:spPr>
            <p:txBody>
              <a:bodyPr>
                <a:normAutofit fontScale="92500" lnSpcReduction="10000"/>
              </a:bodyPr>
              <a:lstStyle/>
              <a:p>
                <a:r>
                  <a:rPr lang="en-US" dirty="0"/>
                  <a:t>The shipping frame sits on the frame in a landscape orientation as shown. APA shipping box and cart stationary assuming a floor inclination of 2 deg. Considering a minimum width of 1.06 m, the minimum resisting moment and the maximum tipping moment are:</a:t>
                </a:r>
                <a:endParaRPr lang="en-GB" dirty="0"/>
              </a:p>
              <a:p>
                <a:pPr lvl="1"/>
                <a14:m>
                  <m:oMath xmlns:m="http://schemas.openxmlformats.org/officeDocument/2006/math">
                    <m:r>
                      <a:rPr lang="en-US" i="1">
                        <a:latin typeface="Cambria Math" panose="02040503050406030204" pitchFamily="18" charset="0"/>
                      </a:rPr>
                      <m:t>𝑀𝑖𝑛𝑖𝑚𝑢𝑚</m:t>
                    </m:r>
                    <m:r>
                      <a:rPr lang="en-US" i="1">
                        <a:latin typeface="Cambria Math" panose="02040503050406030204" pitchFamily="18" charset="0"/>
                      </a:rPr>
                      <m:t> </m:t>
                    </m:r>
                    <m:r>
                      <a:rPr lang="en-US" i="1">
                        <a:latin typeface="Cambria Math" panose="02040503050406030204" pitchFamily="18" charset="0"/>
                      </a:rPr>
                      <m:t>𝑅𝑒𝑠𝑖𝑠𝑡𝑖𝑛𝑔</m:t>
                    </m:r>
                    <m:r>
                      <a:rPr lang="en-US" i="1">
                        <a:latin typeface="Cambria Math" panose="02040503050406030204" pitchFamily="18" charset="0"/>
                      </a:rPr>
                      <m:t> </m:t>
                    </m:r>
                    <m:r>
                      <a:rPr lang="en-US" i="1">
                        <a:latin typeface="Cambria Math" panose="02040503050406030204" pitchFamily="18" charset="0"/>
                      </a:rPr>
                      <m:t>𝑀𝑜𝑚𝑒𝑛𝑡</m:t>
                    </m:r>
                    <m:r>
                      <a:rPr lang="en-US" i="1">
                        <a:latin typeface="Cambria Math" panose="02040503050406030204" pitchFamily="18" charset="0"/>
                      </a:rPr>
                      <m:t>=</m:t>
                    </m:r>
                    <m:r>
                      <a:rPr lang="en-US" i="1">
                        <a:latin typeface="Cambria Math" panose="02040503050406030204" pitchFamily="18" charset="0"/>
                      </a:rPr>
                      <m:t>𝑚𝑎𝑠𝑠</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𝑔𝑟𝑎𝑣𝑖𝑡𝑦</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525</m:t>
                    </m:r>
                    <m:r>
                      <a:rPr lang="en-US" i="1">
                        <a:latin typeface="Cambria Math" panose="02040503050406030204" pitchFamily="18" charset="0"/>
                      </a:rPr>
                      <m:t>𝑚𝑚</m:t>
                    </m:r>
                    <m:r>
                      <a:rPr lang="en-US" i="1">
                        <a:latin typeface="Cambria Math" panose="02040503050406030204" pitchFamily="18" charset="0"/>
                      </a:rPr>
                      <m:t> </m:t>
                    </m:r>
                    <m:r>
                      <a:rPr lang="en-US" i="1">
                        <a:latin typeface="Cambria Math" panose="02040503050406030204" pitchFamily="18" charset="0"/>
                      </a:rPr>
                      <m:t>𝑥</m:t>
                    </m:r>
                    <m:func>
                      <m:funcPr>
                        <m:ctrlPr>
                          <a:rPr lang="en-GB" i="1">
                            <a:latin typeface="Cambria Math" panose="02040503050406030204" pitchFamily="18" charset="0"/>
                          </a:rPr>
                        </m:ctrlPr>
                      </m:funcPr>
                      <m:fName>
                        <m:r>
                          <m:rPr>
                            <m:sty m:val="p"/>
                          </m:rPr>
                          <a:rPr lang="en-US">
                            <a:latin typeface="Cambria Math" panose="02040503050406030204" pitchFamily="18" charset="0"/>
                          </a:rPr>
                          <m:t>cos</m:t>
                        </m:r>
                      </m:fName>
                      <m:e>
                        <m:d>
                          <m:dPr>
                            <m:ctrlPr>
                              <a:rPr lang="en-GB" i="1">
                                <a:latin typeface="Cambria Math" panose="02040503050406030204" pitchFamily="18" charset="0"/>
                              </a:rPr>
                            </m:ctrlPr>
                          </m:dPr>
                          <m:e>
                            <m:r>
                              <a:rPr lang="en-US" i="1">
                                <a:latin typeface="Cambria Math" panose="02040503050406030204" pitchFamily="18" charset="0"/>
                              </a:rPr>
                              <m:t>2</m:t>
                            </m:r>
                          </m:e>
                        </m:d>
                      </m:e>
                    </m:func>
                    <m:r>
                      <a:rPr lang="en-US" i="1">
                        <a:latin typeface="Cambria Math" panose="02040503050406030204" pitchFamily="18" charset="0"/>
                      </a:rPr>
                      <m:t>=524.7</m:t>
                    </m:r>
                    <m:r>
                      <a:rPr lang="en-US" i="1">
                        <a:latin typeface="Cambria Math" panose="02040503050406030204" pitchFamily="18" charset="0"/>
                      </a:rPr>
                      <m:t>𝑚𝑚</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𝑚𝑔</m:t>
                    </m:r>
                  </m:oMath>
                </a14:m>
                <a:endParaRPr lang="en-GB" dirty="0"/>
              </a:p>
              <a:p>
                <a:pPr lvl="1"/>
                <a14:m>
                  <m:oMath xmlns:m="http://schemas.openxmlformats.org/officeDocument/2006/math">
                    <m:r>
                      <a:rPr lang="en-US" i="1">
                        <a:latin typeface="Cambria Math" panose="02040503050406030204" pitchFamily="18" charset="0"/>
                      </a:rPr>
                      <m:t>𝑀𝑎𝑥𝑖𝑚𝑢𝑚</m:t>
                    </m:r>
                    <m:r>
                      <a:rPr lang="en-US" i="1">
                        <a:latin typeface="Cambria Math" panose="02040503050406030204" pitchFamily="18" charset="0"/>
                      </a:rPr>
                      <m:t> </m:t>
                    </m:r>
                    <m:r>
                      <a:rPr lang="en-US" i="1">
                        <a:latin typeface="Cambria Math" panose="02040503050406030204" pitchFamily="18" charset="0"/>
                      </a:rPr>
                      <m:t>𝑇𝑖𝑝𝑝𝑖𝑛𝑔</m:t>
                    </m:r>
                    <m:r>
                      <a:rPr lang="en-US" i="1">
                        <a:latin typeface="Cambria Math" panose="02040503050406030204" pitchFamily="18" charset="0"/>
                      </a:rPr>
                      <m:t> </m:t>
                    </m:r>
                    <m:r>
                      <a:rPr lang="en-US" i="1">
                        <a:latin typeface="Cambria Math" panose="02040503050406030204" pitchFamily="18" charset="0"/>
                      </a:rPr>
                      <m:t>𝑀𝑜𝑚𝑒𝑛𝑡</m:t>
                    </m:r>
                    <m:r>
                      <a:rPr lang="en-US" i="1">
                        <a:latin typeface="Cambria Math" panose="02040503050406030204" pitchFamily="18" charset="0"/>
                      </a:rPr>
                      <m:t>=</m:t>
                    </m:r>
                    <m:r>
                      <a:rPr lang="en-US" i="1">
                        <a:latin typeface="Cambria Math" panose="02040503050406030204" pitchFamily="18" charset="0"/>
                      </a:rPr>
                      <m:t>𝑚𝑎𝑠𝑠</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𝑔𝑟𝑎𝑣𝑖𝑡𝑦</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1268</m:t>
                    </m:r>
                    <m:r>
                      <a:rPr lang="en-US" i="1">
                        <a:latin typeface="Cambria Math" panose="02040503050406030204" pitchFamily="18" charset="0"/>
                      </a:rPr>
                      <m:t>𝑚𝑚</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m:rPr>
                        <m:sty m:val="p"/>
                      </m:rPr>
                      <a:rPr lang="en-US">
                        <a:latin typeface="Cambria Math" panose="02040503050406030204" pitchFamily="18" charset="0"/>
                      </a:rPr>
                      <m:t>sin</m:t>
                    </m:r>
                    <m:r>
                      <a:rPr lang="en-US">
                        <a:latin typeface="Cambria Math" panose="02040503050406030204" pitchFamily="18" charset="0"/>
                      </a:rPr>
                      <m:t>⁡</m:t>
                    </m:r>
                    <m:r>
                      <a:rPr lang="en-US" i="1">
                        <a:latin typeface="Cambria Math" panose="02040503050406030204" pitchFamily="18" charset="0"/>
                      </a:rPr>
                      <m:t>(2)=44.3</m:t>
                    </m:r>
                    <m:r>
                      <a:rPr lang="en-US" i="1">
                        <a:latin typeface="Cambria Math" panose="02040503050406030204" pitchFamily="18" charset="0"/>
                      </a:rPr>
                      <m:t>𝑚𝑚</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𝑚𝑔</m:t>
                    </m:r>
                  </m:oMath>
                </a14:m>
                <a:endParaRPr lang="en-GB" dirty="0"/>
              </a:p>
              <a:p>
                <a:pPr lvl="1"/>
                <a14:m>
                  <m:oMath xmlns:m="http://schemas.openxmlformats.org/officeDocument/2006/math">
                    <m:f>
                      <m:fPr>
                        <m:ctrlPr>
                          <a:rPr lang="en-GB" i="1">
                            <a:latin typeface="Cambria Math" panose="02040503050406030204" pitchFamily="18" charset="0"/>
                          </a:rPr>
                        </m:ctrlPr>
                      </m:fPr>
                      <m:num>
                        <m:r>
                          <a:rPr lang="en-US" i="1">
                            <a:latin typeface="Cambria Math" panose="02040503050406030204" pitchFamily="18" charset="0"/>
                          </a:rPr>
                          <m:t>𝑀𝑖𝑛</m:t>
                        </m:r>
                        <m:r>
                          <a:rPr lang="en-US" i="1">
                            <a:latin typeface="Cambria Math" panose="02040503050406030204" pitchFamily="18" charset="0"/>
                          </a:rPr>
                          <m:t> </m:t>
                        </m:r>
                        <m:r>
                          <a:rPr lang="en-US" i="1">
                            <a:latin typeface="Cambria Math" panose="02040503050406030204" pitchFamily="18" charset="0"/>
                          </a:rPr>
                          <m:t>𝑅𝑒𝑠𝑖𝑠𝑡𝑖𝑛𝑔</m:t>
                        </m:r>
                        <m:r>
                          <a:rPr lang="en-US" i="1">
                            <a:latin typeface="Cambria Math" panose="02040503050406030204" pitchFamily="18" charset="0"/>
                          </a:rPr>
                          <m:t> </m:t>
                        </m:r>
                        <m:r>
                          <a:rPr lang="en-US" i="1">
                            <a:latin typeface="Cambria Math" panose="02040503050406030204" pitchFamily="18" charset="0"/>
                          </a:rPr>
                          <m:t>𝑀𝑜𝑚𝑒𝑛𝑡</m:t>
                        </m:r>
                        <m:r>
                          <a:rPr lang="en-US" i="1">
                            <a:latin typeface="Cambria Math" panose="02040503050406030204" pitchFamily="18" charset="0"/>
                          </a:rPr>
                          <m:t> </m:t>
                        </m:r>
                      </m:num>
                      <m:den>
                        <m:r>
                          <a:rPr lang="en-US" i="1">
                            <a:latin typeface="Cambria Math" panose="02040503050406030204" pitchFamily="18" charset="0"/>
                          </a:rPr>
                          <m:t>𝑀𝑎𝑥</m:t>
                        </m:r>
                        <m:r>
                          <a:rPr lang="en-US" i="1">
                            <a:latin typeface="Cambria Math" panose="02040503050406030204" pitchFamily="18" charset="0"/>
                          </a:rPr>
                          <m:t> </m:t>
                        </m:r>
                        <m:r>
                          <a:rPr lang="en-US" i="1">
                            <a:latin typeface="Cambria Math" panose="02040503050406030204" pitchFamily="18" charset="0"/>
                          </a:rPr>
                          <m:t>𝑇𝑖𝑝𝑝𝑖𝑛𝑔</m:t>
                        </m:r>
                        <m:r>
                          <a:rPr lang="en-US" i="1">
                            <a:latin typeface="Cambria Math" panose="02040503050406030204" pitchFamily="18" charset="0"/>
                          </a:rPr>
                          <m:t> </m:t>
                        </m:r>
                        <m:r>
                          <a:rPr lang="en-US" i="1">
                            <a:latin typeface="Cambria Math" panose="02040503050406030204" pitchFamily="18" charset="0"/>
                          </a:rPr>
                          <m:t>𝑀𝑜𝑚𝑒𝑛𝑡</m:t>
                        </m:r>
                      </m:den>
                    </m:f>
                    <m:r>
                      <a:rPr lang="en-US" i="1">
                        <a:latin typeface="Cambria Math" panose="02040503050406030204" pitchFamily="18" charset="0"/>
                      </a:rPr>
                      <m:t>=</m:t>
                    </m:r>
                    <m:f>
                      <m:fPr>
                        <m:ctrlPr>
                          <a:rPr lang="en-GB" i="1">
                            <a:latin typeface="Cambria Math" panose="02040503050406030204" pitchFamily="18" charset="0"/>
                          </a:rPr>
                        </m:ctrlPr>
                      </m:fPr>
                      <m:num>
                        <m:r>
                          <a:rPr lang="en-US" i="1">
                            <a:latin typeface="Cambria Math" panose="02040503050406030204" pitchFamily="18" charset="0"/>
                          </a:rPr>
                          <m:t>524.7</m:t>
                        </m:r>
                        <m:r>
                          <a:rPr lang="en-US" i="1">
                            <a:latin typeface="Cambria Math" panose="02040503050406030204" pitchFamily="18" charset="0"/>
                          </a:rPr>
                          <m:t>𝑚𝑚</m:t>
                        </m:r>
                      </m:num>
                      <m:den>
                        <m:r>
                          <a:rPr lang="en-US" i="1">
                            <a:latin typeface="Cambria Math" panose="02040503050406030204" pitchFamily="18" charset="0"/>
                          </a:rPr>
                          <m:t>44.3</m:t>
                        </m:r>
                        <m:r>
                          <a:rPr lang="en-US" i="1">
                            <a:latin typeface="Cambria Math" panose="02040503050406030204" pitchFamily="18" charset="0"/>
                          </a:rPr>
                          <m:t>𝑚𝑚</m:t>
                        </m:r>
                      </m:den>
                    </m:f>
                    <m:r>
                      <a:rPr lang="en-US" i="1">
                        <a:latin typeface="Cambria Math" panose="02040503050406030204" pitchFamily="18" charset="0"/>
                      </a:rPr>
                      <m:t>=11.8</m:t>
                    </m:r>
                  </m:oMath>
                </a14:m>
                <a:endParaRPr lang="en-GB" dirty="0"/>
              </a:p>
              <a:p>
                <a:r>
                  <a:rPr lang="en-US" dirty="0"/>
                  <a:t>With a minimum cart width of 1.06 and a max floor inclination of 2deg, the ratio of the resisting moment and the tipping moment is 11.8 well above the factor 4 recommended by </a:t>
                </a:r>
                <a:r>
                  <a:rPr lang="en-US" i="1" dirty="0"/>
                  <a:t>OSHA §1926.451- general requirements</a:t>
                </a:r>
                <a:r>
                  <a:rPr lang="en-US" dirty="0"/>
                  <a:t>. </a:t>
                </a:r>
                <a:endParaRPr lang="en-GB" dirty="0"/>
              </a:p>
              <a:p>
                <a:pPr>
                  <a:lnSpc>
                    <a:spcPct val="115000"/>
                  </a:lnSpc>
                  <a:spcAft>
                    <a:spcPts val="0"/>
                  </a:spcAft>
                </a:pP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D3C2B9F4-8005-40F1-8C24-9329B3AD4782}"/>
                  </a:ext>
                </a:extLst>
              </p:cNvPr>
              <p:cNvSpPr>
                <a:spLocks noGrp="1" noRot="1" noChangeAspect="1" noMove="1" noResize="1" noEditPoints="1" noAdjustHandles="1" noChangeArrowheads="1" noChangeShapeType="1" noTextEdit="1"/>
              </p:cNvSpPr>
              <p:nvPr>
                <p:ph idx="1"/>
              </p:nvPr>
            </p:nvSpPr>
            <p:spPr>
              <a:xfrm>
                <a:off x="628650" y="881727"/>
                <a:ext cx="7886700" cy="3370678"/>
              </a:xfrm>
              <a:blipFill>
                <a:blip r:embed="rId2"/>
                <a:stretch>
                  <a:fillRect l="-541" t="-2351" r="-696"/>
                </a:stretch>
              </a:blipFill>
            </p:spPr>
            <p:txBody>
              <a:bodyPr/>
              <a:lstStyle/>
              <a:p>
                <a:r>
                  <a:rPr lang="en-GB">
                    <a:noFill/>
                  </a:rPr>
                  <a:t> </a:t>
                </a:r>
              </a:p>
            </p:txBody>
          </p:sp>
        </mc:Fallback>
      </mc:AlternateContent>
      <p:pic>
        <p:nvPicPr>
          <p:cNvPr id="6" name="Picture 5" descr="The inside of a building&#10;&#10;Description automatically generated">
            <a:extLst>
              <a:ext uri="{FF2B5EF4-FFF2-40B4-BE49-F238E27FC236}">
                <a16:creationId xmlns:a16="http://schemas.microsoft.com/office/drawing/2014/main" id="{0C8BFF75-AC9A-4F86-85A6-F859E1C961E1}"/>
              </a:ext>
            </a:extLst>
          </p:cNvPr>
          <p:cNvPicPr/>
          <p:nvPr/>
        </p:nvPicPr>
        <p:blipFill>
          <a:blip r:embed="rId3"/>
          <a:stretch>
            <a:fillRect/>
          </a:stretch>
        </p:blipFill>
        <p:spPr>
          <a:xfrm>
            <a:off x="2642332" y="4131000"/>
            <a:ext cx="3593007" cy="2632722"/>
          </a:xfrm>
          <a:prstGeom prst="rect">
            <a:avLst/>
          </a:prstGeom>
        </p:spPr>
      </p:pic>
    </p:spTree>
    <p:extLst>
      <p:ext uri="{BB962C8B-B14F-4D97-AF65-F5344CB8AC3E}">
        <p14:creationId xmlns:p14="http://schemas.microsoft.com/office/powerpoint/2010/main" val="2283353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FB0C-7E94-4F38-BA20-7DF71DC1566C}"/>
              </a:ext>
            </a:extLst>
          </p:cNvPr>
          <p:cNvSpPr>
            <a:spLocks noGrp="1"/>
          </p:cNvSpPr>
          <p:nvPr>
            <p:ph type="title"/>
          </p:nvPr>
        </p:nvSpPr>
        <p:spPr>
          <a:xfrm>
            <a:off x="628650" y="28114"/>
            <a:ext cx="7886700" cy="1325563"/>
          </a:xfrm>
        </p:spPr>
        <p:txBody>
          <a:bodyPr/>
          <a:lstStyle/>
          <a:p>
            <a:r>
              <a:rPr lang="en-US" b="1" dirty="0"/>
              <a:t>On the underground cart– Horizontal movement</a:t>
            </a:r>
            <a:endParaRPr lang="en-GB"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C2B9F4-8005-40F1-8C24-9329B3AD4782}"/>
                  </a:ext>
                </a:extLst>
              </p:cNvPr>
              <p:cNvSpPr>
                <a:spLocks noGrp="1"/>
              </p:cNvSpPr>
              <p:nvPr>
                <p:ph idx="1"/>
              </p:nvPr>
            </p:nvSpPr>
            <p:spPr>
              <a:xfrm>
                <a:off x="628650" y="1467653"/>
                <a:ext cx="7886700" cy="4515897"/>
              </a:xfrm>
            </p:spPr>
            <p:txBody>
              <a:bodyPr>
                <a:normAutofit/>
              </a:bodyPr>
              <a:lstStyle/>
              <a:p>
                <a:r>
                  <a:rPr lang="en-US" dirty="0"/>
                  <a:t>For the APA shipping box and cart moving at speed of 1ft/sec. If the cart were to hit a step during the transportation with an impact time of 1 second, the max deceleration is 1ft/sec^2 (3% gravity). With a minimum width of 1.06 m, the minimum resisting moment and the maximum tipping moment are: </a:t>
                </a:r>
                <a:endParaRPr lang="en-GB" dirty="0"/>
              </a:p>
              <a:p>
                <a:pPr lvl="1"/>
                <a14:m>
                  <m:oMath xmlns:m="http://schemas.openxmlformats.org/officeDocument/2006/math">
                    <m:r>
                      <a:rPr lang="en-US" i="1">
                        <a:latin typeface="Cambria Math" panose="02040503050406030204" pitchFamily="18" charset="0"/>
                      </a:rPr>
                      <m:t>𝑀𝑖𝑛𝑖𝑚𝑢𝑚</m:t>
                    </m:r>
                    <m:r>
                      <a:rPr lang="en-US" i="1">
                        <a:latin typeface="Cambria Math" panose="02040503050406030204" pitchFamily="18" charset="0"/>
                      </a:rPr>
                      <m:t> </m:t>
                    </m:r>
                    <m:r>
                      <a:rPr lang="en-US" i="1">
                        <a:latin typeface="Cambria Math" panose="02040503050406030204" pitchFamily="18" charset="0"/>
                      </a:rPr>
                      <m:t>𝑅𝑒𝑠𝑖𝑠𝑡𝑖𝑛𝑔</m:t>
                    </m:r>
                    <m:r>
                      <a:rPr lang="en-US" i="1">
                        <a:latin typeface="Cambria Math" panose="02040503050406030204" pitchFamily="18" charset="0"/>
                      </a:rPr>
                      <m:t> </m:t>
                    </m:r>
                    <m:r>
                      <a:rPr lang="en-US" i="1">
                        <a:latin typeface="Cambria Math" panose="02040503050406030204" pitchFamily="18" charset="0"/>
                      </a:rPr>
                      <m:t>𝑀𝑜𝑚𝑒𝑛𝑡</m:t>
                    </m:r>
                    <m:r>
                      <a:rPr lang="en-US" i="1">
                        <a:latin typeface="Cambria Math" panose="02040503050406030204" pitchFamily="18" charset="0"/>
                      </a:rPr>
                      <m:t>=</m:t>
                    </m:r>
                    <m:r>
                      <a:rPr lang="en-US" i="1">
                        <a:latin typeface="Cambria Math" panose="02040503050406030204" pitchFamily="18" charset="0"/>
                      </a:rPr>
                      <m:t>𝑚𝑎𝑠𝑠</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𝑔𝑟𝑎𝑣𝑖𝑡𝑦</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525</m:t>
                    </m:r>
                    <m:r>
                      <a:rPr lang="en-US" i="1">
                        <a:latin typeface="Cambria Math" panose="02040503050406030204" pitchFamily="18" charset="0"/>
                      </a:rPr>
                      <m:t>𝑚𝑚</m:t>
                    </m:r>
                    <m:r>
                      <a:rPr lang="en-US" i="1">
                        <a:latin typeface="Cambria Math" panose="02040503050406030204" pitchFamily="18" charset="0"/>
                      </a:rPr>
                      <m:t>=525</m:t>
                    </m:r>
                    <m:r>
                      <a:rPr lang="en-US" i="1">
                        <a:latin typeface="Cambria Math" panose="02040503050406030204" pitchFamily="18" charset="0"/>
                      </a:rPr>
                      <m:t>𝑚𝑚</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𝑚𝑔</m:t>
                    </m:r>
                  </m:oMath>
                </a14:m>
                <a:endParaRPr lang="en-GB" dirty="0"/>
              </a:p>
              <a:p>
                <a:pPr lvl="1"/>
                <a14:m>
                  <m:oMath xmlns:m="http://schemas.openxmlformats.org/officeDocument/2006/math">
                    <m:r>
                      <a:rPr lang="en-US" i="1">
                        <a:latin typeface="Cambria Math" panose="02040503050406030204" pitchFamily="18" charset="0"/>
                      </a:rPr>
                      <m:t>𝑀𝑎𝑥𝑖𝑚𝑢𝑚</m:t>
                    </m:r>
                    <m:r>
                      <a:rPr lang="en-US" i="1">
                        <a:latin typeface="Cambria Math" panose="02040503050406030204" pitchFamily="18" charset="0"/>
                      </a:rPr>
                      <m:t> </m:t>
                    </m:r>
                    <m:r>
                      <a:rPr lang="en-US" i="1">
                        <a:latin typeface="Cambria Math" panose="02040503050406030204" pitchFamily="18" charset="0"/>
                      </a:rPr>
                      <m:t>𝑇𝑖𝑝𝑝𝑖𝑛𝑔</m:t>
                    </m:r>
                    <m:r>
                      <a:rPr lang="en-US" i="1">
                        <a:latin typeface="Cambria Math" panose="02040503050406030204" pitchFamily="18" charset="0"/>
                      </a:rPr>
                      <m:t> </m:t>
                    </m:r>
                    <m:r>
                      <a:rPr lang="en-US" i="1">
                        <a:latin typeface="Cambria Math" panose="02040503050406030204" pitchFamily="18" charset="0"/>
                      </a:rPr>
                      <m:t>𝑀𝑜𝑚𝑒𝑛𝑡</m:t>
                    </m:r>
                    <m:r>
                      <a:rPr lang="en-US" i="1">
                        <a:latin typeface="Cambria Math" panose="02040503050406030204" pitchFamily="18" charset="0"/>
                      </a:rPr>
                      <m:t>=</m:t>
                    </m:r>
                    <m:r>
                      <a:rPr lang="en-US" i="1">
                        <a:latin typeface="Cambria Math" panose="02040503050406030204" pitchFamily="18" charset="0"/>
                      </a:rPr>
                      <m:t>𝑚𝑎𝑠𝑠</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0.03</m:t>
                    </m:r>
                    <m:r>
                      <a:rPr lang="en-US" i="1">
                        <a:latin typeface="Cambria Math" panose="02040503050406030204" pitchFamily="18" charset="0"/>
                      </a:rPr>
                      <m:t>𝑔𝑟𝑎𝑣𝑖𝑡𝑦</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1268</m:t>
                    </m:r>
                    <m:r>
                      <a:rPr lang="en-US" i="1">
                        <a:latin typeface="Cambria Math" panose="02040503050406030204" pitchFamily="18" charset="0"/>
                      </a:rPr>
                      <m:t>𝑚𝑚</m:t>
                    </m:r>
                    <m:r>
                      <a:rPr lang="en-US" i="1">
                        <a:latin typeface="Cambria Math" panose="02040503050406030204" pitchFamily="18" charset="0"/>
                      </a:rPr>
                      <m:t>=38</m:t>
                    </m:r>
                    <m:r>
                      <a:rPr lang="en-US" i="1">
                        <a:latin typeface="Cambria Math" panose="02040503050406030204" pitchFamily="18" charset="0"/>
                      </a:rPr>
                      <m:t>𝑚𝑚</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𝑚𝑔</m:t>
                    </m:r>
                  </m:oMath>
                </a14:m>
                <a:endParaRPr lang="en-GB" dirty="0"/>
              </a:p>
              <a:p>
                <a:pPr lvl="1"/>
                <a14:m>
                  <m:oMath xmlns:m="http://schemas.openxmlformats.org/officeDocument/2006/math">
                    <m:f>
                      <m:fPr>
                        <m:ctrlPr>
                          <a:rPr lang="en-GB" i="1">
                            <a:latin typeface="Cambria Math" panose="02040503050406030204" pitchFamily="18" charset="0"/>
                          </a:rPr>
                        </m:ctrlPr>
                      </m:fPr>
                      <m:num>
                        <m:r>
                          <a:rPr lang="en-US" i="1">
                            <a:latin typeface="Cambria Math" panose="02040503050406030204" pitchFamily="18" charset="0"/>
                          </a:rPr>
                          <m:t>𝑀𝑖𝑛</m:t>
                        </m:r>
                        <m:r>
                          <a:rPr lang="en-US" i="1">
                            <a:latin typeface="Cambria Math" panose="02040503050406030204" pitchFamily="18" charset="0"/>
                          </a:rPr>
                          <m:t> </m:t>
                        </m:r>
                        <m:r>
                          <a:rPr lang="en-US" i="1">
                            <a:latin typeface="Cambria Math" panose="02040503050406030204" pitchFamily="18" charset="0"/>
                          </a:rPr>
                          <m:t>𝑅𝑒𝑠𝑖𝑠𝑡𝑖𝑛𝑔</m:t>
                        </m:r>
                        <m:r>
                          <a:rPr lang="en-US" i="1">
                            <a:latin typeface="Cambria Math" panose="02040503050406030204" pitchFamily="18" charset="0"/>
                          </a:rPr>
                          <m:t> </m:t>
                        </m:r>
                        <m:r>
                          <a:rPr lang="en-US" i="1">
                            <a:latin typeface="Cambria Math" panose="02040503050406030204" pitchFamily="18" charset="0"/>
                          </a:rPr>
                          <m:t>𝑀𝑜𝑚𝑒𝑛𝑡</m:t>
                        </m:r>
                        <m:r>
                          <a:rPr lang="en-US" i="1">
                            <a:latin typeface="Cambria Math" panose="02040503050406030204" pitchFamily="18" charset="0"/>
                          </a:rPr>
                          <m:t> </m:t>
                        </m:r>
                      </m:num>
                      <m:den>
                        <m:r>
                          <a:rPr lang="en-US" i="1">
                            <a:latin typeface="Cambria Math" panose="02040503050406030204" pitchFamily="18" charset="0"/>
                          </a:rPr>
                          <m:t>𝑀𝑎𝑥</m:t>
                        </m:r>
                        <m:r>
                          <a:rPr lang="en-US" i="1">
                            <a:latin typeface="Cambria Math" panose="02040503050406030204" pitchFamily="18" charset="0"/>
                          </a:rPr>
                          <m:t> </m:t>
                        </m:r>
                        <m:r>
                          <a:rPr lang="en-US" i="1">
                            <a:latin typeface="Cambria Math" panose="02040503050406030204" pitchFamily="18" charset="0"/>
                          </a:rPr>
                          <m:t>𝑇𝑖𝑝𝑝𝑖𝑛𝑔</m:t>
                        </m:r>
                        <m:r>
                          <a:rPr lang="en-US" i="1">
                            <a:latin typeface="Cambria Math" panose="02040503050406030204" pitchFamily="18" charset="0"/>
                          </a:rPr>
                          <m:t> </m:t>
                        </m:r>
                        <m:r>
                          <a:rPr lang="en-US" i="1">
                            <a:latin typeface="Cambria Math" panose="02040503050406030204" pitchFamily="18" charset="0"/>
                          </a:rPr>
                          <m:t>𝑀𝑜𝑚𝑒𝑛𝑡</m:t>
                        </m:r>
                      </m:den>
                    </m:f>
                    <m:r>
                      <a:rPr lang="en-US" i="1">
                        <a:latin typeface="Cambria Math" panose="02040503050406030204" pitchFamily="18" charset="0"/>
                      </a:rPr>
                      <m:t>=</m:t>
                    </m:r>
                    <m:f>
                      <m:fPr>
                        <m:ctrlPr>
                          <a:rPr lang="en-GB" i="1">
                            <a:latin typeface="Cambria Math" panose="02040503050406030204" pitchFamily="18" charset="0"/>
                          </a:rPr>
                        </m:ctrlPr>
                      </m:fPr>
                      <m:num>
                        <m:r>
                          <a:rPr lang="en-US" i="1">
                            <a:latin typeface="Cambria Math" panose="02040503050406030204" pitchFamily="18" charset="0"/>
                          </a:rPr>
                          <m:t>525</m:t>
                        </m:r>
                        <m:r>
                          <a:rPr lang="en-US" i="1">
                            <a:latin typeface="Cambria Math" panose="02040503050406030204" pitchFamily="18" charset="0"/>
                          </a:rPr>
                          <m:t>𝑚𝑚</m:t>
                        </m:r>
                      </m:num>
                      <m:den>
                        <m:r>
                          <a:rPr lang="en-US" i="1">
                            <a:latin typeface="Cambria Math" panose="02040503050406030204" pitchFamily="18" charset="0"/>
                          </a:rPr>
                          <m:t>38</m:t>
                        </m:r>
                        <m:r>
                          <a:rPr lang="en-US" i="1">
                            <a:latin typeface="Cambria Math" panose="02040503050406030204" pitchFamily="18" charset="0"/>
                          </a:rPr>
                          <m:t>𝑚𝑚</m:t>
                        </m:r>
                      </m:den>
                    </m:f>
                    <m:r>
                      <a:rPr lang="en-US" i="1">
                        <a:latin typeface="Cambria Math" panose="02040503050406030204" pitchFamily="18" charset="0"/>
                      </a:rPr>
                      <m:t>=13.8</m:t>
                    </m:r>
                  </m:oMath>
                </a14:m>
                <a:endParaRPr lang="en-GB" dirty="0"/>
              </a:p>
              <a:p>
                <a:r>
                  <a:rPr lang="en-US" dirty="0"/>
                  <a:t>With a minimum cart width of 1.06 and a moving speed of 1ft/sec, the ratio of the resisting moment and the tipping moment is 13.8 well above the factor 4 recommended by </a:t>
                </a:r>
                <a:r>
                  <a:rPr lang="en-US" i="1" dirty="0"/>
                  <a:t>OSHA §1926.451- general requirements</a:t>
                </a:r>
                <a:r>
                  <a:rPr lang="en-US" dirty="0"/>
                  <a:t>.</a:t>
                </a:r>
                <a:endParaRPr lang="en-GB" dirty="0"/>
              </a:p>
              <a:p>
                <a:pPr>
                  <a:lnSpc>
                    <a:spcPct val="115000"/>
                  </a:lnSpc>
                  <a:spcAft>
                    <a:spcPts val="0"/>
                  </a:spcAft>
                </a:pP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D3C2B9F4-8005-40F1-8C24-9329B3AD4782}"/>
                  </a:ext>
                </a:extLst>
              </p:cNvPr>
              <p:cNvSpPr>
                <a:spLocks noGrp="1" noRot="1" noChangeAspect="1" noMove="1" noResize="1" noEditPoints="1" noAdjustHandles="1" noChangeArrowheads="1" noChangeShapeType="1" noTextEdit="1"/>
              </p:cNvSpPr>
              <p:nvPr>
                <p:ph idx="1"/>
              </p:nvPr>
            </p:nvSpPr>
            <p:spPr>
              <a:xfrm>
                <a:off x="628650" y="1467653"/>
                <a:ext cx="7886700" cy="4515897"/>
              </a:xfrm>
              <a:blipFill>
                <a:blip r:embed="rId2"/>
                <a:stretch>
                  <a:fillRect l="-773" t="-1484" r="-77"/>
                </a:stretch>
              </a:blipFill>
            </p:spPr>
            <p:txBody>
              <a:bodyPr/>
              <a:lstStyle/>
              <a:p>
                <a:r>
                  <a:rPr lang="en-GB">
                    <a:noFill/>
                  </a:rPr>
                  <a:t> </a:t>
                </a:r>
              </a:p>
            </p:txBody>
          </p:sp>
        </mc:Fallback>
      </mc:AlternateContent>
    </p:spTree>
    <p:extLst>
      <p:ext uri="{BB962C8B-B14F-4D97-AF65-F5344CB8AC3E}">
        <p14:creationId xmlns:p14="http://schemas.microsoft.com/office/powerpoint/2010/main" val="1893001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FB0C-7E94-4F38-BA20-7DF71DC1566C}"/>
              </a:ext>
            </a:extLst>
          </p:cNvPr>
          <p:cNvSpPr>
            <a:spLocks noGrp="1"/>
          </p:cNvSpPr>
          <p:nvPr>
            <p:ph type="title"/>
          </p:nvPr>
        </p:nvSpPr>
        <p:spPr>
          <a:xfrm>
            <a:off x="628650" y="28114"/>
            <a:ext cx="7886700" cy="1325563"/>
          </a:xfrm>
        </p:spPr>
        <p:txBody>
          <a:bodyPr/>
          <a:lstStyle/>
          <a:p>
            <a:r>
              <a:rPr lang="en-US" b="1" dirty="0"/>
              <a:t>Vertical Cart with 2 APAs</a:t>
            </a:r>
            <a:endParaRPr lang="en-GB"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C2B9F4-8005-40F1-8C24-9329B3AD4782}"/>
                  </a:ext>
                </a:extLst>
              </p:cNvPr>
              <p:cNvSpPr>
                <a:spLocks noGrp="1"/>
              </p:cNvSpPr>
              <p:nvPr>
                <p:ph idx="1"/>
              </p:nvPr>
            </p:nvSpPr>
            <p:spPr>
              <a:xfrm>
                <a:off x="628650" y="881727"/>
                <a:ext cx="7886700" cy="2840899"/>
              </a:xfrm>
            </p:spPr>
            <p:txBody>
              <a:bodyPr>
                <a:normAutofit fontScale="85000" lnSpcReduction="10000"/>
              </a:bodyPr>
              <a:lstStyle/>
              <a:p>
                <a:r>
                  <a:rPr lang="en-US" dirty="0"/>
                  <a:t>APA shipping box with two APA and cart stationary assuming a floor inclination of 2 deg. Considering a minimum width of 2.75m, the minimum resisting moment and the maximum tipping moment are:</a:t>
                </a:r>
                <a:endParaRPr lang="en-GB" dirty="0"/>
              </a:p>
              <a:p>
                <a:pPr lvl="1"/>
                <a14:m>
                  <m:oMath xmlns:m="http://schemas.openxmlformats.org/officeDocument/2006/math">
                    <m:r>
                      <a:rPr lang="en-US" i="1">
                        <a:latin typeface="Cambria Math" panose="02040503050406030204" pitchFamily="18" charset="0"/>
                      </a:rPr>
                      <m:t>𝑀𝑖𝑛𝑖𝑚𝑢𝑚</m:t>
                    </m:r>
                    <m:r>
                      <a:rPr lang="en-US" i="1">
                        <a:latin typeface="Cambria Math" panose="02040503050406030204" pitchFamily="18" charset="0"/>
                      </a:rPr>
                      <m:t> </m:t>
                    </m:r>
                    <m:r>
                      <a:rPr lang="en-US" i="1">
                        <a:latin typeface="Cambria Math" panose="02040503050406030204" pitchFamily="18" charset="0"/>
                      </a:rPr>
                      <m:t>𝑅𝑒𝑠𝑖𝑠𝑡𝑖𝑛𝑔</m:t>
                    </m:r>
                    <m:r>
                      <a:rPr lang="en-US" i="1">
                        <a:latin typeface="Cambria Math" panose="02040503050406030204" pitchFamily="18" charset="0"/>
                      </a:rPr>
                      <m:t> </m:t>
                    </m:r>
                    <m:r>
                      <a:rPr lang="en-US" i="1">
                        <a:latin typeface="Cambria Math" panose="02040503050406030204" pitchFamily="18" charset="0"/>
                      </a:rPr>
                      <m:t>𝑀𝑜𝑚𝑒𝑛𝑡</m:t>
                    </m:r>
                    <m:r>
                      <a:rPr lang="en-US" i="1">
                        <a:latin typeface="Cambria Math" panose="02040503050406030204" pitchFamily="18" charset="0"/>
                      </a:rPr>
                      <m:t>=</m:t>
                    </m:r>
                    <m:r>
                      <a:rPr lang="en-US" i="1">
                        <a:latin typeface="Cambria Math" panose="02040503050406030204" pitchFamily="18" charset="0"/>
                      </a:rPr>
                      <m:t>𝑚𝑎𝑠𝑠</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𝑔𝑟𝑎𝑣𝑖𝑡𝑦</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1268</m:t>
                    </m:r>
                    <m:r>
                      <a:rPr lang="en-US" i="1">
                        <a:latin typeface="Cambria Math" panose="02040503050406030204" pitchFamily="18" charset="0"/>
                      </a:rPr>
                      <m:t>𝑚𝑚</m:t>
                    </m:r>
                    <m:r>
                      <a:rPr lang="en-US" i="1">
                        <a:latin typeface="Cambria Math" panose="02040503050406030204" pitchFamily="18" charset="0"/>
                      </a:rPr>
                      <m:t> </m:t>
                    </m:r>
                    <m:r>
                      <a:rPr lang="en-US" i="1">
                        <a:latin typeface="Cambria Math" panose="02040503050406030204" pitchFamily="18" charset="0"/>
                      </a:rPr>
                      <m:t>𝑥</m:t>
                    </m:r>
                    <m:func>
                      <m:funcPr>
                        <m:ctrlPr>
                          <a:rPr lang="en-GB" i="1">
                            <a:latin typeface="Cambria Math" panose="02040503050406030204" pitchFamily="18" charset="0"/>
                          </a:rPr>
                        </m:ctrlPr>
                      </m:funcPr>
                      <m:fName>
                        <m:r>
                          <m:rPr>
                            <m:sty m:val="p"/>
                          </m:rPr>
                          <a:rPr lang="en-US">
                            <a:latin typeface="Cambria Math" panose="02040503050406030204" pitchFamily="18" charset="0"/>
                          </a:rPr>
                          <m:t>cos</m:t>
                        </m:r>
                      </m:fName>
                      <m:e>
                        <m:d>
                          <m:dPr>
                            <m:ctrlPr>
                              <a:rPr lang="en-GB" i="1">
                                <a:latin typeface="Cambria Math" panose="02040503050406030204" pitchFamily="18" charset="0"/>
                              </a:rPr>
                            </m:ctrlPr>
                          </m:dPr>
                          <m:e>
                            <m:r>
                              <a:rPr lang="en-US" i="1">
                                <a:latin typeface="Cambria Math" panose="02040503050406030204" pitchFamily="18" charset="0"/>
                              </a:rPr>
                              <m:t>2</m:t>
                            </m:r>
                          </m:e>
                        </m:d>
                      </m:e>
                    </m:func>
                    <m:r>
                      <a:rPr lang="en-US" i="1">
                        <a:latin typeface="Cambria Math" panose="02040503050406030204" pitchFamily="18" charset="0"/>
                      </a:rPr>
                      <m:t>=1267</m:t>
                    </m:r>
                    <m:r>
                      <a:rPr lang="en-US" i="1">
                        <a:latin typeface="Cambria Math" panose="02040503050406030204" pitchFamily="18" charset="0"/>
                      </a:rPr>
                      <m:t>𝑚𝑚</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𝑚𝑔</m:t>
                    </m:r>
                  </m:oMath>
                </a14:m>
                <a:endParaRPr lang="en-GB" dirty="0"/>
              </a:p>
              <a:p>
                <a:pPr lvl="1"/>
                <a14:m>
                  <m:oMath xmlns:m="http://schemas.openxmlformats.org/officeDocument/2006/math">
                    <m:r>
                      <a:rPr lang="en-US" i="1">
                        <a:latin typeface="Cambria Math" panose="02040503050406030204" pitchFamily="18" charset="0"/>
                      </a:rPr>
                      <m:t>𝑀𝑎𝑥𝑖𝑚𝑢𝑚</m:t>
                    </m:r>
                    <m:r>
                      <a:rPr lang="en-US" i="1">
                        <a:latin typeface="Cambria Math" panose="02040503050406030204" pitchFamily="18" charset="0"/>
                      </a:rPr>
                      <m:t> </m:t>
                    </m:r>
                    <m:r>
                      <a:rPr lang="en-US" i="1">
                        <a:latin typeface="Cambria Math" panose="02040503050406030204" pitchFamily="18" charset="0"/>
                      </a:rPr>
                      <m:t>𝑇𝑖𝑝𝑝𝑖𝑛𝑔</m:t>
                    </m:r>
                    <m:r>
                      <a:rPr lang="en-US" i="1">
                        <a:latin typeface="Cambria Math" panose="02040503050406030204" pitchFamily="18" charset="0"/>
                      </a:rPr>
                      <m:t> </m:t>
                    </m:r>
                    <m:r>
                      <a:rPr lang="en-US" i="1">
                        <a:latin typeface="Cambria Math" panose="02040503050406030204" pitchFamily="18" charset="0"/>
                      </a:rPr>
                      <m:t>𝑀𝑜𝑚𝑒𝑛𝑡</m:t>
                    </m:r>
                    <m:r>
                      <a:rPr lang="en-US" i="1">
                        <a:latin typeface="Cambria Math" panose="02040503050406030204" pitchFamily="18" charset="0"/>
                      </a:rPr>
                      <m:t>=</m:t>
                    </m:r>
                    <m:r>
                      <a:rPr lang="en-US" i="1">
                        <a:latin typeface="Cambria Math" panose="02040503050406030204" pitchFamily="18" charset="0"/>
                      </a:rPr>
                      <m:t>𝑚𝑎𝑠𝑠</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𝑔𝑟𝑎𝑣𝑖𝑡𝑦</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3363</m:t>
                    </m:r>
                    <m:r>
                      <a:rPr lang="en-US" i="1">
                        <a:latin typeface="Cambria Math" panose="02040503050406030204" pitchFamily="18" charset="0"/>
                      </a:rPr>
                      <m:t>𝑚𝑚</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m:rPr>
                        <m:sty m:val="p"/>
                      </m:rPr>
                      <a:rPr lang="en-US">
                        <a:latin typeface="Cambria Math" panose="02040503050406030204" pitchFamily="18" charset="0"/>
                      </a:rPr>
                      <m:t>sin</m:t>
                    </m:r>
                    <m:r>
                      <a:rPr lang="en-US">
                        <a:latin typeface="Cambria Math" panose="02040503050406030204" pitchFamily="18" charset="0"/>
                      </a:rPr>
                      <m:t>⁡</m:t>
                    </m:r>
                    <m:r>
                      <a:rPr lang="en-US" i="1">
                        <a:latin typeface="Cambria Math" panose="02040503050406030204" pitchFamily="18" charset="0"/>
                      </a:rPr>
                      <m:t>(2)=117</m:t>
                    </m:r>
                    <m:r>
                      <a:rPr lang="en-US" i="1">
                        <a:latin typeface="Cambria Math" panose="02040503050406030204" pitchFamily="18" charset="0"/>
                      </a:rPr>
                      <m:t>𝑚𝑚</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𝑚𝑔</m:t>
                    </m:r>
                  </m:oMath>
                </a14:m>
                <a:endParaRPr lang="en-GB" dirty="0"/>
              </a:p>
              <a:p>
                <a:pPr lvl="1"/>
                <a14:m>
                  <m:oMath xmlns:m="http://schemas.openxmlformats.org/officeDocument/2006/math">
                    <m:f>
                      <m:fPr>
                        <m:ctrlPr>
                          <a:rPr lang="en-GB" i="1">
                            <a:latin typeface="Cambria Math" panose="02040503050406030204" pitchFamily="18" charset="0"/>
                          </a:rPr>
                        </m:ctrlPr>
                      </m:fPr>
                      <m:num>
                        <m:r>
                          <a:rPr lang="en-US" i="1">
                            <a:latin typeface="Cambria Math" panose="02040503050406030204" pitchFamily="18" charset="0"/>
                          </a:rPr>
                          <m:t>𝑀𝑖𝑛</m:t>
                        </m:r>
                        <m:r>
                          <a:rPr lang="en-US" i="1">
                            <a:latin typeface="Cambria Math" panose="02040503050406030204" pitchFamily="18" charset="0"/>
                          </a:rPr>
                          <m:t> </m:t>
                        </m:r>
                        <m:r>
                          <a:rPr lang="en-US" i="1">
                            <a:latin typeface="Cambria Math" panose="02040503050406030204" pitchFamily="18" charset="0"/>
                          </a:rPr>
                          <m:t>𝑅𝑒𝑠𝑖𝑠𝑡𝑖𝑛𝑔</m:t>
                        </m:r>
                        <m:r>
                          <a:rPr lang="en-US" i="1">
                            <a:latin typeface="Cambria Math" panose="02040503050406030204" pitchFamily="18" charset="0"/>
                          </a:rPr>
                          <m:t> </m:t>
                        </m:r>
                        <m:r>
                          <a:rPr lang="en-US" i="1">
                            <a:latin typeface="Cambria Math" panose="02040503050406030204" pitchFamily="18" charset="0"/>
                          </a:rPr>
                          <m:t>𝑀𝑜𝑚𝑒𝑛𝑡</m:t>
                        </m:r>
                        <m:r>
                          <a:rPr lang="en-US" i="1">
                            <a:latin typeface="Cambria Math" panose="02040503050406030204" pitchFamily="18" charset="0"/>
                          </a:rPr>
                          <m:t> </m:t>
                        </m:r>
                      </m:num>
                      <m:den>
                        <m:r>
                          <a:rPr lang="en-US" i="1">
                            <a:latin typeface="Cambria Math" panose="02040503050406030204" pitchFamily="18" charset="0"/>
                          </a:rPr>
                          <m:t>𝑀𝑎𝑥</m:t>
                        </m:r>
                        <m:r>
                          <a:rPr lang="en-US" i="1">
                            <a:latin typeface="Cambria Math" panose="02040503050406030204" pitchFamily="18" charset="0"/>
                          </a:rPr>
                          <m:t> </m:t>
                        </m:r>
                        <m:r>
                          <a:rPr lang="en-US" i="1">
                            <a:latin typeface="Cambria Math" panose="02040503050406030204" pitchFamily="18" charset="0"/>
                          </a:rPr>
                          <m:t>𝑇𝑖𝑝𝑝𝑖𝑛𝑔</m:t>
                        </m:r>
                        <m:r>
                          <a:rPr lang="en-US" i="1">
                            <a:latin typeface="Cambria Math" panose="02040503050406030204" pitchFamily="18" charset="0"/>
                          </a:rPr>
                          <m:t> </m:t>
                        </m:r>
                        <m:r>
                          <a:rPr lang="en-US" i="1">
                            <a:latin typeface="Cambria Math" panose="02040503050406030204" pitchFamily="18" charset="0"/>
                          </a:rPr>
                          <m:t>𝑀𝑜𝑚𝑒𝑛𝑡</m:t>
                        </m:r>
                      </m:den>
                    </m:f>
                    <m:r>
                      <a:rPr lang="en-US" i="1">
                        <a:latin typeface="Cambria Math" panose="02040503050406030204" pitchFamily="18" charset="0"/>
                      </a:rPr>
                      <m:t>=</m:t>
                    </m:r>
                    <m:f>
                      <m:fPr>
                        <m:ctrlPr>
                          <a:rPr lang="en-GB" i="1">
                            <a:latin typeface="Cambria Math" panose="02040503050406030204" pitchFamily="18" charset="0"/>
                          </a:rPr>
                        </m:ctrlPr>
                      </m:fPr>
                      <m:num>
                        <m:r>
                          <a:rPr lang="en-US" i="1">
                            <a:latin typeface="Cambria Math" panose="02040503050406030204" pitchFamily="18" charset="0"/>
                          </a:rPr>
                          <m:t>1267</m:t>
                        </m:r>
                        <m:r>
                          <a:rPr lang="en-US" i="1">
                            <a:latin typeface="Cambria Math" panose="02040503050406030204" pitchFamily="18" charset="0"/>
                          </a:rPr>
                          <m:t>𝑚𝑚</m:t>
                        </m:r>
                      </m:num>
                      <m:den>
                        <m:r>
                          <a:rPr lang="en-US" i="1">
                            <a:latin typeface="Cambria Math" panose="02040503050406030204" pitchFamily="18" charset="0"/>
                          </a:rPr>
                          <m:t>117</m:t>
                        </m:r>
                        <m:r>
                          <a:rPr lang="en-US" i="1">
                            <a:latin typeface="Cambria Math" panose="02040503050406030204" pitchFamily="18" charset="0"/>
                          </a:rPr>
                          <m:t>𝑚𝑚</m:t>
                        </m:r>
                      </m:den>
                    </m:f>
                    <m:r>
                      <a:rPr lang="en-US" i="1">
                        <a:latin typeface="Cambria Math" panose="02040503050406030204" pitchFamily="18" charset="0"/>
                      </a:rPr>
                      <m:t>=10.8</m:t>
                    </m:r>
                  </m:oMath>
                </a14:m>
                <a:endParaRPr lang="en-GB" dirty="0"/>
              </a:p>
              <a:p>
                <a:r>
                  <a:rPr lang="en-US" dirty="0"/>
                  <a:t>With a minimum cart width of 2.75 and a max floor inclination of 2deg, the ratio of the resisting moment and the tipping moment is 10.8 well above the factor 4 recommended by </a:t>
                </a:r>
                <a:r>
                  <a:rPr lang="en-US" i="1" dirty="0"/>
                  <a:t>OSHA</a:t>
                </a:r>
                <a:endParaRPr lang="en-GB" dirty="0"/>
              </a:p>
              <a:p>
                <a:pPr lvl="1"/>
                <a:r>
                  <a:rPr lang="en-US" i="1" dirty="0"/>
                  <a:t>§1926.451- general requirements</a:t>
                </a:r>
                <a:endParaRPr lang="en-GB" dirty="0"/>
              </a:p>
              <a:p>
                <a:endParaRPr lang="en-GB" dirty="0"/>
              </a:p>
            </p:txBody>
          </p:sp>
        </mc:Choice>
        <mc:Fallback xmlns="">
          <p:sp>
            <p:nvSpPr>
              <p:cNvPr id="3" name="Content Placeholder 2">
                <a:extLst>
                  <a:ext uri="{FF2B5EF4-FFF2-40B4-BE49-F238E27FC236}">
                    <a16:creationId xmlns:a16="http://schemas.microsoft.com/office/drawing/2014/main" id="{D3C2B9F4-8005-40F1-8C24-9329B3AD4782}"/>
                  </a:ext>
                </a:extLst>
              </p:cNvPr>
              <p:cNvSpPr>
                <a:spLocks noGrp="1" noRot="1" noChangeAspect="1" noMove="1" noResize="1" noEditPoints="1" noAdjustHandles="1" noChangeArrowheads="1" noChangeShapeType="1" noTextEdit="1"/>
              </p:cNvSpPr>
              <p:nvPr>
                <p:ph idx="1"/>
              </p:nvPr>
            </p:nvSpPr>
            <p:spPr>
              <a:xfrm>
                <a:off x="628650" y="881727"/>
                <a:ext cx="7886700" cy="2840899"/>
              </a:xfrm>
              <a:blipFill>
                <a:blip r:embed="rId2"/>
                <a:stretch>
                  <a:fillRect l="-464" t="-3004" r="-1314"/>
                </a:stretch>
              </a:blipFill>
            </p:spPr>
            <p:txBody>
              <a:bodyPr/>
              <a:lstStyle/>
              <a:p>
                <a:r>
                  <a:rPr lang="en-GB">
                    <a:noFill/>
                  </a:rPr>
                  <a:t> </a:t>
                </a:r>
              </a:p>
            </p:txBody>
          </p:sp>
        </mc:Fallback>
      </mc:AlternateContent>
      <p:pic>
        <p:nvPicPr>
          <p:cNvPr id="4" name="image1.jpeg">
            <a:extLst>
              <a:ext uri="{FF2B5EF4-FFF2-40B4-BE49-F238E27FC236}">
                <a16:creationId xmlns:a16="http://schemas.microsoft.com/office/drawing/2014/main" id="{1A7725B8-52F3-415C-9094-A2867474F110}"/>
              </a:ext>
            </a:extLst>
          </p:cNvPr>
          <p:cNvPicPr/>
          <p:nvPr/>
        </p:nvPicPr>
        <p:blipFill>
          <a:blip r:embed="rId3" cstate="print"/>
          <a:stretch>
            <a:fillRect/>
          </a:stretch>
        </p:blipFill>
        <p:spPr>
          <a:xfrm>
            <a:off x="2006047" y="3801151"/>
            <a:ext cx="1508125" cy="2950210"/>
          </a:xfrm>
          <a:prstGeom prst="rect">
            <a:avLst/>
          </a:prstGeom>
        </p:spPr>
      </p:pic>
      <p:pic>
        <p:nvPicPr>
          <p:cNvPr id="5" name="image2.jpeg">
            <a:extLst>
              <a:ext uri="{FF2B5EF4-FFF2-40B4-BE49-F238E27FC236}">
                <a16:creationId xmlns:a16="http://schemas.microsoft.com/office/drawing/2014/main" id="{3D08B17C-3370-447E-84A3-A99AA844156E}"/>
              </a:ext>
            </a:extLst>
          </p:cNvPr>
          <p:cNvPicPr/>
          <p:nvPr/>
        </p:nvPicPr>
        <p:blipFill rotWithShape="1">
          <a:blip r:embed="rId4" cstate="print"/>
          <a:srcRect b="16296"/>
          <a:stretch/>
        </p:blipFill>
        <p:spPr>
          <a:xfrm>
            <a:off x="4800642" y="3722626"/>
            <a:ext cx="2828925" cy="3107260"/>
          </a:xfrm>
          <a:prstGeom prst="rect">
            <a:avLst/>
          </a:prstGeom>
        </p:spPr>
      </p:pic>
    </p:spTree>
    <p:extLst>
      <p:ext uri="{BB962C8B-B14F-4D97-AF65-F5344CB8AC3E}">
        <p14:creationId xmlns:p14="http://schemas.microsoft.com/office/powerpoint/2010/main" val="3669129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FB0C-7E94-4F38-BA20-7DF71DC1566C}"/>
              </a:ext>
            </a:extLst>
          </p:cNvPr>
          <p:cNvSpPr>
            <a:spLocks noGrp="1"/>
          </p:cNvSpPr>
          <p:nvPr>
            <p:ph type="title"/>
          </p:nvPr>
        </p:nvSpPr>
        <p:spPr>
          <a:xfrm>
            <a:off x="736805" y="0"/>
            <a:ext cx="8308872" cy="1325563"/>
          </a:xfrm>
        </p:spPr>
        <p:txBody>
          <a:bodyPr>
            <a:normAutofit/>
          </a:bodyPr>
          <a:lstStyle/>
          <a:p>
            <a:r>
              <a:rPr lang="en-US" sz="3200" b="1" dirty="0"/>
              <a:t>Vertical Cart with 2 APAs – Horizontal movement</a:t>
            </a:r>
            <a:endParaRPr lang="en-GB" sz="3200"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C2B9F4-8005-40F1-8C24-9329B3AD4782}"/>
                  </a:ext>
                </a:extLst>
              </p:cNvPr>
              <p:cNvSpPr>
                <a:spLocks noGrp="1"/>
              </p:cNvSpPr>
              <p:nvPr>
                <p:ph idx="1"/>
              </p:nvPr>
            </p:nvSpPr>
            <p:spPr>
              <a:xfrm>
                <a:off x="628650" y="881727"/>
                <a:ext cx="7886700" cy="4781654"/>
              </a:xfrm>
            </p:spPr>
            <p:txBody>
              <a:bodyPr>
                <a:normAutofit/>
              </a:bodyPr>
              <a:lstStyle/>
              <a:p>
                <a:r>
                  <a:rPr lang="en-US" dirty="0"/>
                  <a:t>For the APA shipping box and cart moving at speed of 1ft/sec. If the cart were to hit a step during the transportation with an impact time of 1 second, the max deceleration is 1ft/sec^2 (3% gravity). With a minimum width of 1.06 m, the minimum resisting moment and the maximum tipping moment are:</a:t>
                </a:r>
                <a:endParaRPr lang="en-GB" dirty="0"/>
              </a:p>
              <a:p>
                <a:pPr lvl="1"/>
                <a:r>
                  <a:rPr lang="en-US" dirty="0"/>
                  <a:t> </a:t>
                </a:r>
                <a14:m>
                  <m:oMath xmlns:m="http://schemas.openxmlformats.org/officeDocument/2006/math">
                    <m:r>
                      <a:rPr lang="en-US" i="1">
                        <a:latin typeface="Cambria Math" panose="02040503050406030204" pitchFamily="18" charset="0"/>
                      </a:rPr>
                      <m:t>𝑀𝑖𝑛𝑖𝑚𝑢𝑚</m:t>
                    </m:r>
                    <m:r>
                      <a:rPr lang="en-US" i="1">
                        <a:latin typeface="Cambria Math" panose="02040503050406030204" pitchFamily="18" charset="0"/>
                      </a:rPr>
                      <m:t> </m:t>
                    </m:r>
                    <m:r>
                      <a:rPr lang="en-US" i="1">
                        <a:latin typeface="Cambria Math" panose="02040503050406030204" pitchFamily="18" charset="0"/>
                      </a:rPr>
                      <m:t>𝑅𝑒𝑠𝑖𝑠𝑡𝑖𝑛𝑔</m:t>
                    </m:r>
                    <m:r>
                      <a:rPr lang="en-US" i="1">
                        <a:latin typeface="Cambria Math" panose="02040503050406030204" pitchFamily="18" charset="0"/>
                      </a:rPr>
                      <m:t> </m:t>
                    </m:r>
                    <m:r>
                      <a:rPr lang="en-US" i="1">
                        <a:latin typeface="Cambria Math" panose="02040503050406030204" pitchFamily="18" charset="0"/>
                      </a:rPr>
                      <m:t>𝑀𝑜𝑚𝑒𝑛𝑡</m:t>
                    </m:r>
                    <m:r>
                      <a:rPr lang="en-US" i="1">
                        <a:latin typeface="Cambria Math" panose="02040503050406030204" pitchFamily="18" charset="0"/>
                      </a:rPr>
                      <m:t>=</m:t>
                    </m:r>
                    <m:r>
                      <a:rPr lang="en-US" i="1">
                        <a:latin typeface="Cambria Math" panose="02040503050406030204" pitchFamily="18" charset="0"/>
                      </a:rPr>
                      <m:t>𝑚𝑎𝑠𝑠</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𝑔𝑟𝑎𝑣𝑖𝑡𝑦</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1268</m:t>
                    </m:r>
                    <m:r>
                      <a:rPr lang="en-US" i="1">
                        <a:latin typeface="Cambria Math" panose="02040503050406030204" pitchFamily="18" charset="0"/>
                      </a:rPr>
                      <m:t>𝑚𝑚</m:t>
                    </m:r>
                    <m:r>
                      <a:rPr lang="en-US" i="1">
                        <a:latin typeface="Cambria Math" panose="02040503050406030204" pitchFamily="18" charset="0"/>
                      </a:rPr>
                      <m:t>=1268</m:t>
                    </m:r>
                    <m:r>
                      <a:rPr lang="en-US" i="1">
                        <a:latin typeface="Cambria Math" panose="02040503050406030204" pitchFamily="18" charset="0"/>
                      </a:rPr>
                      <m:t>𝑚𝑚</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𝑚𝑔</m:t>
                    </m:r>
                  </m:oMath>
                </a14:m>
                <a:endParaRPr lang="en-GB" dirty="0"/>
              </a:p>
              <a:p>
                <a:pPr lvl="1"/>
                <a14:m>
                  <m:oMath xmlns:m="http://schemas.openxmlformats.org/officeDocument/2006/math">
                    <m:r>
                      <a:rPr lang="en-US" i="1">
                        <a:latin typeface="Cambria Math" panose="02040503050406030204" pitchFamily="18" charset="0"/>
                      </a:rPr>
                      <m:t>𝑀𝑎𝑥𝑖𝑚𝑢𝑚</m:t>
                    </m:r>
                    <m:r>
                      <a:rPr lang="en-US" i="1">
                        <a:latin typeface="Cambria Math" panose="02040503050406030204" pitchFamily="18" charset="0"/>
                      </a:rPr>
                      <m:t> </m:t>
                    </m:r>
                    <m:r>
                      <a:rPr lang="en-US" i="1">
                        <a:latin typeface="Cambria Math" panose="02040503050406030204" pitchFamily="18" charset="0"/>
                      </a:rPr>
                      <m:t>𝑇𝑖𝑝𝑝𝑖𝑛𝑔</m:t>
                    </m:r>
                    <m:r>
                      <a:rPr lang="en-US" i="1">
                        <a:latin typeface="Cambria Math" panose="02040503050406030204" pitchFamily="18" charset="0"/>
                      </a:rPr>
                      <m:t> </m:t>
                    </m:r>
                    <m:r>
                      <a:rPr lang="en-US" i="1">
                        <a:latin typeface="Cambria Math" panose="02040503050406030204" pitchFamily="18" charset="0"/>
                      </a:rPr>
                      <m:t>𝑀𝑜𝑚𝑒𝑛𝑡</m:t>
                    </m:r>
                    <m:r>
                      <a:rPr lang="en-US" i="1">
                        <a:latin typeface="Cambria Math" panose="02040503050406030204" pitchFamily="18" charset="0"/>
                      </a:rPr>
                      <m:t>=</m:t>
                    </m:r>
                    <m:r>
                      <a:rPr lang="en-US" i="1">
                        <a:latin typeface="Cambria Math" panose="02040503050406030204" pitchFamily="18" charset="0"/>
                      </a:rPr>
                      <m:t>𝑚𝑎𝑠𝑠</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0.03</m:t>
                    </m:r>
                    <m:r>
                      <a:rPr lang="en-US" i="1">
                        <a:latin typeface="Cambria Math" panose="02040503050406030204" pitchFamily="18" charset="0"/>
                      </a:rPr>
                      <m:t>𝑔𝑟𝑎𝑣𝑖𝑡𝑦</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3363</m:t>
                    </m:r>
                    <m:r>
                      <a:rPr lang="en-US" i="1">
                        <a:latin typeface="Cambria Math" panose="02040503050406030204" pitchFamily="18" charset="0"/>
                      </a:rPr>
                      <m:t>𝑚𝑚</m:t>
                    </m:r>
                    <m:r>
                      <a:rPr lang="en-US" i="1">
                        <a:latin typeface="Cambria Math" panose="02040503050406030204" pitchFamily="18" charset="0"/>
                      </a:rPr>
                      <m:t>=101 </m:t>
                    </m:r>
                    <m:r>
                      <a:rPr lang="en-US" i="1">
                        <a:latin typeface="Cambria Math" panose="02040503050406030204" pitchFamily="18" charset="0"/>
                      </a:rPr>
                      <m:t>𝑚𝑚</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𝑚𝑔</m:t>
                    </m:r>
                  </m:oMath>
                </a14:m>
                <a:endParaRPr lang="en-GB" dirty="0"/>
              </a:p>
              <a:p>
                <a:pPr lvl="1"/>
                <a14:m>
                  <m:oMath xmlns:m="http://schemas.openxmlformats.org/officeDocument/2006/math">
                    <m:f>
                      <m:fPr>
                        <m:ctrlPr>
                          <a:rPr lang="en-GB" i="1">
                            <a:latin typeface="Cambria Math" panose="02040503050406030204" pitchFamily="18" charset="0"/>
                          </a:rPr>
                        </m:ctrlPr>
                      </m:fPr>
                      <m:num>
                        <m:r>
                          <a:rPr lang="en-US" i="1">
                            <a:latin typeface="Cambria Math" panose="02040503050406030204" pitchFamily="18" charset="0"/>
                          </a:rPr>
                          <m:t>𝑀𝑖𝑛</m:t>
                        </m:r>
                        <m:r>
                          <a:rPr lang="en-US" i="1">
                            <a:latin typeface="Cambria Math" panose="02040503050406030204" pitchFamily="18" charset="0"/>
                          </a:rPr>
                          <m:t> </m:t>
                        </m:r>
                        <m:r>
                          <a:rPr lang="en-US" i="1">
                            <a:latin typeface="Cambria Math" panose="02040503050406030204" pitchFamily="18" charset="0"/>
                          </a:rPr>
                          <m:t>𝑅𝑒𝑠𝑖𝑠𝑡𝑖𝑛𝑔</m:t>
                        </m:r>
                        <m:r>
                          <a:rPr lang="en-US" i="1">
                            <a:latin typeface="Cambria Math" panose="02040503050406030204" pitchFamily="18" charset="0"/>
                          </a:rPr>
                          <m:t> </m:t>
                        </m:r>
                        <m:r>
                          <a:rPr lang="en-US" i="1">
                            <a:latin typeface="Cambria Math" panose="02040503050406030204" pitchFamily="18" charset="0"/>
                          </a:rPr>
                          <m:t>𝑀𝑜𝑚𝑒𝑛𝑡</m:t>
                        </m:r>
                        <m:r>
                          <a:rPr lang="en-US" i="1">
                            <a:latin typeface="Cambria Math" panose="02040503050406030204" pitchFamily="18" charset="0"/>
                          </a:rPr>
                          <m:t> </m:t>
                        </m:r>
                      </m:num>
                      <m:den>
                        <m:r>
                          <a:rPr lang="en-US" i="1">
                            <a:latin typeface="Cambria Math" panose="02040503050406030204" pitchFamily="18" charset="0"/>
                          </a:rPr>
                          <m:t>𝑀𝑎𝑥</m:t>
                        </m:r>
                        <m:r>
                          <a:rPr lang="en-US" i="1">
                            <a:latin typeface="Cambria Math" panose="02040503050406030204" pitchFamily="18" charset="0"/>
                          </a:rPr>
                          <m:t> </m:t>
                        </m:r>
                        <m:r>
                          <a:rPr lang="en-US" i="1">
                            <a:latin typeface="Cambria Math" panose="02040503050406030204" pitchFamily="18" charset="0"/>
                          </a:rPr>
                          <m:t>𝑇𝑖𝑝𝑝𝑖𝑛𝑔</m:t>
                        </m:r>
                        <m:r>
                          <a:rPr lang="en-US" i="1">
                            <a:latin typeface="Cambria Math" panose="02040503050406030204" pitchFamily="18" charset="0"/>
                          </a:rPr>
                          <m:t> </m:t>
                        </m:r>
                        <m:r>
                          <a:rPr lang="en-US" i="1">
                            <a:latin typeface="Cambria Math" panose="02040503050406030204" pitchFamily="18" charset="0"/>
                          </a:rPr>
                          <m:t>𝑀𝑜𝑚𝑒𝑛𝑡</m:t>
                        </m:r>
                      </m:den>
                    </m:f>
                    <m:r>
                      <a:rPr lang="en-US" i="1">
                        <a:latin typeface="Cambria Math" panose="02040503050406030204" pitchFamily="18" charset="0"/>
                      </a:rPr>
                      <m:t>=</m:t>
                    </m:r>
                    <m:f>
                      <m:fPr>
                        <m:ctrlPr>
                          <a:rPr lang="en-GB" i="1">
                            <a:latin typeface="Cambria Math" panose="02040503050406030204" pitchFamily="18" charset="0"/>
                          </a:rPr>
                        </m:ctrlPr>
                      </m:fPr>
                      <m:num>
                        <m:r>
                          <a:rPr lang="en-US" i="1">
                            <a:latin typeface="Cambria Math" panose="02040503050406030204" pitchFamily="18" charset="0"/>
                          </a:rPr>
                          <m:t>1268</m:t>
                        </m:r>
                        <m:r>
                          <a:rPr lang="en-US" i="1">
                            <a:latin typeface="Cambria Math" panose="02040503050406030204" pitchFamily="18" charset="0"/>
                          </a:rPr>
                          <m:t>𝑚𝑚</m:t>
                        </m:r>
                      </m:num>
                      <m:den>
                        <m:r>
                          <a:rPr lang="en-US" i="1">
                            <a:latin typeface="Cambria Math" panose="02040503050406030204" pitchFamily="18" charset="0"/>
                          </a:rPr>
                          <m:t>101</m:t>
                        </m:r>
                        <m:r>
                          <a:rPr lang="en-US" i="1">
                            <a:latin typeface="Cambria Math" panose="02040503050406030204" pitchFamily="18" charset="0"/>
                          </a:rPr>
                          <m:t>𝑚𝑚</m:t>
                        </m:r>
                      </m:den>
                    </m:f>
                    <m:r>
                      <a:rPr lang="en-US" i="1">
                        <a:latin typeface="Cambria Math" panose="02040503050406030204" pitchFamily="18" charset="0"/>
                      </a:rPr>
                      <m:t>=12.5</m:t>
                    </m:r>
                  </m:oMath>
                </a14:m>
                <a:endParaRPr lang="en-GB" dirty="0"/>
              </a:p>
              <a:p>
                <a:r>
                  <a:rPr lang="en-US" dirty="0"/>
                  <a:t>With a minimum cart width of 2.75 and a moving speed of 1ft/sec, the ratio of the resisting moment and the tipping moment is 12.5 well above the factor 4 recommended by </a:t>
                </a:r>
                <a:r>
                  <a:rPr lang="en-US" i="1" dirty="0"/>
                  <a:t>OSHA</a:t>
                </a:r>
                <a:endParaRPr lang="en-GB" dirty="0"/>
              </a:p>
              <a:p>
                <a:pPr lvl="1"/>
                <a:r>
                  <a:rPr lang="en-US" i="1" dirty="0"/>
                  <a:t>§1926.451- general requirements</a:t>
                </a:r>
                <a:r>
                  <a:rPr lang="en-US" dirty="0"/>
                  <a:t>.</a:t>
                </a:r>
                <a:endParaRPr lang="en-GB" dirty="0"/>
              </a:p>
              <a:p>
                <a:endParaRPr lang="en-GB" dirty="0"/>
              </a:p>
            </p:txBody>
          </p:sp>
        </mc:Choice>
        <mc:Fallback xmlns="">
          <p:sp>
            <p:nvSpPr>
              <p:cNvPr id="3" name="Content Placeholder 2">
                <a:extLst>
                  <a:ext uri="{FF2B5EF4-FFF2-40B4-BE49-F238E27FC236}">
                    <a16:creationId xmlns:a16="http://schemas.microsoft.com/office/drawing/2014/main" id="{D3C2B9F4-8005-40F1-8C24-9329B3AD4782}"/>
                  </a:ext>
                </a:extLst>
              </p:cNvPr>
              <p:cNvSpPr>
                <a:spLocks noGrp="1" noRot="1" noChangeAspect="1" noMove="1" noResize="1" noEditPoints="1" noAdjustHandles="1" noChangeArrowheads="1" noChangeShapeType="1" noTextEdit="1"/>
              </p:cNvSpPr>
              <p:nvPr>
                <p:ph idx="1"/>
              </p:nvPr>
            </p:nvSpPr>
            <p:spPr>
              <a:xfrm>
                <a:off x="628650" y="881727"/>
                <a:ext cx="7886700" cy="4781654"/>
              </a:xfrm>
              <a:blipFill>
                <a:blip r:embed="rId2"/>
                <a:stretch>
                  <a:fillRect l="-773" t="-1531" r="-77"/>
                </a:stretch>
              </a:blipFill>
            </p:spPr>
            <p:txBody>
              <a:bodyPr/>
              <a:lstStyle/>
              <a:p>
                <a:r>
                  <a:rPr lang="en-GB">
                    <a:noFill/>
                  </a:rPr>
                  <a:t> </a:t>
                </a:r>
              </a:p>
            </p:txBody>
          </p:sp>
        </mc:Fallback>
      </mc:AlternateContent>
    </p:spTree>
    <p:extLst>
      <p:ext uri="{BB962C8B-B14F-4D97-AF65-F5344CB8AC3E}">
        <p14:creationId xmlns:p14="http://schemas.microsoft.com/office/powerpoint/2010/main" val="2805593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0772BA-B3EF-472E-9E1D-73E7A39FDE4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878828" y="3848100"/>
            <a:ext cx="2895600" cy="3009900"/>
          </a:xfrm>
          <a:prstGeom prst="rect">
            <a:avLst/>
          </a:prstGeom>
        </p:spPr>
      </p:pic>
      <p:pic>
        <p:nvPicPr>
          <p:cNvPr id="7" name="Picture 6">
            <a:extLst>
              <a:ext uri="{FF2B5EF4-FFF2-40B4-BE49-F238E27FC236}">
                <a16:creationId xmlns:a16="http://schemas.microsoft.com/office/drawing/2014/main" id="{40B4DDBA-D865-401B-9C39-D344A704DF78}"/>
              </a:ext>
            </a:extLst>
          </p:cNvPr>
          <p:cNvPicPr/>
          <p:nvPr/>
        </p:nvPicPr>
        <p:blipFill>
          <a:blip r:embed="rId3">
            <a:extLst>
              <a:ext uri="{28A0092B-C50C-407E-A947-70E740481C1C}">
                <a14:useLocalDpi xmlns:a14="http://schemas.microsoft.com/office/drawing/2010/main" val="0"/>
              </a:ext>
            </a:extLst>
          </a:blip>
          <a:stretch>
            <a:fillRect/>
          </a:stretch>
        </p:blipFill>
        <p:spPr>
          <a:xfrm>
            <a:off x="2097159" y="3781886"/>
            <a:ext cx="1807845" cy="3048000"/>
          </a:xfrm>
          <a:prstGeom prst="rect">
            <a:avLst/>
          </a:prstGeom>
        </p:spPr>
      </p:pic>
      <p:sp>
        <p:nvSpPr>
          <p:cNvPr id="2" name="Title 1">
            <a:extLst>
              <a:ext uri="{FF2B5EF4-FFF2-40B4-BE49-F238E27FC236}">
                <a16:creationId xmlns:a16="http://schemas.microsoft.com/office/drawing/2014/main" id="{093AFB0C-7E94-4F38-BA20-7DF71DC1566C}"/>
              </a:ext>
            </a:extLst>
          </p:cNvPr>
          <p:cNvSpPr>
            <a:spLocks noGrp="1"/>
          </p:cNvSpPr>
          <p:nvPr>
            <p:ph type="title"/>
          </p:nvPr>
        </p:nvSpPr>
        <p:spPr>
          <a:xfrm>
            <a:off x="628650" y="28114"/>
            <a:ext cx="7886700" cy="1325563"/>
          </a:xfrm>
        </p:spPr>
        <p:txBody>
          <a:bodyPr/>
          <a:lstStyle/>
          <a:p>
            <a:r>
              <a:rPr lang="en-US" b="1" dirty="0"/>
              <a:t>Vertical Cart with 1 APA</a:t>
            </a:r>
            <a:endParaRPr lang="en-GB"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C2B9F4-8005-40F1-8C24-9329B3AD4782}"/>
                  </a:ext>
                </a:extLst>
              </p:cNvPr>
              <p:cNvSpPr>
                <a:spLocks noGrp="1"/>
              </p:cNvSpPr>
              <p:nvPr>
                <p:ph idx="1"/>
              </p:nvPr>
            </p:nvSpPr>
            <p:spPr>
              <a:xfrm>
                <a:off x="628650" y="881728"/>
                <a:ext cx="7886700" cy="3208492"/>
              </a:xfrm>
            </p:spPr>
            <p:txBody>
              <a:bodyPr>
                <a:normAutofit fontScale="92500" lnSpcReduction="20000"/>
              </a:bodyPr>
              <a:lstStyle/>
              <a:p>
                <a:r>
                  <a:rPr lang="en-US" dirty="0"/>
                  <a:t>APA shipping box with one APA and cart stationary assuming a floor inclination of 2 deg. Considering a minimum width of 2.75m, the minimum resisting moment and the maximum tipping moment are:</a:t>
                </a:r>
                <a:endParaRPr lang="en-GB" dirty="0"/>
              </a:p>
              <a:p>
                <a:pPr lvl="1"/>
                <a14:m>
                  <m:oMath xmlns:m="http://schemas.openxmlformats.org/officeDocument/2006/math">
                    <m:r>
                      <a:rPr lang="en-US" i="1">
                        <a:latin typeface="Cambria Math" panose="02040503050406030204" pitchFamily="18" charset="0"/>
                      </a:rPr>
                      <m:t>𝑀𝑖𝑛𝑖𝑚𝑢𝑚</m:t>
                    </m:r>
                    <m:r>
                      <a:rPr lang="en-US" i="1">
                        <a:latin typeface="Cambria Math" panose="02040503050406030204" pitchFamily="18" charset="0"/>
                      </a:rPr>
                      <m:t> </m:t>
                    </m:r>
                    <m:r>
                      <a:rPr lang="en-US" i="1">
                        <a:latin typeface="Cambria Math" panose="02040503050406030204" pitchFamily="18" charset="0"/>
                      </a:rPr>
                      <m:t>𝑅𝑒𝑠𝑖𝑠𝑡𝑖𝑛𝑔</m:t>
                    </m:r>
                    <m:r>
                      <a:rPr lang="en-US" i="1">
                        <a:latin typeface="Cambria Math" panose="02040503050406030204" pitchFamily="18" charset="0"/>
                      </a:rPr>
                      <m:t> </m:t>
                    </m:r>
                    <m:r>
                      <a:rPr lang="en-US" i="1">
                        <a:latin typeface="Cambria Math" panose="02040503050406030204" pitchFamily="18" charset="0"/>
                      </a:rPr>
                      <m:t>𝑀𝑜𝑚𝑒𝑛𝑡</m:t>
                    </m:r>
                    <m:r>
                      <a:rPr lang="en-US" i="1">
                        <a:latin typeface="Cambria Math" panose="02040503050406030204" pitchFamily="18" charset="0"/>
                      </a:rPr>
                      <m:t>=</m:t>
                    </m:r>
                    <m:r>
                      <a:rPr lang="en-US" i="1">
                        <a:latin typeface="Cambria Math" panose="02040503050406030204" pitchFamily="18" charset="0"/>
                      </a:rPr>
                      <m:t>𝑚𝑎𝑠𝑠</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𝑔𝑟𝑎𝑣𝑖𝑡𝑦</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1091</m:t>
                    </m:r>
                    <m:r>
                      <a:rPr lang="en-US" i="1">
                        <a:latin typeface="Cambria Math" panose="02040503050406030204" pitchFamily="18" charset="0"/>
                      </a:rPr>
                      <m:t>𝑚𝑚</m:t>
                    </m:r>
                    <m:r>
                      <a:rPr lang="en-US" i="1">
                        <a:latin typeface="Cambria Math" panose="02040503050406030204" pitchFamily="18" charset="0"/>
                      </a:rPr>
                      <m:t> </m:t>
                    </m:r>
                    <m:r>
                      <a:rPr lang="en-US" i="1">
                        <a:latin typeface="Cambria Math" panose="02040503050406030204" pitchFamily="18" charset="0"/>
                      </a:rPr>
                      <m:t>𝑥</m:t>
                    </m:r>
                    <m:func>
                      <m:funcPr>
                        <m:ctrlPr>
                          <a:rPr lang="en-GB" i="1">
                            <a:latin typeface="Cambria Math" panose="02040503050406030204" pitchFamily="18" charset="0"/>
                          </a:rPr>
                        </m:ctrlPr>
                      </m:funcPr>
                      <m:fName>
                        <m:r>
                          <m:rPr>
                            <m:sty m:val="p"/>
                          </m:rPr>
                          <a:rPr lang="en-US">
                            <a:latin typeface="Cambria Math" panose="02040503050406030204" pitchFamily="18" charset="0"/>
                          </a:rPr>
                          <m:t>cos</m:t>
                        </m:r>
                      </m:fName>
                      <m:e>
                        <m:d>
                          <m:dPr>
                            <m:ctrlPr>
                              <a:rPr lang="en-GB" i="1">
                                <a:latin typeface="Cambria Math" panose="02040503050406030204" pitchFamily="18" charset="0"/>
                              </a:rPr>
                            </m:ctrlPr>
                          </m:dPr>
                          <m:e>
                            <m:r>
                              <a:rPr lang="en-US" i="1">
                                <a:latin typeface="Cambria Math" panose="02040503050406030204" pitchFamily="18" charset="0"/>
                              </a:rPr>
                              <m:t>2</m:t>
                            </m:r>
                          </m:e>
                        </m:d>
                      </m:e>
                    </m:func>
                    <m:r>
                      <a:rPr lang="en-US" i="1">
                        <a:latin typeface="Cambria Math" panose="02040503050406030204" pitchFamily="18" charset="0"/>
                      </a:rPr>
                      <m:t>=1090</m:t>
                    </m:r>
                    <m:r>
                      <a:rPr lang="en-US" i="1">
                        <a:latin typeface="Cambria Math" panose="02040503050406030204" pitchFamily="18" charset="0"/>
                      </a:rPr>
                      <m:t>𝑚𝑚</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𝑚𝑔</m:t>
                    </m:r>
                  </m:oMath>
                </a14:m>
                <a:endParaRPr lang="en-GB" dirty="0"/>
              </a:p>
              <a:p>
                <a:pPr lvl="1"/>
                <a14:m>
                  <m:oMath xmlns:m="http://schemas.openxmlformats.org/officeDocument/2006/math">
                    <m:r>
                      <a:rPr lang="en-US" i="1">
                        <a:latin typeface="Cambria Math" panose="02040503050406030204" pitchFamily="18" charset="0"/>
                      </a:rPr>
                      <m:t>𝑀𝑎𝑥𝑖𝑚𝑢𝑚</m:t>
                    </m:r>
                    <m:r>
                      <a:rPr lang="en-US" i="1">
                        <a:latin typeface="Cambria Math" panose="02040503050406030204" pitchFamily="18" charset="0"/>
                      </a:rPr>
                      <m:t> </m:t>
                    </m:r>
                    <m:r>
                      <a:rPr lang="en-US" i="1">
                        <a:latin typeface="Cambria Math" panose="02040503050406030204" pitchFamily="18" charset="0"/>
                      </a:rPr>
                      <m:t>𝑇𝑖𝑝𝑝𝑖𝑛𝑔</m:t>
                    </m:r>
                    <m:r>
                      <a:rPr lang="en-US" i="1">
                        <a:latin typeface="Cambria Math" panose="02040503050406030204" pitchFamily="18" charset="0"/>
                      </a:rPr>
                      <m:t> </m:t>
                    </m:r>
                    <m:r>
                      <a:rPr lang="en-US" i="1">
                        <a:latin typeface="Cambria Math" panose="02040503050406030204" pitchFamily="18" charset="0"/>
                      </a:rPr>
                      <m:t>𝑀𝑜𝑚𝑒𝑛𝑡</m:t>
                    </m:r>
                    <m:r>
                      <a:rPr lang="en-US" i="1">
                        <a:latin typeface="Cambria Math" panose="02040503050406030204" pitchFamily="18" charset="0"/>
                      </a:rPr>
                      <m:t>=</m:t>
                    </m:r>
                    <m:r>
                      <a:rPr lang="en-US" i="1">
                        <a:latin typeface="Cambria Math" panose="02040503050406030204" pitchFamily="18" charset="0"/>
                      </a:rPr>
                      <m:t>𝑚𝑎𝑠𝑠</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𝑔𝑟𝑎𝑣𝑖𝑡𝑦</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3602</m:t>
                    </m:r>
                    <m:r>
                      <a:rPr lang="en-US" i="1">
                        <a:latin typeface="Cambria Math" panose="02040503050406030204" pitchFamily="18" charset="0"/>
                      </a:rPr>
                      <m:t>𝑚𝑚</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m:rPr>
                        <m:sty m:val="p"/>
                      </m:rPr>
                      <a:rPr lang="en-US">
                        <a:latin typeface="Cambria Math" panose="02040503050406030204" pitchFamily="18" charset="0"/>
                      </a:rPr>
                      <m:t>sin</m:t>
                    </m:r>
                    <m:r>
                      <a:rPr lang="en-US">
                        <a:latin typeface="Cambria Math" panose="02040503050406030204" pitchFamily="18" charset="0"/>
                      </a:rPr>
                      <m:t>⁡</m:t>
                    </m:r>
                    <m:r>
                      <a:rPr lang="en-US" i="1">
                        <a:latin typeface="Cambria Math" panose="02040503050406030204" pitchFamily="18" charset="0"/>
                      </a:rPr>
                      <m:t>(2)=126</m:t>
                    </m:r>
                    <m:r>
                      <a:rPr lang="en-US" i="1">
                        <a:latin typeface="Cambria Math" panose="02040503050406030204" pitchFamily="18" charset="0"/>
                      </a:rPr>
                      <m:t>𝑚𝑚</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𝑚𝑔</m:t>
                    </m:r>
                  </m:oMath>
                </a14:m>
                <a:endParaRPr lang="en-GB" dirty="0"/>
              </a:p>
              <a:p>
                <a:pPr lvl="1"/>
                <a14:m>
                  <m:oMath xmlns:m="http://schemas.openxmlformats.org/officeDocument/2006/math">
                    <m:f>
                      <m:fPr>
                        <m:ctrlPr>
                          <a:rPr lang="en-GB" i="1">
                            <a:latin typeface="Cambria Math" panose="02040503050406030204" pitchFamily="18" charset="0"/>
                          </a:rPr>
                        </m:ctrlPr>
                      </m:fPr>
                      <m:num>
                        <m:r>
                          <a:rPr lang="en-US" i="1">
                            <a:latin typeface="Cambria Math" panose="02040503050406030204" pitchFamily="18" charset="0"/>
                          </a:rPr>
                          <m:t>𝑀𝑖𝑛</m:t>
                        </m:r>
                        <m:r>
                          <a:rPr lang="en-US" i="1">
                            <a:latin typeface="Cambria Math" panose="02040503050406030204" pitchFamily="18" charset="0"/>
                          </a:rPr>
                          <m:t> </m:t>
                        </m:r>
                        <m:r>
                          <a:rPr lang="en-US" i="1">
                            <a:latin typeface="Cambria Math" panose="02040503050406030204" pitchFamily="18" charset="0"/>
                          </a:rPr>
                          <m:t>𝑅𝑒𝑠𝑖𝑠𝑡𝑖𝑛𝑔</m:t>
                        </m:r>
                        <m:r>
                          <a:rPr lang="en-US" i="1">
                            <a:latin typeface="Cambria Math" panose="02040503050406030204" pitchFamily="18" charset="0"/>
                          </a:rPr>
                          <m:t> </m:t>
                        </m:r>
                        <m:r>
                          <a:rPr lang="en-US" i="1">
                            <a:latin typeface="Cambria Math" panose="02040503050406030204" pitchFamily="18" charset="0"/>
                          </a:rPr>
                          <m:t>𝑀𝑜𝑚𝑒𝑛𝑡</m:t>
                        </m:r>
                        <m:r>
                          <a:rPr lang="en-US" i="1">
                            <a:latin typeface="Cambria Math" panose="02040503050406030204" pitchFamily="18" charset="0"/>
                          </a:rPr>
                          <m:t> </m:t>
                        </m:r>
                      </m:num>
                      <m:den>
                        <m:r>
                          <a:rPr lang="en-US" i="1">
                            <a:latin typeface="Cambria Math" panose="02040503050406030204" pitchFamily="18" charset="0"/>
                          </a:rPr>
                          <m:t>𝑀𝑎𝑥</m:t>
                        </m:r>
                        <m:r>
                          <a:rPr lang="en-US" i="1">
                            <a:latin typeface="Cambria Math" panose="02040503050406030204" pitchFamily="18" charset="0"/>
                          </a:rPr>
                          <m:t> </m:t>
                        </m:r>
                        <m:r>
                          <a:rPr lang="en-US" i="1">
                            <a:latin typeface="Cambria Math" panose="02040503050406030204" pitchFamily="18" charset="0"/>
                          </a:rPr>
                          <m:t>𝑇𝑖𝑝𝑝𝑖𝑛𝑔</m:t>
                        </m:r>
                        <m:r>
                          <a:rPr lang="en-US" i="1">
                            <a:latin typeface="Cambria Math" panose="02040503050406030204" pitchFamily="18" charset="0"/>
                          </a:rPr>
                          <m:t> </m:t>
                        </m:r>
                        <m:r>
                          <a:rPr lang="en-US" i="1">
                            <a:latin typeface="Cambria Math" panose="02040503050406030204" pitchFamily="18" charset="0"/>
                          </a:rPr>
                          <m:t>𝑀𝑜𝑚𝑒𝑛𝑡</m:t>
                        </m:r>
                      </m:den>
                    </m:f>
                    <m:r>
                      <a:rPr lang="en-US" i="1">
                        <a:latin typeface="Cambria Math" panose="02040503050406030204" pitchFamily="18" charset="0"/>
                      </a:rPr>
                      <m:t>=</m:t>
                    </m:r>
                    <m:f>
                      <m:fPr>
                        <m:ctrlPr>
                          <a:rPr lang="en-GB" i="1">
                            <a:latin typeface="Cambria Math" panose="02040503050406030204" pitchFamily="18" charset="0"/>
                          </a:rPr>
                        </m:ctrlPr>
                      </m:fPr>
                      <m:num>
                        <m:r>
                          <a:rPr lang="en-US" i="1">
                            <a:latin typeface="Cambria Math" panose="02040503050406030204" pitchFamily="18" charset="0"/>
                          </a:rPr>
                          <m:t>1090</m:t>
                        </m:r>
                        <m:r>
                          <a:rPr lang="en-US" i="1">
                            <a:latin typeface="Cambria Math" panose="02040503050406030204" pitchFamily="18" charset="0"/>
                          </a:rPr>
                          <m:t>𝑚𝑚</m:t>
                        </m:r>
                      </m:num>
                      <m:den>
                        <m:r>
                          <a:rPr lang="en-US" i="1">
                            <a:latin typeface="Cambria Math" panose="02040503050406030204" pitchFamily="18" charset="0"/>
                          </a:rPr>
                          <m:t>126</m:t>
                        </m:r>
                        <m:r>
                          <a:rPr lang="en-US" i="1">
                            <a:latin typeface="Cambria Math" panose="02040503050406030204" pitchFamily="18" charset="0"/>
                          </a:rPr>
                          <m:t>𝑚𝑚</m:t>
                        </m:r>
                      </m:den>
                    </m:f>
                    <m:r>
                      <a:rPr lang="en-US" i="1">
                        <a:latin typeface="Cambria Math" panose="02040503050406030204" pitchFamily="18" charset="0"/>
                      </a:rPr>
                      <m:t>=8.7</m:t>
                    </m:r>
                  </m:oMath>
                </a14:m>
                <a:endParaRPr lang="en-GB" dirty="0"/>
              </a:p>
              <a:p>
                <a:r>
                  <a:rPr lang="en-US" dirty="0"/>
                  <a:t>With a minimum cart width of 2.75 and a max floor inclination of 2deg, the ratio of the resisting moment and the tipping moment is 8.7 well above the factor 4 recommended by </a:t>
                </a:r>
                <a:r>
                  <a:rPr lang="en-US" i="1" dirty="0"/>
                  <a:t>OSHA</a:t>
                </a:r>
                <a:endParaRPr lang="en-GB" dirty="0"/>
              </a:p>
              <a:p>
                <a:pPr lvl="1"/>
                <a:r>
                  <a:rPr lang="en-US" i="1" dirty="0"/>
                  <a:t>§1926.451- general requirements</a:t>
                </a:r>
                <a:r>
                  <a:rPr lang="en-US" dirty="0"/>
                  <a:t>.</a:t>
                </a:r>
                <a:endParaRPr lang="en-GB" dirty="0"/>
              </a:p>
              <a:p>
                <a:endParaRPr lang="en-GB" dirty="0"/>
              </a:p>
            </p:txBody>
          </p:sp>
        </mc:Choice>
        <mc:Fallback xmlns="">
          <p:sp>
            <p:nvSpPr>
              <p:cNvPr id="3" name="Content Placeholder 2">
                <a:extLst>
                  <a:ext uri="{FF2B5EF4-FFF2-40B4-BE49-F238E27FC236}">
                    <a16:creationId xmlns:a16="http://schemas.microsoft.com/office/drawing/2014/main" id="{D3C2B9F4-8005-40F1-8C24-9329B3AD4782}"/>
                  </a:ext>
                </a:extLst>
              </p:cNvPr>
              <p:cNvSpPr>
                <a:spLocks noGrp="1" noRot="1" noChangeAspect="1" noMove="1" noResize="1" noEditPoints="1" noAdjustHandles="1" noChangeArrowheads="1" noChangeShapeType="1" noTextEdit="1"/>
              </p:cNvSpPr>
              <p:nvPr>
                <p:ph idx="1"/>
              </p:nvPr>
            </p:nvSpPr>
            <p:spPr>
              <a:xfrm>
                <a:off x="628650" y="881728"/>
                <a:ext cx="7886700" cy="3208492"/>
              </a:xfrm>
              <a:blipFill>
                <a:blip r:embed="rId4"/>
                <a:stretch>
                  <a:fillRect l="-541" t="-3232"/>
                </a:stretch>
              </a:blipFill>
            </p:spPr>
            <p:txBody>
              <a:bodyPr/>
              <a:lstStyle/>
              <a:p>
                <a:r>
                  <a:rPr lang="en-GB">
                    <a:noFill/>
                  </a:rPr>
                  <a:t> </a:t>
                </a:r>
              </a:p>
            </p:txBody>
          </p:sp>
        </mc:Fallback>
      </mc:AlternateContent>
    </p:spTree>
    <p:extLst>
      <p:ext uri="{BB962C8B-B14F-4D97-AF65-F5344CB8AC3E}">
        <p14:creationId xmlns:p14="http://schemas.microsoft.com/office/powerpoint/2010/main" val="1853153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FB0C-7E94-4F38-BA20-7DF71DC1566C}"/>
              </a:ext>
            </a:extLst>
          </p:cNvPr>
          <p:cNvSpPr>
            <a:spLocks noGrp="1"/>
          </p:cNvSpPr>
          <p:nvPr>
            <p:ph type="title"/>
          </p:nvPr>
        </p:nvSpPr>
        <p:spPr>
          <a:xfrm>
            <a:off x="736805" y="0"/>
            <a:ext cx="8308872" cy="1325563"/>
          </a:xfrm>
        </p:spPr>
        <p:txBody>
          <a:bodyPr>
            <a:normAutofit/>
          </a:bodyPr>
          <a:lstStyle/>
          <a:p>
            <a:r>
              <a:rPr lang="en-US" sz="3200" b="1" dirty="0"/>
              <a:t>Vertical Cart with 1 APA – Horizontal movement</a:t>
            </a:r>
            <a:endParaRPr lang="en-GB" sz="3200"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C2B9F4-8005-40F1-8C24-9329B3AD4782}"/>
                  </a:ext>
                </a:extLst>
              </p:cNvPr>
              <p:cNvSpPr>
                <a:spLocks noGrp="1"/>
              </p:cNvSpPr>
              <p:nvPr>
                <p:ph idx="1"/>
              </p:nvPr>
            </p:nvSpPr>
            <p:spPr>
              <a:xfrm>
                <a:off x="628650" y="881727"/>
                <a:ext cx="7886700" cy="4781654"/>
              </a:xfrm>
            </p:spPr>
            <p:txBody>
              <a:bodyPr>
                <a:normAutofit/>
              </a:bodyPr>
              <a:lstStyle/>
              <a:p>
                <a:r>
                  <a:rPr lang="en-US" dirty="0"/>
                  <a:t>For the APA shipping box and cart moving at speed of 1ft/sec. If the cart were to hit a step during the transportation with an impact time of 1 second, the max deceleration is 1ft/sec^2 (3% gravity). With a minimum width of 2.75 m, the minimum resisting moment and the maximum tipping moment are:</a:t>
                </a:r>
                <a:endParaRPr lang="en-GB" dirty="0"/>
              </a:p>
              <a:p>
                <a:pPr lvl="1"/>
                <a:r>
                  <a:rPr lang="en-US" dirty="0"/>
                  <a:t> </a:t>
                </a:r>
                <a14:m>
                  <m:oMath xmlns:m="http://schemas.openxmlformats.org/officeDocument/2006/math">
                    <m:r>
                      <a:rPr lang="en-US" i="1">
                        <a:latin typeface="Cambria Math" panose="02040503050406030204" pitchFamily="18" charset="0"/>
                      </a:rPr>
                      <m:t>𝑀𝑖𝑛𝑖𝑚𝑢𝑚</m:t>
                    </m:r>
                    <m:r>
                      <a:rPr lang="en-US" i="1">
                        <a:latin typeface="Cambria Math" panose="02040503050406030204" pitchFamily="18" charset="0"/>
                      </a:rPr>
                      <m:t> </m:t>
                    </m:r>
                    <m:r>
                      <a:rPr lang="en-US" i="1">
                        <a:latin typeface="Cambria Math" panose="02040503050406030204" pitchFamily="18" charset="0"/>
                      </a:rPr>
                      <m:t>𝑅𝑒𝑠𝑖𝑠𝑡𝑖𝑛𝑔</m:t>
                    </m:r>
                    <m:r>
                      <a:rPr lang="en-US" i="1">
                        <a:latin typeface="Cambria Math" panose="02040503050406030204" pitchFamily="18" charset="0"/>
                      </a:rPr>
                      <m:t> </m:t>
                    </m:r>
                    <m:r>
                      <a:rPr lang="en-US" i="1">
                        <a:latin typeface="Cambria Math" panose="02040503050406030204" pitchFamily="18" charset="0"/>
                      </a:rPr>
                      <m:t>𝑀𝑜𝑚𝑒𝑛𝑡</m:t>
                    </m:r>
                    <m:r>
                      <a:rPr lang="en-US" i="1">
                        <a:latin typeface="Cambria Math" panose="02040503050406030204" pitchFamily="18" charset="0"/>
                      </a:rPr>
                      <m:t>=</m:t>
                    </m:r>
                    <m:r>
                      <a:rPr lang="en-US" i="1">
                        <a:latin typeface="Cambria Math" panose="02040503050406030204" pitchFamily="18" charset="0"/>
                      </a:rPr>
                      <m:t>𝑚𝑎𝑠𝑠</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𝑔𝑟𝑎𝑣𝑖𝑡𝑦</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1091</m:t>
                    </m:r>
                    <m:r>
                      <a:rPr lang="en-US" i="1">
                        <a:latin typeface="Cambria Math" panose="02040503050406030204" pitchFamily="18" charset="0"/>
                      </a:rPr>
                      <m:t>𝑚𝑚</m:t>
                    </m:r>
                    <m:r>
                      <a:rPr lang="en-US" i="1">
                        <a:latin typeface="Cambria Math" panose="02040503050406030204" pitchFamily="18" charset="0"/>
                      </a:rPr>
                      <m:t>=1091</m:t>
                    </m:r>
                    <m:r>
                      <a:rPr lang="en-US" i="1">
                        <a:latin typeface="Cambria Math" panose="02040503050406030204" pitchFamily="18" charset="0"/>
                      </a:rPr>
                      <m:t>𝑚𝑚</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𝑚𝑔</m:t>
                    </m:r>
                  </m:oMath>
                </a14:m>
                <a:endParaRPr lang="en-GB" dirty="0"/>
              </a:p>
              <a:p>
                <a:pPr lvl="1"/>
                <a14:m>
                  <m:oMath xmlns:m="http://schemas.openxmlformats.org/officeDocument/2006/math">
                    <m:r>
                      <a:rPr lang="en-US" i="1">
                        <a:latin typeface="Cambria Math" panose="02040503050406030204" pitchFamily="18" charset="0"/>
                      </a:rPr>
                      <m:t>𝑀𝑎𝑥𝑖𝑚𝑢𝑚</m:t>
                    </m:r>
                    <m:r>
                      <a:rPr lang="en-US" i="1">
                        <a:latin typeface="Cambria Math" panose="02040503050406030204" pitchFamily="18" charset="0"/>
                      </a:rPr>
                      <m:t> </m:t>
                    </m:r>
                    <m:r>
                      <a:rPr lang="en-US" i="1">
                        <a:latin typeface="Cambria Math" panose="02040503050406030204" pitchFamily="18" charset="0"/>
                      </a:rPr>
                      <m:t>𝑇𝑖𝑝𝑝𝑖𝑛𝑔</m:t>
                    </m:r>
                    <m:r>
                      <a:rPr lang="en-US" i="1">
                        <a:latin typeface="Cambria Math" panose="02040503050406030204" pitchFamily="18" charset="0"/>
                      </a:rPr>
                      <m:t> </m:t>
                    </m:r>
                    <m:r>
                      <a:rPr lang="en-US" i="1">
                        <a:latin typeface="Cambria Math" panose="02040503050406030204" pitchFamily="18" charset="0"/>
                      </a:rPr>
                      <m:t>𝑀𝑜𝑚𝑒𝑛𝑡</m:t>
                    </m:r>
                    <m:r>
                      <a:rPr lang="en-US" i="1">
                        <a:latin typeface="Cambria Math" panose="02040503050406030204" pitchFamily="18" charset="0"/>
                      </a:rPr>
                      <m:t>=</m:t>
                    </m:r>
                    <m:r>
                      <a:rPr lang="en-US" i="1">
                        <a:latin typeface="Cambria Math" panose="02040503050406030204" pitchFamily="18" charset="0"/>
                      </a:rPr>
                      <m:t>𝑚𝑎𝑠𝑠</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0.03</m:t>
                    </m:r>
                    <m:r>
                      <a:rPr lang="en-US" i="1">
                        <a:latin typeface="Cambria Math" panose="02040503050406030204" pitchFamily="18" charset="0"/>
                      </a:rPr>
                      <m:t>𝑔𝑟𝑎𝑣𝑖𝑡𝑦</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3602</m:t>
                    </m:r>
                    <m:r>
                      <a:rPr lang="en-US" i="1">
                        <a:latin typeface="Cambria Math" panose="02040503050406030204" pitchFamily="18" charset="0"/>
                      </a:rPr>
                      <m:t>𝑚𝑚</m:t>
                    </m:r>
                    <m:r>
                      <a:rPr lang="en-US" i="1">
                        <a:latin typeface="Cambria Math" panose="02040503050406030204" pitchFamily="18" charset="0"/>
                      </a:rPr>
                      <m:t>=108 </m:t>
                    </m:r>
                    <m:r>
                      <a:rPr lang="en-US" i="1">
                        <a:latin typeface="Cambria Math" panose="02040503050406030204" pitchFamily="18" charset="0"/>
                      </a:rPr>
                      <m:t>𝑚𝑚</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𝑚𝑔</m:t>
                    </m:r>
                  </m:oMath>
                </a14:m>
                <a:endParaRPr lang="en-GB" dirty="0"/>
              </a:p>
              <a:p>
                <a:pPr lvl="1"/>
                <a14:m>
                  <m:oMath xmlns:m="http://schemas.openxmlformats.org/officeDocument/2006/math">
                    <m:f>
                      <m:fPr>
                        <m:ctrlPr>
                          <a:rPr lang="en-GB" i="1">
                            <a:latin typeface="Cambria Math" panose="02040503050406030204" pitchFamily="18" charset="0"/>
                          </a:rPr>
                        </m:ctrlPr>
                      </m:fPr>
                      <m:num>
                        <m:r>
                          <a:rPr lang="en-US" i="1">
                            <a:latin typeface="Cambria Math" panose="02040503050406030204" pitchFamily="18" charset="0"/>
                          </a:rPr>
                          <m:t>𝑀𝑖𝑛</m:t>
                        </m:r>
                        <m:r>
                          <a:rPr lang="en-US" i="1">
                            <a:latin typeface="Cambria Math" panose="02040503050406030204" pitchFamily="18" charset="0"/>
                          </a:rPr>
                          <m:t> </m:t>
                        </m:r>
                        <m:r>
                          <a:rPr lang="en-US" i="1">
                            <a:latin typeface="Cambria Math" panose="02040503050406030204" pitchFamily="18" charset="0"/>
                          </a:rPr>
                          <m:t>𝑅𝑒𝑠𝑖𝑠𝑡𝑖𝑛𝑔</m:t>
                        </m:r>
                        <m:r>
                          <a:rPr lang="en-US" i="1">
                            <a:latin typeface="Cambria Math" panose="02040503050406030204" pitchFamily="18" charset="0"/>
                          </a:rPr>
                          <m:t> </m:t>
                        </m:r>
                        <m:r>
                          <a:rPr lang="en-US" i="1">
                            <a:latin typeface="Cambria Math" panose="02040503050406030204" pitchFamily="18" charset="0"/>
                          </a:rPr>
                          <m:t>𝑀𝑜𝑚𝑒𝑛𝑡</m:t>
                        </m:r>
                        <m:r>
                          <a:rPr lang="en-US" i="1">
                            <a:latin typeface="Cambria Math" panose="02040503050406030204" pitchFamily="18" charset="0"/>
                          </a:rPr>
                          <m:t> </m:t>
                        </m:r>
                      </m:num>
                      <m:den>
                        <m:r>
                          <a:rPr lang="en-US" i="1">
                            <a:latin typeface="Cambria Math" panose="02040503050406030204" pitchFamily="18" charset="0"/>
                          </a:rPr>
                          <m:t>𝑀𝑎𝑥</m:t>
                        </m:r>
                        <m:r>
                          <a:rPr lang="en-US" i="1">
                            <a:latin typeface="Cambria Math" panose="02040503050406030204" pitchFamily="18" charset="0"/>
                          </a:rPr>
                          <m:t> </m:t>
                        </m:r>
                        <m:r>
                          <a:rPr lang="en-US" i="1">
                            <a:latin typeface="Cambria Math" panose="02040503050406030204" pitchFamily="18" charset="0"/>
                          </a:rPr>
                          <m:t>𝑇𝑖𝑝𝑝𝑖𝑛𝑔</m:t>
                        </m:r>
                        <m:r>
                          <a:rPr lang="en-US" i="1">
                            <a:latin typeface="Cambria Math" panose="02040503050406030204" pitchFamily="18" charset="0"/>
                          </a:rPr>
                          <m:t> </m:t>
                        </m:r>
                        <m:r>
                          <a:rPr lang="en-US" i="1">
                            <a:latin typeface="Cambria Math" panose="02040503050406030204" pitchFamily="18" charset="0"/>
                          </a:rPr>
                          <m:t>𝑀𝑜𝑚𝑒𝑛𝑡</m:t>
                        </m:r>
                      </m:den>
                    </m:f>
                    <m:r>
                      <a:rPr lang="en-US" i="1">
                        <a:latin typeface="Cambria Math" panose="02040503050406030204" pitchFamily="18" charset="0"/>
                      </a:rPr>
                      <m:t>=</m:t>
                    </m:r>
                    <m:f>
                      <m:fPr>
                        <m:ctrlPr>
                          <a:rPr lang="en-GB" i="1">
                            <a:latin typeface="Cambria Math" panose="02040503050406030204" pitchFamily="18" charset="0"/>
                          </a:rPr>
                        </m:ctrlPr>
                      </m:fPr>
                      <m:num>
                        <m:r>
                          <a:rPr lang="en-US" i="1">
                            <a:latin typeface="Cambria Math" panose="02040503050406030204" pitchFamily="18" charset="0"/>
                          </a:rPr>
                          <m:t>1091</m:t>
                        </m:r>
                        <m:r>
                          <a:rPr lang="en-US" i="1">
                            <a:latin typeface="Cambria Math" panose="02040503050406030204" pitchFamily="18" charset="0"/>
                          </a:rPr>
                          <m:t>𝑚𝑚</m:t>
                        </m:r>
                      </m:num>
                      <m:den>
                        <m:r>
                          <a:rPr lang="en-US" i="1">
                            <a:latin typeface="Cambria Math" panose="02040503050406030204" pitchFamily="18" charset="0"/>
                          </a:rPr>
                          <m:t>108</m:t>
                        </m:r>
                        <m:r>
                          <a:rPr lang="en-US" i="1">
                            <a:latin typeface="Cambria Math" panose="02040503050406030204" pitchFamily="18" charset="0"/>
                          </a:rPr>
                          <m:t>𝑚𝑚</m:t>
                        </m:r>
                      </m:den>
                    </m:f>
                    <m:r>
                      <a:rPr lang="en-US" i="1">
                        <a:latin typeface="Cambria Math" panose="02040503050406030204" pitchFamily="18" charset="0"/>
                      </a:rPr>
                      <m:t>=10.1</m:t>
                    </m:r>
                  </m:oMath>
                </a14:m>
                <a:endParaRPr lang="en-GB" dirty="0"/>
              </a:p>
              <a:p>
                <a:r>
                  <a:rPr lang="en-US" dirty="0"/>
                  <a:t>With a minimum cart width of 2.75 and a moving speed of 1ft/sec, the ratio of the resisting moment and the tipping moment is 10.1 well above the factor 4 recommended by </a:t>
                </a:r>
                <a:r>
                  <a:rPr lang="en-US" i="1" dirty="0"/>
                  <a:t>OSHA</a:t>
                </a:r>
                <a:endParaRPr lang="en-GB" dirty="0"/>
              </a:p>
              <a:p>
                <a:pPr lvl="1"/>
                <a:r>
                  <a:rPr lang="en-US" i="1" dirty="0"/>
                  <a:t>§1926.451- general requirements</a:t>
                </a:r>
                <a:r>
                  <a:rPr lang="en-US" dirty="0"/>
                  <a:t>.</a:t>
                </a:r>
                <a:endParaRPr lang="en-GB" dirty="0"/>
              </a:p>
              <a:p>
                <a:endParaRPr lang="en-GB" dirty="0"/>
              </a:p>
            </p:txBody>
          </p:sp>
        </mc:Choice>
        <mc:Fallback xmlns="">
          <p:sp>
            <p:nvSpPr>
              <p:cNvPr id="3" name="Content Placeholder 2">
                <a:extLst>
                  <a:ext uri="{FF2B5EF4-FFF2-40B4-BE49-F238E27FC236}">
                    <a16:creationId xmlns:a16="http://schemas.microsoft.com/office/drawing/2014/main" id="{D3C2B9F4-8005-40F1-8C24-9329B3AD4782}"/>
                  </a:ext>
                </a:extLst>
              </p:cNvPr>
              <p:cNvSpPr>
                <a:spLocks noGrp="1" noRot="1" noChangeAspect="1" noMove="1" noResize="1" noEditPoints="1" noAdjustHandles="1" noChangeArrowheads="1" noChangeShapeType="1" noTextEdit="1"/>
              </p:cNvSpPr>
              <p:nvPr>
                <p:ph idx="1"/>
              </p:nvPr>
            </p:nvSpPr>
            <p:spPr>
              <a:xfrm>
                <a:off x="628650" y="881727"/>
                <a:ext cx="7886700" cy="4781654"/>
              </a:xfrm>
              <a:blipFill>
                <a:blip r:embed="rId2"/>
                <a:stretch>
                  <a:fillRect l="-773" t="-1531" r="-77"/>
                </a:stretch>
              </a:blipFill>
            </p:spPr>
            <p:txBody>
              <a:bodyPr/>
              <a:lstStyle/>
              <a:p>
                <a:r>
                  <a:rPr lang="en-GB">
                    <a:noFill/>
                  </a:rPr>
                  <a:t> </a:t>
                </a:r>
              </a:p>
            </p:txBody>
          </p:sp>
        </mc:Fallback>
      </mc:AlternateContent>
    </p:spTree>
    <p:extLst>
      <p:ext uri="{BB962C8B-B14F-4D97-AF65-F5344CB8AC3E}">
        <p14:creationId xmlns:p14="http://schemas.microsoft.com/office/powerpoint/2010/main" val="3213398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3D3B-8457-4F12-A35D-A4FB6A73438E}"/>
              </a:ext>
            </a:extLst>
          </p:cNvPr>
          <p:cNvSpPr>
            <a:spLocks noGrp="1"/>
          </p:cNvSpPr>
          <p:nvPr>
            <p:ph type="title"/>
          </p:nvPr>
        </p:nvSpPr>
        <p:spPr/>
        <p:txBody>
          <a:bodyPr/>
          <a:lstStyle/>
          <a:p>
            <a:r>
              <a:rPr lang="en-US" dirty="0"/>
              <a:t>Summary</a:t>
            </a:r>
            <a:endParaRPr lang="en-GB" dirty="0"/>
          </a:p>
        </p:txBody>
      </p:sp>
      <p:sp>
        <p:nvSpPr>
          <p:cNvPr id="3" name="Content Placeholder 2">
            <a:extLst>
              <a:ext uri="{FF2B5EF4-FFF2-40B4-BE49-F238E27FC236}">
                <a16:creationId xmlns:a16="http://schemas.microsoft.com/office/drawing/2014/main" id="{1B3EBA01-29DE-428A-81EF-0077EDFBF07D}"/>
              </a:ext>
            </a:extLst>
          </p:cNvPr>
          <p:cNvSpPr>
            <a:spLocks noGrp="1"/>
          </p:cNvSpPr>
          <p:nvPr>
            <p:ph idx="1"/>
          </p:nvPr>
        </p:nvSpPr>
        <p:spPr/>
        <p:txBody>
          <a:bodyPr/>
          <a:lstStyle/>
          <a:p>
            <a:r>
              <a:rPr lang="en-US" dirty="0"/>
              <a:t>The Vertical cart is pretty much final, and drawings have been done and checked for the review.</a:t>
            </a:r>
          </a:p>
          <a:p>
            <a:pPr lvl="1"/>
            <a:r>
              <a:rPr lang="en-US" dirty="0"/>
              <a:t>A request was made on 20</a:t>
            </a:r>
            <a:r>
              <a:rPr lang="en-US" baseline="30000" dirty="0"/>
              <a:t>th</a:t>
            </a:r>
            <a:r>
              <a:rPr lang="en-US" dirty="0"/>
              <a:t> July to have extra towing pads added, which will be implemented after the review.</a:t>
            </a:r>
          </a:p>
          <a:p>
            <a:r>
              <a:rPr lang="en-US" dirty="0"/>
              <a:t>The horizontal cart will need to be accepted by the relevant ‘users’, then the drawings can be issued, and a prototype manufactured.</a:t>
            </a:r>
          </a:p>
          <a:p>
            <a:r>
              <a:rPr lang="en-US" dirty="0"/>
              <a:t>The stability analysis of the vertical cart shows it is well within the OSHA requirements.</a:t>
            </a:r>
          </a:p>
          <a:p>
            <a:endParaRPr lang="en-GB" dirty="0"/>
          </a:p>
        </p:txBody>
      </p:sp>
    </p:spTree>
    <p:extLst>
      <p:ext uri="{BB962C8B-B14F-4D97-AF65-F5344CB8AC3E}">
        <p14:creationId xmlns:p14="http://schemas.microsoft.com/office/powerpoint/2010/main" val="320736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icycle&#10;&#10;Description automatically generated">
            <a:extLst>
              <a:ext uri="{FF2B5EF4-FFF2-40B4-BE49-F238E27FC236}">
                <a16:creationId xmlns:a16="http://schemas.microsoft.com/office/drawing/2014/main" id="{36962DF7-F688-4009-AA77-0DD194170CCD}"/>
              </a:ext>
            </a:extLst>
          </p:cNvPr>
          <p:cNvPicPr>
            <a:picLocks noChangeAspect="1"/>
          </p:cNvPicPr>
          <p:nvPr/>
        </p:nvPicPr>
        <p:blipFill rotWithShape="1">
          <a:blip r:embed="rId3">
            <a:extLst>
              <a:ext uri="{28A0092B-C50C-407E-A947-70E740481C1C}">
                <a14:useLocalDpi xmlns:a14="http://schemas.microsoft.com/office/drawing/2010/main" val="0"/>
              </a:ext>
            </a:extLst>
          </a:blip>
          <a:srcRect l="13948" t="24343" r="17900" b="18407"/>
          <a:stretch/>
        </p:blipFill>
        <p:spPr>
          <a:xfrm>
            <a:off x="1041633" y="593298"/>
            <a:ext cx="7396815" cy="4801395"/>
          </a:xfrm>
          <a:prstGeom prst="rect">
            <a:avLst/>
          </a:prstGeom>
        </p:spPr>
      </p:pic>
      <p:cxnSp>
        <p:nvCxnSpPr>
          <p:cNvPr id="9" name="Straight Arrow Connector 8"/>
          <p:cNvCxnSpPr>
            <a:cxnSpLocks/>
          </p:cNvCxnSpPr>
          <p:nvPr/>
        </p:nvCxnSpPr>
        <p:spPr>
          <a:xfrm flipH="1">
            <a:off x="1041633" y="537188"/>
            <a:ext cx="4108981" cy="184894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cxnSpLocks/>
          </p:cNvCxnSpPr>
          <p:nvPr/>
        </p:nvCxnSpPr>
        <p:spPr>
          <a:xfrm>
            <a:off x="5645426" y="461885"/>
            <a:ext cx="2775568" cy="21104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a:off x="1059064" y="2657896"/>
            <a:ext cx="4764" cy="83153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2886483" y="995432"/>
            <a:ext cx="705142" cy="338554"/>
          </a:xfrm>
          <a:prstGeom prst="rect">
            <a:avLst/>
          </a:prstGeom>
          <a:noFill/>
        </p:spPr>
        <p:txBody>
          <a:bodyPr wrap="square" rtlCol="0">
            <a:spAutoFit/>
          </a:bodyPr>
          <a:lstStyle/>
          <a:p>
            <a:r>
              <a:rPr lang="en-GB" sz="1600" dirty="0"/>
              <a:t>3m</a:t>
            </a:r>
          </a:p>
        </p:txBody>
      </p:sp>
      <p:sp>
        <p:nvSpPr>
          <p:cNvPr id="15" name="TextBox 14"/>
          <p:cNvSpPr txBox="1"/>
          <p:nvPr/>
        </p:nvSpPr>
        <p:spPr>
          <a:xfrm>
            <a:off x="7068801" y="1188723"/>
            <a:ext cx="918916" cy="338554"/>
          </a:xfrm>
          <a:prstGeom prst="rect">
            <a:avLst/>
          </a:prstGeom>
          <a:noFill/>
        </p:spPr>
        <p:txBody>
          <a:bodyPr wrap="square" rtlCol="0">
            <a:spAutoFit/>
          </a:bodyPr>
          <a:lstStyle/>
          <a:p>
            <a:r>
              <a:rPr lang="en-GB" sz="1600" dirty="0"/>
              <a:t>2.75m</a:t>
            </a:r>
          </a:p>
        </p:txBody>
      </p:sp>
      <p:sp>
        <p:nvSpPr>
          <p:cNvPr id="16" name="TextBox 15"/>
          <p:cNvSpPr txBox="1"/>
          <p:nvPr/>
        </p:nvSpPr>
        <p:spPr>
          <a:xfrm>
            <a:off x="287350" y="2904387"/>
            <a:ext cx="830870" cy="338554"/>
          </a:xfrm>
          <a:prstGeom prst="rect">
            <a:avLst/>
          </a:prstGeom>
          <a:noFill/>
        </p:spPr>
        <p:txBody>
          <a:bodyPr wrap="square" rtlCol="0">
            <a:spAutoFit/>
          </a:bodyPr>
          <a:lstStyle/>
          <a:p>
            <a:r>
              <a:rPr lang="en-GB" sz="1600" dirty="0"/>
              <a:t>0.54m</a:t>
            </a:r>
          </a:p>
        </p:txBody>
      </p:sp>
      <p:sp>
        <p:nvSpPr>
          <p:cNvPr id="17" name="TextBox 16"/>
          <p:cNvSpPr txBox="1"/>
          <p:nvPr/>
        </p:nvSpPr>
        <p:spPr>
          <a:xfrm>
            <a:off x="1623260" y="4083292"/>
            <a:ext cx="1653786" cy="338554"/>
          </a:xfrm>
          <a:prstGeom prst="rect">
            <a:avLst/>
          </a:prstGeom>
          <a:noFill/>
        </p:spPr>
        <p:txBody>
          <a:bodyPr wrap="none" rtlCol="0">
            <a:spAutoFit/>
          </a:bodyPr>
          <a:lstStyle/>
          <a:p>
            <a:r>
              <a:rPr lang="en-GB" sz="1600" dirty="0"/>
              <a:t>8x Tie-down rings</a:t>
            </a:r>
          </a:p>
        </p:txBody>
      </p:sp>
      <p:sp>
        <p:nvSpPr>
          <p:cNvPr id="18" name="TextBox 17"/>
          <p:cNvSpPr txBox="1"/>
          <p:nvPr/>
        </p:nvSpPr>
        <p:spPr>
          <a:xfrm>
            <a:off x="6225139" y="2098020"/>
            <a:ext cx="1506695" cy="338554"/>
          </a:xfrm>
          <a:prstGeom prst="rect">
            <a:avLst/>
          </a:prstGeom>
          <a:noFill/>
        </p:spPr>
        <p:txBody>
          <a:bodyPr wrap="none" rtlCol="0">
            <a:spAutoFit/>
          </a:bodyPr>
          <a:lstStyle/>
          <a:p>
            <a:r>
              <a:rPr lang="en-GB" sz="1600" dirty="0"/>
              <a:t>4x Locating pins</a:t>
            </a:r>
          </a:p>
        </p:txBody>
      </p:sp>
      <p:cxnSp>
        <p:nvCxnSpPr>
          <p:cNvPr id="21" name="Straight Arrow Connector 20"/>
          <p:cNvCxnSpPr>
            <a:cxnSpLocks/>
            <a:stCxn id="17" idx="3"/>
          </p:cNvCxnSpPr>
          <p:nvPr/>
        </p:nvCxnSpPr>
        <p:spPr>
          <a:xfrm>
            <a:off x="3277046" y="4252569"/>
            <a:ext cx="797997" cy="2983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cxnSpLocks/>
          </p:cNvCxnSpPr>
          <p:nvPr/>
        </p:nvCxnSpPr>
        <p:spPr>
          <a:xfrm flipH="1">
            <a:off x="6475652" y="2436574"/>
            <a:ext cx="249071" cy="7064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2382118" y="3027538"/>
            <a:ext cx="1543542" cy="584775"/>
          </a:xfrm>
          <a:prstGeom prst="rect">
            <a:avLst/>
          </a:prstGeom>
          <a:noFill/>
        </p:spPr>
        <p:txBody>
          <a:bodyPr wrap="square" rtlCol="0">
            <a:spAutoFit/>
          </a:bodyPr>
          <a:lstStyle/>
          <a:p>
            <a:r>
              <a:rPr lang="en-GB" sz="1600" dirty="0"/>
              <a:t>8” x 4” steel hollow section</a:t>
            </a:r>
          </a:p>
        </p:txBody>
      </p:sp>
      <p:cxnSp>
        <p:nvCxnSpPr>
          <p:cNvPr id="31" name="Straight Arrow Connector 30"/>
          <p:cNvCxnSpPr/>
          <p:nvPr/>
        </p:nvCxnSpPr>
        <p:spPr>
          <a:xfrm flipV="1">
            <a:off x="3591625" y="2892040"/>
            <a:ext cx="311150" cy="3632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150032" y="105753"/>
            <a:ext cx="3066352" cy="400110"/>
          </a:xfrm>
          <a:prstGeom prst="rect">
            <a:avLst/>
          </a:prstGeom>
          <a:noFill/>
        </p:spPr>
        <p:txBody>
          <a:bodyPr wrap="none" rtlCol="0">
            <a:spAutoFit/>
          </a:bodyPr>
          <a:lstStyle/>
          <a:p>
            <a:r>
              <a:rPr lang="en-GB" sz="2000" b="1" dirty="0"/>
              <a:t>Overall vertical cart design </a:t>
            </a:r>
          </a:p>
        </p:txBody>
      </p:sp>
      <p:sp>
        <p:nvSpPr>
          <p:cNvPr id="34" name="TextBox 33"/>
          <p:cNvSpPr txBox="1"/>
          <p:nvPr/>
        </p:nvSpPr>
        <p:spPr>
          <a:xfrm>
            <a:off x="145678" y="430841"/>
            <a:ext cx="3234218" cy="338554"/>
          </a:xfrm>
          <a:prstGeom prst="rect">
            <a:avLst/>
          </a:prstGeom>
          <a:noFill/>
        </p:spPr>
        <p:txBody>
          <a:bodyPr wrap="square" rtlCol="0">
            <a:spAutoFit/>
          </a:bodyPr>
          <a:lstStyle/>
          <a:p>
            <a:r>
              <a:rPr lang="en-GB" sz="1600" i="1" dirty="0"/>
              <a:t>Note: Dimensions are approximate</a:t>
            </a:r>
          </a:p>
        </p:txBody>
      </p:sp>
      <p:grpSp>
        <p:nvGrpSpPr>
          <p:cNvPr id="26" name="Group 25"/>
          <p:cNvGrpSpPr/>
          <p:nvPr/>
        </p:nvGrpSpPr>
        <p:grpSpPr>
          <a:xfrm>
            <a:off x="526114" y="5189860"/>
            <a:ext cx="4029548" cy="1334015"/>
            <a:chOff x="584305" y="5189860"/>
            <a:chExt cx="4029548" cy="1334015"/>
          </a:xfrm>
        </p:grpSpPr>
        <p:sp>
          <p:nvSpPr>
            <p:cNvPr id="36" name="TextBox 35"/>
            <p:cNvSpPr txBox="1"/>
            <p:nvPr/>
          </p:nvSpPr>
          <p:spPr>
            <a:xfrm>
              <a:off x="1618481" y="5318898"/>
              <a:ext cx="2995372" cy="1077218"/>
            </a:xfrm>
            <a:prstGeom prst="rect">
              <a:avLst/>
            </a:prstGeom>
            <a:noFill/>
          </p:spPr>
          <p:txBody>
            <a:bodyPr wrap="none" rtlCol="0">
              <a:spAutoFit/>
            </a:bodyPr>
            <a:lstStyle/>
            <a:p>
              <a:r>
                <a:rPr lang="en-GB" sz="1600" b="1" dirty="0"/>
                <a:t>Locating pins (internal threads)</a:t>
              </a:r>
            </a:p>
            <a:p>
              <a:r>
                <a:rPr lang="en-GB" sz="1600" dirty="0" err="1"/>
                <a:t>Wixroyd</a:t>
              </a:r>
              <a:r>
                <a:rPr lang="en-GB" sz="1600" dirty="0"/>
                <a:t> part: 36240.W0231</a:t>
              </a:r>
            </a:p>
            <a:p>
              <a:r>
                <a:rPr lang="en-GB" sz="1600" dirty="0"/>
                <a:t>20mm outer diameter</a:t>
              </a:r>
            </a:p>
            <a:p>
              <a:r>
                <a:rPr lang="en-GB" sz="1600" i="1" dirty="0"/>
                <a:t>12mm shank (M6 internal thread)</a:t>
              </a:r>
            </a:p>
          </p:txBody>
        </p:sp>
        <p:sp>
          <p:nvSpPr>
            <p:cNvPr id="4" name="Rectangle 3"/>
            <p:cNvSpPr/>
            <p:nvPr/>
          </p:nvSpPr>
          <p:spPr>
            <a:xfrm>
              <a:off x="584305" y="5189860"/>
              <a:ext cx="4018108" cy="133401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36528" t="20538" r="43194" b="24662"/>
            <a:stretch/>
          </p:blipFill>
          <p:spPr>
            <a:xfrm>
              <a:off x="826724" y="5270543"/>
              <a:ext cx="581062" cy="1110385"/>
            </a:xfrm>
            <a:prstGeom prst="rect">
              <a:avLst/>
            </a:prstGeom>
          </p:spPr>
        </p:pic>
      </p:grpSp>
      <p:grpSp>
        <p:nvGrpSpPr>
          <p:cNvPr id="33" name="Group 32"/>
          <p:cNvGrpSpPr/>
          <p:nvPr/>
        </p:nvGrpSpPr>
        <p:grpSpPr>
          <a:xfrm>
            <a:off x="5063503" y="5189860"/>
            <a:ext cx="3628696" cy="1334015"/>
            <a:chOff x="195958" y="4688378"/>
            <a:chExt cx="3628696" cy="1334015"/>
          </a:xfrm>
        </p:grpSpPr>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069" y="4817415"/>
              <a:ext cx="757300" cy="1001915"/>
            </a:xfrm>
            <a:prstGeom prst="rect">
              <a:avLst/>
            </a:prstGeom>
          </p:spPr>
        </p:pic>
        <p:sp>
          <p:nvSpPr>
            <p:cNvPr id="39" name="TextBox 38"/>
            <p:cNvSpPr txBox="1"/>
            <p:nvPr/>
          </p:nvSpPr>
          <p:spPr>
            <a:xfrm>
              <a:off x="1155012" y="4817415"/>
              <a:ext cx="2669642" cy="1077218"/>
            </a:xfrm>
            <a:prstGeom prst="rect">
              <a:avLst/>
            </a:prstGeom>
            <a:noFill/>
          </p:spPr>
          <p:txBody>
            <a:bodyPr wrap="none" rtlCol="0">
              <a:spAutoFit/>
            </a:bodyPr>
            <a:lstStyle/>
            <a:p>
              <a:r>
                <a:rPr lang="en-GB" sz="1600" b="1" dirty="0"/>
                <a:t>Weld-on tie-down rings</a:t>
              </a:r>
            </a:p>
            <a:p>
              <a:r>
                <a:rPr lang="en-GB" sz="1600" dirty="0"/>
                <a:t>McMaster-Carr part: 3028T25</a:t>
              </a:r>
            </a:p>
            <a:p>
              <a:r>
                <a:rPr lang="en-GB" sz="1600" dirty="0"/>
                <a:t>Capacity: 6130 lbs (2780 kg)</a:t>
              </a:r>
            </a:p>
            <a:p>
              <a:r>
                <a:rPr lang="en-GB" sz="1600" i="1" dirty="0"/>
                <a:t>Other sizes available</a:t>
              </a:r>
            </a:p>
          </p:txBody>
        </p:sp>
        <p:sp>
          <p:nvSpPr>
            <p:cNvPr id="40" name="Rectangle 39"/>
            <p:cNvSpPr/>
            <p:nvPr/>
          </p:nvSpPr>
          <p:spPr>
            <a:xfrm>
              <a:off x="195958" y="4688378"/>
              <a:ext cx="3603757" cy="133401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grpSp>
      <p:sp>
        <p:nvSpPr>
          <p:cNvPr id="35" name="TextBox 34">
            <a:extLst>
              <a:ext uri="{FF2B5EF4-FFF2-40B4-BE49-F238E27FC236}">
                <a16:creationId xmlns:a16="http://schemas.microsoft.com/office/drawing/2014/main" id="{1CFFE05C-5D86-4998-8902-FFAB7EF1B6FE}"/>
              </a:ext>
            </a:extLst>
          </p:cNvPr>
          <p:cNvSpPr txBox="1"/>
          <p:nvPr/>
        </p:nvSpPr>
        <p:spPr>
          <a:xfrm>
            <a:off x="7185504" y="3950468"/>
            <a:ext cx="1506695" cy="338554"/>
          </a:xfrm>
          <a:prstGeom prst="rect">
            <a:avLst/>
          </a:prstGeom>
          <a:noFill/>
        </p:spPr>
        <p:txBody>
          <a:bodyPr wrap="square" rtlCol="0">
            <a:spAutoFit/>
          </a:bodyPr>
          <a:lstStyle/>
          <a:p>
            <a:r>
              <a:rPr lang="en-GB" sz="1600" dirty="0"/>
              <a:t>4x Tow pads</a:t>
            </a:r>
          </a:p>
        </p:txBody>
      </p:sp>
      <p:cxnSp>
        <p:nvCxnSpPr>
          <p:cNvPr id="38" name="Straight Arrow Connector 37">
            <a:extLst>
              <a:ext uri="{FF2B5EF4-FFF2-40B4-BE49-F238E27FC236}">
                <a16:creationId xmlns:a16="http://schemas.microsoft.com/office/drawing/2014/main" id="{6D41080E-3625-4B24-9FB3-9E70368C803D}"/>
              </a:ext>
            </a:extLst>
          </p:cNvPr>
          <p:cNvCxnSpPr>
            <a:cxnSpLocks/>
          </p:cNvCxnSpPr>
          <p:nvPr/>
        </p:nvCxnSpPr>
        <p:spPr>
          <a:xfrm flipH="1" flipV="1">
            <a:off x="6724723" y="3489432"/>
            <a:ext cx="471207" cy="7141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934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2369" y="246187"/>
            <a:ext cx="952953" cy="400110"/>
          </a:xfrm>
          <a:prstGeom prst="rect">
            <a:avLst/>
          </a:prstGeom>
          <a:noFill/>
        </p:spPr>
        <p:txBody>
          <a:bodyPr wrap="none" rtlCol="0">
            <a:spAutoFit/>
          </a:bodyPr>
          <a:lstStyle/>
          <a:p>
            <a:r>
              <a:rPr lang="en-GB" sz="2000" b="1" dirty="0"/>
              <a:t>Casters</a:t>
            </a:r>
          </a:p>
        </p:txBody>
      </p:sp>
      <p:sp>
        <p:nvSpPr>
          <p:cNvPr id="5" name="TextBox 4"/>
          <p:cNvSpPr txBox="1"/>
          <p:nvPr/>
        </p:nvSpPr>
        <p:spPr>
          <a:xfrm>
            <a:off x="626208" y="712180"/>
            <a:ext cx="3537571" cy="369332"/>
          </a:xfrm>
          <a:prstGeom prst="rect">
            <a:avLst/>
          </a:prstGeom>
          <a:noFill/>
        </p:spPr>
        <p:txBody>
          <a:bodyPr wrap="none" rtlCol="0">
            <a:spAutoFit/>
          </a:bodyPr>
          <a:lstStyle/>
          <a:p>
            <a:r>
              <a:rPr lang="en-GB" dirty="0"/>
              <a:t>Manufacturer: Colson Casters (USA)</a:t>
            </a:r>
          </a:p>
        </p:txBody>
      </p:sp>
      <p:pic>
        <p:nvPicPr>
          <p:cNvPr id="2" name="Picture 1"/>
          <p:cNvPicPr>
            <a:picLocks noChangeAspect="1"/>
          </p:cNvPicPr>
          <p:nvPr/>
        </p:nvPicPr>
        <p:blipFill rotWithShape="1">
          <a:blip r:embed="rId3"/>
          <a:srcRect l="52742" t="29671" r="23478" b="35885"/>
          <a:stretch/>
        </p:blipFill>
        <p:spPr>
          <a:xfrm>
            <a:off x="405604" y="1893079"/>
            <a:ext cx="4176368" cy="3402668"/>
          </a:xfrm>
          <a:prstGeom prst="rect">
            <a:avLst/>
          </a:prstGeom>
        </p:spPr>
      </p:pic>
      <p:sp>
        <p:nvSpPr>
          <p:cNvPr id="15" name="TextBox 14"/>
          <p:cNvSpPr txBox="1"/>
          <p:nvPr/>
        </p:nvSpPr>
        <p:spPr>
          <a:xfrm>
            <a:off x="626208" y="5730962"/>
            <a:ext cx="5383894" cy="584775"/>
          </a:xfrm>
          <a:prstGeom prst="rect">
            <a:avLst/>
          </a:prstGeom>
          <a:noFill/>
        </p:spPr>
        <p:txBody>
          <a:bodyPr wrap="square" rtlCol="0">
            <a:spAutoFit/>
          </a:bodyPr>
          <a:lstStyle/>
          <a:p>
            <a:r>
              <a:rPr lang="en-GB" sz="1600" b="1" dirty="0"/>
              <a:t>Note</a:t>
            </a:r>
          </a:p>
          <a:p>
            <a:r>
              <a:rPr lang="en-GB" sz="1600" dirty="0"/>
              <a:t>“Commander HD” wheels have a slightly crowned tread</a:t>
            </a:r>
          </a:p>
        </p:txBody>
      </p:sp>
      <p:sp>
        <p:nvSpPr>
          <p:cNvPr id="8" name="TextBox 7"/>
          <p:cNvSpPr txBox="1"/>
          <p:nvPr/>
        </p:nvSpPr>
        <p:spPr>
          <a:xfrm>
            <a:off x="4425126" y="1272703"/>
            <a:ext cx="4331913"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Series 8, 7.25” x 5.5” top plate, 10” Wheel, “Commander HD”, 3 inch tread, with brake and swivel lock </a:t>
            </a:r>
          </a:p>
          <a:p>
            <a:pPr marL="285750" indent="-285750">
              <a:buFont typeface="Arial" panose="020B0604020202020204" pitchFamily="34" charset="0"/>
              <a:buChar char="•"/>
            </a:pPr>
            <a:r>
              <a:rPr lang="en-GB" dirty="0"/>
              <a:t>Capacity each: 5400 lbs (2450 kg)</a:t>
            </a:r>
          </a:p>
          <a:p>
            <a:pPr marL="285750" indent="-285750">
              <a:buFont typeface="Arial" panose="020B0604020202020204" pitchFamily="34" charset="0"/>
              <a:buChar char="•"/>
            </a:pPr>
            <a:r>
              <a:rPr lang="en-GB" dirty="0"/>
              <a:t>Cost each: $180 (approx.)</a:t>
            </a:r>
          </a:p>
          <a:p>
            <a:pPr marL="285750" indent="-285750">
              <a:buFont typeface="Arial" panose="020B0604020202020204" pitchFamily="34" charset="0"/>
              <a:buChar char="•"/>
            </a:pPr>
            <a:r>
              <a:rPr lang="en-GB" dirty="0"/>
              <a:t>Part no:  8.10689.5PNMTG61BRK1</a:t>
            </a:r>
          </a:p>
        </p:txBody>
      </p:sp>
    </p:spTree>
    <p:extLst>
      <p:ext uri="{BB962C8B-B14F-4D97-AF65-F5344CB8AC3E}">
        <p14:creationId xmlns:p14="http://schemas.microsoft.com/office/powerpoint/2010/main" val="1580317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rotWithShape="1">
          <a:blip r:embed="rId2" cstate="print">
            <a:extLst>
              <a:ext uri="{28A0092B-C50C-407E-A947-70E740481C1C}">
                <a14:useLocalDpi xmlns:a14="http://schemas.microsoft.com/office/drawing/2010/main" val="0"/>
              </a:ext>
            </a:extLst>
          </a:blip>
          <a:srcRect l="15139" t="10913" r="15834" b="15431"/>
          <a:stretch/>
        </p:blipFill>
        <p:spPr>
          <a:xfrm>
            <a:off x="401070" y="1039090"/>
            <a:ext cx="4060633" cy="3063858"/>
          </a:xfrm>
          <a:prstGeom prst="rect">
            <a:avLst/>
          </a:prstGeom>
        </p:spPr>
      </p:pic>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33195" t="12877" r="38750" b="11306"/>
          <a:stretch/>
        </p:blipFill>
        <p:spPr>
          <a:xfrm>
            <a:off x="4808396" y="189408"/>
            <a:ext cx="3378200" cy="645537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992" y="4683931"/>
            <a:ext cx="1697843" cy="1565716"/>
          </a:xfrm>
          <a:prstGeom prst="rect">
            <a:avLst/>
          </a:prstGeom>
        </p:spPr>
      </p:pic>
      <p:sp>
        <p:nvSpPr>
          <p:cNvPr id="16" name="TextBox 15"/>
          <p:cNvSpPr txBox="1"/>
          <p:nvPr/>
        </p:nvSpPr>
        <p:spPr>
          <a:xfrm>
            <a:off x="1464305" y="6291587"/>
            <a:ext cx="1224887" cy="307777"/>
          </a:xfrm>
          <a:prstGeom prst="rect">
            <a:avLst/>
          </a:prstGeom>
          <a:noFill/>
        </p:spPr>
        <p:txBody>
          <a:bodyPr wrap="none" rtlCol="0">
            <a:spAutoFit/>
          </a:bodyPr>
          <a:lstStyle/>
          <a:p>
            <a:r>
              <a:rPr lang="en-GB" sz="1400" dirty="0"/>
              <a:t>Ratchet straps</a:t>
            </a:r>
          </a:p>
        </p:txBody>
      </p:sp>
      <p:cxnSp>
        <p:nvCxnSpPr>
          <p:cNvPr id="6" name="Straight Connector 5"/>
          <p:cNvCxnSpPr/>
          <p:nvPr/>
        </p:nvCxnSpPr>
        <p:spPr>
          <a:xfrm flipH="1">
            <a:off x="6332940" y="3486150"/>
            <a:ext cx="851290" cy="2671763"/>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7218793" y="3507581"/>
            <a:ext cx="796495" cy="2203067"/>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V="1">
            <a:off x="4891371" y="3814763"/>
            <a:ext cx="583123" cy="1828205"/>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3889005" y="4526537"/>
            <a:ext cx="1224950" cy="584775"/>
          </a:xfrm>
          <a:prstGeom prst="rect">
            <a:avLst/>
          </a:prstGeom>
          <a:noFill/>
        </p:spPr>
        <p:txBody>
          <a:bodyPr wrap="square" rtlCol="0">
            <a:spAutoFit/>
          </a:bodyPr>
          <a:lstStyle/>
          <a:p>
            <a:r>
              <a:rPr lang="en-GB" sz="1600" dirty="0"/>
              <a:t>4x tie-down straps</a:t>
            </a:r>
          </a:p>
        </p:txBody>
      </p:sp>
      <p:cxnSp>
        <p:nvCxnSpPr>
          <p:cNvPr id="22" name="Straight Arrow Connector 21"/>
          <p:cNvCxnSpPr/>
          <p:nvPr/>
        </p:nvCxnSpPr>
        <p:spPr>
          <a:xfrm>
            <a:off x="4668505" y="4876800"/>
            <a:ext cx="368759" cy="1624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7741994" y="6200994"/>
            <a:ext cx="1361335" cy="584775"/>
          </a:xfrm>
          <a:prstGeom prst="rect">
            <a:avLst/>
          </a:prstGeom>
          <a:noFill/>
        </p:spPr>
        <p:txBody>
          <a:bodyPr wrap="square" rtlCol="0">
            <a:spAutoFit/>
          </a:bodyPr>
          <a:lstStyle/>
          <a:p>
            <a:r>
              <a:rPr lang="en-GB" sz="1600" dirty="0"/>
              <a:t>Frame located on 4x pins</a:t>
            </a:r>
          </a:p>
        </p:txBody>
      </p:sp>
      <p:cxnSp>
        <p:nvCxnSpPr>
          <p:cNvPr id="29" name="Straight Arrow Connector 28"/>
          <p:cNvCxnSpPr/>
          <p:nvPr/>
        </p:nvCxnSpPr>
        <p:spPr>
          <a:xfrm flipH="1" flipV="1">
            <a:off x="7422854" y="5874543"/>
            <a:ext cx="319140" cy="4170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73810" y="85519"/>
            <a:ext cx="4402744" cy="400110"/>
          </a:xfrm>
          <a:prstGeom prst="rect">
            <a:avLst/>
          </a:prstGeom>
          <a:noFill/>
        </p:spPr>
        <p:txBody>
          <a:bodyPr wrap="none" rtlCol="0">
            <a:spAutoFit/>
          </a:bodyPr>
          <a:lstStyle/>
          <a:p>
            <a:r>
              <a:rPr lang="en-GB" sz="2000" b="1" dirty="0"/>
              <a:t>Transport Frame Location &amp; Connection</a:t>
            </a:r>
          </a:p>
        </p:txBody>
      </p:sp>
      <p:sp>
        <p:nvSpPr>
          <p:cNvPr id="30" name="TextBox 29"/>
          <p:cNvSpPr txBox="1"/>
          <p:nvPr/>
        </p:nvSpPr>
        <p:spPr>
          <a:xfrm>
            <a:off x="1193528" y="1160128"/>
            <a:ext cx="1008024" cy="584775"/>
          </a:xfrm>
          <a:prstGeom prst="rect">
            <a:avLst/>
          </a:prstGeom>
          <a:noFill/>
        </p:spPr>
        <p:txBody>
          <a:bodyPr wrap="square" rtlCol="0">
            <a:spAutoFit/>
          </a:bodyPr>
          <a:lstStyle/>
          <a:p>
            <a:pPr algn="ctr"/>
            <a:r>
              <a:rPr lang="en-GB" sz="1600" dirty="0"/>
              <a:t>Locating pins</a:t>
            </a:r>
          </a:p>
        </p:txBody>
      </p:sp>
      <p:cxnSp>
        <p:nvCxnSpPr>
          <p:cNvPr id="28" name="Straight Arrow Connector 27"/>
          <p:cNvCxnSpPr/>
          <p:nvPr/>
        </p:nvCxnSpPr>
        <p:spPr>
          <a:xfrm>
            <a:off x="2006738" y="1664030"/>
            <a:ext cx="776598" cy="80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H="1">
            <a:off x="1631831" y="1807727"/>
            <a:ext cx="65709" cy="6624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8" name="TextBox 37"/>
          <p:cNvSpPr txBox="1"/>
          <p:nvPr/>
        </p:nvSpPr>
        <p:spPr>
          <a:xfrm flipH="1">
            <a:off x="99228" y="481291"/>
            <a:ext cx="4396376" cy="369332"/>
          </a:xfrm>
          <a:prstGeom prst="rect">
            <a:avLst/>
          </a:prstGeom>
          <a:noFill/>
        </p:spPr>
        <p:txBody>
          <a:bodyPr wrap="square" rtlCol="0">
            <a:spAutoFit/>
          </a:bodyPr>
          <a:lstStyle/>
          <a:p>
            <a:r>
              <a:rPr lang="en-GB" dirty="0"/>
              <a:t>Alternative to bolting from below</a:t>
            </a:r>
          </a:p>
        </p:txBody>
      </p:sp>
      <p:cxnSp>
        <p:nvCxnSpPr>
          <p:cNvPr id="23" name="Straight Connector 22"/>
          <p:cNvCxnSpPr/>
          <p:nvPr/>
        </p:nvCxnSpPr>
        <p:spPr>
          <a:xfrm flipH="1">
            <a:off x="6485863" y="4762500"/>
            <a:ext cx="689259" cy="135255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a:off x="7200352" y="4783931"/>
            <a:ext cx="653011" cy="962025"/>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flipH="1">
            <a:off x="5054545" y="4710113"/>
            <a:ext cx="410392" cy="892968"/>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35" name="TextBox 34"/>
          <p:cNvSpPr txBox="1"/>
          <p:nvPr/>
        </p:nvSpPr>
        <p:spPr>
          <a:xfrm>
            <a:off x="4680342" y="5187204"/>
            <a:ext cx="303812"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GB" sz="1400" dirty="0"/>
              <a:t>1</a:t>
            </a:r>
          </a:p>
        </p:txBody>
      </p:sp>
      <p:sp>
        <p:nvSpPr>
          <p:cNvPr id="37" name="TextBox 36"/>
          <p:cNvSpPr txBox="1"/>
          <p:nvPr/>
        </p:nvSpPr>
        <p:spPr>
          <a:xfrm>
            <a:off x="5097290" y="5295304"/>
            <a:ext cx="303812"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GB" sz="1400" dirty="0"/>
              <a:t>2</a:t>
            </a:r>
          </a:p>
        </p:txBody>
      </p:sp>
      <p:sp>
        <p:nvSpPr>
          <p:cNvPr id="39" name="TextBox 38"/>
          <p:cNvSpPr txBox="1"/>
          <p:nvPr/>
        </p:nvSpPr>
        <p:spPr>
          <a:xfrm>
            <a:off x="6227112" y="5466789"/>
            <a:ext cx="303812"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GB" sz="1400" dirty="0"/>
              <a:t>3</a:t>
            </a:r>
          </a:p>
        </p:txBody>
      </p:sp>
      <p:sp>
        <p:nvSpPr>
          <p:cNvPr id="40" name="TextBox 39"/>
          <p:cNvSpPr txBox="1"/>
          <p:nvPr/>
        </p:nvSpPr>
        <p:spPr>
          <a:xfrm>
            <a:off x="6578713" y="5674816"/>
            <a:ext cx="303812"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GB" sz="1400" dirty="0"/>
              <a:t>4</a:t>
            </a:r>
          </a:p>
        </p:txBody>
      </p:sp>
    </p:spTree>
    <p:extLst>
      <p:ext uri="{BB962C8B-B14F-4D97-AF65-F5344CB8AC3E}">
        <p14:creationId xmlns:p14="http://schemas.microsoft.com/office/powerpoint/2010/main" val="372002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004" t="15193" r="38607" b="11003"/>
          <a:stretch/>
        </p:blipFill>
        <p:spPr>
          <a:xfrm>
            <a:off x="3734041" y="340822"/>
            <a:ext cx="4487246" cy="6435531"/>
          </a:xfrm>
          <a:prstGeom prst="rect">
            <a:avLst/>
          </a:prstGeom>
        </p:spPr>
      </p:pic>
      <p:sp>
        <p:nvSpPr>
          <p:cNvPr id="5" name="TextBox 4"/>
          <p:cNvSpPr txBox="1"/>
          <p:nvPr/>
        </p:nvSpPr>
        <p:spPr>
          <a:xfrm>
            <a:off x="3751688" y="1067832"/>
            <a:ext cx="1446967" cy="584775"/>
          </a:xfrm>
          <a:prstGeom prst="rect">
            <a:avLst/>
          </a:prstGeom>
          <a:noFill/>
        </p:spPr>
        <p:txBody>
          <a:bodyPr wrap="square" rtlCol="0">
            <a:spAutoFit/>
          </a:bodyPr>
          <a:lstStyle/>
          <a:p>
            <a:r>
              <a:rPr lang="en-GB" sz="1600" dirty="0"/>
              <a:t>Strap covering PD slot </a:t>
            </a:r>
          </a:p>
        </p:txBody>
      </p:sp>
      <p:cxnSp>
        <p:nvCxnSpPr>
          <p:cNvPr id="8" name="Straight Connector 7"/>
          <p:cNvCxnSpPr/>
          <p:nvPr/>
        </p:nvCxnSpPr>
        <p:spPr>
          <a:xfrm flipH="1">
            <a:off x="3900489" y="1145381"/>
            <a:ext cx="2098789" cy="4766957"/>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6026944" y="1183481"/>
            <a:ext cx="2076450" cy="4728857"/>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a:off x="4713316" y="1451421"/>
            <a:ext cx="799278" cy="529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3001826" y="5204871"/>
            <a:ext cx="916073" cy="584775"/>
          </a:xfrm>
          <a:prstGeom prst="rect">
            <a:avLst/>
          </a:prstGeom>
          <a:noFill/>
        </p:spPr>
        <p:txBody>
          <a:bodyPr wrap="square" rtlCol="0">
            <a:spAutoFit/>
          </a:bodyPr>
          <a:lstStyle/>
          <a:p>
            <a:r>
              <a:rPr lang="en-GB" sz="1600" dirty="0"/>
              <a:t>Outer strap</a:t>
            </a:r>
          </a:p>
        </p:txBody>
      </p:sp>
      <p:cxnSp>
        <p:nvCxnSpPr>
          <p:cNvPr id="22" name="Straight Arrow Connector 21"/>
          <p:cNvCxnSpPr/>
          <p:nvPr/>
        </p:nvCxnSpPr>
        <p:spPr>
          <a:xfrm>
            <a:off x="3583435" y="5543929"/>
            <a:ext cx="334464" cy="1489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4310063" y="3624263"/>
            <a:ext cx="1689215" cy="2288075"/>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6026944" y="3650456"/>
            <a:ext cx="1659731" cy="2261882"/>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4738496" y="6318100"/>
            <a:ext cx="1548196" cy="338554"/>
          </a:xfrm>
          <a:prstGeom prst="rect">
            <a:avLst/>
          </a:prstGeom>
          <a:noFill/>
        </p:spPr>
        <p:txBody>
          <a:bodyPr wrap="square" rtlCol="0">
            <a:spAutoFit/>
          </a:bodyPr>
          <a:lstStyle/>
          <a:p>
            <a:r>
              <a:rPr lang="en-GB" sz="1600" dirty="0"/>
              <a:t>Inner strap</a:t>
            </a:r>
          </a:p>
        </p:txBody>
      </p:sp>
      <p:cxnSp>
        <p:nvCxnSpPr>
          <p:cNvPr id="19" name="Straight Arrow Connector 18"/>
          <p:cNvCxnSpPr/>
          <p:nvPr/>
        </p:nvCxnSpPr>
        <p:spPr>
          <a:xfrm flipH="1" flipV="1">
            <a:off x="4475172" y="5745703"/>
            <a:ext cx="305759" cy="6646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7317969" y="1118520"/>
            <a:ext cx="1755884" cy="1077218"/>
          </a:xfrm>
          <a:prstGeom prst="rect">
            <a:avLst/>
          </a:prstGeom>
          <a:noFill/>
        </p:spPr>
        <p:txBody>
          <a:bodyPr wrap="square" rtlCol="0">
            <a:spAutoFit/>
          </a:bodyPr>
          <a:lstStyle/>
          <a:p>
            <a:r>
              <a:rPr lang="en-GB" sz="1600" dirty="0"/>
              <a:t>Straps pass through swivel hoist rings (one continuous length) </a:t>
            </a:r>
          </a:p>
        </p:txBody>
      </p:sp>
      <p:cxnSp>
        <p:nvCxnSpPr>
          <p:cNvPr id="24" name="Straight Arrow Connector 23"/>
          <p:cNvCxnSpPr/>
          <p:nvPr/>
        </p:nvCxnSpPr>
        <p:spPr>
          <a:xfrm flipH="1" flipV="1">
            <a:off x="6067820" y="1118520"/>
            <a:ext cx="1215902" cy="3329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H="1">
            <a:off x="6089212" y="2195738"/>
            <a:ext cx="1304261" cy="13451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330553" y="1843438"/>
            <a:ext cx="3800477" cy="280076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Procedure</a:t>
            </a:r>
          </a:p>
          <a:p>
            <a:pPr marL="285750" indent="-285750">
              <a:buFont typeface="Arial" panose="020B0604020202020204" pitchFamily="34" charset="0"/>
              <a:buChar char="•"/>
            </a:pPr>
            <a:r>
              <a:rPr lang="en-GB" sz="1600" dirty="0"/>
              <a:t>2 straps used per side (4 total).</a:t>
            </a:r>
          </a:p>
          <a:p>
            <a:pPr marL="285750" indent="-285750">
              <a:buFont typeface="Arial" panose="020B0604020202020204" pitchFamily="34" charset="0"/>
              <a:buChar char="•"/>
            </a:pPr>
            <a:r>
              <a:rPr lang="en-GB" sz="1600" dirty="0"/>
              <a:t>All straps must be in place when moving the cart.</a:t>
            </a:r>
          </a:p>
          <a:p>
            <a:pPr marL="285750" indent="-285750">
              <a:buFont typeface="Arial" panose="020B0604020202020204" pitchFamily="34" charset="0"/>
              <a:buChar char="•"/>
            </a:pPr>
            <a:r>
              <a:rPr lang="en-GB" sz="1600" dirty="0"/>
              <a:t>ONE strap can be removed (or loosened), but all other straps must be tensioned first.</a:t>
            </a:r>
          </a:p>
          <a:p>
            <a:endParaRPr lang="en-GB" sz="1600" dirty="0"/>
          </a:p>
          <a:p>
            <a:r>
              <a:rPr lang="en-GB" sz="1600" dirty="0"/>
              <a:t>Use continuous straps (passing through hoist ring) to ensure that tension is evenly applied/removed from both sides </a:t>
            </a: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356" y="5207746"/>
            <a:ext cx="1183230" cy="1091150"/>
          </a:xfrm>
          <a:prstGeom prst="rect">
            <a:avLst/>
          </a:prstGeom>
        </p:spPr>
      </p:pic>
      <p:sp>
        <p:nvSpPr>
          <p:cNvPr id="36" name="TextBox 35"/>
          <p:cNvSpPr txBox="1"/>
          <p:nvPr/>
        </p:nvSpPr>
        <p:spPr>
          <a:xfrm>
            <a:off x="549715" y="6298896"/>
            <a:ext cx="1224887" cy="307777"/>
          </a:xfrm>
          <a:prstGeom prst="rect">
            <a:avLst/>
          </a:prstGeom>
          <a:noFill/>
        </p:spPr>
        <p:txBody>
          <a:bodyPr wrap="none" rtlCol="0">
            <a:spAutoFit/>
          </a:bodyPr>
          <a:lstStyle/>
          <a:p>
            <a:r>
              <a:rPr lang="en-GB" sz="1400" dirty="0"/>
              <a:t>Ratchet straps</a:t>
            </a:r>
          </a:p>
        </p:txBody>
      </p:sp>
      <p:sp>
        <p:nvSpPr>
          <p:cNvPr id="25" name="TextBox 24"/>
          <p:cNvSpPr txBox="1"/>
          <p:nvPr/>
        </p:nvSpPr>
        <p:spPr>
          <a:xfrm>
            <a:off x="136016" y="112715"/>
            <a:ext cx="2693110" cy="400110"/>
          </a:xfrm>
          <a:prstGeom prst="rect">
            <a:avLst/>
          </a:prstGeom>
          <a:noFill/>
        </p:spPr>
        <p:txBody>
          <a:bodyPr wrap="none" rtlCol="0">
            <a:spAutoFit/>
          </a:bodyPr>
          <a:lstStyle/>
          <a:p>
            <a:r>
              <a:rPr lang="en-GB" sz="2000" b="1" dirty="0"/>
              <a:t>Attachment with Straps</a:t>
            </a:r>
          </a:p>
        </p:txBody>
      </p:sp>
    </p:spTree>
    <p:extLst>
      <p:ext uri="{BB962C8B-B14F-4D97-AF65-F5344CB8AC3E}">
        <p14:creationId xmlns:p14="http://schemas.microsoft.com/office/powerpoint/2010/main" val="2389561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25004" t="15193" r="38607" b="11003"/>
          <a:stretch/>
        </p:blipFill>
        <p:spPr>
          <a:xfrm>
            <a:off x="4814697" y="1032933"/>
            <a:ext cx="3919793" cy="5621700"/>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8194" t="13689" r="35417" b="10717"/>
          <a:stretch/>
        </p:blipFill>
        <p:spPr>
          <a:xfrm>
            <a:off x="612266" y="1032933"/>
            <a:ext cx="3826965" cy="5621700"/>
          </a:xfrm>
          <a:prstGeom prst="rect">
            <a:avLst/>
          </a:prstGeom>
        </p:spPr>
      </p:pic>
      <p:cxnSp>
        <p:nvCxnSpPr>
          <p:cNvPr id="6" name="Straight Connector 5"/>
          <p:cNvCxnSpPr/>
          <p:nvPr/>
        </p:nvCxnSpPr>
        <p:spPr>
          <a:xfrm flipH="1">
            <a:off x="724226" y="1833563"/>
            <a:ext cx="1788174" cy="4062412"/>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H="1">
            <a:off x="4969669" y="1738313"/>
            <a:ext cx="1815018" cy="4157662"/>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2545652" y="1866900"/>
            <a:ext cx="1759701" cy="4029075"/>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6817938" y="1774031"/>
            <a:ext cx="1806950" cy="4121944"/>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1092994" y="3955256"/>
            <a:ext cx="1432756" cy="1940719"/>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2545652" y="3986213"/>
            <a:ext cx="1404440" cy="1909762"/>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5326857" y="3900488"/>
            <a:ext cx="1457830" cy="1995486"/>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6817938" y="3933825"/>
            <a:ext cx="1447381" cy="196215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2001137" y="618326"/>
            <a:ext cx="1207025" cy="369332"/>
          </a:xfrm>
          <a:prstGeom prst="rect">
            <a:avLst/>
          </a:prstGeom>
          <a:noFill/>
        </p:spPr>
        <p:txBody>
          <a:bodyPr wrap="square" rtlCol="0">
            <a:spAutoFit/>
          </a:bodyPr>
          <a:lstStyle/>
          <a:p>
            <a:r>
              <a:rPr lang="en-GB" dirty="0"/>
              <a:t>Left View</a:t>
            </a:r>
          </a:p>
        </p:txBody>
      </p:sp>
      <p:sp>
        <p:nvSpPr>
          <p:cNvPr id="20" name="TextBox 19"/>
          <p:cNvSpPr txBox="1"/>
          <p:nvPr/>
        </p:nvSpPr>
        <p:spPr>
          <a:xfrm>
            <a:off x="6199388" y="627272"/>
            <a:ext cx="1243165" cy="369332"/>
          </a:xfrm>
          <a:prstGeom prst="rect">
            <a:avLst/>
          </a:prstGeom>
          <a:noFill/>
        </p:spPr>
        <p:txBody>
          <a:bodyPr wrap="square" rtlCol="0">
            <a:spAutoFit/>
          </a:bodyPr>
          <a:lstStyle/>
          <a:p>
            <a:r>
              <a:rPr lang="en-GB" dirty="0"/>
              <a:t>Right View</a:t>
            </a:r>
          </a:p>
        </p:txBody>
      </p:sp>
      <p:sp>
        <p:nvSpPr>
          <p:cNvPr id="29" name="TextBox 28"/>
          <p:cNvSpPr txBox="1"/>
          <p:nvPr/>
        </p:nvSpPr>
        <p:spPr>
          <a:xfrm>
            <a:off x="73810" y="85519"/>
            <a:ext cx="4231543" cy="400110"/>
          </a:xfrm>
          <a:prstGeom prst="rect">
            <a:avLst/>
          </a:prstGeom>
          <a:noFill/>
        </p:spPr>
        <p:txBody>
          <a:bodyPr wrap="none" rtlCol="0">
            <a:spAutoFit/>
          </a:bodyPr>
          <a:lstStyle/>
          <a:p>
            <a:r>
              <a:rPr lang="en-GB" sz="2000" b="1" dirty="0"/>
              <a:t>Straps Covering Photon Detector Slots</a:t>
            </a:r>
          </a:p>
        </p:txBody>
      </p:sp>
    </p:spTree>
    <p:extLst>
      <p:ext uri="{BB962C8B-B14F-4D97-AF65-F5344CB8AC3E}">
        <p14:creationId xmlns:p14="http://schemas.microsoft.com/office/powerpoint/2010/main" val="461859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8091" t="23269" r="34091" b="12139"/>
          <a:stretch/>
        </p:blipFill>
        <p:spPr>
          <a:xfrm>
            <a:off x="922184" y="735385"/>
            <a:ext cx="6135321" cy="5860282"/>
          </a:xfrm>
          <a:prstGeom prst="rect">
            <a:avLst/>
          </a:prstGeom>
        </p:spPr>
      </p:pic>
      <p:cxnSp>
        <p:nvCxnSpPr>
          <p:cNvPr id="7" name="Straight Connector 6"/>
          <p:cNvCxnSpPr/>
          <p:nvPr/>
        </p:nvCxnSpPr>
        <p:spPr>
          <a:xfrm flipH="1" flipV="1">
            <a:off x="6848641" y="2079455"/>
            <a:ext cx="15477" cy="3207444"/>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V="1">
            <a:off x="1123718" y="2079455"/>
            <a:ext cx="7960" cy="3207444"/>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H="1">
            <a:off x="6836402" y="2959335"/>
            <a:ext cx="4987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6439354" y="2959335"/>
            <a:ext cx="3075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7347403" y="2777363"/>
            <a:ext cx="1586735" cy="830997"/>
          </a:xfrm>
          <a:prstGeom prst="rect">
            <a:avLst/>
          </a:prstGeom>
          <a:noFill/>
        </p:spPr>
        <p:txBody>
          <a:bodyPr wrap="square" rtlCol="0">
            <a:spAutoFit/>
          </a:bodyPr>
          <a:lstStyle/>
          <a:p>
            <a:r>
              <a:rPr lang="en-GB" sz="1600" dirty="0"/>
              <a:t>Approx. 45mm between strap and panels</a:t>
            </a:r>
          </a:p>
        </p:txBody>
      </p:sp>
      <p:sp>
        <p:nvSpPr>
          <p:cNvPr id="10" name="TextBox 9"/>
          <p:cNvSpPr txBox="1"/>
          <p:nvPr/>
        </p:nvSpPr>
        <p:spPr>
          <a:xfrm>
            <a:off x="73810" y="85519"/>
            <a:ext cx="1845313" cy="400110"/>
          </a:xfrm>
          <a:prstGeom prst="rect">
            <a:avLst/>
          </a:prstGeom>
          <a:noFill/>
        </p:spPr>
        <p:txBody>
          <a:bodyPr wrap="none" rtlCol="0">
            <a:spAutoFit/>
          </a:bodyPr>
          <a:lstStyle/>
          <a:p>
            <a:r>
              <a:rPr lang="en-GB" sz="2000" b="1" dirty="0"/>
              <a:t>Strap Clearance</a:t>
            </a:r>
          </a:p>
        </p:txBody>
      </p:sp>
    </p:spTree>
    <p:extLst>
      <p:ext uri="{BB962C8B-B14F-4D97-AF65-F5344CB8AC3E}">
        <p14:creationId xmlns:p14="http://schemas.microsoft.com/office/powerpoint/2010/main" val="1866588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7465" b="34765"/>
          <a:stretch/>
        </p:blipFill>
        <p:spPr>
          <a:xfrm>
            <a:off x="753686" y="2767970"/>
            <a:ext cx="7603373" cy="1493027"/>
          </a:xfrm>
          <a:prstGeom prst="rect">
            <a:avLst/>
          </a:prstGeom>
        </p:spPr>
      </p:pic>
      <p:cxnSp>
        <p:nvCxnSpPr>
          <p:cNvPr id="6" name="Straight Arrow Connector 5"/>
          <p:cNvCxnSpPr/>
          <p:nvPr/>
        </p:nvCxnSpPr>
        <p:spPr>
          <a:xfrm>
            <a:off x="3507969" y="1970108"/>
            <a:ext cx="0" cy="90608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834042" y="3444237"/>
            <a:ext cx="0" cy="1011382"/>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2975955" y="1446888"/>
            <a:ext cx="1113906" cy="523220"/>
          </a:xfrm>
          <a:prstGeom prst="rect">
            <a:avLst/>
          </a:prstGeom>
          <a:noFill/>
        </p:spPr>
        <p:txBody>
          <a:bodyPr wrap="square" rtlCol="0">
            <a:spAutoFit/>
          </a:bodyPr>
          <a:lstStyle/>
          <a:p>
            <a:r>
              <a:rPr lang="en-GB" sz="2800" dirty="0"/>
              <a:t>7.5kN</a:t>
            </a:r>
          </a:p>
        </p:txBody>
      </p:sp>
      <p:cxnSp>
        <p:nvCxnSpPr>
          <p:cNvPr id="17" name="Straight Arrow Connector 16"/>
          <p:cNvCxnSpPr/>
          <p:nvPr/>
        </p:nvCxnSpPr>
        <p:spPr>
          <a:xfrm>
            <a:off x="5613860" y="1970108"/>
            <a:ext cx="0" cy="90608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081846" y="1446888"/>
            <a:ext cx="1113906" cy="523220"/>
          </a:xfrm>
          <a:prstGeom prst="rect">
            <a:avLst/>
          </a:prstGeom>
          <a:noFill/>
        </p:spPr>
        <p:txBody>
          <a:bodyPr wrap="square" rtlCol="0">
            <a:spAutoFit/>
          </a:bodyPr>
          <a:lstStyle/>
          <a:p>
            <a:r>
              <a:rPr lang="en-GB" sz="2800" dirty="0"/>
              <a:t>7.5kN</a:t>
            </a:r>
          </a:p>
        </p:txBody>
      </p:sp>
      <p:cxnSp>
        <p:nvCxnSpPr>
          <p:cNvPr id="19" name="Straight Arrow Connector 18"/>
          <p:cNvCxnSpPr/>
          <p:nvPr/>
        </p:nvCxnSpPr>
        <p:spPr>
          <a:xfrm flipV="1">
            <a:off x="8260077" y="3460862"/>
            <a:ext cx="0" cy="1011382"/>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2" name="Freeform 21"/>
          <p:cNvSpPr/>
          <p:nvPr/>
        </p:nvSpPr>
        <p:spPr>
          <a:xfrm>
            <a:off x="831272" y="3441466"/>
            <a:ext cx="7481454" cy="199505"/>
          </a:xfrm>
          <a:custGeom>
            <a:avLst/>
            <a:gdLst>
              <a:gd name="connsiteX0" fmla="*/ 0 w 7481454"/>
              <a:gd name="connsiteY0" fmla="*/ 0 h 133039"/>
              <a:gd name="connsiteX1" fmla="*/ 3823854 w 7481454"/>
              <a:gd name="connsiteY1" fmla="*/ 133003 h 133039"/>
              <a:gd name="connsiteX2" fmla="*/ 7481454 w 7481454"/>
              <a:gd name="connsiteY2" fmla="*/ 16625 h 133039"/>
            </a:gdLst>
            <a:ahLst/>
            <a:cxnLst>
              <a:cxn ang="0">
                <a:pos x="connsiteX0" y="connsiteY0"/>
              </a:cxn>
              <a:cxn ang="0">
                <a:pos x="connsiteX1" y="connsiteY1"/>
              </a:cxn>
              <a:cxn ang="0">
                <a:pos x="connsiteX2" y="connsiteY2"/>
              </a:cxn>
            </a:cxnLst>
            <a:rect l="l" t="t" r="r" b="b"/>
            <a:pathLst>
              <a:path w="7481454" h="133039">
                <a:moveTo>
                  <a:pt x="0" y="0"/>
                </a:moveTo>
                <a:cubicBezTo>
                  <a:pt x="1288472" y="65116"/>
                  <a:pt x="2576945" y="130232"/>
                  <a:pt x="3823854" y="133003"/>
                </a:cubicBezTo>
                <a:cubicBezTo>
                  <a:pt x="5070763" y="135774"/>
                  <a:pt x="6820592" y="-19397"/>
                  <a:pt x="7481454" y="16625"/>
                </a:cubicBezTo>
              </a:path>
            </a:pathLst>
          </a:cu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
        <p:nvSpPr>
          <p:cNvPr id="23" name="TextBox 22"/>
          <p:cNvSpPr txBox="1"/>
          <p:nvPr/>
        </p:nvSpPr>
        <p:spPr>
          <a:xfrm>
            <a:off x="3042457" y="3990381"/>
            <a:ext cx="1878676" cy="830997"/>
          </a:xfrm>
          <a:prstGeom prst="rect">
            <a:avLst/>
          </a:prstGeom>
          <a:noFill/>
        </p:spPr>
        <p:txBody>
          <a:bodyPr wrap="square" rtlCol="0">
            <a:spAutoFit/>
          </a:bodyPr>
          <a:lstStyle/>
          <a:p>
            <a:r>
              <a:rPr lang="en-GB" sz="2400" dirty="0"/>
              <a:t>1.8mm deflection</a:t>
            </a:r>
          </a:p>
        </p:txBody>
      </p:sp>
      <p:cxnSp>
        <p:nvCxnSpPr>
          <p:cNvPr id="25" name="Straight Arrow Connector 24"/>
          <p:cNvCxnSpPr/>
          <p:nvPr/>
        </p:nvCxnSpPr>
        <p:spPr>
          <a:xfrm flipV="1">
            <a:off x="4089861" y="3640971"/>
            <a:ext cx="324196" cy="5403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6955806" y="1587765"/>
            <a:ext cx="3931921" cy="707886"/>
          </a:xfrm>
          <a:prstGeom prst="rect">
            <a:avLst/>
          </a:prstGeom>
          <a:noFill/>
        </p:spPr>
        <p:txBody>
          <a:bodyPr wrap="square" rtlCol="0">
            <a:spAutoFit/>
          </a:bodyPr>
          <a:lstStyle/>
          <a:p>
            <a:r>
              <a:rPr lang="en-GB" sz="2000" dirty="0"/>
              <a:t>8” x 4” x 0.25” </a:t>
            </a:r>
          </a:p>
          <a:p>
            <a:r>
              <a:rPr lang="en-GB" sz="2000" dirty="0"/>
              <a:t>hollow section</a:t>
            </a:r>
          </a:p>
        </p:txBody>
      </p:sp>
      <p:cxnSp>
        <p:nvCxnSpPr>
          <p:cNvPr id="28" name="Straight Arrow Connector 27"/>
          <p:cNvCxnSpPr/>
          <p:nvPr/>
        </p:nvCxnSpPr>
        <p:spPr>
          <a:xfrm flipH="1">
            <a:off x="6955806" y="2282611"/>
            <a:ext cx="315883" cy="6312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87021" y="193494"/>
            <a:ext cx="2029723" cy="461665"/>
          </a:xfrm>
          <a:prstGeom prst="rect">
            <a:avLst/>
          </a:prstGeom>
          <a:noFill/>
        </p:spPr>
        <p:txBody>
          <a:bodyPr wrap="none" rtlCol="0">
            <a:spAutoFit/>
          </a:bodyPr>
          <a:lstStyle/>
          <a:p>
            <a:r>
              <a:rPr lang="en-GB" sz="2400" b="1" dirty="0"/>
              <a:t>Beam Bending</a:t>
            </a:r>
          </a:p>
        </p:txBody>
      </p:sp>
    </p:spTree>
    <p:extLst>
      <p:ext uri="{BB962C8B-B14F-4D97-AF65-F5344CB8AC3E}">
        <p14:creationId xmlns:p14="http://schemas.microsoft.com/office/powerpoint/2010/main" val="3451171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2434</Words>
  <Application>Microsoft Office PowerPoint</Application>
  <PresentationFormat>On-screen Show (4:3)</PresentationFormat>
  <Paragraphs>174</Paragraphs>
  <Slides>29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Cambria Math</vt:lpstr>
      <vt:lpstr>Times New Roman</vt:lpstr>
      <vt:lpstr>Office Theme</vt:lpstr>
      <vt:lpstr>DUNE Vertical Cart Design  Mark Langstaff - Manchester Peter Sutcliffe - Liverpool George Stavrakis - Liverpool</vt:lpstr>
      <vt:lpstr>Vertical and horizontal cart designs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DUNE Horizontal Cart Design  Mark Langstaff - Manchester Peter Sutcliffe - Liverpool George Stavrakis - Liverpool</vt:lpstr>
      <vt:lpstr>Overall horizontal cart design All dimensions are approximate  </vt:lpstr>
      <vt:lpstr>PowerPoint Presentation</vt:lpstr>
      <vt:lpstr>Connection to the transport frame </vt:lpstr>
      <vt:lpstr>May need connections for towing?</vt:lpstr>
      <vt:lpstr>Stability analysis of the transport frame</vt:lpstr>
      <vt:lpstr>Horizontal Cart</vt:lpstr>
      <vt:lpstr>Horizontal Cart with 2 APAs – Horizontal movement</vt:lpstr>
      <vt:lpstr>Lifting the shipping frame at the factory and in front of the Ross Shaft</vt:lpstr>
      <vt:lpstr>Lifting the frame into the Ross Shaft</vt:lpstr>
      <vt:lpstr>Lifting down the Ross Shaft</vt:lpstr>
      <vt:lpstr>Lifting at the bottom of the Ross Shaft</vt:lpstr>
      <vt:lpstr>On the underground cart</vt:lpstr>
      <vt:lpstr>On the underground cart– Horizontal movement</vt:lpstr>
      <vt:lpstr>Vertical Cart with 2 APAs</vt:lpstr>
      <vt:lpstr>Vertical Cart with 2 APAs – Horizontal movement</vt:lpstr>
      <vt:lpstr>Vertical Cart with 1 APA</vt:lpstr>
      <vt:lpstr>Vertical Cart with 1 APA – Horizontal movement</vt:lpstr>
      <vt:lpstr>Summary</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Langstaff</dc:creator>
  <cp:lastModifiedBy>Peter</cp:lastModifiedBy>
  <cp:revision>178</cp:revision>
  <cp:lastPrinted>2020-06-12T14:20:32Z</cp:lastPrinted>
  <dcterms:created xsi:type="dcterms:W3CDTF">2020-05-26T10:42:48Z</dcterms:created>
  <dcterms:modified xsi:type="dcterms:W3CDTF">2020-07-30T08:11:16Z</dcterms:modified>
</cp:coreProperties>
</file>